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80" r:id="rId6"/>
    <p:sldId id="262" r:id="rId7"/>
    <p:sldId id="263" r:id="rId8"/>
    <p:sldId id="281" r:id="rId9"/>
    <p:sldId id="264" r:id="rId10"/>
    <p:sldId id="265" r:id="rId11"/>
    <p:sldId id="266" r:id="rId12"/>
    <p:sldId id="267" r:id="rId13"/>
    <p:sldId id="282" r:id="rId14"/>
    <p:sldId id="268" r:id="rId15"/>
    <p:sldId id="269" r:id="rId16"/>
    <p:sldId id="270" r:id="rId17"/>
    <p:sldId id="271" r:id="rId18"/>
    <p:sldId id="273" r:id="rId19"/>
    <p:sldId id="274" r:id="rId20"/>
    <p:sldId id="275" r:id="rId21"/>
    <p:sldId id="276" r:id="rId22"/>
    <p:sldId id="278" r:id="rId23"/>
    <p:sldId id="27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90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88EB5D-0B2D-4F81-88B8-E7BC14BA7506}" type="datetimeFigureOut">
              <a:rPr lang="en-US" smtClean="0"/>
              <a:t>10/1/2024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6B099C-9DF0-49A9-BD3A-B69C4FFB7742}" type="slidenum">
              <a:rPr lang="en-US" smtClean="0"/>
              <a:t>‹#›</a:t>
            </a:fld>
            <a:endParaRPr lang="en-US"/>
          </a:p>
        </p:txBody>
      </p:sp>
    </p:spTree>
    <p:extLst>
      <p:ext uri="{BB962C8B-B14F-4D97-AF65-F5344CB8AC3E}">
        <p14:creationId xmlns:p14="http://schemas.microsoft.com/office/powerpoint/2010/main" val="128994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35C9C0-E8AA-4217-A9D9-936354D8E356}"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750866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5C9C0-E8AA-4217-A9D9-936354D8E356}"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75991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5C9C0-E8AA-4217-A9D9-936354D8E356}"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2559617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09" y="258924"/>
            <a:ext cx="853931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p>
        </p:txBody>
      </p:sp>
      <p:grpSp>
        <p:nvGrpSpPr>
          <p:cNvPr id="16" name="Group 15"/>
          <p:cNvGrpSpPr/>
          <p:nvPr userDrawn="1"/>
        </p:nvGrpSpPr>
        <p:grpSpPr>
          <a:xfrm>
            <a:off x="294376" y="1774825"/>
            <a:ext cx="8582413"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377048" y="341095"/>
            <a:ext cx="1931059"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788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35C9C0-E8AA-4217-A9D9-936354D8E356}"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293137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35C9C0-E8AA-4217-A9D9-936354D8E356}"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409951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35C9C0-E8AA-4217-A9D9-936354D8E356}"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272362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35C9C0-E8AA-4217-A9D9-936354D8E356}"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240862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35C9C0-E8AA-4217-A9D9-936354D8E356}"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284534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35C9C0-E8AA-4217-A9D9-936354D8E356}"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3929956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5C9C0-E8AA-4217-A9D9-936354D8E356}"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3191329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35C9C0-E8AA-4217-A9D9-936354D8E356}"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7AF295-F9D1-4804-B89D-866317A1F2F1}" type="slidenum">
              <a:rPr lang="en-US" smtClean="0"/>
              <a:t>‹#›</a:t>
            </a:fld>
            <a:endParaRPr lang="en-US"/>
          </a:p>
        </p:txBody>
      </p:sp>
    </p:spTree>
    <p:extLst>
      <p:ext uri="{BB962C8B-B14F-4D97-AF65-F5344CB8AC3E}">
        <p14:creationId xmlns:p14="http://schemas.microsoft.com/office/powerpoint/2010/main" val="1647615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5C9C0-E8AA-4217-A9D9-936354D8E356}" type="datetimeFigureOut">
              <a:rPr lang="en-US" smtClean="0"/>
              <a:t>10/1/2024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AF295-F9D1-4804-B89D-866317A1F2F1}" type="slidenum">
              <a:rPr lang="en-US" smtClean="0"/>
              <a:t>‹#›</a:t>
            </a:fld>
            <a:endParaRPr lang="en-US"/>
          </a:p>
        </p:txBody>
      </p:sp>
    </p:spTree>
    <p:extLst>
      <p:ext uri="{BB962C8B-B14F-4D97-AF65-F5344CB8AC3E}">
        <p14:creationId xmlns:p14="http://schemas.microsoft.com/office/powerpoint/2010/main" val="1250198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1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20.jpg"/><Relationship Id="rId5" Type="http://schemas.microsoft.com/office/2007/relationships/hdphoto" Target="../media/hdphoto3.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0.xml"/><Relationship Id="rId5" Type="http://schemas.microsoft.com/office/2007/relationships/hdphoto" Target="../media/hdphoto3.wdp"/><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4.xml"/><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211572" y="285855"/>
            <a:ext cx="6280296" cy="6165877"/>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088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49BD2C-EBC4-44DD-A51A-E21D403C3062}"/>
              </a:ext>
            </a:extLst>
          </p:cNvPr>
          <p:cNvSpPr txBox="1"/>
          <p:nvPr/>
        </p:nvSpPr>
        <p:spPr>
          <a:xfrm>
            <a:off x="304800" y="152400"/>
            <a:ext cx="8534400" cy="1443148"/>
          </a:xfrm>
          <a:prstGeom prst="rect">
            <a:avLst/>
          </a:prstGeom>
          <a:noFill/>
        </p:spPr>
        <p:txBody>
          <a:bodyPr wrap="square" lIns="121917" tIns="60958" rIns="121917" bIns="60958" rtlCol="0">
            <a:spAutoFit/>
          </a:bodyPr>
          <a:lstStyle/>
          <a:p>
            <a:pPr algn="just">
              <a:lnSpc>
                <a:spcPct val="125000"/>
              </a:lnSpc>
            </a:pPr>
            <a:r>
              <a:rPr lang="vi-VN" sz="3600" b="1" dirty="0">
                <a:solidFill>
                  <a:schemeClr val="accent6">
                    <a:lumMod val="75000"/>
                  </a:schemeClr>
                </a:solidFill>
                <a:latin typeface="UTM Avo" panose="02040603050506020204" pitchFamily="18" charset="0"/>
              </a:rPr>
              <a:t>4.</a:t>
            </a:r>
            <a:r>
              <a:rPr lang="vi-VN" sz="3600" dirty="0">
                <a:latin typeface="UTM Avo" panose="02040603050506020204" pitchFamily="18" charset="0"/>
              </a:rPr>
              <a:t> Câu văn nào cho biết cây xấu hổ rất mong con chim xanh quay trở lại?</a:t>
            </a:r>
          </a:p>
        </p:txBody>
      </p:sp>
      <p:pic>
        <p:nvPicPr>
          <p:cNvPr id="4" name="Picture 3">
            <a:extLst>
              <a:ext uri="{FF2B5EF4-FFF2-40B4-BE49-F238E27FC236}">
                <a16:creationId xmlns="" xmlns:a16="http://schemas.microsoft.com/office/drawing/2014/main" id="{FF52181C-A001-4213-8940-E63B8CADA517}"/>
              </a:ext>
            </a:extLst>
          </p:cNvPr>
          <p:cNvPicPr>
            <a:picLocks noChangeAspect="1"/>
          </p:cNvPicPr>
          <p:nvPr/>
        </p:nvPicPr>
        <p:blipFill>
          <a:blip r:embed="rId2"/>
          <a:stretch>
            <a:fillRect/>
          </a:stretch>
        </p:blipFill>
        <p:spPr>
          <a:xfrm flipH="1">
            <a:off x="6211063" y="3438529"/>
            <a:ext cx="2408397" cy="3006399"/>
          </a:xfrm>
          <a:prstGeom prst="ellipse">
            <a:avLst/>
          </a:prstGeom>
          <a:ln>
            <a:noFill/>
          </a:ln>
          <a:effectLst>
            <a:softEdge rad="112500"/>
          </a:effectLst>
        </p:spPr>
      </p:pic>
      <p:sp>
        <p:nvSpPr>
          <p:cNvPr id="5" name="Rectangle 4">
            <a:extLst>
              <a:ext uri="{FF2B5EF4-FFF2-40B4-BE49-F238E27FC236}">
                <a16:creationId xmlns="" xmlns:a16="http://schemas.microsoft.com/office/drawing/2014/main" id="{9EF7D3FE-0D19-472E-8B63-E933F01D7C54}"/>
              </a:ext>
            </a:extLst>
          </p:cNvPr>
          <p:cNvSpPr/>
          <p:nvPr/>
        </p:nvSpPr>
        <p:spPr>
          <a:xfrm>
            <a:off x="140478" y="1676400"/>
            <a:ext cx="8513618" cy="2135645"/>
          </a:xfrm>
          <a:prstGeom prst="rect">
            <a:avLst/>
          </a:prstGeom>
        </p:spPr>
        <p:txBody>
          <a:bodyPr wrap="square" lIns="121917" tIns="60958" rIns="121917" bIns="60958">
            <a:spAutoFit/>
          </a:bodyPr>
          <a:lstStyle/>
          <a:p>
            <a:pPr algn="just">
              <a:lnSpc>
                <a:spcPct val="125000"/>
              </a:lnSpc>
            </a:pPr>
            <a:r>
              <a:rPr lang="vi-VN" b="1" dirty="0">
                <a:solidFill>
                  <a:srgbClr val="FF0000"/>
                </a:solidFill>
                <a:latin typeface="UTM Avo" panose="02040603050506020204" pitchFamily="18" charset="0"/>
              </a:rPr>
              <a:t>      </a:t>
            </a:r>
            <a:r>
              <a:rPr lang="vi-VN" sz="3600" b="1" dirty="0">
                <a:solidFill>
                  <a:srgbClr val="FF0000"/>
                </a:solidFill>
                <a:latin typeface="UTM Avo" panose="02040603050506020204" pitchFamily="18" charset="0"/>
              </a:rPr>
              <a:t>Càng nghe  bạn  bè trầm  trồ, cây xấu hổ </a:t>
            </a:r>
            <a:r>
              <a:rPr lang="vi-VN" sz="3600" b="1" dirty="0" smtClean="0">
                <a:solidFill>
                  <a:srgbClr val="FF0000"/>
                </a:solidFill>
                <a:latin typeface="UTM Avo" panose="02040603050506020204" pitchFamily="18" charset="0"/>
              </a:rPr>
              <a:t>càng </a:t>
            </a:r>
            <a:r>
              <a:rPr lang="vi-VN" sz="3600" b="1" dirty="0">
                <a:solidFill>
                  <a:srgbClr val="FF0000"/>
                </a:solidFill>
                <a:latin typeface="UTM Avo" panose="02040603050506020204" pitchFamily="18" charset="0"/>
              </a:rPr>
              <a:t>tiếc. Không biết bao giờ con chim xanh </a:t>
            </a:r>
            <a:r>
              <a:rPr lang="vi-VN" sz="3600" b="1" dirty="0" smtClean="0">
                <a:solidFill>
                  <a:srgbClr val="FF0000"/>
                </a:solidFill>
                <a:latin typeface="UTM Avo" panose="02040603050506020204" pitchFamily="18" charset="0"/>
              </a:rPr>
              <a:t>ấy </a:t>
            </a:r>
            <a:r>
              <a:rPr lang="vi-VN" sz="3600" b="1" dirty="0">
                <a:solidFill>
                  <a:srgbClr val="FF0000"/>
                </a:solidFill>
                <a:latin typeface="UTM Avo" panose="02040603050506020204" pitchFamily="18" charset="0"/>
              </a:rPr>
              <a:t>quay trở lại.</a:t>
            </a:r>
          </a:p>
        </p:txBody>
      </p:sp>
    </p:spTree>
    <p:extLst>
      <p:ext uri="{BB962C8B-B14F-4D97-AF65-F5344CB8AC3E}">
        <p14:creationId xmlns:p14="http://schemas.microsoft.com/office/powerpoint/2010/main" val="146198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6372A209-F73C-4A8B-B27F-949F0CF71DE1}"/>
              </a:ext>
            </a:extLst>
          </p:cNvPr>
          <p:cNvSpPr txBox="1"/>
          <p:nvPr/>
        </p:nvSpPr>
        <p:spPr>
          <a:xfrm>
            <a:off x="1674936" y="543470"/>
            <a:ext cx="5259264" cy="954103"/>
          </a:xfrm>
          <a:prstGeom prst="rect">
            <a:avLst/>
          </a:prstGeom>
          <a:noFill/>
        </p:spPr>
        <p:txBody>
          <a:bodyPr wrap="square" lIns="121917" tIns="60958" rIns="121917" bIns="60958" rtlCol="0">
            <a:spAutoFit/>
          </a:bodyPr>
          <a:lstStyle/>
          <a:p>
            <a:pPr>
              <a:lnSpc>
                <a:spcPct val="150000"/>
              </a:lnSpc>
            </a:pPr>
            <a:r>
              <a:rPr lang="vi-VN" sz="3600" b="1" dirty="0">
                <a:solidFill>
                  <a:srgbClr val="17479D"/>
                </a:solidFill>
                <a:latin typeface="UTM Avo" panose="02040603050506020204" pitchFamily="18" charset="0"/>
              </a:rPr>
              <a:t>LUYỆN ĐỌC LẠI</a:t>
            </a:r>
            <a:endParaRPr lang="en-US" sz="3600" b="1" dirty="0">
              <a:solidFill>
                <a:srgbClr val="17479D"/>
              </a:solidFill>
              <a:latin typeface="UTM Avo" panose="02040603050506020204" pitchFamily="18" charset="0"/>
            </a:endParaRPr>
          </a:p>
        </p:txBody>
      </p:sp>
      <p:pic>
        <p:nvPicPr>
          <p:cNvPr id="7" name="Picture 6">
            <a:extLst>
              <a:ext uri="{FF2B5EF4-FFF2-40B4-BE49-F238E27FC236}">
                <a16:creationId xmlns="" xmlns:a16="http://schemas.microsoft.com/office/drawing/2014/main" id="{8DD0B357-EDBD-4E73-B830-C879DF21DE6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898525" y="647030"/>
            <a:ext cx="776411" cy="700229"/>
          </a:xfrm>
          <a:prstGeom prst="rect">
            <a:avLst/>
          </a:prstGeom>
        </p:spPr>
      </p:pic>
    </p:spTree>
    <p:extLst>
      <p:ext uri="{BB962C8B-B14F-4D97-AF65-F5344CB8AC3E}">
        <p14:creationId xmlns:p14="http://schemas.microsoft.com/office/powerpoint/2010/main" val="1790896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02C5D46-49FF-4797-A152-75538272D3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07485" y="2998899"/>
            <a:ext cx="8621732" cy="2030300"/>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386371" y="2321795"/>
            <a:ext cx="8463961" cy="677104"/>
          </a:xfrm>
          <a:prstGeom prst="rect">
            <a:avLst/>
          </a:prstGeom>
          <a:noFill/>
        </p:spPr>
        <p:txBody>
          <a:bodyPr wrap="square" lIns="121917" tIns="60958" rIns="121917" bIns="60958" rtlCol="0">
            <a:spAutoFit/>
          </a:bodyPr>
          <a:lstStyle/>
          <a:p>
            <a:pPr algn="just"/>
            <a:r>
              <a:rPr lang="vi-VN" sz="3600" b="1" dirty="0">
                <a:solidFill>
                  <a:schemeClr val="accent6">
                    <a:lumMod val="75000"/>
                  </a:schemeClr>
                </a:solidFill>
                <a:latin typeface="UTM Avo" panose="02040603050506020204" pitchFamily="18" charset="0"/>
              </a:rPr>
              <a:t>1. </a:t>
            </a:r>
            <a:r>
              <a:rPr lang="vi-VN" sz="3600" dirty="0">
                <a:latin typeface="UTM Avo" panose="02040603050506020204" pitchFamily="18" charset="0"/>
              </a:rPr>
              <a:t>Những từ ngữ nào sau đây chỉ đặc điểm?</a:t>
            </a:r>
          </a:p>
        </p:txBody>
      </p:sp>
      <p:sp>
        <p:nvSpPr>
          <p:cNvPr id="12" name="TextBox 11">
            <a:extLst>
              <a:ext uri="{FF2B5EF4-FFF2-40B4-BE49-F238E27FC236}">
                <a16:creationId xmlns="" xmlns:a16="http://schemas.microsoft.com/office/drawing/2014/main" id="{090CBE52-488B-43ED-B921-C6338D91C5E2}"/>
              </a:ext>
            </a:extLst>
          </p:cNvPr>
          <p:cNvSpPr txBox="1"/>
          <p:nvPr/>
        </p:nvSpPr>
        <p:spPr>
          <a:xfrm>
            <a:off x="2250891" y="655065"/>
            <a:ext cx="7591660" cy="861775"/>
          </a:xfrm>
          <a:prstGeom prst="rect">
            <a:avLst/>
          </a:prstGeom>
          <a:noFill/>
        </p:spPr>
        <p:txBody>
          <a:bodyPr wrap="square" lIns="121917" tIns="60958" rIns="121917" bIns="60958" rtlCol="0">
            <a:spAutoFit/>
          </a:bodyPr>
          <a:lstStyle/>
          <a:p>
            <a:r>
              <a:rPr lang="vi-VN" sz="4800" dirty="0">
                <a:solidFill>
                  <a:srgbClr val="FFFF00"/>
                </a:solidFill>
                <a:latin typeface="UTM Cookies" panose="02040603050506020204" pitchFamily="18" charset="0"/>
              </a:rPr>
              <a:t>LUYỆN</a:t>
            </a:r>
            <a:r>
              <a:rPr lang="vi-VN" sz="4800" dirty="0">
                <a:solidFill>
                  <a:schemeClr val="accent2"/>
                </a:solidFill>
                <a:latin typeface="UTM Cookies" panose="02040603050506020204" pitchFamily="18" charset="0"/>
              </a:rPr>
              <a:t> </a:t>
            </a:r>
            <a:r>
              <a:rPr lang="vi-VN" sz="4800" dirty="0">
                <a:solidFill>
                  <a:srgbClr val="FFFF00"/>
                </a:solidFill>
                <a:latin typeface="UTM Cookies" panose="02040603050506020204" pitchFamily="18" charset="0"/>
              </a:rPr>
              <a:t>TẬP</a:t>
            </a:r>
            <a:endParaRPr lang="en-US" sz="4800" dirty="0">
              <a:solidFill>
                <a:srgbClr val="FFFF00"/>
              </a:solidFill>
              <a:latin typeface="UTM Cookies" panose="02040603050506020204" pitchFamily="18" charset="0"/>
            </a:endParaRPr>
          </a:p>
        </p:txBody>
      </p:sp>
      <p:sp>
        <p:nvSpPr>
          <p:cNvPr id="5" name="Oval 4">
            <a:extLst>
              <a:ext uri="{FF2B5EF4-FFF2-40B4-BE49-F238E27FC236}">
                <a16:creationId xmlns="" xmlns:a16="http://schemas.microsoft.com/office/drawing/2014/main" id="{02B3188B-68B5-48EB-A278-DF5386EDB96D}"/>
              </a:ext>
            </a:extLst>
          </p:cNvPr>
          <p:cNvSpPr/>
          <p:nvPr/>
        </p:nvSpPr>
        <p:spPr>
          <a:xfrm>
            <a:off x="526217" y="3505200"/>
            <a:ext cx="1445865"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sp>
        <p:nvSpPr>
          <p:cNvPr id="31" name="Oval 30">
            <a:extLst>
              <a:ext uri="{FF2B5EF4-FFF2-40B4-BE49-F238E27FC236}">
                <a16:creationId xmlns="" xmlns:a16="http://schemas.microsoft.com/office/drawing/2014/main" id="{8595CB70-824C-44B9-8F74-6BEFF4FEC294}"/>
              </a:ext>
            </a:extLst>
          </p:cNvPr>
          <p:cNvSpPr/>
          <p:nvPr/>
        </p:nvSpPr>
        <p:spPr>
          <a:xfrm>
            <a:off x="2171185" y="3505200"/>
            <a:ext cx="1614007"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sp>
        <p:nvSpPr>
          <p:cNvPr id="34" name="Oval 33">
            <a:extLst>
              <a:ext uri="{FF2B5EF4-FFF2-40B4-BE49-F238E27FC236}">
                <a16:creationId xmlns="" xmlns:a16="http://schemas.microsoft.com/office/drawing/2014/main" id="{97CBB137-EB0B-48A9-9241-C85AE0228F77}"/>
              </a:ext>
            </a:extLst>
          </p:cNvPr>
          <p:cNvSpPr/>
          <p:nvPr/>
        </p:nvSpPr>
        <p:spPr>
          <a:xfrm>
            <a:off x="7164330" y="3505200"/>
            <a:ext cx="1521305"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pic>
        <p:nvPicPr>
          <p:cNvPr id="14" name="Picture 13">
            <a:extLst>
              <a:ext uri="{FF2B5EF4-FFF2-40B4-BE49-F238E27FC236}">
                <a16:creationId xmlns="" xmlns:a16="http://schemas.microsoft.com/office/drawing/2014/main" id="{AF9AEE42-F4D1-4FEF-A472-37ACF9E46D3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6911" t="29983" r="11817" b="5203"/>
          <a:stretch/>
        </p:blipFill>
        <p:spPr>
          <a:xfrm>
            <a:off x="463762" y="414158"/>
            <a:ext cx="1757837" cy="1789695"/>
          </a:xfrm>
          <a:prstGeom prst="ellipse">
            <a:avLst/>
          </a:prstGeom>
        </p:spPr>
      </p:pic>
    </p:spTree>
    <p:custDataLst>
      <p:tags r:id="rId1"/>
    </p:custDataLst>
    <p:extLst>
      <p:ext uri="{BB962C8B-B14F-4D97-AF65-F5344CB8AC3E}">
        <p14:creationId xmlns:p14="http://schemas.microsoft.com/office/powerpoint/2010/main" val="172603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090CBE52-488B-43ED-B921-C6338D91C5E2}"/>
              </a:ext>
            </a:extLst>
          </p:cNvPr>
          <p:cNvSpPr txBox="1"/>
          <p:nvPr/>
        </p:nvSpPr>
        <p:spPr>
          <a:xfrm>
            <a:off x="2250891" y="655065"/>
            <a:ext cx="7591660" cy="861775"/>
          </a:xfrm>
          <a:prstGeom prst="rect">
            <a:avLst/>
          </a:prstGeom>
          <a:noFill/>
        </p:spPr>
        <p:txBody>
          <a:bodyPr wrap="square" lIns="121917" tIns="60958" rIns="121917" bIns="60958" rtlCol="0">
            <a:spAutoFit/>
          </a:bodyPr>
          <a:lstStyle/>
          <a:p>
            <a:r>
              <a:rPr lang="vi-VN" sz="4800" dirty="0">
                <a:solidFill>
                  <a:srgbClr val="FFFF00"/>
                </a:solidFill>
                <a:latin typeface="UTM Cookies" panose="02040603050506020204" pitchFamily="18" charset="0"/>
              </a:rPr>
              <a:t>LUYỆN</a:t>
            </a:r>
            <a:r>
              <a:rPr lang="vi-VN" sz="4800" dirty="0">
                <a:solidFill>
                  <a:schemeClr val="accent2"/>
                </a:solidFill>
                <a:latin typeface="UTM Cookies" panose="02040603050506020204" pitchFamily="18" charset="0"/>
              </a:rPr>
              <a:t> </a:t>
            </a:r>
            <a:r>
              <a:rPr lang="vi-VN" sz="4800" dirty="0">
                <a:solidFill>
                  <a:srgbClr val="FFFF00"/>
                </a:solidFill>
                <a:latin typeface="UTM Cookies" panose="02040603050506020204" pitchFamily="18" charset="0"/>
              </a:rPr>
              <a:t>TẬP</a:t>
            </a:r>
            <a:endParaRPr lang="en-US" sz="4800" dirty="0">
              <a:solidFill>
                <a:srgbClr val="FFFF00"/>
              </a:solidFill>
              <a:latin typeface="UTM Cookies" panose="02040603050506020204" pitchFamily="18" charset="0"/>
            </a:endParaRPr>
          </a:p>
        </p:txBody>
      </p:sp>
      <p:sp>
        <p:nvSpPr>
          <p:cNvPr id="35" name="TextBox 34">
            <a:extLst>
              <a:ext uri="{FF2B5EF4-FFF2-40B4-BE49-F238E27FC236}">
                <a16:creationId xmlns="" xmlns:a16="http://schemas.microsoft.com/office/drawing/2014/main" id="{2F32293C-F65A-4822-BA05-08F90FEC94C0}"/>
              </a:ext>
            </a:extLst>
          </p:cNvPr>
          <p:cNvSpPr txBox="1"/>
          <p:nvPr/>
        </p:nvSpPr>
        <p:spPr>
          <a:xfrm>
            <a:off x="496140" y="2231562"/>
            <a:ext cx="8309907" cy="677104"/>
          </a:xfrm>
          <a:prstGeom prst="rect">
            <a:avLst/>
          </a:prstGeom>
          <a:noFill/>
        </p:spPr>
        <p:txBody>
          <a:bodyPr wrap="square" lIns="121917" tIns="60958" rIns="121917" bIns="60958" rtlCol="0">
            <a:spAutoFit/>
          </a:bodyPr>
          <a:lstStyle/>
          <a:p>
            <a:pPr algn="just"/>
            <a:r>
              <a:rPr lang="vi-VN" sz="3600" b="1" dirty="0">
                <a:solidFill>
                  <a:schemeClr val="accent6">
                    <a:lumMod val="75000"/>
                  </a:schemeClr>
                </a:solidFill>
                <a:latin typeface="UTM Avo" panose="02040603050506020204" pitchFamily="18" charset="0"/>
              </a:rPr>
              <a:t>2. </a:t>
            </a:r>
            <a:r>
              <a:rPr lang="vi-VN" sz="3600" dirty="0">
                <a:latin typeface="UTM Avo" panose="02040603050506020204" pitchFamily="18" charset="0"/>
              </a:rPr>
              <a:t>Nói tiếp lời của cây xấu hổ:</a:t>
            </a:r>
          </a:p>
        </p:txBody>
      </p:sp>
      <p:pic>
        <p:nvPicPr>
          <p:cNvPr id="14" name="Picture 13">
            <a:extLst>
              <a:ext uri="{FF2B5EF4-FFF2-40B4-BE49-F238E27FC236}">
                <a16:creationId xmlns="" xmlns:a16="http://schemas.microsoft.com/office/drawing/2014/main" id="{AF9AEE42-F4D1-4FEF-A472-37ACF9E46D3F}"/>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6911" t="29983" r="11817" b="5203"/>
          <a:stretch/>
        </p:blipFill>
        <p:spPr>
          <a:xfrm>
            <a:off x="463762" y="414158"/>
            <a:ext cx="1757837" cy="1789695"/>
          </a:xfrm>
          <a:prstGeom prst="ellipse">
            <a:avLst/>
          </a:prstGeom>
        </p:spPr>
      </p:pic>
      <p:pic>
        <p:nvPicPr>
          <p:cNvPr id="4" name="Picture 3">
            <a:extLst>
              <a:ext uri="{FF2B5EF4-FFF2-40B4-BE49-F238E27FC236}">
                <a16:creationId xmlns="" xmlns:a16="http://schemas.microsoft.com/office/drawing/2014/main" id="{5BD0CCAE-D3A8-458B-A8C5-906D74357875}"/>
              </a:ext>
            </a:extLst>
          </p:cNvPr>
          <p:cNvPicPr>
            <a:picLocks noChangeAspect="1"/>
          </p:cNvPicPr>
          <p:nvPr/>
        </p:nvPicPr>
        <p:blipFill>
          <a:blip r:embed="rId5"/>
          <a:stretch>
            <a:fillRect/>
          </a:stretch>
        </p:blipFill>
        <p:spPr>
          <a:xfrm>
            <a:off x="806089" y="3663998"/>
            <a:ext cx="4302632" cy="2595669"/>
          </a:xfrm>
          <a:prstGeom prst="rect">
            <a:avLst/>
          </a:prstGeom>
          <a:ln>
            <a:noFill/>
          </a:ln>
          <a:effectLst>
            <a:softEdge rad="112500"/>
          </a:effectLst>
        </p:spPr>
      </p:pic>
      <p:sp>
        <p:nvSpPr>
          <p:cNvPr id="7" name="Speech Bubble: Rectangle with Corners Rounded 6">
            <a:extLst>
              <a:ext uri="{FF2B5EF4-FFF2-40B4-BE49-F238E27FC236}">
                <a16:creationId xmlns="" xmlns:a16="http://schemas.microsoft.com/office/drawing/2014/main" id="{3355A3C7-CAAC-4F5A-A95E-1BF15B57E46D}"/>
              </a:ext>
            </a:extLst>
          </p:cNvPr>
          <p:cNvSpPr/>
          <p:nvPr/>
        </p:nvSpPr>
        <p:spPr>
          <a:xfrm>
            <a:off x="5349759" y="2819400"/>
            <a:ext cx="3182556" cy="3440267"/>
          </a:xfrm>
          <a:prstGeom prst="wedgeRoundRectCallout">
            <a:avLst>
              <a:gd name="adj1" fmla="val -61114"/>
              <a:gd name="adj2" fmla="val 37418"/>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sp>
        <p:nvSpPr>
          <p:cNvPr id="9" name="Rectangle 8">
            <a:extLst>
              <a:ext uri="{FF2B5EF4-FFF2-40B4-BE49-F238E27FC236}">
                <a16:creationId xmlns="" xmlns:a16="http://schemas.microsoft.com/office/drawing/2014/main" id="{80F6DB52-E194-45A1-AA0E-5BD13CED53DC}"/>
              </a:ext>
            </a:extLst>
          </p:cNvPr>
          <p:cNvSpPr/>
          <p:nvPr/>
        </p:nvSpPr>
        <p:spPr>
          <a:xfrm>
            <a:off x="5514105" y="2938401"/>
            <a:ext cx="3018210" cy="677104"/>
          </a:xfrm>
          <a:prstGeom prst="rect">
            <a:avLst/>
          </a:prstGeom>
        </p:spPr>
        <p:txBody>
          <a:bodyPr wrap="square" lIns="121917" tIns="60958" rIns="121917" bIns="60958">
            <a:spAutoFit/>
          </a:bodyPr>
          <a:lstStyle/>
          <a:p>
            <a:r>
              <a:rPr lang="vi-VN" sz="3200" dirty="0">
                <a:solidFill>
                  <a:srgbClr val="002060"/>
                </a:solidFill>
                <a:latin typeface="UTM Avo" panose="02040603050506020204" pitchFamily="18" charset="0"/>
              </a:rPr>
              <a:t>Mình rất tiếc </a:t>
            </a:r>
            <a:r>
              <a:rPr lang="vi-VN" sz="3600" dirty="0">
                <a:solidFill>
                  <a:srgbClr val="002060"/>
                </a:solidFill>
                <a:latin typeface="UTM Avo" panose="02040603050506020204" pitchFamily="18" charset="0"/>
              </a:rPr>
              <a:t>...</a:t>
            </a:r>
            <a:endParaRPr lang="vi-VN" sz="3600" dirty="0"/>
          </a:p>
        </p:txBody>
      </p:sp>
      <p:sp>
        <p:nvSpPr>
          <p:cNvPr id="19" name="Rectangle 18">
            <a:extLst>
              <a:ext uri="{FF2B5EF4-FFF2-40B4-BE49-F238E27FC236}">
                <a16:creationId xmlns="" xmlns:a16="http://schemas.microsoft.com/office/drawing/2014/main" id="{761A369F-EAB7-4116-A8D3-813021058D32}"/>
              </a:ext>
            </a:extLst>
          </p:cNvPr>
          <p:cNvSpPr/>
          <p:nvPr/>
        </p:nvSpPr>
        <p:spPr>
          <a:xfrm>
            <a:off x="5505243" y="3008923"/>
            <a:ext cx="3195411" cy="3077762"/>
          </a:xfrm>
          <a:prstGeom prst="rect">
            <a:avLst/>
          </a:prstGeom>
        </p:spPr>
        <p:txBody>
          <a:bodyPr wrap="square" lIns="121917" tIns="60958" rIns="121917" bIns="60958">
            <a:spAutoFit/>
          </a:bodyPr>
          <a:lstStyle/>
          <a:p>
            <a:r>
              <a:rPr lang="vi-VN" sz="3200" dirty="0">
                <a:solidFill>
                  <a:srgbClr val="002060"/>
                </a:solidFill>
                <a:latin typeface="UTM Avo" panose="02040603050506020204" pitchFamily="18" charset="0"/>
              </a:rPr>
              <a:t>Mình rất tiếc </a:t>
            </a:r>
            <a:r>
              <a:rPr lang="vi-VN" sz="3200" dirty="0">
                <a:solidFill>
                  <a:srgbClr val="FF0000"/>
                </a:solidFill>
                <a:latin typeface="UTM Avo" panose="02040603050506020204" pitchFamily="18" charset="0"/>
              </a:rPr>
              <a:t>vì đã quá nhút nhát nên đã nhắm mắt lại, </a:t>
            </a:r>
            <a:r>
              <a:rPr lang="vi-VN" sz="3200" dirty="0" smtClean="0">
                <a:solidFill>
                  <a:srgbClr val="FF0000"/>
                </a:solidFill>
                <a:latin typeface="UTM Avo" panose="02040603050506020204" pitchFamily="18" charset="0"/>
              </a:rPr>
              <a:t>không</a:t>
            </a:r>
            <a:r>
              <a:rPr lang="en-US" sz="3200" dirty="0" smtClean="0">
                <a:solidFill>
                  <a:srgbClr val="FF0000"/>
                </a:solidFill>
                <a:latin typeface="UTM Avo" panose="02040603050506020204" pitchFamily="18" charset="0"/>
              </a:rPr>
              <a:t> </a:t>
            </a:r>
            <a:r>
              <a:rPr lang="vi-VN" sz="3200" dirty="0" smtClean="0">
                <a:solidFill>
                  <a:srgbClr val="FF0000"/>
                </a:solidFill>
                <a:latin typeface="UTM Avo" panose="02040603050506020204" pitchFamily="18" charset="0"/>
              </a:rPr>
              <a:t>nhìn </a:t>
            </a:r>
            <a:r>
              <a:rPr lang="vi-VN" sz="3200" dirty="0">
                <a:solidFill>
                  <a:srgbClr val="FF0000"/>
                </a:solidFill>
                <a:latin typeface="UTM Avo" panose="02040603050506020204" pitchFamily="18" charset="0"/>
              </a:rPr>
              <a:t>thấy con chim xanh xinh đẹp ấy.</a:t>
            </a:r>
            <a:endParaRPr lang="vi-VN" sz="3200" dirty="0"/>
          </a:p>
        </p:txBody>
      </p:sp>
    </p:spTree>
    <p:custDataLst>
      <p:tags r:id="rId1"/>
    </p:custDataLst>
    <p:extLst>
      <p:ext uri="{BB962C8B-B14F-4D97-AF65-F5344CB8AC3E}">
        <p14:creationId xmlns:p14="http://schemas.microsoft.com/office/powerpoint/2010/main" val="323480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par>
                          <p:cTn id="24" fill="hold">
                            <p:stCondLst>
                              <p:cond delay="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 grpId="0" animBg="1"/>
      <p:bldP spid="9" grpId="0"/>
      <p:bldP spid="9" grpId="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CD95E369-22E3-47BF-A4B6-6F6C7AEDEE5A}"/>
              </a:ext>
            </a:extLst>
          </p:cNvPr>
          <p:cNvGrpSpPr/>
          <p:nvPr/>
        </p:nvGrpSpPr>
        <p:grpSpPr>
          <a:xfrm>
            <a:off x="1525690" y="1854426"/>
            <a:ext cx="5874569" cy="4424361"/>
            <a:chOff x="1417547" y="1264224"/>
            <a:chExt cx="4405927" cy="3318271"/>
          </a:xfrm>
        </p:grpSpPr>
        <p:pic>
          <p:nvPicPr>
            <p:cNvPr id="21" name="Picture 20">
              <a:extLst>
                <a:ext uri="{FF2B5EF4-FFF2-40B4-BE49-F238E27FC236}">
                  <a16:creationId xmlns=""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 xmlns:a16="http://schemas.microsoft.com/office/drawing/2014/main" id="{790A94BE-1705-46B6-A274-580473BF97B9}"/>
                </a:ext>
              </a:extLst>
            </p:cNvPr>
            <p:cNvSpPr txBox="1"/>
            <p:nvPr/>
          </p:nvSpPr>
          <p:spPr>
            <a:xfrm>
              <a:off x="3064386" y="2987782"/>
              <a:ext cx="2009748" cy="1090683"/>
            </a:xfrm>
            <a:prstGeom prst="rect">
              <a:avLst/>
            </a:prstGeom>
            <a:noFill/>
          </p:spPr>
          <p:txBody>
            <a:bodyPr wrap="square" rtlCol="0">
              <a:spAutoFit/>
            </a:bodyPr>
            <a:lstStyle/>
            <a:p>
              <a:pPr algn="ctr">
                <a:lnSpc>
                  <a:spcPct val="150000"/>
                </a:lnSpc>
              </a:pPr>
              <a:r>
                <a:rPr lang="vi-VN" sz="5900" b="1" dirty="0">
                  <a:solidFill>
                    <a:srgbClr val="17479D"/>
                  </a:solidFill>
                  <a:latin typeface="UTM Avo" panose="02040603050506020204" pitchFamily="18" charset="0"/>
                </a:rPr>
                <a:t>VIẾT</a:t>
              </a:r>
              <a:endParaRPr lang="en-US" sz="59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D0BBE2AD-294A-48DF-B8A0-D8D32093CB5F}"/>
                </a:ext>
              </a:extLst>
            </p:cNvPr>
            <p:cNvSpPr txBox="1"/>
            <p:nvPr/>
          </p:nvSpPr>
          <p:spPr>
            <a:xfrm>
              <a:off x="2548756" y="2568454"/>
              <a:ext cx="3041009" cy="709810"/>
            </a:xfrm>
            <a:prstGeom prst="rect">
              <a:avLst/>
            </a:prstGeom>
            <a:noFill/>
          </p:spPr>
          <p:txBody>
            <a:bodyPr wrap="square" rtlCol="0">
              <a:spAutoFit/>
            </a:bodyPr>
            <a:lstStyle/>
            <a:p>
              <a:pPr algn="ctr">
                <a:lnSpc>
                  <a:spcPct val="150000"/>
                </a:lnSpc>
              </a:pPr>
              <a:r>
                <a:rPr lang="vi-VN" sz="3700" b="1" dirty="0">
                  <a:solidFill>
                    <a:schemeClr val="accent1">
                      <a:lumMod val="50000"/>
                    </a:schemeClr>
                  </a:solidFill>
                  <a:latin typeface="UTM Avo" panose="02040603050506020204" pitchFamily="18" charset="0"/>
                </a:rPr>
                <a:t>TIẾT 3</a:t>
              </a:r>
              <a:endParaRPr lang="en-US" sz="37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 xmlns:a16="http://schemas.microsoft.com/office/drawing/2014/main"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05570" y="4263521"/>
            <a:ext cx="2076297" cy="207629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 xmlns:a16="http://schemas.microsoft.com/office/drawing/2014/main" id="{4AE4E3A1-F0FA-456C-A6BE-FDFC82492F40}"/>
              </a:ext>
            </a:extLst>
          </p:cNvPr>
          <p:cNvGrpSpPr/>
          <p:nvPr/>
        </p:nvGrpSpPr>
        <p:grpSpPr>
          <a:xfrm>
            <a:off x="449925" y="620596"/>
            <a:ext cx="7474875" cy="1075157"/>
            <a:chOff x="337443" y="465447"/>
            <a:chExt cx="5606156" cy="806368"/>
          </a:xfrm>
        </p:grpSpPr>
        <p:grpSp>
          <p:nvGrpSpPr>
            <p:cNvPr id="15" name="Group 14">
              <a:extLst>
                <a:ext uri="{FF2B5EF4-FFF2-40B4-BE49-F238E27FC236}">
                  <a16:creationId xmlns="" xmlns:a16="http://schemas.microsoft.com/office/drawing/2014/main" id="{20F6AF29-A27B-4CD6-ABE3-3E711CAA3E25}"/>
                </a:ext>
              </a:extLst>
            </p:cNvPr>
            <p:cNvGrpSpPr/>
            <p:nvPr/>
          </p:nvGrpSpPr>
          <p:grpSpPr>
            <a:xfrm>
              <a:off x="337443" y="617893"/>
              <a:ext cx="1645547" cy="653922"/>
              <a:chOff x="337443" y="617893"/>
              <a:chExt cx="1645547" cy="653922"/>
            </a:xfrm>
          </p:grpSpPr>
          <p:sp>
            <p:nvSpPr>
              <p:cNvPr id="17" name="TextBox 16">
                <a:extLst>
                  <a:ext uri="{FF2B5EF4-FFF2-40B4-BE49-F238E27FC236}">
                    <a16:creationId xmlns="" xmlns:a16="http://schemas.microsoft.com/office/drawing/2014/main" id="{EE6F5CE8-B58A-49FA-B80E-661F338B23FC}"/>
                  </a:ext>
                </a:extLst>
              </p:cNvPr>
              <p:cNvSpPr txBox="1"/>
              <p:nvPr/>
            </p:nvSpPr>
            <p:spPr>
              <a:xfrm>
                <a:off x="369343" y="617893"/>
                <a:ext cx="1613647" cy="646331"/>
              </a:xfrm>
              <a:prstGeom prst="rect">
                <a:avLst/>
              </a:prstGeom>
              <a:noFill/>
            </p:spPr>
            <p:txBody>
              <a:bodyPr wrap="square" rtlCol="0">
                <a:spAutoFit/>
              </a:bodyPr>
              <a:lstStyle/>
              <a:p>
                <a:r>
                  <a:rPr lang="en-US" sz="4800" dirty="0">
                    <a:solidFill>
                      <a:schemeClr val="accent1">
                        <a:lumMod val="50000"/>
                      </a:schemeClr>
                    </a:solidFill>
                    <a:latin typeface="UTM Cookies" panose="02040603050506020204" pitchFamily="18" charset="0"/>
                  </a:rPr>
                  <a:t>BÀI 7</a:t>
                </a:r>
              </a:p>
            </p:txBody>
          </p:sp>
          <p:sp>
            <p:nvSpPr>
              <p:cNvPr id="23" name="TextBox 22">
                <a:extLst>
                  <a:ext uri="{FF2B5EF4-FFF2-40B4-BE49-F238E27FC236}">
                    <a16:creationId xmlns="" xmlns:a16="http://schemas.microsoft.com/office/drawing/2014/main" id="{B4A80A5C-AE5E-4399-82EA-FD3967DDB5DE}"/>
                  </a:ext>
                </a:extLst>
              </p:cNvPr>
              <p:cNvSpPr txBox="1"/>
              <p:nvPr/>
            </p:nvSpPr>
            <p:spPr>
              <a:xfrm>
                <a:off x="337443" y="625484"/>
                <a:ext cx="1613647" cy="646331"/>
              </a:xfrm>
              <a:prstGeom prst="rect">
                <a:avLst/>
              </a:prstGeom>
              <a:noFill/>
            </p:spPr>
            <p:txBody>
              <a:bodyPr wrap="square" rtlCol="0">
                <a:spAutoFit/>
              </a:bodyPr>
              <a:lstStyle/>
              <a:p>
                <a:r>
                  <a:rPr lang="en-US" sz="4800" dirty="0">
                    <a:solidFill>
                      <a:srgbClr val="FFFF00"/>
                    </a:solidFill>
                    <a:latin typeface="UTM Cookies" panose="02040603050506020204" pitchFamily="18" charset="0"/>
                  </a:rPr>
                  <a:t>BÀI 7</a:t>
                </a:r>
              </a:p>
            </p:txBody>
          </p:sp>
        </p:grpSp>
        <p:sp>
          <p:nvSpPr>
            <p:cNvPr id="16" name="TextBox 15">
              <a:extLst>
                <a:ext uri="{FF2B5EF4-FFF2-40B4-BE49-F238E27FC236}">
                  <a16:creationId xmlns="" xmlns:a16="http://schemas.microsoft.com/office/drawing/2014/main" id="{2F85FBE1-AF59-41B8-B172-D2177306C551}"/>
                </a:ext>
              </a:extLst>
            </p:cNvPr>
            <p:cNvSpPr txBox="1"/>
            <p:nvPr/>
          </p:nvSpPr>
          <p:spPr>
            <a:xfrm>
              <a:off x="1835578" y="465447"/>
              <a:ext cx="4108021" cy="680956"/>
            </a:xfrm>
            <a:prstGeom prst="rect">
              <a:avLst/>
            </a:prstGeom>
            <a:noFill/>
          </p:spPr>
          <p:txBody>
            <a:bodyPr wrap="square" rtlCol="0">
              <a:spAutoFit/>
            </a:bodyPr>
            <a:lstStyle/>
            <a:p>
              <a:r>
                <a:rPr lang="vi-VN" sz="5300" dirty="0">
                  <a:solidFill>
                    <a:srgbClr val="FFFF00"/>
                  </a:solidFill>
                  <a:latin typeface="UTM Cookies" panose="02040603050506020204" pitchFamily="18" charset="0"/>
                </a:rPr>
                <a:t>CÂY XẤU HỔ</a:t>
              </a:r>
              <a:endParaRPr lang="en-US" sz="5300" dirty="0">
                <a:solidFill>
                  <a:srgbClr val="FFFF00"/>
                </a:solidFill>
                <a:latin typeface="UTM Cookies" panose="02040603050506020204" pitchFamily="18" charset="0"/>
              </a:endParaRPr>
            </a:p>
          </p:txBody>
        </p:sp>
      </p:grpSp>
    </p:spTree>
    <p:custDataLst>
      <p:tags r:id="rId1"/>
    </p:custDataLst>
    <p:extLst>
      <p:ext uri="{BB962C8B-B14F-4D97-AF65-F5344CB8AC3E}">
        <p14:creationId xmlns:p14="http://schemas.microsoft.com/office/powerpoint/2010/main" val="900427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090CBE52-488B-43ED-B921-C6338D91C5E2}"/>
              </a:ext>
            </a:extLst>
          </p:cNvPr>
          <p:cNvSpPr txBox="1"/>
          <p:nvPr/>
        </p:nvSpPr>
        <p:spPr>
          <a:xfrm>
            <a:off x="2250891" y="655065"/>
            <a:ext cx="7591660" cy="1025921"/>
          </a:xfrm>
          <a:prstGeom prst="rect">
            <a:avLst/>
          </a:prstGeom>
          <a:noFill/>
        </p:spPr>
        <p:txBody>
          <a:bodyPr wrap="square" lIns="121917" tIns="60958" rIns="121917" bIns="60958" rtlCol="0">
            <a:spAutoFit/>
          </a:bodyPr>
          <a:lstStyle/>
          <a:p>
            <a:r>
              <a:rPr lang="vi-VN" sz="4800" dirty="0">
                <a:solidFill>
                  <a:schemeClr val="accent2"/>
                </a:solidFill>
                <a:latin typeface="UTM Cookies" panose="02040603050506020204" pitchFamily="18" charset="0"/>
              </a:rPr>
              <a:t>CHỮ HOA </a:t>
            </a:r>
            <a:r>
              <a:rPr lang="vi-VN" sz="5900" dirty="0">
                <a:solidFill>
                  <a:schemeClr val="accent2"/>
                </a:solidFill>
                <a:latin typeface="HP001" panose="020B0603050302020204" pitchFamily="34" charset="0"/>
                <a:ea typeface="HP001" panose="020B0603050302020204" pitchFamily="34" charset="0"/>
              </a:rPr>
              <a:t>C</a:t>
            </a:r>
            <a:endParaRPr lang="en-US" sz="4800" dirty="0">
              <a:solidFill>
                <a:schemeClr val="accent2"/>
              </a:solidFill>
              <a:latin typeface="HP001" panose="020B0603050302020204" pitchFamily="34" charset="0"/>
              <a:ea typeface="HP001" panose="020B0603050302020204" pitchFamily="34" charset="0"/>
            </a:endParaRPr>
          </a:p>
        </p:txBody>
      </p:sp>
      <p:sp>
        <p:nvSpPr>
          <p:cNvPr id="17" name="TextBox 16">
            <a:extLst>
              <a:ext uri="{FF2B5EF4-FFF2-40B4-BE49-F238E27FC236}">
                <a16:creationId xmlns="" xmlns:a16="http://schemas.microsoft.com/office/drawing/2014/main" id="{90495074-CD09-4CB2-8F23-DB3380F67003}"/>
              </a:ext>
            </a:extLst>
          </p:cNvPr>
          <p:cNvSpPr txBox="1"/>
          <p:nvPr/>
        </p:nvSpPr>
        <p:spPr>
          <a:xfrm>
            <a:off x="1149965" y="1706850"/>
            <a:ext cx="7154436" cy="1115686"/>
          </a:xfrm>
          <a:prstGeom prst="rect">
            <a:avLst/>
          </a:prstGeom>
          <a:noFill/>
        </p:spPr>
        <p:txBody>
          <a:bodyPr wrap="square" lIns="121917" tIns="60958" rIns="121917" bIns="60958" rtlCol="0">
            <a:spAutoFit/>
          </a:bodyPr>
          <a:lstStyle/>
          <a:p>
            <a:pPr algn="ctr">
              <a:lnSpc>
                <a:spcPct val="150000"/>
              </a:lnSpc>
            </a:pPr>
            <a:r>
              <a:rPr lang="en-US" sz="2700" b="1" dirty="0" err="1">
                <a:solidFill>
                  <a:schemeClr val="accent1">
                    <a:lumMod val="50000"/>
                  </a:schemeClr>
                </a:solidFill>
                <a:latin typeface="UTM Avo" panose="02040603050506020204" pitchFamily="18" charset="0"/>
              </a:rPr>
              <a:t>Viết</a:t>
            </a:r>
            <a:r>
              <a:rPr lang="en-US" sz="2700" b="1" dirty="0">
                <a:solidFill>
                  <a:schemeClr val="accent1">
                    <a:lumMod val="50000"/>
                  </a:schemeClr>
                </a:solidFill>
                <a:latin typeface="UTM Avo" panose="02040603050506020204" pitchFamily="18" charset="0"/>
              </a:rPr>
              <a:t> </a:t>
            </a:r>
            <a:r>
              <a:rPr lang="en-US" sz="2700" b="1" dirty="0" err="1">
                <a:solidFill>
                  <a:schemeClr val="accent1">
                    <a:lumMod val="50000"/>
                  </a:schemeClr>
                </a:solidFill>
                <a:latin typeface="UTM Avo" panose="02040603050506020204" pitchFamily="18" charset="0"/>
              </a:rPr>
              <a:t>chữ</a:t>
            </a:r>
            <a:r>
              <a:rPr lang="en-US" sz="2700" b="1" dirty="0">
                <a:solidFill>
                  <a:schemeClr val="accent1">
                    <a:lumMod val="50000"/>
                  </a:schemeClr>
                </a:solidFill>
                <a:latin typeface="UTM Avo" panose="02040603050506020204" pitchFamily="18" charset="0"/>
              </a:rPr>
              <a:t> </a:t>
            </a:r>
            <a:r>
              <a:rPr lang="en-US" sz="2700" b="1" dirty="0" err="1">
                <a:solidFill>
                  <a:schemeClr val="accent1">
                    <a:lumMod val="50000"/>
                  </a:schemeClr>
                </a:solidFill>
                <a:latin typeface="UTM Avo" panose="02040603050506020204" pitchFamily="18" charset="0"/>
              </a:rPr>
              <a:t>hoa</a:t>
            </a:r>
            <a:r>
              <a:rPr lang="en-US" sz="2700" b="1" dirty="0">
                <a:solidFill>
                  <a:schemeClr val="accent1">
                    <a:lumMod val="50000"/>
                  </a:schemeClr>
                </a:solidFill>
                <a:latin typeface="UTM Avo" panose="02040603050506020204" pitchFamily="18" charset="0"/>
              </a:rPr>
              <a:t> </a:t>
            </a:r>
            <a:r>
              <a:rPr lang="en-US" sz="4300" b="1" dirty="0">
                <a:solidFill>
                  <a:schemeClr val="accent1">
                    <a:lumMod val="50000"/>
                  </a:schemeClr>
                </a:solidFill>
                <a:latin typeface="HP001 4 hàng" panose="020B0603050302020204" pitchFamily="34" charset="0"/>
              </a:rPr>
              <a:t>C</a:t>
            </a:r>
            <a:endParaRPr lang="en-US" sz="2700" b="1" dirty="0">
              <a:solidFill>
                <a:schemeClr val="accent1">
                  <a:lumMod val="50000"/>
                </a:schemeClr>
              </a:solidFill>
              <a:latin typeface="UTM Avo" panose="02040603050506020204" pitchFamily="18" charset="0"/>
            </a:endParaRPr>
          </a:p>
        </p:txBody>
      </p:sp>
      <p:pic>
        <p:nvPicPr>
          <p:cNvPr id="3" name="Picture 2" descr="A picture containing shoji, window&#10;&#10;Description automatically generated">
            <a:extLst>
              <a:ext uri="{FF2B5EF4-FFF2-40B4-BE49-F238E27FC236}">
                <a16:creationId xmlns="" xmlns:a16="http://schemas.microsoft.com/office/drawing/2014/main" id="{AB3FB2D1-7367-4730-875E-E0C3AA4E8CB2}"/>
              </a:ext>
            </a:extLst>
          </p:cNvPr>
          <p:cNvPicPr>
            <a:picLocks noChangeAspect="1"/>
          </p:cNvPicPr>
          <p:nvPr/>
        </p:nvPicPr>
        <p:blipFill rotWithShape="1">
          <a:blip r:embed="rId3"/>
          <a:srcRect l="51724" t="3023" r="-2189" b="-3023"/>
          <a:stretch/>
        </p:blipFill>
        <p:spPr>
          <a:xfrm>
            <a:off x="1342681" y="2758636"/>
            <a:ext cx="3577217" cy="3544233"/>
          </a:xfrm>
          <a:prstGeom prst="rect">
            <a:avLst/>
          </a:prstGeom>
        </p:spPr>
      </p:pic>
      <p:pic>
        <p:nvPicPr>
          <p:cNvPr id="7" name="Picture 6">
            <a:extLst>
              <a:ext uri="{FF2B5EF4-FFF2-40B4-BE49-F238E27FC236}">
                <a16:creationId xmlns="" xmlns:a16="http://schemas.microsoft.com/office/drawing/2014/main" id="{469C555D-DD21-4F5B-A50E-001A1E01AE6D}"/>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463762" y="414158"/>
            <a:ext cx="1757837" cy="1789695"/>
          </a:xfrm>
          <a:prstGeom prst="ellipse">
            <a:avLst/>
          </a:prstGeom>
        </p:spPr>
      </p:pic>
      <p:pic>
        <p:nvPicPr>
          <p:cNvPr id="4" name="Picture 3" descr="Diagram, engineering drawing&#10;&#10;Description automatically generated">
            <a:extLst>
              <a:ext uri="{FF2B5EF4-FFF2-40B4-BE49-F238E27FC236}">
                <a16:creationId xmlns="" xmlns:a16="http://schemas.microsoft.com/office/drawing/2014/main" id="{5B1D68A4-086B-460A-A953-8E94CCB77B3A}"/>
              </a:ext>
            </a:extLst>
          </p:cNvPr>
          <p:cNvPicPr>
            <a:picLocks noChangeAspect="1"/>
          </p:cNvPicPr>
          <p:nvPr/>
        </p:nvPicPr>
        <p:blipFill rotWithShape="1">
          <a:blip r:embed="rId6"/>
          <a:srcRect l="11553" t="21705" r="11553" b="22274"/>
          <a:stretch/>
        </p:blipFill>
        <p:spPr>
          <a:xfrm>
            <a:off x="4919897" y="3827721"/>
            <a:ext cx="2423656" cy="2497380"/>
          </a:xfrm>
          <a:prstGeom prst="rect">
            <a:avLst/>
          </a:prstGeom>
        </p:spPr>
      </p:pic>
    </p:spTree>
    <p:custDataLst>
      <p:tags r:id="rId1"/>
    </p:custDataLst>
    <p:extLst>
      <p:ext uri="{BB962C8B-B14F-4D97-AF65-F5344CB8AC3E}">
        <p14:creationId xmlns:p14="http://schemas.microsoft.com/office/powerpoint/2010/main" val="15597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EC21815-68B3-4227-8E2D-1B843968302F}"/>
              </a:ext>
            </a:extLst>
          </p:cNvPr>
          <p:cNvSpPr txBox="1"/>
          <p:nvPr/>
        </p:nvSpPr>
        <p:spPr>
          <a:xfrm>
            <a:off x="1002285" y="540890"/>
            <a:ext cx="7154436" cy="1107996"/>
          </a:xfrm>
          <a:prstGeom prst="rect">
            <a:avLst/>
          </a:prstGeom>
          <a:noFill/>
        </p:spPr>
        <p:txBody>
          <a:bodyPr wrap="square" lIns="121917" tIns="60958" rIns="121917" bIns="60958" rtlCol="0">
            <a:spAutoFit/>
          </a:bodyPr>
          <a:lstStyle/>
          <a:p>
            <a:pPr algn="ctr">
              <a:lnSpc>
                <a:spcPct val="150000"/>
              </a:lnSpc>
            </a:pPr>
            <a:r>
              <a:rPr lang="en-US" sz="2700" b="1" dirty="0" err="1">
                <a:solidFill>
                  <a:schemeClr val="accent1">
                    <a:lumMod val="50000"/>
                  </a:schemeClr>
                </a:solidFill>
                <a:latin typeface="UTM Avo" panose="02040603050506020204" pitchFamily="18" charset="0"/>
              </a:rPr>
              <a:t>Viết</a:t>
            </a:r>
            <a:r>
              <a:rPr lang="en-US" sz="2700" b="1" dirty="0">
                <a:solidFill>
                  <a:schemeClr val="accent1">
                    <a:lumMod val="50000"/>
                  </a:schemeClr>
                </a:solidFill>
                <a:latin typeface="UTM Avo" panose="02040603050506020204" pitchFamily="18" charset="0"/>
              </a:rPr>
              <a:t> </a:t>
            </a:r>
            <a:r>
              <a:rPr lang="en-US" sz="2700" b="1" dirty="0" err="1">
                <a:solidFill>
                  <a:schemeClr val="accent1">
                    <a:lumMod val="50000"/>
                  </a:schemeClr>
                </a:solidFill>
                <a:latin typeface="UTM Avo" panose="02040603050506020204" pitchFamily="18" charset="0"/>
              </a:rPr>
              <a:t>chữ</a:t>
            </a:r>
            <a:r>
              <a:rPr lang="en-US" sz="2700" b="1" dirty="0">
                <a:solidFill>
                  <a:schemeClr val="accent1">
                    <a:lumMod val="50000"/>
                  </a:schemeClr>
                </a:solidFill>
                <a:latin typeface="UTM Avo" panose="02040603050506020204" pitchFamily="18" charset="0"/>
              </a:rPr>
              <a:t> </a:t>
            </a:r>
            <a:r>
              <a:rPr lang="en-US" sz="2700" b="1" dirty="0" err="1">
                <a:solidFill>
                  <a:schemeClr val="accent1">
                    <a:lumMod val="50000"/>
                  </a:schemeClr>
                </a:solidFill>
                <a:latin typeface="UTM Avo" panose="02040603050506020204" pitchFamily="18" charset="0"/>
              </a:rPr>
              <a:t>hoa</a:t>
            </a:r>
            <a:r>
              <a:rPr lang="en-US" sz="2700" b="1" dirty="0">
                <a:solidFill>
                  <a:schemeClr val="accent1">
                    <a:lumMod val="50000"/>
                  </a:schemeClr>
                </a:solidFill>
                <a:latin typeface="UTM Avo" panose="02040603050506020204" pitchFamily="18" charset="0"/>
              </a:rPr>
              <a:t> </a:t>
            </a:r>
            <a:r>
              <a:rPr lang="en-US" sz="4300" b="1" dirty="0">
                <a:solidFill>
                  <a:schemeClr val="accent1">
                    <a:lumMod val="50000"/>
                  </a:schemeClr>
                </a:solidFill>
                <a:latin typeface="HP001 4 hàng" panose="020B0603050302020204" pitchFamily="34" charset="0"/>
              </a:rPr>
              <a:t>C </a:t>
            </a:r>
            <a:r>
              <a:rPr lang="en-US" sz="2400" dirty="0">
                <a:solidFill>
                  <a:schemeClr val="accent1">
                    <a:lumMod val="50000"/>
                  </a:schemeClr>
                </a:solidFill>
                <a:latin typeface="UTM Avo" panose="02040603050506020204" pitchFamily="18" charset="0"/>
              </a:rPr>
              <a:t>(</a:t>
            </a:r>
            <a:r>
              <a:rPr lang="vi-VN" sz="2400" dirty="0">
                <a:solidFill>
                  <a:schemeClr val="accent1">
                    <a:lumMod val="50000"/>
                  </a:schemeClr>
                </a:solidFill>
                <a:latin typeface="UTM Avo" panose="02040603050506020204" pitchFamily="18" charset="0"/>
              </a:rPr>
              <a:t>cỡ vừa)</a:t>
            </a:r>
            <a:endParaRPr lang="en-US" sz="2400" b="1" dirty="0">
              <a:solidFill>
                <a:schemeClr val="accent1">
                  <a:lumMod val="50000"/>
                </a:schemeClr>
              </a:solidFill>
              <a:latin typeface="UTM Avo" panose="02040603050506020204" pitchFamily="18" charset="0"/>
            </a:endParaRPr>
          </a:p>
        </p:txBody>
      </p:sp>
      <p:pic>
        <p:nvPicPr>
          <p:cNvPr id="3" name="Picture 2" descr="Diagram&#10;&#10;Description automatically generated">
            <a:extLst>
              <a:ext uri="{FF2B5EF4-FFF2-40B4-BE49-F238E27FC236}">
                <a16:creationId xmlns="" xmlns:a16="http://schemas.microsoft.com/office/drawing/2014/main" id="{656024F7-EA4C-4C5F-A37A-DF1560AC748A}"/>
              </a:ext>
            </a:extLst>
          </p:cNvPr>
          <p:cNvPicPr>
            <a:picLocks noChangeAspect="1"/>
          </p:cNvPicPr>
          <p:nvPr/>
        </p:nvPicPr>
        <p:blipFill>
          <a:blip r:embed="rId2"/>
          <a:stretch>
            <a:fillRect/>
          </a:stretch>
        </p:blipFill>
        <p:spPr>
          <a:xfrm>
            <a:off x="850603" y="1836953"/>
            <a:ext cx="7154436" cy="4186601"/>
          </a:xfrm>
          <a:prstGeom prst="rect">
            <a:avLst/>
          </a:prstGeom>
        </p:spPr>
      </p:pic>
    </p:spTree>
    <p:extLst>
      <p:ext uri="{BB962C8B-B14F-4D97-AF65-F5344CB8AC3E}">
        <p14:creationId xmlns:p14="http://schemas.microsoft.com/office/powerpoint/2010/main" val="8176338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9B65477-45D9-4139-BAFA-EA887941A757}"/>
              </a:ext>
            </a:extLst>
          </p:cNvPr>
          <p:cNvSpPr txBox="1"/>
          <p:nvPr/>
        </p:nvSpPr>
        <p:spPr>
          <a:xfrm>
            <a:off x="1002285" y="540890"/>
            <a:ext cx="7154436" cy="1107996"/>
          </a:xfrm>
          <a:prstGeom prst="rect">
            <a:avLst/>
          </a:prstGeom>
          <a:noFill/>
        </p:spPr>
        <p:txBody>
          <a:bodyPr wrap="square" lIns="121917" tIns="60958" rIns="121917" bIns="60958" rtlCol="0">
            <a:spAutoFit/>
          </a:bodyPr>
          <a:lstStyle/>
          <a:p>
            <a:pPr algn="ctr">
              <a:lnSpc>
                <a:spcPct val="150000"/>
              </a:lnSpc>
            </a:pPr>
            <a:r>
              <a:rPr lang="en-US" sz="2700" b="1" dirty="0" err="1">
                <a:solidFill>
                  <a:schemeClr val="accent1">
                    <a:lumMod val="50000"/>
                  </a:schemeClr>
                </a:solidFill>
                <a:latin typeface="UTM Avo" panose="02040603050506020204" pitchFamily="18" charset="0"/>
              </a:rPr>
              <a:t>Viết</a:t>
            </a:r>
            <a:r>
              <a:rPr lang="en-US" sz="2700" b="1" dirty="0">
                <a:solidFill>
                  <a:schemeClr val="accent1">
                    <a:lumMod val="50000"/>
                  </a:schemeClr>
                </a:solidFill>
                <a:latin typeface="UTM Avo" panose="02040603050506020204" pitchFamily="18" charset="0"/>
              </a:rPr>
              <a:t> </a:t>
            </a:r>
            <a:r>
              <a:rPr lang="en-US" sz="2700" b="1" dirty="0" err="1">
                <a:solidFill>
                  <a:schemeClr val="accent1">
                    <a:lumMod val="50000"/>
                  </a:schemeClr>
                </a:solidFill>
                <a:latin typeface="UTM Avo" panose="02040603050506020204" pitchFamily="18" charset="0"/>
              </a:rPr>
              <a:t>chữ</a:t>
            </a:r>
            <a:r>
              <a:rPr lang="en-US" sz="2700" b="1" dirty="0">
                <a:solidFill>
                  <a:schemeClr val="accent1">
                    <a:lumMod val="50000"/>
                  </a:schemeClr>
                </a:solidFill>
                <a:latin typeface="UTM Avo" panose="02040603050506020204" pitchFamily="18" charset="0"/>
              </a:rPr>
              <a:t> </a:t>
            </a:r>
            <a:r>
              <a:rPr lang="en-US" sz="2700" b="1" dirty="0" err="1">
                <a:solidFill>
                  <a:schemeClr val="accent1">
                    <a:lumMod val="50000"/>
                  </a:schemeClr>
                </a:solidFill>
                <a:latin typeface="UTM Avo" panose="02040603050506020204" pitchFamily="18" charset="0"/>
              </a:rPr>
              <a:t>hoa</a:t>
            </a:r>
            <a:r>
              <a:rPr lang="en-US" sz="2700" b="1" dirty="0">
                <a:solidFill>
                  <a:schemeClr val="accent1">
                    <a:lumMod val="50000"/>
                  </a:schemeClr>
                </a:solidFill>
                <a:latin typeface="UTM Avo" panose="02040603050506020204" pitchFamily="18" charset="0"/>
              </a:rPr>
              <a:t> </a:t>
            </a:r>
            <a:r>
              <a:rPr lang="en-US" sz="4300" b="1" dirty="0">
                <a:solidFill>
                  <a:schemeClr val="accent1">
                    <a:lumMod val="50000"/>
                  </a:schemeClr>
                </a:solidFill>
                <a:latin typeface="HP001 4 hàng" panose="020B0603050302020204" pitchFamily="34" charset="0"/>
              </a:rPr>
              <a:t>C </a:t>
            </a:r>
            <a:r>
              <a:rPr lang="en-US" sz="2400" dirty="0">
                <a:solidFill>
                  <a:schemeClr val="accent1">
                    <a:lumMod val="50000"/>
                  </a:schemeClr>
                </a:solidFill>
                <a:latin typeface="UTM Avo" panose="02040603050506020204" pitchFamily="18" charset="0"/>
              </a:rPr>
              <a:t>(</a:t>
            </a:r>
            <a:r>
              <a:rPr lang="vi-VN" sz="2400" dirty="0">
                <a:solidFill>
                  <a:schemeClr val="accent1">
                    <a:lumMod val="50000"/>
                  </a:schemeClr>
                </a:solidFill>
                <a:latin typeface="UTM Avo" panose="02040603050506020204" pitchFamily="18" charset="0"/>
              </a:rPr>
              <a:t>cỡ nhỏ)</a:t>
            </a:r>
            <a:endParaRPr lang="en-US" sz="2400" b="1" dirty="0">
              <a:solidFill>
                <a:schemeClr val="accent1">
                  <a:lumMod val="50000"/>
                </a:schemeClr>
              </a:solidFill>
              <a:latin typeface="UTM Avo" panose="02040603050506020204" pitchFamily="18" charset="0"/>
            </a:endParaRPr>
          </a:p>
        </p:txBody>
      </p:sp>
      <p:pic>
        <p:nvPicPr>
          <p:cNvPr id="3" name="C">
            <a:hlinkClick r:id="" action="ppaction://media"/>
            <a:extLst>
              <a:ext uri="{FF2B5EF4-FFF2-40B4-BE49-F238E27FC236}">
                <a16:creationId xmlns="" xmlns:a16="http://schemas.microsoft.com/office/drawing/2014/main" id="{4BCABEF7-DB7B-4314-BBD9-9261DC71AE8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9369"/>
          <a:stretch/>
        </p:blipFill>
        <p:spPr>
          <a:xfrm>
            <a:off x="1559443" y="1648886"/>
            <a:ext cx="5628167" cy="4461292"/>
          </a:xfrm>
          <a:prstGeom prst="rect">
            <a:avLst/>
          </a:prstGeom>
        </p:spPr>
      </p:pic>
    </p:spTree>
    <p:extLst>
      <p:ext uri="{BB962C8B-B14F-4D97-AF65-F5344CB8AC3E}">
        <p14:creationId xmlns:p14="http://schemas.microsoft.com/office/powerpoint/2010/main" val="3671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090CBE52-488B-43ED-B921-C6338D91C5E2}"/>
              </a:ext>
            </a:extLst>
          </p:cNvPr>
          <p:cNvSpPr txBox="1"/>
          <p:nvPr/>
        </p:nvSpPr>
        <p:spPr>
          <a:xfrm>
            <a:off x="2250891" y="655065"/>
            <a:ext cx="7591660" cy="861775"/>
          </a:xfrm>
          <a:prstGeom prst="rect">
            <a:avLst/>
          </a:prstGeom>
          <a:noFill/>
        </p:spPr>
        <p:txBody>
          <a:bodyPr wrap="square" lIns="121917" tIns="60958" rIns="121917" bIns="60958" rtlCol="0">
            <a:spAutoFit/>
          </a:bodyPr>
          <a:lstStyle/>
          <a:p>
            <a:r>
              <a:rPr lang="vi-VN" sz="4800" dirty="0">
                <a:solidFill>
                  <a:schemeClr val="accent2"/>
                </a:solidFill>
                <a:latin typeface="UTM Cookies" panose="02040603050506020204" pitchFamily="18" charset="0"/>
              </a:rPr>
              <a:t>LUYỆN VIẾT VỞ</a:t>
            </a:r>
            <a:endParaRPr lang="en-US" sz="4800" dirty="0">
              <a:solidFill>
                <a:schemeClr val="accent2"/>
              </a:solidFill>
              <a:latin typeface="HP001" panose="020B0603050302020204" pitchFamily="34" charset="0"/>
              <a:ea typeface="HP001" panose="020B0603050302020204" pitchFamily="34" charset="0"/>
            </a:endParaRPr>
          </a:p>
        </p:txBody>
      </p:sp>
      <p:pic>
        <p:nvPicPr>
          <p:cNvPr id="15" name="Picture 2" descr="Student Writing (#4) | Free SVG">
            <a:extLst>
              <a:ext uri="{FF2B5EF4-FFF2-40B4-BE49-F238E27FC236}">
                <a16:creationId xmlns="" xmlns:a16="http://schemas.microsoft.com/office/drawing/2014/main" id="{0A965514-ECAF-4850-8ADD-D39DABD6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023" y="2584151"/>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42C03E65-CE96-43DC-BA78-7E52DB0E7929}"/>
              </a:ext>
            </a:extLst>
          </p:cNvPr>
          <p:cNvSpPr txBox="1"/>
          <p:nvPr/>
        </p:nvSpPr>
        <p:spPr>
          <a:xfrm>
            <a:off x="994778" y="2130497"/>
            <a:ext cx="7154436" cy="607855"/>
          </a:xfrm>
          <a:prstGeom prst="rect">
            <a:avLst/>
          </a:prstGeom>
          <a:noFill/>
        </p:spPr>
        <p:txBody>
          <a:bodyPr wrap="square" lIns="121917" tIns="60958" rIns="121917" bIns="60958" rtlCol="0">
            <a:spAutoFit/>
          </a:bodyPr>
          <a:lstStyle/>
          <a:p>
            <a:pPr algn="ctr">
              <a:lnSpc>
                <a:spcPct val="150000"/>
              </a:lnSpc>
            </a:pPr>
            <a:r>
              <a:rPr lang="vi-VN" sz="2100" b="1" dirty="0">
                <a:solidFill>
                  <a:srgbClr val="0070C0"/>
                </a:solidFill>
                <a:latin typeface="UTM Avo" panose="02040603050506020204" pitchFamily="18" charset="0"/>
              </a:rPr>
              <a:t>Học sinh viết vào vở </a:t>
            </a:r>
            <a:r>
              <a:rPr lang="vi-VN" sz="2100" b="1" i="1" dirty="0">
                <a:solidFill>
                  <a:srgbClr val="0070C0"/>
                </a:solidFill>
                <a:latin typeface="UTM Avo" panose="02040603050506020204" pitchFamily="18" charset="0"/>
              </a:rPr>
              <a:t>Tập viết 2 tập một</a:t>
            </a:r>
            <a:endParaRPr lang="en-US" sz="2100" b="1" dirty="0">
              <a:solidFill>
                <a:srgbClr val="0070C0"/>
              </a:solidFill>
              <a:latin typeface="UTM Avo" panose="02040603050506020204" pitchFamily="18" charset="0"/>
            </a:endParaRPr>
          </a:p>
        </p:txBody>
      </p:sp>
      <p:pic>
        <p:nvPicPr>
          <p:cNvPr id="7" name="Picture 6">
            <a:extLst>
              <a:ext uri="{FF2B5EF4-FFF2-40B4-BE49-F238E27FC236}">
                <a16:creationId xmlns="" xmlns:a16="http://schemas.microsoft.com/office/drawing/2014/main" id="{72A3123D-803F-4E2F-965D-D99570BB3690}"/>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463762" y="414158"/>
            <a:ext cx="1757837" cy="1789695"/>
          </a:xfrm>
          <a:prstGeom prst="ellipse">
            <a:avLst/>
          </a:prstGeom>
        </p:spPr>
      </p:pic>
    </p:spTree>
    <p:custDataLst>
      <p:tags r:id="rId1"/>
    </p:custDataLst>
    <p:extLst>
      <p:ext uri="{BB962C8B-B14F-4D97-AF65-F5344CB8AC3E}">
        <p14:creationId xmlns:p14="http://schemas.microsoft.com/office/powerpoint/2010/main" val="971996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 xmlns:a16="http://schemas.microsoft.com/office/drawing/2014/main" id="{CD95E369-22E3-47BF-A4B6-6F6C7AEDEE5A}"/>
              </a:ext>
            </a:extLst>
          </p:cNvPr>
          <p:cNvGrpSpPr/>
          <p:nvPr/>
        </p:nvGrpSpPr>
        <p:grpSpPr>
          <a:xfrm>
            <a:off x="1100396" y="1868604"/>
            <a:ext cx="5874569" cy="4424361"/>
            <a:chOff x="1417547" y="1264224"/>
            <a:chExt cx="4405927" cy="3318271"/>
          </a:xfrm>
        </p:grpSpPr>
        <p:pic>
          <p:nvPicPr>
            <p:cNvPr id="21" name="Picture 20">
              <a:extLst>
                <a:ext uri="{FF2B5EF4-FFF2-40B4-BE49-F238E27FC236}">
                  <a16:creationId xmlns=""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 xmlns:a16="http://schemas.microsoft.com/office/drawing/2014/main" id="{790A94BE-1705-46B6-A274-580473BF97B9}"/>
                </a:ext>
              </a:extLst>
            </p:cNvPr>
            <p:cNvSpPr txBox="1"/>
            <p:nvPr/>
          </p:nvSpPr>
          <p:spPr>
            <a:xfrm>
              <a:off x="1829745" y="3179483"/>
              <a:ext cx="3745069" cy="900247"/>
            </a:xfrm>
            <a:prstGeom prst="rect">
              <a:avLst/>
            </a:prstGeom>
            <a:noFill/>
          </p:spPr>
          <p:txBody>
            <a:bodyPr wrap="square" rtlCol="0">
              <a:spAutoFit/>
            </a:bodyPr>
            <a:lstStyle/>
            <a:p>
              <a:pPr algn="ctr">
                <a:lnSpc>
                  <a:spcPct val="150000"/>
                </a:lnSpc>
              </a:pPr>
              <a:r>
                <a:rPr lang="vi-VN" sz="4800" b="1">
                  <a:solidFill>
                    <a:srgbClr val="17479D"/>
                  </a:solidFill>
                  <a:latin typeface="UTM Avo" panose="02040603050506020204" pitchFamily="18" charset="0"/>
                </a:rPr>
                <a:t>NÓI VÀ NGHE</a:t>
              </a:r>
              <a:endParaRPr lang="en-US" sz="48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D0BBE2AD-294A-48DF-B8A0-D8D32093CB5F}"/>
                </a:ext>
              </a:extLst>
            </p:cNvPr>
            <p:cNvSpPr txBox="1"/>
            <p:nvPr/>
          </p:nvSpPr>
          <p:spPr>
            <a:xfrm>
              <a:off x="2333588" y="2690349"/>
              <a:ext cx="3041009" cy="709810"/>
            </a:xfrm>
            <a:prstGeom prst="rect">
              <a:avLst/>
            </a:prstGeom>
            <a:noFill/>
          </p:spPr>
          <p:txBody>
            <a:bodyPr wrap="square" rtlCol="0">
              <a:spAutoFit/>
            </a:bodyPr>
            <a:lstStyle/>
            <a:p>
              <a:pPr algn="ctr">
                <a:lnSpc>
                  <a:spcPct val="150000"/>
                </a:lnSpc>
              </a:pPr>
              <a:r>
                <a:rPr lang="vi-VN" sz="3700" b="1">
                  <a:solidFill>
                    <a:schemeClr val="accent1">
                      <a:lumMod val="50000"/>
                    </a:schemeClr>
                  </a:solidFill>
                  <a:latin typeface="UTM Avo" panose="02040603050506020204" pitchFamily="18" charset="0"/>
                </a:rPr>
                <a:t>TIẾT </a:t>
              </a:r>
              <a:r>
                <a:rPr lang="vi-VN" sz="3700" b="1" dirty="0">
                  <a:solidFill>
                    <a:schemeClr val="accent1">
                      <a:lumMod val="50000"/>
                    </a:schemeClr>
                  </a:solidFill>
                  <a:latin typeface="UTM Avo" panose="02040603050506020204" pitchFamily="18" charset="0"/>
                </a:rPr>
                <a:t>4</a:t>
              </a:r>
              <a:endParaRPr lang="en-US" sz="3700" b="1" dirty="0">
                <a:solidFill>
                  <a:schemeClr val="accent1">
                    <a:lumMod val="50000"/>
                  </a:schemeClr>
                </a:solidFill>
                <a:latin typeface="UTM Avo" panose="02040603050506020204" pitchFamily="18" charset="0"/>
              </a:endParaRPr>
            </a:p>
          </p:txBody>
        </p:sp>
      </p:grpSp>
      <p:pic>
        <p:nvPicPr>
          <p:cNvPr id="3076" name="Picture 4">
            <a:extLst>
              <a:ext uri="{FF2B5EF4-FFF2-40B4-BE49-F238E27FC236}">
                <a16:creationId xmlns="" xmlns:a16="http://schemas.microsoft.com/office/drawing/2014/main"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0429" y="4522376"/>
            <a:ext cx="2497171" cy="1797608"/>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 xmlns:a16="http://schemas.microsoft.com/office/drawing/2014/main" id="{02AA74A8-7C13-4AB8-B39C-7D01D7F44BF3}"/>
              </a:ext>
            </a:extLst>
          </p:cNvPr>
          <p:cNvGrpSpPr/>
          <p:nvPr/>
        </p:nvGrpSpPr>
        <p:grpSpPr>
          <a:xfrm>
            <a:off x="449925" y="620596"/>
            <a:ext cx="8117675" cy="1723549"/>
            <a:chOff x="337443" y="465447"/>
            <a:chExt cx="4684979" cy="1292662"/>
          </a:xfrm>
        </p:grpSpPr>
        <p:grpSp>
          <p:nvGrpSpPr>
            <p:cNvPr id="15" name="Group 14">
              <a:extLst>
                <a:ext uri="{FF2B5EF4-FFF2-40B4-BE49-F238E27FC236}">
                  <a16:creationId xmlns="" xmlns:a16="http://schemas.microsoft.com/office/drawing/2014/main" id="{0A546EF5-32B1-4E98-A96E-FEB7BD6B92B5}"/>
                </a:ext>
              </a:extLst>
            </p:cNvPr>
            <p:cNvGrpSpPr/>
            <p:nvPr/>
          </p:nvGrpSpPr>
          <p:grpSpPr>
            <a:xfrm>
              <a:off x="337443" y="617893"/>
              <a:ext cx="1645547" cy="653922"/>
              <a:chOff x="337443" y="617893"/>
              <a:chExt cx="1645547" cy="653922"/>
            </a:xfrm>
          </p:grpSpPr>
          <p:sp>
            <p:nvSpPr>
              <p:cNvPr id="17" name="TextBox 16">
                <a:extLst>
                  <a:ext uri="{FF2B5EF4-FFF2-40B4-BE49-F238E27FC236}">
                    <a16:creationId xmlns="" xmlns:a16="http://schemas.microsoft.com/office/drawing/2014/main" id="{F29CCFF0-5E58-43FE-AA08-8893464286B0}"/>
                  </a:ext>
                </a:extLst>
              </p:cNvPr>
              <p:cNvSpPr txBox="1"/>
              <p:nvPr/>
            </p:nvSpPr>
            <p:spPr>
              <a:xfrm>
                <a:off x="369343" y="617893"/>
                <a:ext cx="1613647" cy="646331"/>
              </a:xfrm>
              <a:prstGeom prst="rect">
                <a:avLst/>
              </a:prstGeom>
              <a:noFill/>
            </p:spPr>
            <p:txBody>
              <a:bodyPr wrap="square" rtlCol="0">
                <a:spAutoFit/>
              </a:bodyPr>
              <a:lstStyle/>
              <a:p>
                <a:r>
                  <a:rPr lang="en-US" sz="4800" dirty="0">
                    <a:solidFill>
                      <a:schemeClr val="accent1">
                        <a:lumMod val="50000"/>
                      </a:schemeClr>
                    </a:solidFill>
                    <a:latin typeface="UTM Cookies" panose="02040603050506020204" pitchFamily="18" charset="0"/>
                  </a:rPr>
                  <a:t>BÀI 7</a:t>
                </a:r>
              </a:p>
            </p:txBody>
          </p:sp>
          <p:sp>
            <p:nvSpPr>
              <p:cNvPr id="23" name="TextBox 22">
                <a:extLst>
                  <a:ext uri="{FF2B5EF4-FFF2-40B4-BE49-F238E27FC236}">
                    <a16:creationId xmlns="" xmlns:a16="http://schemas.microsoft.com/office/drawing/2014/main" id="{D61E4467-9A9A-40F1-8D9A-F07586283D32}"/>
                  </a:ext>
                </a:extLst>
              </p:cNvPr>
              <p:cNvSpPr txBox="1"/>
              <p:nvPr/>
            </p:nvSpPr>
            <p:spPr>
              <a:xfrm>
                <a:off x="337443" y="625484"/>
                <a:ext cx="1613647" cy="646331"/>
              </a:xfrm>
              <a:prstGeom prst="rect">
                <a:avLst/>
              </a:prstGeom>
              <a:noFill/>
            </p:spPr>
            <p:txBody>
              <a:bodyPr wrap="square" rtlCol="0">
                <a:spAutoFit/>
              </a:bodyPr>
              <a:lstStyle/>
              <a:p>
                <a:r>
                  <a:rPr lang="en-US" sz="4800" dirty="0">
                    <a:solidFill>
                      <a:srgbClr val="FFFF00"/>
                    </a:solidFill>
                    <a:latin typeface="UTM Cookies" panose="02040603050506020204" pitchFamily="18" charset="0"/>
                  </a:rPr>
                  <a:t>BÀI 7</a:t>
                </a:r>
              </a:p>
            </p:txBody>
          </p:sp>
        </p:grpSp>
        <p:sp>
          <p:nvSpPr>
            <p:cNvPr id="16" name="TextBox 15">
              <a:extLst>
                <a:ext uri="{FF2B5EF4-FFF2-40B4-BE49-F238E27FC236}">
                  <a16:creationId xmlns="" xmlns:a16="http://schemas.microsoft.com/office/drawing/2014/main" id="{B0DC5ECA-A27A-4E2B-A95C-DCCA93A246DC}"/>
                </a:ext>
              </a:extLst>
            </p:cNvPr>
            <p:cNvSpPr txBox="1"/>
            <p:nvPr/>
          </p:nvSpPr>
          <p:spPr>
            <a:xfrm>
              <a:off x="1835578" y="465447"/>
              <a:ext cx="3186844" cy="1292662"/>
            </a:xfrm>
            <a:prstGeom prst="rect">
              <a:avLst/>
            </a:prstGeom>
            <a:noFill/>
          </p:spPr>
          <p:txBody>
            <a:bodyPr wrap="square" rtlCol="0">
              <a:spAutoFit/>
            </a:bodyPr>
            <a:lstStyle/>
            <a:p>
              <a:r>
                <a:rPr lang="vi-VN" sz="5300" dirty="0">
                  <a:solidFill>
                    <a:srgbClr val="FFFF00"/>
                  </a:solidFill>
                  <a:latin typeface="UTM Cookies" panose="02040603050506020204" pitchFamily="18" charset="0"/>
                </a:rPr>
                <a:t>CÂY XẤU HỔ</a:t>
              </a:r>
              <a:endParaRPr lang="en-US" sz="5300" dirty="0">
                <a:solidFill>
                  <a:srgbClr val="FFFF00"/>
                </a:solidFill>
                <a:latin typeface="UTM Cookies" panose="02040603050506020204" pitchFamily="18" charset="0"/>
              </a:endParaRPr>
            </a:p>
          </p:txBody>
        </p:sp>
      </p:grpSp>
    </p:spTree>
    <p:custDataLst>
      <p:tags r:id="rId1"/>
    </p:custDataLst>
    <p:extLst>
      <p:ext uri="{BB962C8B-B14F-4D97-AF65-F5344CB8AC3E}">
        <p14:creationId xmlns:p14="http://schemas.microsoft.com/office/powerpoint/2010/main" val="2212161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525690" y="1854426"/>
            <a:ext cx="5874569" cy="4424361"/>
          </a:xfrm>
          <a:prstGeom prst="rect">
            <a:avLst/>
          </a:prstGeom>
        </p:spPr>
      </p:pic>
      <p:sp>
        <p:nvSpPr>
          <p:cNvPr id="11" name="TextBox 10">
            <a:extLst>
              <a:ext uri="{FF2B5EF4-FFF2-40B4-BE49-F238E27FC236}">
                <a16:creationId xmlns="" xmlns:a16="http://schemas.microsoft.com/office/drawing/2014/main" id="{790A94BE-1705-46B6-A274-580473BF97B9}"/>
              </a:ext>
            </a:extLst>
          </p:cNvPr>
          <p:cNvSpPr txBox="1"/>
          <p:nvPr/>
        </p:nvSpPr>
        <p:spPr>
          <a:xfrm>
            <a:off x="3721475" y="4152504"/>
            <a:ext cx="2679664" cy="1485018"/>
          </a:xfrm>
          <a:prstGeom prst="rect">
            <a:avLst/>
          </a:prstGeom>
          <a:noFill/>
        </p:spPr>
        <p:txBody>
          <a:bodyPr wrap="square" lIns="121917" tIns="60958" rIns="121917" bIns="60958" rtlCol="0">
            <a:spAutoFit/>
          </a:bodyPr>
          <a:lstStyle/>
          <a:p>
            <a:pPr algn="ctr">
              <a:lnSpc>
                <a:spcPct val="150000"/>
              </a:lnSpc>
            </a:pPr>
            <a:r>
              <a:rPr lang="vi-VN" sz="5900" b="1" dirty="0">
                <a:solidFill>
                  <a:srgbClr val="17479D"/>
                </a:solidFill>
                <a:latin typeface="UTM Avo" panose="02040603050506020204" pitchFamily="18" charset="0"/>
              </a:rPr>
              <a:t>ĐỌC</a:t>
            </a:r>
            <a:endParaRPr lang="en-US" sz="5900" b="1" dirty="0">
              <a:solidFill>
                <a:srgbClr val="17479D"/>
              </a:solidFill>
              <a:latin typeface="UTM Avo" panose="02040603050506020204" pitchFamily="18" charset="0"/>
            </a:endParaRPr>
          </a:p>
        </p:txBody>
      </p:sp>
      <p:sp>
        <p:nvSpPr>
          <p:cNvPr id="14" name="TextBox 13">
            <a:extLst>
              <a:ext uri="{FF2B5EF4-FFF2-40B4-BE49-F238E27FC236}">
                <a16:creationId xmlns="" xmlns:a16="http://schemas.microsoft.com/office/drawing/2014/main" id="{D0BBE2AD-294A-48DF-B8A0-D8D32093CB5F}"/>
              </a:ext>
            </a:extLst>
          </p:cNvPr>
          <p:cNvSpPr txBox="1"/>
          <p:nvPr/>
        </p:nvSpPr>
        <p:spPr>
          <a:xfrm>
            <a:off x="2899079" y="3572540"/>
            <a:ext cx="4054679" cy="977187"/>
          </a:xfrm>
          <a:prstGeom prst="rect">
            <a:avLst/>
          </a:prstGeom>
          <a:noFill/>
        </p:spPr>
        <p:txBody>
          <a:bodyPr wrap="square" lIns="121917" tIns="60958" rIns="121917" bIns="60958" rtlCol="0">
            <a:spAutoFit/>
          </a:bodyPr>
          <a:lstStyle/>
          <a:p>
            <a:pPr algn="ctr">
              <a:lnSpc>
                <a:spcPct val="150000"/>
              </a:lnSpc>
            </a:pPr>
            <a:r>
              <a:rPr lang="vi-VN" sz="3700" b="1" dirty="0">
                <a:solidFill>
                  <a:schemeClr val="accent1">
                    <a:lumMod val="50000"/>
                  </a:schemeClr>
                </a:solidFill>
                <a:latin typeface="UTM Avo" panose="02040603050506020204" pitchFamily="18" charset="0"/>
              </a:rPr>
              <a:t>TIẾT 1 – 2</a:t>
            </a:r>
            <a:endParaRPr lang="en-US" sz="3700" b="1" dirty="0">
              <a:solidFill>
                <a:schemeClr val="accent1">
                  <a:lumMod val="50000"/>
                </a:schemeClr>
              </a:solidFill>
              <a:latin typeface="UTM Avo" panose="02040603050506020204" pitchFamily="18" charset="0"/>
            </a:endParaRPr>
          </a:p>
        </p:txBody>
      </p:sp>
      <p:pic>
        <p:nvPicPr>
          <p:cNvPr id="2052" name="Picture 4">
            <a:extLst>
              <a:ext uri="{FF2B5EF4-FFF2-40B4-BE49-F238E27FC236}">
                <a16:creationId xmlns="" xmlns:a16="http://schemas.microsoft.com/office/drawing/2014/main" id="{52354FA0-88C8-4F5C-A6E1-0274A536B66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7059" y="4358134"/>
            <a:ext cx="2084124" cy="20841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 xmlns:a16="http://schemas.microsoft.com/office/drawing/2014/main" id="{6BC90DDD-7CCA-4370-8387-75371BB84CC7}"/>
              </a:ext>
            </a:extLst>
          </p:cNvPr>
          <p:cNvGrpSpPr/>
          <p:nvPr/>
        </p:nvGrpSpPr>
        <p:grpSpPr>
          <a:xfrm>
            <a:off x="449925" y="620596"/>
            <a:ext cx="8008275" cy="1075157"/>
            <a:chOff x="337443" y="465447"/>
            <a:chExt cx="4684979" cy="806368"/>
          </a:xfrm>
        </p:grpSpPr>
        <p:grpSp>
          <p:nvGrpSpPr>
            <p:cNvPr id="13" name="Group 12">
              <a:extLst>
                <a:ext uri="{FF2B5EF4-FFF2-40B4-BE49-F238E27FC236}">
                  <a16:creationId xmlns="" xmlns:a16="http://schemas.microsoft.com/office/drawing/2014/main" id="{9983969B-B558-41BA-B8EC-A99631758656}"/>
                </a:ext>
              </a:extLst>
            </p:cNvPr>
            <p:cNvGrpSpPr/>
            <p:nvPr/>
          </p:nvGrpSpPr>
          <p:grpSpPr>
            <a:xfrm>
              <a:off x="337443" y="617893"/>
              <a:ext cx="1645547" cy="653922"/>
              <a:chOff x="337443" y="617893"/>
              <a:chExt cx="1645547" cy="653922"/>
            </a:xfrm>
          </p:grpSpPr>
          <p:sp>
            <p:nvSpPr>
              <p:cNvPr id="18" name="TextBox 17">
                <a:extLst>
                  <a:ext uri="{FF2B5EF4-FFF2-40B4-BE49-F238E27FC236}">
                    <a16:creationId xmlns="" xmlns:a16="http://schemas.microsoft.com/office/drawing/2014/main" id="{CB5DC6C7-3AFE-4533-A4C5-775480D6F0E4}"/>
                  </a:ext>
                </a:extLst>
              </p:cNvPr>
              <p:cNvSpPr txBox="1"/>
              <p:nvPr/>
            </p:nvSpPr>
            <p:spPr>
              <a:xfrm>
                <a:off x="369343" y="617893"/>
                <a:ext cx="1613647" cy="646331"/>
              </a:xfrm>
              <a:prstGeom prst="rect">
                <a:avLst/>
              </a:prstGeom>
              <a:noFill/>
            </p:spPr>
            <p:txBody>
              <a:bodyPr wrap="square" rtlCol="0">
                <a:spAutoFit/>
              </a:bodyPr>
              <a:lstStyle/>
              <a:p>
                <a:r>
                  <a:rPr lang="en-US" sz="4800" dirty="0">
                    <a:solidFill>
                      <a:schemeClr val="accent1">
                        <a:lumMod val="50000"/>
                      </a:schemeClr>
                    </a:solidFill>
                    <a:latin typeface="UTM Cookies" panose="02040603050506020204" pitchFamily="18" charset="0"/>
                  </a:rPr>
                  <a:t>BÀI 7</a:t>
                </a:r>
              </a:p>
            </p:txBody>
          </p:sp>
          <p:sp>
            <p:nvSpPr>
              <p:cNvPr id="19" name="TextBox 18">
                <a:extLst>
                  <a:ext uri="{FF2B5EF4-FFF2-40B4-BE49-F238E27FC236}">
                    <a16:creationId xmlns="" xmlns:a16="http://schemas.microsoft.com/office/drawing/2014/main" id="{6135869A-D051-4BB9-9C6D-2E7E168ABC18}"/>
                  </a:ext>
                </a:extLst>
              </p:cNvPr>
              <p:cNvSpPr txBox="1"/>
              <p:nvPr/>
            </p:nvSpPr>
            <p:spPr>
              <a:xfrm>
                <a:off x="337443" y="625484"/>
                <a:ext cx="1613647" cy="646331"/>
              </a:xfrm>
              <a:prstGeom prst="rect">
                <a:avLst/>
              </a:prstGeom>
              <a:noFill/>
            </p:spPr>
            <p:txBody>
              <a:bodyPr wrap="square" rtlCol="0">
                <a:spAutoFit/>
              </a:bodyPr>
              <a:lstStyle/>
              <a:p>
                <a:r>
                  <a:rPr lang="en-US" sz="4800" dirty="0">
                    <a:solidFill>
                      <a:srgbClr val="FFFF00"/>
                    </a:solidFill>
                    <a:latin typeface="UTM Cookies" panose="02040603050506020204" pitchFamily="18" charset="0"/>
                  </a:rPr>
                  <a:t>BÀI 7</a:t>
                </a:r>
              </a:p>
            </p:txBody>
          </p:sp>
        </p:grpSp>
        <p:sp>
          <p:nvSpPr>
            <p:cNvPr id="20" name="TextBox 19">
              <a:extLst>
                <a:ext uri="{FF2B5EF4-FFF2-40B4-BE49-F238E27FC236}">
                  <a16:creationId xmlns="" xmlns:a16="http://schemas.microsoft.com/office/drawing/2014/main" id="{A23F8822-3DF0-4804-8011-73013EEBA6EB}"/>
                </a:ext>
              </a:extLst>
            </p:cNvPr>
            <p:cNvSpPr txBox="1"/>
            <p:nvPr/>
          </p:nvSpPr>
          <p:spPr>
            <a:xfrm>
              <a:off x="1835578" y="465447"/>
              <a:ext cx="3186844" cy="680956"/>
            </a:xfrm>
            <a:prstGeom prst="rect">
              <a:avLst/>
            </a:prstGeom>
            <a:noFill/>
          </p:spPr>
          <p:txBody>
            <a:bodyPr wrap="square" rtlCol="0">
              <a:spAutoFit/>
            </a:bodyPr>
            <a:lstStyle/>
            <a:p>
              <a:r>
                <a:rPr lang="vi-VN" sz="5300" dirty="0">
                  <a:solidFill>
                    <a:srgbClr val="FFFF00"/>
                  </a:solidFill>
                  <a:latin typeface="UTM Cookies" panose="02040603050506020204" pitchFamily="18" charset="0"/>
                </a:rPr>
                <a:t>CÂY XẤU HỔ</a:t>
              </a:r>
              <a:endParaRPr lang="en-US" sz="5300" dirty="0">
                <a:solidFill>
                  <a:srgbClr val="FFFF00"/>
                </a:solidFill>
                <a:latin typeface="UTM Cookies" panose="02040603050506020204" pitchFamily="18" charset="0"/>
              </a:endParaRPr>
            </a:p>
          </p:txBody>
        </p:sp>
      </p:grpSp>
    </p:spTree>
    <p:custDataLst>
      <p:tags r:id="rId1"/>
    </p:custDataLst>
    <p:extLst>
      <p:ext uri="{BB962C8B-B14F-4D97-AF65-F5344CB8AC3E}">
        <p14:creationId xmlns:p14="http://schemas.microsoft.com/office/powerpoint/2010/main" val="217280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2000"/>
                            </p:stCondLst>
                            <p:childTnLst>
                              <p:par>
                                <p:cTn id="24" presetID="45" presetClass="entr" presetSubtype="0" fill="hold" nodeType="after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2000"/>
                                        <p:tgtEl>
                                          <p:spTgt spid="2052"/>
                                        </p:tgtEl>
                                      </p:cBhvr>
                                    </p:animEffect>
                                    <p:anim calcmode="lin" valueType="num">
                                      <p:cBhvr>
                                        <p:cTn id="27" dur="2000" fill="hold"/>
                                        <p:tgtEl>
                                          <p:spTgt spid="2052"/>
                                        </p:tgtEl>
                                        <p:attrNameLst>
                                          <p:attrName>ppt_w</p:attrName>
                                        </p:attrNameLst>
                                      </p:cBhvr>
                                      <p:tavLst>
                                        <p:tav tm="0" fmla="#ppt_w*sin(2.5*pi*$)">
                                          <p:val>
                                            <p:fltVal val="0"/>
                                          </p:val>
                                        </p:tav>
                                        <p:tav tm="100000">
                                          <p:val>
                                            <p:fltVal val="1"/>
                                          </p:val>
                                        </p:tav>
                                      </p:tavLst>
                                    </p:anim>
                                    <p:anim calcmode="lin" valueType="num">
                                      <p:cBhvr>
                                        <p:cTn id="28"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B448C76-071C-4ECB-95BC-6821AA297455}"/>
              </a:ext>
            </a:extLst>
          </p:cNvPr>
          <p:cNvSpPr txBox="1"/>
          <p:nvPr/>
        </p:nvSpPr>
        <p:spPr>
          <a:xfrm>
            <a:off x="22409" y="38658"/>
            <a:ext cx="8686800" cy="569383"/>
          </a:xfrm>
          <a:prstGeom prst="rect">
            <a:avLst/>
          </a:prstGeom>
          <a:noFill/>
        </p:spPr>
        <p:txBody>
          <a:bodyPr wrap="square" lIns="121917" tIns="60958" rIns="121917" bIns="60958" rtlCol="0">
            <a:spAutoFit/>
          </a:bodyPr>
          <a:lstStyle/>
          <a:p>
            <a:pPr algn="just"/>
            <a:r>
              <a:rPr lang="vi-VN" sz="2900" b="1" dirty="0">
                <a:solidFill>
                  <a:schemeClr val="accent6">
                    <a:lumMod val="75000"/>
                  </a:schemeClr>
                </a:solidFill>
                <a:latin typeface="UTM Avo" panose="02040603050506020204" pitchFamily="18" charset="0"/>
              </a:rPr>
              <a:t>1.</a:t>
            </a:r>
            <a:r>
              <a:rPr lang="vi-VN" sz="2900" dirty="0">
                <a:latin typeface="UTM Avo" panose="02040603050506020204" pitchFamily="18" charset="0"/>
              </a:rPr>
              <a:t> Dựa vào câu hỏi gợi ý, đoán nội dung của từng tranh.</a:t>
            </a:r>
          </a:p>
        </p:txBody>
      </p:sp>
      <p:grpSp>
        <p:nvGrpSpPr>
          <p:cNvPr id="3" name="Group 2">
            <a:extLst>
              <a:ext uri="{FF2B5EF4-FFF2-40B4-BE49-F238E27FC236}">
                <a16:creationId xmlns="" xmlns:a16="http://schemas.microsoft.com/office/drawing/2014/main" id="{291F5F02-E3D9-452B-B3A4-2C2EF959189A}"/>
              </a:ext>
            </a:extLst>
          </p:cNvPr>
          <p:cNvGrpSpPr/>
          <p:nvPr/>
        </p:nvGrpSpPr>
        <p:grpSpPr>
          <a:xfrm>
            <a:off x="587924" y="475363"/>
            <a:ext cx="7985015" cy="5849237"/>
            <a:chOff x="425356" y="353507"/>
            <a:chExt cx="5988761" cy="4386927"/>
          </a:xfrm>
        </p:grpSpPr>
        <p:grpSp>
          <p:nvGrpSpPr>
            <p:cNvPr id="4" name="Group 3">
              <a:extLst>
                <a:ext uri="{FF2B5EF4-FFF2-40B4-BE49-F238E27FC236}">
                  <a16:creationId xmlns="" xmlns:a16="http://schemas.microsoft.com/office/drawing/2014/main" id="{448D4560-71F9-4C28-8B1D-3BBF6373AA2D}"/>
                </a:ext>
              </a:extLst>
            </p:cNvPr>
            <p:cNvGrpSpPr/>
            <p:nvPr/>
          </p:nvGrpSpPr>
          <p:grpSpPr>
            <a:xfrm>
              <a:off x="781595" y="353507"/>
              <a:ext cx="5365827" cy="4386927"/>
              <a:chOff x="781595" y="353507"/>
              <a:chExt cx="5365827" cy="4386927"/>
            </a:xfrm>
          </p:grpSpPr>
          <p:pic>
            <p:nvPicPr>
              <p:cNvPr id="9" name="Picture 8">
                <a:extLst>
                  <a:ext uri="{FF2B5EF4-FFF2-40B4-BE49-F238E27FC236}">
                    <a16:creationId xmlns="" xmlns:a16="http://schemas.microsoft.com/office/drawing/2014/main" id="{9C364FD5-0C80-426D-A8DC-7317A4BD9F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0289" r="50000"/>
              <a:stretch/>
            </p:blipFill>
            <p:spPr>
              <a:xfrm>
                <a:off x="892233" y="1021464"/>
                <a:ext cx="2079568" cy="3718970"/>
              </a:xfrm>
              <a:prstGeom prst="rect">
                <a:avLst/>
              </a:prstGeom>
            </p:spPr>
          </p:pic>
          <p:pic>
            <p:nvPicPr>
              <p:cNvPr id="10" name="Picture 9">
                <a:extLst>
                  <a:ext uri="{FF2B5EF4-FFF2-40B4-BE49-F238E27FC236}">
                    <a16:creationId xmlns="" xmlns:a16="http://schemas.microsoft.com/office/drawing/2014/main" id="{F83BCB26-CD47-40F8-9B97-A32B9E3AF83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0000" t="10289"/>
              <a:stretch/>
            </p:blipFill>
            <p:spPr>
              <a:xfrm>
                <a:off x="3733770" y="1021464"/>
                <a:ext cx="2079568" cy="3718970"/>
              </a:xfrm>
              <a:prstGeom prst="rect">
                <a:avLst/>
              </a:prstGeom>
            </p:spPr>
          </p:pic>
          <p:sp>
            <p:nvSpPr>
              <p:cNvPr id="11" name="TextBox 10">
                <a:extLst>
                  <a:ext uri="{FF2B5EF4-FFF2-40B4-BE49-F238E27FC236}">
                    <a16:creationId xmlns="" xmlns:a16="http://schemas.microsoft.com/office/drawing/2014/main" id="{20AEF918-695A-4F00-8974-7622501E59F2}"/>
                  </a:ext>
                </a:extLst>
              </p:cNvPr>
              <p:cNvSpPr txBox="1"/>
              <p:nvPr/>
            </p:nvSpPr>
            <p:spPr>
              <a:xfrm>
                <a:off x="781595" y="353507"/>
                <a:ext cx="5365827" cy="692497"/>
              </a:xfrm>
              <a:prstGeom prst="rect">
                <a:avLst/>
              </a:prstGeom>
              <a:noFill/>
            </p:spPr>
            <p:txBody>
              <a:bodyPr wrap="square" rtlCol="0">
                <a:spAutoFit/>
              </a:bodyPr>
              <a:lstStyle/>
              <a:p>
                <a:pPr algn="ctr">
                  <a:lnSpc>
                    <a:spcPct val="150000"/>
                  </a:lnSpc>
                </a:pPr>
                <a:r>
                  <a:rPr lang="vi-VN" sz="3600" b="1" dirty="0">
                    <a:solidFill>
                      <a:schemeClr val="accent1">
                        <a:lumMod val="75000"/>
                      </a:schemeClr>
                    </a:solidFill>
                    <a:latin typeface="UTM Avo" panose="02040603050506020204" pitchFamily="18" charset="0"/>
                  </a:rPr>
                  <a:t>Chú đỗ con</a:t>
                </a:r>
                <a:endParaRPr lang="en-US" sz="3600" b="1" dirty="0">
                  <a:solidFill>
                    <a:schemeClr val="accent1">
                      <a:lumMod val="75000"/>
                    </a:schemeClr>
                  </a:solidFill>
                  <a:latin typeface="UTM Avo" panose="02040603050506020204" pitchFamily="18" charset="0"/>
                </a:endParaRPr>
              </a:p>
            </p:txBody>
          </p:sp>
        </p:grpSp>
        <p:sp>
          <p:nvSpPr>
            <p:cNvPr id="5" name="TextBox 4">
              <a:extLst>
                <a:ext uri="{FF2B5EF4-FFF2-40B4-BE49-F238E27FC236}">
                  <a16:creationId xmlns="" xmlns:a16="http://schemas.microsoft.com/office/drawing/2014/main" id="{EAD53014-A28F-4721-A1E1-704D834A2089}"/>
                </a:ext>
              </a:extLst>
            </p:cNvPr>
            <p:cNvSpPr txBox="1"/>
            <p:nvPr/>
          </p:nvSpPr>
          <p:spPr>
            <a:xfrm>
              <a:off x="425356" y="2371367"/>
              <a:ext cx="2949609" cy="48474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dirty="0">
                  <a:latin typeface="UTM Avo" panose="02040603050506020204" pitchFamily="18" charset="0"/>
                </a:rPr>
                <a:t>Cuộc gặp gỡ của đỗ con và cô mưa xuân diễn ra thế nào?</a:t>
              </a:r>
            </a:p>
          </p:txBody>
        </p:sp>
        <p:sp>
          <p:nvSpPr>
            <p:cNvPr id="6" name="TextBox 5">
              <a:extLst>
                <a:ext uri="{FF2B5EF4-FFF2-40B4-BE49-F238E27FC236}">
                  <a16:creationId xmlns="" xmlns:a16="http://schemas.microsoft.com/office/drawing/2014/main" id="{D1A4DB77-09BC-43E5-8DF0-3A2A1D3F3C54}"/>
                </a:ext>
              </a:extLst>
            </p:cNvPr>
            <p:cNvSpPr txBox="1"/>
            <p:nvPr/>
          </p:nvSpPr>
          <p:spPr>
            <a:xfrm>
              <a:off x="3374965" y="2371367"/>
              <a:ext cx="2949609" cy="48474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dirty="0">
                  <a:latin typeface="UTM Avo" panose="02040603050506020204" pitchFamily="18" charset="0"/>
                </a:rPr>
                <a:t>Cuộc gặp gỡ của đỗ con và chị gió xuân diễn ra thế nào?</a:t>
              </a:r>
            </a:p>
          </p:txBody>
        </p:sp>
        <p:sp>
          <p:nvSpPr>
            <p:cNvPr id="7" name="TextBox 6">
              <a:extLst>
                <a:ext uri="{FF2B5EF4-FFF2-40B4-BE49-F238E27FC236}">
                  <a16:creationId xmlns="" xmlns:a16="http://schemas.microsoft.com/office/drawing/2014/main" id="{12FACD8B-F92A-4E24-B48C-EDB4A78DD4A5}"/>
                </a:ext>
              </a:extLst>
            </p:cNvPr>
            <p:cNvSpPr txBox="1"/>
            <p:nvPr/>
          </p:nvSpPr>
          <p:spPr>
            <a:xfrm>
              <a:off x="514899" y="4230202"/>
              <a:ext cx="2949609" cy="48474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dirty="0">
                  <a:latin typeface="UTM Avo" panose="02040603050506020204" pitchFamily="18" charset="0"/>
                </a:rPr>
                <a:t>Cuộc gặp gỡ của đỗ con và bác mặt trời diễn ra thế nào?</a:t>
              </a:r>
            </a:p>
          </p:txBody>
        </p:sp>
        <p:sp>
          <p:nvSpPr>
            <p:cNvPr id="8" name="TextBox 7">
              <a:extLst>
                <a:ext uri="{FF2B5EF4-FFF2-40B4-BE49-F238E27FC236}">
                  <a16:creationId xmlns="" xmlns:a16="http://schemas.microsoft.com/office/drawing/2014/main" id="{01336AEB-F637-4D53-BEB8-3339178BAA41}"/>
                </a:ext>
              </a:extLst>
            </p:cNvPr>
            <p:cNvSpPr txBox="1"/>
            <p:nvPr/>
          </p:nvSpPr>
          <p:spPr>
            <a:xfrm>
              <a:off x="3464508" y="4230202"/>
              <a:ext cx="2949609"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dirty="0">
                  <a:latin typeface="UTM Avo" panose="02040603050506020204" pitchFamily="18" charset="0"/>
                </a:rPr>
                <a:t>Cuối cùng, đỗ con làm gì?</a:t>
              </a:r>
            </a:p>
          </p:txBody>
        </p:sp>
      </p:grpSp>
      <p:sp>
        <p:nvSpPr>
          <p:cNvPr id="12" name="TextBox 11">
            <a:extLst>
              <a:ext uri="{FF2B5EF4-FFF2-40B4-BE49-F238E27FC236}">
                <a16:creationId xmlns="" xmlns:a16="http://schemas.microsoft.com/office/drawing/2014/main" id="{7AA329EE-C140-4B91-ADFE-0E9F5997C14D}"/>
              </a:ext>
            </a:extLst>
          </p:cNvPr>
          <p:cNvSpPr txBox="1"/>
          <p:nvPr/>
        </p:nvSpPr>
        <p:spPr>
          <a:xfrm>
            <a:off x="537569" y="3144505"/>
            <a:ext cx="3932812" cy="697627"/>
          </a:xfrm>
          <a:prstGeom prst="rect">
            <a:avLst/>
          </a:prstGeom>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pPr algn="ctr"/>
            <a:r>
              <a:rPr lang="vi-VN" dirty="0">
                <a:solidFill>
                  <a:srgbClr val="FF0000"/>
                </a:solidFill>
                <a:latin typeface="UTM Avo" panose="02040603050506020204" pitchFamily="18" charset="0"/>
              </a:rPr>
              <a:t>Cuộc gặp gỡ giữa hạt đỗ và cô mưa xuân</a:t>
            </a:r>
          </a:p>
        </p:txBody>
      </p:sp>
      <p:sp>
        <p:nvSpPr>
          <p:cNvPr id="13" name="TextBox 12">
            <a:extLst>
              <a:ext uri="{FF2B5EF4-FFF2-40B4-BE49-F238E27FC236}">
                <a16:creationId xmlns="" xmlns:a16="http://schemas.microsoft.com/office/drawing/2014/main" id="{CE23F389-C270-4A5E-86EF-0E37EE048C7D}"/>
              </a:ext>
            </a:extLst>
          </p:cNvPr>
          <p:cNvSpPr txBox="1"/>
          <p:nvPr/>
        </p:nvSpPr>
        <p:spPr>
          <a:xfrm>
            <a:off x="4499952" y="3134963"/>
            <a:ext cx="4076907" cy="697627"/>
          </a:xfrm>
          <a:prstGeom prst="rect">
            <a:avLst/>
          </a:prstGeom>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pPr algn="ctr"/>
            <a:r>
              <a:rPr lang="vi-VN" dirty="0">
                <a:solidFill>
                  <a:srgbClr val="FF0000"/>
                </a:solidFill>
                <a:latin typeface="UTM Avo" panose="02040603050506020204" pitchFamily="18" charset="0"/>
              </a:rPr>
              <a:t>Cuộc gặp </a:t>
            </a:r>
            <a:r>
              <a:rPr lang="vi-VN">
                <a:solidFill>
                  <a:srgbClr val="FF0000"/>
                </a:solidFill>
                <a:latin typeface="UTM Avo" panose="02040603050506020204" pitchFamily="18" charset="0"/>
              </a:rPr>
              <a:t>gỡ giữa hạt đỗ đã nảy mầm và chị gió xuân</a:t>
            </a:r>
            <a:endParaRPr lang="vi-VN" dirty="0">
              <a:solidFill>
                <a:srgbClr val="FF0000"/>
              </a:solidFill>
              <a:latin typeface="UTM Avo" panose="02040603050506020204" pitchFamily="18" charset="0"/>
            </a:endParaRPr>
          </a:p>
        </p:txBody>
      </p:sp>
      <p:sp>
        <p:nvSpPr>
          <p:cNvPr id="14" name="TextBox 13">
            <a:extLst>
              <a:ext uri="{FF2B5EF4-FFF2-40B4-BE49-F238E27FC236}">
                <a16:creationId xmlns="" xmlns:a16="http://schemas.microsoft.com/office/drawing/2014/main" id="{BE8C1BB4-7498-4C5A-BE5B-BA56E9FC1EE7}"/>
              </a:ext>
            </a:extLst>
          </p:cNvPr>
          <p:cNvSpPr txBox="1"/>
          <p:nvPr/>
        </p:nvSpPr>
        <p:spPr>
          <a:xfrm>
            <a:off x="614484" y="5617480"/>
            <a:ext cx="4076907" cy="697627"/>
          </a:xfrm>
          <a:prstGeom prst="rect">
            <a:avLst/>
          </a:prstGeom>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pPr algn="ctr"/>
            <a:r>
              <a:rPr lang="vi-VN" dirty="0">
                <a:solidFill>
                  <a:srgbClr val="FF0000"/>
                </a:solidFill>
                <a:latin typeface="UTM Avo" panose="02040603050506020204" pitchFamily="18" charset="0"/>
              </a:rPr>
              <a:t>Cuộc gặp gỡ giữa hạt đỗ với mầm đã lớn và bác mặt trời</a:t>
            </a:r>
          </a:p>
        </p:txBody>
      </p:sp>
      <p:sp>
        <p:nvSpPr>
          <p:cNvPr id="15" name="TextBox 14">
            <a:extLst>
              <a:ext uri="{FF2B5EF4-FFF2-40B4-BE49-F238E27FC236}">
                <a16:creationId xmlns="" xmlns:a16="http://schemas.microsoft.com/office/drawing/2014/main" id="{488DCA12-BE67-40D6-A25C-CA1423005B73}"/>
              </a:ext>
            </a:extLst>
          </p:cNvPr>
          <p:cNvSpPr txBox="1"/>
          <p:nvPr/>
        </p:nvSpPr>
        <p:spPr>
          <a:xfrm>
            <a:off x="4555407" y="5617480"/>
            <a:ext cx="3767927" cy="697627"/>
          </a:xfrm>
          <a:prstGeom prst="rect">
            <a:avLst/>
          </a:prstGeom>
        </p:spPr>
        <p:style>
          <a:lnRef idx="2">
            <a:schemeClr val="dk1"/>
          </a:lnRef>
          <a:fillRef idx="1">
            <a:schemeClr val="lt1"/>
          </a:fillRef>
          <a:effectRef idx="0">
            <a:schemeClr val="dk1"/>
          </a:effectRef>
          <a:fontRef idx="minor">
            <a:schemeClr val="dk1"/>
          </a:fontRef>
        </p:style>
        <p:txBody>
          <a:bodyPr wrap="square" lIns="121917" tIns="60958" rIns="121917" bIns="60958" rtlCol="0">
            <a:spAutoFit/>
          </a:bodyPr>
          <a:lstStyle/>
          <a:p>
            <a:pPr algn="ctr"/>
            <a:r>
              <a:rPr lang="vi-VN">
                <a:solidFill>
                  <a:srgbClr val="FF0000"/>
                </a:solidFill>
                <a:latin typeface="UTM Avo" panose="02040603050506020204" pitchFamily="18" charset="0"/>
              </a:rPr>
              <a:t>Hạt đỗ đã lớn thành cây đỗ và mặt trời đang tỏa nắng</a:t>
            </a:r>
            <a:endParaRPr lang="vi-VN" dirty="0">
              <a:solidFill>
                <a:srgbClr val="FF0000"/>
              </a:solidFill>
              <a:latin typeface="UTM Avo" panose="02040603050506020204" pitchFamily="18" charset="0"/>
            </a:endParaRPr>
          </a:p>
        </p:txBody>
      </p:sp>
    </p:spTree>
    <p:extLst>
      <p:ext uri="{BB962C8B-B14F-4D97-AF65-F5344CB8AC3E}">
        <p14:creationId xmlns:p14="http://schemas.microsoft.com/office/powerpoint/2010/main" val="407871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ppt_y</p:attrName>
                                        </p:attrNameLst>
                                      </p:cBhvr>
                                      <p:tavLst>
                                        <p:tav tm="0">
                                          <p:val>
                                            <p:strVal val="#ppt_y-#ppt_h*1.125000"/>
                                          </p:val>
                                        </p:tav>
                                        <p:tav tm="100000">
                                          <p:val>
                                            <p:strVal val="#ppt_y"/>
                                          </p:val>
                                        </p:tav>
                                      </p:tavLst>
                                    </p:anim>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1A4036A-455E-4372-B7DD-E9CC798EBCEB}"/>
              </a:ext>
            </a:extLst>
          </p:cNvPr>
          <p:cNvSpPr txBox="1"/>
          <p:nvPr/>
        </p:nvSpPr>
        <p:spPr>
          <a:xfrm>
            <a:off x="1030952" y="584829"/>
            <a:ext cx="7082091" cy="677104"/>
          </a:xfrm>
          <a:prstGeom prst="rect">
            <a:avLst/>
          </a:prstGeom>
          <a:noFill/>
        </p:spPr>
        <p:txBody>
          <a:bodyPr wrap="square" lIns="121917" tIns="60958" rIns="121917" bIns="60958" rtlCol="0">
            <a:spAutoFit/>
          </a:bodyPr>
          <a:lstStyle/>
          <a:p>
            <a:pPr algn="ctr">
              <a:lnSpc>
                <a:spcPct val="150000"/>
              </a:lnSpc>
            </a:pPr>
            <a:r>
              <a:rPr lang="vi-VN" sz="2400" b="1" dirty="0">
                <a:solidFill>
                  <a:srgbClr val="17479D"/>
                </a:solidFill>
                <a:latin typeface="UTM Avo" panose="02040603050506020204" pitchFamily="18" charset="0"/>
              </a:rPr>
              <a:t>Xem video kể chuyện “Chú đỗ con”</a:t>
            </a:r>
            <a:endParaRPr lang="vi-VN" sz="2400" dirty="0">
              <a:solidFill>
                <a:srgbClr val="17479D"/>
              </a:solidFill>
              <a:latin typeface="UTM Avo" panose="02040603050506020204" pitchFamily="18" charset="0"/>
            </a:endParaRPr>
          </a:p>
        </p:txBody>
      </p:sp>
      <p:pic>
        <p:nvPicPr>
          <p:cNvPr id="3" name="5206317507006374387">
            <a:hlinkClick r:id="" action="ppaction://media"/>
            <a:extLst>
              <a:ext uri="{FF2B5EF4-FFF2-40B4-BE49-F238E27FC236}">
                <a16:creationId xmlns="" xmlns:a16="http://schemas.microsoft.com/office/drawing/2014/main" id="{766B59A9-B45D-4357-9F31-86E393F1B3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6745" y="1420931"/>
            <a:ext cx="7370511" cy="4145912"/>
          </a:xfrm>
          <a:prstGeom prst="rect">
            <a:avLst/>
          </a:prstGeom>
        </p:spPr>
      </p:pic>
    </p:spTree>
    <p:extLst>
      <p:ext uri="{BB962C8B-B14F-4D97-AF65-F5344CB8AC3E}">
        <p14:creationId xmlns:p14="http://schemas.microsoft.com/office/powerpoint/2010/main" val="297679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0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fullScrn="1">
              <p:cMediaNode vol="80000">
                <p:cTn id="17" fill="hold" display="0">
                  <p:stCondLst>
                    <p:cond delay="indefinite"/>
                  </p:stCondLst>
                </p:cTn>
                <p:tgtEl>
                  <p:spTgt spid="3"/>
                </p:tgtEl>
              </p:cMediaNode>
            </p:vide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9803E0C-2514-478C-85F3-CD74331DA086}"/>
              </a:ext>
            </a:extLst>
          </p:cNvPr>
          <p:cNvSpPr txBox="1"/>
          <p:nvPr/>
        </p:nvSpPr>
        <p:spPr>
          <a:xfrm>
            <a:off x="304800" y="52506"/>
            <a:ext cx="8686800" cy="861770"/>
          </a:xfrm>
          <a:prstGeom prst="rect">
            <a:avLst/>
          </a:prstGeom>
          <a:noFill/>
        </p:spPr>
        <p:txBody>
          <a:bodyPr wrap="square" lIns="121917" tIns="60958" rIns="121917" bIns="60958" rtlCol="0">
            <a:spAutoFit/>
          </a:bodyPr>
          <a:lstStyle/>
          <a:p>
            <a:pPr algn="just">
              <a:lnSpc>
                <a:spcPct val="150000"/>
              </a:lnSpc>
            </a:pPr>
            <a:r>
              <a:rPr lang="en-US" sz="3200" b="1" dirty="0" smtClean="0">
                <a:solidFill>
                  <a:schemeClr val="accent6">
                    <a:lumMod val="75000"/>
                  </a:schemeClr>
                </a:solidFill>
                <a:latin typeface="UTM Avo" panose="02040603050506020204" pitchFamily="18" charset="0"/>
              </a:rPr>
              <a:t>3</a:t>
            </a:r>
            <a:r>
              <a:rPr lang="vi-VN" sz="3200" b="1" dirty="0" smtClean="0">
                <a:solidFill>
                  <a:schemeClr val="accent6">
                    <a:lumMod val="75000"/>
                  </a:schemeClr>
                </a:solidFill>
                <a:latin typeface="UTM Avo" panose="02040603050506020204" pitchFamily="18" charset="0"/>
              </a:rPr>
              <a:t>.</a:t>
            </a:r>
            <a:r>
              <a:rPr lang="vi-VN" sz="3200" dirty="0" smtClean="0">
                <a:latin typeface="UTM Avo" panose="02040603050506020204" pitchFamily="18" charset="0"/>
              </a:rPr>
              <a:t> </a:t>
            </a:r>
            <a:r>
              <a:rPr lang="vi-VN" sz="3200" dirty="0">
                <a:latin typeface="UTM Avo" panose="02040603050506020204" pitchFamily="18" charset="0"/>
              </a:rPr>
              <a:t>Chọn kể lại 1-2 đoạn của câu chuyện theo tranh.</a:t>
            </a:r>
          </a:p>
        </p:txBody>
      </p:sp>
      <p:grpSp>
        <p:nvGrpSpPr>
          <p:cNvPr id="3" name="Group 2">
            <a:extLst>
              <a:ext uri="{FF2B5EF4-FFF2-40B4-BE49-F238E27FC236}">
                <a16:creationId xmlns="" xmlns:a16="http://schemas.microsoft.com/office/drawing/2014/main" id="{7D188568-E532-497A-AB00-7411D35257A4}"/>
              </a:ext>
            </a:extLst>
          </p:cNvPr>
          <p:cNvGrpSpPr/>
          <p:nvPr/>
        </p:nvGrpSpPr>
        <p:grpSpPr>
          <a:xfrm>
            <a:off x="304800" y="1143000"/>
            <a:ext cx="8839200" cy="5486400"/>
            <a:chOff x="902865" y="819656"/>
            <a:chExt cx="4871775" cy="3602218"/>
          </a:xfrm>
        </p:grpSpPr>
        <p:pic>
          <p:nvPicPr>
            <p:cNvPr id="4" name="Picture 3">
              <a:extLst>
                <a:ext uri="{FF2B5EF4-FFF2-40B4-BE49-F238E27FC236}">
                  <a16:creationId xmlns="" xmlns:a16="http://schemas.microsoft.com/office/drawing/2014/main" id="{178C45DB-E5D8-4035-97DC-D6C10FAEC4E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5" name="Picture 4">
              <a:extLst>
                <a:ext uri="{FF2B5EF4-FFF2-40B4-BE49-F238E27FC236}">
                  <a16:creationId xmlns="" xmlns:a16="http://schemas.microsoft.com/office/drawing/2014/main" id="{49800261-1265-4600-8307-E01389A8C65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6" name="Picture 5">
              <a:extLst>
                <a:ext uri="{FF2B5EF4-FFF2-40B4-BE49-F238E27FC236}">
                  <a16:creationId xmlns="" xmlns:a16="http://schemas.microsoft.com/office/drawing/2014/main" id="{0E81DA2C-4618-4DF5-A404-B0AECB239E2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7" name="Picture 6">
              <a:extLst>
                <a:ext uri="{FF2B5EF4-FFF2-40B4-BE49-F238E27FC236}">
                  <a16:creationId xmlns="" xmlns:a16="http://schemas.microsoft.com/office/drawing/2014/main" id="{1B5A8E7F-B679-4B8B-BE46-B7AEEA96CBD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67866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8906AAD-46A6-4B34-BA40-C8764B826AAD}"/>
              </a:ext>
            </a:extLst>
          </p:cNvPr>
          <p:cNvGrpSpPr/>
          <p:nvPr/>
        </p:nvGrpSpPr>
        <p:grpSpPr>
          <a:xfrm>
            <a:off x="152401" y="0"/>
            <a:ext cx="8309186" cy="1873577"/>
            <a:chOff x="511811" y="527283"/>
            <a:chExt cx="5834378" cy="877900"/>
          </a:xfrm>
        </p:grpSpPr>
        <p:pic>
          <p:nvPicPr>
            <p:cNvPr id="3" name="Picture 2">
              <a:extLst>
                <a:ext uri="{FF2B5EF4-FFF2-40B4-BE49-F238E27FC236}">
                  <a16:creationId xmlns="" xmlns:a16="http://schemas.microsoft.com/office/drawing/2014/main" id="{A3535883-3ED0-48FB-B78C-AAE82DE0CCDF}"/>
                </a:ext>
              </a:extLst>
            </p:cNvPr>
            <p:cNvPicPr>
              <a:picLocks noChangeAspect="1"/>
            </p:cNvPicPr>
            <p:nvPr/>
          </p:nvPicPr>
          <p:blipFill>
            <a:blip r:embed="rId2"/>
            <a:stretch>
              <a:fillRect/>
            </a:stretch>
          </p:blipFill>
          <p:spPr>
            <a:xfrm>
              <a:off x="511811" y="527283"/>
              <a:ext cx="5834378" cy="877900"/>
            </a:xfrm>
            <a:prstGeom prst="rect">
              <a:avLst/>
            </a:prstGeom>
          </p:spPr>
        </p:pic>
        <p:sp>
          <p:nvSpPr>
            <p:cNvPr id="4" name="TextBox 3">
              <a:extLst>
                <a:ext uri="{FF2B5EF4-FFF2-40B4-BE49-F238E27FC236}">
                  <a16:creationId xmlns="" xmlns:a16="http://schemas.microsoft.com/office/drawing/2014/main" id="{022187CC-78D7-443F-A62A-591A9B8B6056}"/>
                </a:ext>
              </a:extLst>
            </p:cNvPr>
            <p:cNvSpPr txBox="1"/>
            <p:nvPr/>
          </p:nvSpPr>
          <p:spPr>
            <a:xfrm>
              <a:off x="1196865" y="711756"/>
              <a:ext cx="4975336" cy="504751"/>
            </a:xfrm>
            <a:prstGeom prst="rect">
              <a:avLst/>
            </a:prstGeom>
            <a:noFill/>
          </p:spPr>
          <p:txBody>
            <a:bodyPr wrap="square" rtlCol="0">
              <a:spAutoFit/>
            </a:bodyPr>
            <a:lstStyle/>
            <a:p>
              <a:pPr algn="just"/>
              <a:r>
                <a:rPr lang="vi-VN" sz="3200" dirty="0">
                  <a:solidFill>
                    <a:schemeClr val="accent3">
                      <a:lumMod val="50000"/>
                    </a:schemeClr>
                  </a:solidFill>
                  <a:latin typeface="UTM Avo" panose="02040603050506020204" pitchFamily="18" charset="0"/>
                </a:rPr>
                <a:t>Nói với người thân về hành trình hạt đỗ con trở thành cây đỗ.</a:t>
              </a:r>
              <a:endParaRPr lang="en-US" sz="3200" dirty="0">
                <a:solidFill>
                  <a:schemeClr val="accent3">
                    <a:lumMod val="50000"/>
                  </a:schemeClr>
                </a:solidFill>
                <a:latin typeface="UTM Avo" panose="02040603050506020204" pitchFamily="18" charset="0"/>
              </a:endParaRPr>
            </a:p>
          </p:txBody>
        </p:sp>
      </p:grpSp>
      <p:grpSp>
        <p:nvGrpSpPr>
          <p:cNvPr id="6" name="Group 5">
            <a:extLst>
              <a:ext uri="{FF2B5EF4-FFF2-40B4-BE49-F238E27FC236}">
                <a16:creationId xmlns="" xmlns:a16="http://schemas.microsoft.com/office/drawing/2014/main" id="{98FD6DF1-8FD2-4CAA-A788-5C53CDD203EB}"/>
              </a:ext>
            </a:extLst>
          </p:cNvPr>
          <p:cNvGrpSpPr/>
          <p:nvPr/>
        </p:nvGrpSpPr>
        <p:grpSpPr>
          <a:xfrm>
            <a:off x="594811" y="1974672"/>
            <a:ext cx="7866776" cy="4502328"/>
            <a:chOff x="902865" y="819656"/>
            <a:chExt cx="4871775" cy="3602218"/>
          </a:xfrm>
        </p:grpSpPr>
        <p:pic>
          <p:nvPicPr>
            <p:cNvPr id="7" name="Picture 6">
              <a:extLst>
                <a:ext uri="{FF2B5EF4-FFF2-40B4-BE49-F238E27FC236}">
                  <a16:creationId xmlns="" xmlns:a16="http://schemas.microsoft.com/office/drawing/2014/main" id="{2E363476-D69E-416B-888D-B2813AABC8F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8" name="Picture 7">
              <a:extLst>
                <a:ext uri="{FF2B5EF4-FFF2-40B4-BE49-F238E27FC236}">
                  <a16:creationId xmlns="" xmlns:a16="http://schemas.microsoft.com/office/drawing/2014/main" id="{FF98FDD2-808B-491F-A310-2C8BCE28954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9" name="Picture 8">
              <a:extLst>
                <a:ext uri="{FF2B5EF4-FFF2-40B4-BE49-F238E27FC236}">
                  <a16:creationId xmlns="" xmlns:a16="http://schemas.microsoft.com/office/drawing/2014/main" id="{3936D520-D340-4F65-B345-DC29B38014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10" name="Picture 9">
              <a:extLst>
                <a:ext uri="{FF2B5EF4-FFF2-40B4-BE49-F238E27FC236}">
                  <a16:creationId xmlns="" xmlns:a16="http://schemas.microsoft.com/office/drawing/2014/main" id="{E55D13B1-DFB4-4A7D-9360-0CF09B98D08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1388867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15289" y="1695753"/>
            <a:ext cx="927752" cy="488951"/>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415288" y="1940228"/>
            <a:ext cx="7154436" cy="954103"/>
          </a:xfrm>
          <a:prstGeom prst="rect">
            <a:avLst/>
          </a:prstGeom>
          <a:noFill/>
        </p:spPr>
        <p:txBody>
          <a:bodyPr wrap="square" lIns="121917" tIns="60958" rIns="121917" bIns="60958" rtlCol="0">
            <a:spAutoFit/>
          </a:bodyPr>
          <a:lstStyle/>
          <a:p>
            <a:pPr>
              <a:lnSpc>
                <a:spcPct val="150000"/>
              </a:lnSpc>
            </a:pPr>
            <a:r>
              <a:rPr lang="vi-VN" sz="3600" b="1" dirty="0">
                <a:solidFill>
                  <a:srgbClr val="FF0000"/>
                </a:solidFill>
                <a:latin typeface="UTM Avo" panose="02040603050506020204" pitchFamily="18" charset="0"/>
              </a:rPr>
              <a:t>1. </a:t>
            </a:r>
            <a:r>
              <a:rPr lang="vi-VN" sz="3600" dirty="0">
                <a:latin typeface="UTM Avo" panose="02040603050506020204" pitchFamily="18" charset="0"/>
              </a:rPr>
              <a:t>Em biết gì về loài cây trong tranh?</a:t>
            </a:r>
            <a:endParaRPr lang="en-US" sz="3600" dirty="0">
              <a:latin typeface="UTM Avo" panose="02040603050506020204" pitchFamily="18" charset="0"/>
            </a:endParaRPr>
          </a:p>
        </p:txBody>
      </p:sp>
      <p:grpSp>
        <p:nvGrpSpPr>
          <p:cNvPr id="9" name="Group 8">
            <a:extLst>
              <a:ext uri="{FF2B5EF4-FFF2-40B4-BE49-F238E27FC236}">
                <a16:creationId xmlns="" xmlns:a16="http://schemas.microsoft.com/office/drawing/2014/main" id="{E7D8D674-A2C7-4A72-AF68-59674D7420B3}"/>
              </a:ext>
            </a:extLst>
          </p:cNvPr>
          <p:cNvGrpSpPr/>
          <p:nvPr/>
        </p:nvGrpSpPr>
        <p:grpSpPr>
          <a:xfrm>
            <a:off x="449925" y="620596"/>
            <a:ext cx="8084475" cy="1075157"/>
            <a:chOff x="337443" y="465447"/>
            <a:chExt cx="6063356" cy="806368"/>
          </a:xfrm>
        </p:grpSpPr>
        <p:grpSp>
          <p:nvGrpSpPr>
            <p:cNvPr id="10" name="Group 9">
              <a:extLst>
                <a:ext uri="{FF2B5EF4-FFF2-40B4-BE49-F238E27FC236}">
                  <a16:creationId xmlns="" xmlns:a16="http://schemas.microsoft.com/office/drawing/2014/main" id="{3A136733-AC11-444B-BD6A-701FEE5F17DF}"/>
                </a:ext>
              </a:extLst>
            </p:cNvPr>
            <p:cNvGrpSpPr/>
            <p:nvPr/>
          </p:nvGrpSpPr>
          <p:grpSpPr>
            <a:xfrm>
              <a:off x="337443" y="617893"/>
              <a:ext cx="1645547" cy="653922"/>
              <a:chOff x="337443" y="617893"/>
              <a:chExt cx="1645547" cy="653922"/>
            </a:xfrm>
          </p:grpSpPr>
          <p:sp>
            <p:nvSpPr>
              <p:cNvPr id="12" name="TextBox 11">
                <a:extLst>
                  <a:ext uri="{FF2B5EF4-FFF2-40B4-BE49-F238E27FC236}">
                    <a16:creationId xmlns="" xmlns:a16="http://schemas.microsoft.com/office/drawing/2014/main" id="{B0DFFB96-696F-493E-8255-D7C6D4160F2A}"/>
                  </a:ext>
                </a:extLst>
              </p:cNvPr>
              <p:cNvSpPr txBox="1"/>
              <p:nvPr/>
            </p:nvSpPr>
            <p:spPr>
              <a:xfrm>
                <a:off x="369343" y="617893"/>
                <a:ext cx="1613647" cy="646331"/>
              </a:xfrm>
              <a:prstGeom prst="rect">
                <a:avLst/>
              </a:prstGeom>
              <a:noFill/>
            </p:spPr>
            <p:txBody>
              <a:bodyPr wrap="square" rtlCol="0">
                <a:spAutoFit/>
              </a:bodyPr>
              <a:lstStyle/>
              <a:p>
                <a:r>
                  <a:rPr lang="en-US" sz="4800" dirty="0">
                    <a:solidFill>
                      <a:schemeClr val="accent1">
                        <a:lumMod val="50000"/>
                      </a:schemeClr>
                    </a:solidFill>
                    <a:latin typeface="UTM Cookies" panose="02040603050506020204" pitchFamily="18" charset="0"/>
                  </a:rPr>
                  <a:t>BÀI 7</a:t>
                </a:r>
              </a:p>
            </p:txBody>
          </p:sp>
          <p:sp>
            <p:nvSpPr>
              <p:cNvPr id="14" name="TextBox 13">
                <a:extLst>
                  <a:ext uri="{FF2B5EF4-FFF2-40B4-BE49-F238E27FC236}">
                    <a16:creationId xmlns="" xmlns:a16="http://schemas.microsoft.com/office/drawing/2014/main" id="{66264B51-E69C-46C4-BAA4-95C58E47ABB4}"/>
                  </a:ext>
                </a:extLst>
              </p:cNvPr>
              <p:cNvSpPr txBox="1"/>
              <p:nvPr/>
            </p:nvSpPr>
            <p:spPr>
              <a:xfrm>
                <a:off x="337443" y="625484"/>
                <a:ext cx="1613647" cy="646331"/>
              </a:xfrm>
              <a:prstGeom prst="rect">
                <a:avLst/>
              </a:prstGeom>
              <a:noFill/>
            </p:spPr>
            <p:txBody>
              <a:bodyPr wrap="square" rtlCol="0">
                <a:spAutoFit/>
              </a:bodyPr>
              <a:lstStyle/>
              <a:p>
                <a:r>
                  <a:rPr lang="en-US" sz="4800" dirty="0">
                    <a:solidFill>
                      <a:srgbClr val="FFFF00"/>
                    </a:solidFill>
                    <a:latin typeface="UTM Cookies" panose="02040603050506020204" pitchFamily="18" charset="0"/>
                  </a:rPr>
                  <a:t>BÀI 7</a:t>
                </a:r>
              </a:p>
            </p:txBody>
          </p:sp>
        </p:grpSp>
        <p:sp>
          <p:nvSpPr>
            <p:cNvPr id="11" name="TextBox 10">
              <a:extLst>
                <a:ext uri="{FF2B5EF4-FFF2-40B4-BE49-F238E27FC236}">
                  <a16:creationId xmlns="" xmlns:a16="http://schemas.microsoft.com/office/drawing/2014/main" id="{3C6AA5B7-676A-4EFA-A487-DCA399843C10}"/>
                </a:ext>
              </a:extLst>
            </p:cNvPr>
            <p:cNvSpPr txBox="1"/>
            <p:nvPr/>
          </p:nvSpPr>
          <p:spPr>
            <a:xfrm>
              <a:off x="1835578" y="465447"/>
              <a:ext cx="4565221" cy="680956"/>
            </a:xfrm>
            <a:prstGeom prst="rect">
              <a:avLst/>
            </a:prstGeom>
            <a:noFill/>
          </p:spPr>
          <p:txBody>
            <a:bodyPr wrap="square" rtlCol="0">
              <a:spAutoFit/>
            </a:bodyPr>
            <a:lstStyle/>
            <a:p>
              <a:r>
                <a:rPr lang="vi-VN" sz="5300" dirty="0">
                  <a:solidFill>
                    <a:srgbClr val="FFFF00"/>
                  </a:solidFill>
                  <a:latin typeface="UTM Cookies" panose="02040603050506020204" pitchFamily="18" charset="0"/>
                </a:rPr>
                <a:t>CÂY XẤU HỔ</a:t>
              </a:r>
              <a:endParaRPr lang="en-US" sz="5300" dirty="0">
                <a:solidFill>
                  <a:srgbClr val="FFFF00"/>
                </a:solidFill>
                <a:latin typeface="UTM Cookies" panose="02040603050506020204" pitchFamily="18" charset="0"/>
              </a:endParaRPr>
            </a:p>
          </p:txBody>
        </p:sp>
      </p:grpSp>
      <p:pic>
        <p:nvPicPr>
          <p:cNvPr id="5" name="Picture 4">
            <a:extLst>
              <a:ext uri="{FF2B5EF4-FFF2-40B4-BE49-F238E27FC236}">
                <a16:creationId xmlns="" xmlns:a16="http://schemas.microsoft.com/office/drawing/2014/main" id="{A0B2D960-A4AE-4888-B3B5-0DF39E7E775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2041278" y="3733800"/>
            <a:ext cx="5641548" cy="2771293"/>
          </a:xfrm>
          <a:prstGeom prst="rect">
            <a:avLst/>
          </a:prstGeom>
        </p:spPr>
      </p:pic>
      <p:sp>
        <p:nvSpPr>
          <p:cNvPr id="15" name="TextBox 14">
            <a:extLst>
              <a:ext uri="{FF2B5EF4-FFF2-40B4-BE49-F238E27FC236}">
                <a16:creationId xmlns="" xmlns:a16="http://schemas.microsoft.com/office/drawing/2014/main" id="{1D0474B9-0110-470C-BDCA-C139816B2574}"/>
              </a:ext>
            </a:extLst>
          </p:cNvPr>
          <p:cNvSpPr txBox="1"/>
          <p:nvPr/>
        </p:nvSpPr>
        <p:spPr>
          <a:xfrm>
            <a:off x="415288" y="2752607"/>
            <a:ext cx="8576311" cy="1231102"/>
          </a:xfrm>
          <a:prstGeom prst="rect">
            <a:avLst/>
          </a:prstGeom>
          <a:noFill/>
        </p:spPr>
        <p:txBody>
          <a:bodyPr wrap="square" lIns="121917" tIns="60958" rIns="121917" bIns="60958" rtlCol="0">
            <a:spAutoFit/>
          </a:bodyPr>
          <a:lstStyle/>
          <a:p>
            <a:r>
              <a:rPr lang="vi-VN" sz="3600" b="1" dirty="0">
                <a:solidFill>
                  <a:srgbClr val="FF0000"/>
                </a:solidFill>
                <a:latin typeface="UTM Avo" panose="02040603050506020204" pitchFamily="18" charset="0"/>
              </a:rPr>
              <a:t>2. </a:t>
            </a:r>
            <a:r>
              <a:rPr lang="vi-VN" sz="3600" dirty="0">
                <a:latin typeface="UTM Avo" panose="02040603050506020204" pitchFamily="18" charset="0"/>
              </a:rPr>
              <a:t>Dựa vào tên bài đọc và tranh minh họa, em thử đoán xem loài cây này có gì đặc biệt?</a:t>
            </a:r>
            <a:endParaRPr lang="en-US" sz="3600" dirty="0">
              <a:latin typeface="UTM Avo" panose="02040603050506020204" pitchFamily="18" charset="0"/>
            </a:endParaRPr>
          </a:p>
        </p:txBody>
      </p:sp>
    </p:spTree>
    <p:custDataLst>
      <p:tags r:id="rId1"/>
    </p:custDataLst>
    <p:extLst>
      <p:ext uri="{BB962C8B-B14F-4D97-AF65-F5344CB8AC3E}">
        <p14:creationId xmlns:p14="http://schemas.microsoft.com/office/powerpoint/2010/main" val="24081194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1000"/>
                                        <p:tgtEl>
                                          <p:spTgt spid="15">
                                            <p:txEl>
                                              <p:pRg st="0" end="0"/>
                                            </p:txEl>
                                          </p:spTgt>
                                        </p:tgtEl>
                                      </p:cBhvr>
                                    </p:animEffect>
                                    <p:anim calcmode="lin" valueType="num">
                                      <p:cBhvr>
                                        <p:cTn id="22"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FD1ADC3-4D89-4ECF-B150-1286F680712A}"/>
              </a:ext>
            </a:extLst>
          </p:cNvPr>
          <p:cNvSpPr txBox="1"/>
          <p:nvPr/>
        </p:nvSpPr>
        <p:spPr>
          <a:xfrm>
            <a:off x="585624" y="-197528"/>
            <a:ext cx="1655695" cy="861770"/>
          </a:xfrm>
          <a:prstGeom prst="rect">
            <a:avLst/>
          </a:prstGeom>
          <a:noFill/>
        </p:spPr>
        <p:txBody>
          <a:bodyPr wrap="square" lIns="121917" tIns="60958" rIns="121917" bIns="60958" rtlCol="0">
            <a:spAutoFit/>
          </a:bodyPr>
          <a:lstStyle/>
          <a:p>
            <a:pPr algn="ctr">
              <a:lnSpc>
                <a:spcPct val="150000"/>
              </a:lnSpc>
            </a:pPr>
            <a:r>
              <a:rPr lang="vi-VN" sz="3200" b="1" dirty="0">
                <a:solidFill>
                  <a:srgbClr val="17479D"/>
                </a:solidFill>
                <a:latin typeface="UTM Avo" panose="02040603050506020204" pitchFamily="18" charset="0"/>
              </a:rPr>
              <a:t>ĐỌC</a:t>
            </a:r>
            <a:endParaRPr lang="en-US" sz="3200" b="1"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93AC8C43-1688-428E-A268-3A7CFB20B63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71313" y="-49629"/>
            <a:ext cx="776411" cy="700229"/>
          </a:xfrm>
          <a:prstGeom prst="rect">
            <a:avLst/>
          </a:prstGeom>
        </p:spPr>
      </p:pic>
      <p:sp>
        <p:nvSpPr>
          <p:cNvPr id="4" name="TextBox 3">
            <a:extLst>
              <a:ext uri="{FF2B5EF4-FFF2-40B4-BE49-F238E27FC236}">
                <a16:creationId xmlns="" xmlns:a16="http://schemas.microsoft.com/office/drawing/2014/main" id="{ABFD78CE-119A-41F1-9B74-BABCBB0C4D35}"/>
              </a:ext>
            </a:extLst>
          </p:cNvPr>
          <p:cNvSpPr txBox="1"/>
          <p:nvPr/>
        </p:nvSpPr>
        <p:spPr>
          <a:xfrm>
            <a:off x="858905" y="61510"/>
            <a:ext cx="7154436" cy="773285"/>
          </a:xfrm>
          <a:prstGeom prst="rect">
            <a:avLst/>
          </a:prstGeom>
          <a:noFill/>
        </p:spPr>
        <p:txBody>
          <a:bodyPr wrap="square" lIns="121917" tIns="60958" rIns="121917" bIns="60958" rtlCol="0">
            <a:spAutoFit/>
          </a:bodyPr>
          <a:lstStyle/>
          <a:p>
            <a:pPr algn="ctr">
              <a:lnSpc>
                <a:spcPct val="150000"/>
              </a:lnSpc>
            </a:pPr>
            <a:r>
              <a:rPr lang="vi-VN" sz="3200" b="1" dirty="0" smtClean="0">
                <a:solidFill>
                  <a:schemeClr val="accent1">
                    <a:lumMod val="50000"/>
                  </a:schemeClr>
                </a:solidFill>
                <a:latin typeface="UTM Avo" panose="02040603050506020204" pitchFamily="18" charset="0"/>
              </a:rPr>
              <a:t>Cây </a:t>
            </a:r>
            <a:r>
              <a:rPr lang="vi-VN" sz="3200" b="1" dirty="0">
                <a:solidFill>
                  <a:schemeClr val="accent1">
                    <a:lumMod val="50000"/>
                  </a:schemeClr>
                </a:solidFill>
                <a:latin typeface="UTM Avo" panose="02040603050506020204" pitchFamily="18" charset="0"/>
              </a:rPr>
              <a:t>xấu hổ</a:t>
            </a:r>
            <a:endParaRPr lang="en-US" sz="32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 xmlns:a16="http://schemas.microsoft.com/office/drawing/2014/main" id="{165D5BF2-322E-44E7-8BBA-8D19A38AD7B5}"/>
              </a:ext>
            </a:extLst>
          </p:cNvPr>
          <p:cNvSpPr txBox="1"/>
          <p:nvPr/>
        </p:nvSpPr>
        <p:spPr>
          <a:xfrm>
            <a:off x="71315" y="706794"/>
            <a:ext cx="8844086" cy="6155527"/>
          </a:xfrm>
          <a:prstGeom prst="rect">
            <a:avLst/>
          </a:prstGeom>
          <a:noFill/>
        </p:spPr>
        <p:txBody>
          <a:bodyPr wrap="square" lIns="121917" tIns="60958" rIns="121917" bIns="60958" rtlCol="0">
            <a:spAutoFit/>
          </a:bodyPr>
          <a:lstStyle/>
          <a:p>
            <a:pPr algn="just"/>
            <a:r>
              <a:rPr lang="vi-VN" sz="2800" dirty="0">
                <a:latin typeface="UTM Avo" panose="02040603050506020204" pitchFamily="18" charset="0"/>
              </a:rPr>
              <a:t>      Bỗng dưng, gió ào ào nổi lên. Có tiếng động gì lạ lắm. Những chiếc lá khô lạt xạt lướt trên cỏ. Cây xấu hổ co rúm mình lại.</a:t>
            </a:r>
          </a:p>
          <a:p>
            <a:pPr algn="just"/>
            <a:r>
              <a:rPr lang="vi-VN" sz="2800" dirty="0">
                <a:latin typeface="UTM Avo" panose="02040603050506020204" pitchFamily="18" charset="0"/>
              </a:rPr>
              <a:t>      Nó bỗng thấy xung quanh xôn xao. Nó hé mắt nhìn: không có gì lạ cả. Bấy giờ, nó mới mở bừng những con mắt lá. Quả nhiên, không có gì lạ thật.</a:t>
            </a:r>
          </a:p>
          <a:p>
            <a:pPr algn="just"/>
            <a:r>
              <a:rPr lang="vi-VN" sz="2800" dirty="0">
                <a:latin typeface="UTM Avo" panose="02040603050506020204" pitchFamily="18"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algn="just"/>
            <a:r>
              <a:rPr lang="vi-VN" sz="2800" dirty="0">
                <a:latin typeface="UTM Avo" panose="02040603050506020204" pitchFamily="18" charset="0"/>
              </a:rPr>
              <a:t> </a:t>
            </a:r>
            <a:r>
              <a:rPr lang="x-none" sz="2800" b="1" smtClean="0">
                <a:solidFill>
                  <a:srgbClr val="FF0000"/>
                </a:solidFill>
                <a:latin typeface="UTM Charlotte" panose="02040603050506020204" pitchFamily="18" charset="0"/>
              </a:rPr>
              <a:t>4</a:t>
            </a:r>
            <a:r>
              <a:rPr lang="en-US" sz="2800" b="1" dirty="0" smtClean="0">
                <a:solidFill>
                  <a:srgbClr val="FF0000"/>
                </a:solidFill>
                <a:latin typeface="UTM Charlotte" panose="02040603050506020204" pitchFamily="18" charset="0"/>
              </a:rPr>
              <a:t>.</a:t>
            </a:r>
            <a:r>
              <a:rPr lang="en-US" sz="2800" b="1" i="1" dirty="0" smtClean="0">
                <a:solidFill>
                  <a:schemeClr val="accent2"/>
                </a:solidFill>
                <a:latin typeface="UTM Charlotte" panose="02040603050506020204" pitchFamily="18" charset="0"/>
              </a:rPr>
              <a:t> </a:t>
            </a:r>
            <a:r>
              <a:rPr lang="vi-VN" sz="2800" dirty="0" smtClean="0">
                <a:latin typeface="UTM Avo" panose="02040603050506020204" pitchFamily="18" charset="0"/>
              </a:rPr>
              <a:t>Càng </a:t>
            </a:r>
            <a:r>
              <a:rPr lang="vi-VN" sz="2800" dirty="0">
                <a:latin typeface="UTM Avo" panose="02040603050506020204" pitchFamily="18" charset="0"/>
              </a:rPr>
              <a:t>nghe bạn bè trầm trồ, cây xấu hổ càng tiếc. Không biết bao giờ con chim xanh ấy quay trở </a:t>
            </a:r>
            <a:r>
              <a:rPr lang="vi-VN" sz="2800" dirty="0" smtClean="0">
                <a:latin typeface="UTM Avo" panose="02040603050506020204" pitchFamily="18" charset="0"/>
              </a:rPr>
              <a:t>lại</a:t>
            </a:r>
            <a:r>
              <a:rPr lang="en-US" sz="2800" dirty="0">
                <a:latin typeface="UTM Avo" panose="02040603050506020204" pitchFamily="18" charset="0"/>
              </a:rPr>
              <a:t>.</a:t>
            </a:r>
            <a:endParaRPr lang="vi-VN" sz="2800" dirty="0">
              <a:latin typeface="UTM Avo" panose="02040603050506020204" pitchFamily="18" charset="0"/>
            </a:endParaRPr>
          </a:p>
        </p:txBody>
      </p:sp>
      <p:pic>
        <p:nvPicPr>
          <p:cNvPr id="6" name="Picture 5">
            <a:extLst>
              <a:ext uri="{FF2B5EF4-FFF2-40B4-BE49-F238E27FC236}">
                <a16:creationId xmlns="" xmlns:a16="http://schemas.microsoft.com/office/drawing/2014/main" id="{963442AF-C330-4740-867B-1F33CE78F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126" y="834795"/>
            <a:ext cx="406360" cy="384000"/>
          </a:xfrm>
          <a:prstGeom prst="rect">
            <a:avLst/>
          </a:prstGeom>
        </p:spPr>
      </p:pic>
      <p:pic>
        <p:nvPicPr>
          <p:cNvPr id="8" name="Picture 7">
            <a:extLst>
              <a:ext uri="{FF2B5EF4-FFF2-40B4-BE49-F238E27FC236}">
                <a16:creationId xmlns="" xmlns:a16="http://schemas.microsoft.com/office/drawing/2014/main" id="{E56E88AA-6DB3-4D8F-92AE-09B34204D752}"/>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01800" y="2057400"/>
            <a:ext cx="384000" cy="384000"/>
          </a:xfrm>
          <a:prstGeom prst="rect">
            <a:avLst/>
          </a:prstGeom>
        </p:spPr>
      </p:pic>
      <p:pic>
        <p:nvPicPr>
          <p:cNvPr id="9" name="Picture 8">
            <a:extLst>
              <a:ext uri="{FF2B5EF4-FFF2-40B4-BE49-F238E27FC236}">
                <a16:creationId xmlns="" xmlns:a16="http://schemas.microsoft.com/office/drawing/2014/main" id="{AEBA4DB0-80EA-458E-8FF5-AC1C9C9F69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3352800"/>
            <a:ext cx="384000" cy="384000"/>
          </a:xfrm>
          <a:prstGeom prst="rect">
            <a:avLst/>
          </a:prstGeom>
        </p:spPr>
      </p:pic>
    </p:spTree>
    <p:extLst>
      <p:ext uri="{BB962C8B-B14F-4D97-AF65-F5344CB8AC3E}">
        <p14:creationId xmlns:p14="http://schemas.microsoft.com/office/powerpoint/2010/main" val="131329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4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39379E3-F72F-364A-B033-9BD22226F102}"/>
              </a:ext>
            </a:extLst>
          </p:cNvPr>
          <p:cNvSpPr txBox="1"/>
          <p:nvPr/>
        </p:nvSpPr>
        <p:spPr>
          <a:xfrm>
            <a:off x="3052061" y="762000"/>
            <a:ext cx="3426931" cy="954103"/>
          </a:xfrm>
          <a:prstGeom prst="rect">
            <a:avLst/>
          </a:prstGeom>
          <a:noFill/>
        </p:spPr>
        <p:txBody>
          <a:bodyPr wrap="square" lIns="121917" tIns="60958" rIns="121917" bIns="60958" rtlCol="0">
            <a:spAutoFit/>
          </a:bodyPr>
          <a:lstStyle/>
          <a:p>
            <a:pPr>
              <a:lnSpc>
                <a:spcPct val="150000"/>
              </a:lnSpc>
            </a:pPr>
            <a:r>
              <a:rPr lang="en-US" sz="3600" b="1" dirty="0" err="1" smtClean="0">
                <a:solidFill>
                  <a:schemeClr val="accent1">
                    <a:lumMod val="50000"/>
                  </a:schemeClr>
                </a:solidFill>
                <a:latin typeface="Times New Roman" pitchFamily="18" charset="0"/>
                <a:cs typeface="Times New Roman" pitchFamily="18" charset="0"/>
              </a:rPr>
              <a:t>Câu</a:t>
            </a:r>
            <a:r>
              <a:rPr lang="en-US" sz="3600" b="1" dirty="0" smtClean="0">
                <a:solidFill>
                  <a:schemeClr val="accent1">
                    <a:lumMod val="50000"/>
                  </a:schemeClr>
                </a:solidFill>
                <a:latin typeface="Times New Roman" pitchFamily="18" charset="0"/>
                <a:cs typeface="Times New Roman" pitchFamily="18" charset="0"/>
              </a:rPr>
              <a:t> v</a:t>
            </a:r>
            <a:r>
              <a:rPr lang="vi-VN" sz="3600" b="1" dirty="0" smtClean="0">
                <a:solidFill>
                  <a:schemeClr val="accent1">
                    <a:lumMod val="50000"/>
                  </a:schemeClr>
                </a:solidFill>
                <a:latin typeface="Times New Roman" pitchFamily="18" charset="0"/>
                <a:cs typeface="Times New Roman" pitchFamily="18" charset="0"/>
              </a:rPr>
              <a:t>ă</a:t>
            </a:r>
            <a:r>
              <a:rPr lang="en-US" sz="3600" b="1" dirty="0" smtClean="0">
                <a:solidFill>
                  <a:schemeClr val="accent1">
                    <a:lumMod val="50000"/>
                  </a:schemeClr>
                </a:solidFill>
                <a:latin typeface="Times New Roman" pitchFamily="18" charset="0"/>
                <a:cs typeface="Times New Roman" pitchFamily="18" charset="0"/>
              </a:rPr>
              <a:t>n </a:t>
            </a:r>
            <a:r>
              <a:rPr lang="en-US" sz="3600" b="1" dirty="0" err="1" smtClean="0">
                <a:solidFill>
                  <a:schemeClr val="accent1">
                    <a:lumMod val="50000"/>
                  </a:schemeClr>
                </a:solidFill>
                <a:latin typeface="Times New Roman" pitchFamily="18" charset="0"/>
                <a:cs typeface="Times New Roman" pitchFamily="18" charset="0"/>
              </a:rPr>
              <a:t>khó</a:t>
            </a:r>
            <a:endParaRPr lang="en-US" sz="3600" b="1" dirty="0">
              <a:solidFill>
                <a:schemeClr val="accent1">
                  <a:lumMod val="50000"/>
                </a:schemeClr>
              </a:solidFill>
              <a:latin typeface="Times New Roman" pitchFamily="18" charset="0"/>
              <a:cs typeface="Times New Roman" pitchFamily="18" charset="0"/>
            </a:endParaRPr>
          </a:p>
        </p:txBody>
      </p:sp>
      <p:grpSp>
        <p:nvGrpSpPr>
          <p:cNvPr id="13" name="Group 12"/>
          <p:cNvGrpSpPr/>
          <p:nvPr/>
        </p:nvGrpSpPr>
        <p:grpSpPr>
          <a:xfrm>
            <a:off x="620360" y="283907"/>
            <a:ext cx="1861191" cy="740289"/>
            <a:chOff x="635794" y="460493"/>
            <a:chExt cx="1395893" cy="555217"/>
          </a:xfrm>
        </p:grpSpPr>
        <p:sp>
          <p:nvSpPr>
            <p:cNvPr id="14" name="TextBox 13">
              <a:extLst>
                <a:ext uri="{FF2B5EF4-FFF2-40B4-BE49-F238E27FC236}">
                  <a16:creationId xmlns:a16="http://schemas.microsoft.com/office/drawing/2014/main" xmlns="" id="{C07B3502-F58A-46C0-88F8-3DE26F98CD3F}"/>
                </a:ext>
              </a:extLst>
            </p:cNvPr>
            <p:cNvSpPr txBox="1"/>
            <p:nvPr/>
          </p:nvSpPr>
          <p:spPr>
            <a:xfrm>
              <a:off x="1218102" y="460493"/>
              <a:ext cx="813585" cy="484748"/>
            </a:xfrm>
            <a:prstGeom prst="rect">
              <a:avLst/>
            </a:prstGeom>
            <a:noFill/>
          </p:spPr>
          <p:txBody>
            <a:bodyPr wrap="square" rtlCol="0">
              <a:spAutoFit/>
            </a:bodyPr>
            <a:lstStyle/>
            <a:p>
              <a:pPr algn="ctr">
                <a:lnSpc>
                  <a:spcPct val="150000"/>
                </a:lnSpc>
              </a:pPr>
              <a:r>
                <a:rPr lang="vi-VN" sz="2400" b="1" dirty="0">
                  <a:solidFill>
                    <a:srgbClr val="17479D"/>
                  </a:solidFill>
                  <a:latin typeface="UTM Avo" panose="02040603050506020204" pitchFamily="18" charset="0"/>
                </a:rPr>
                <a:t>ĐỌC</a:t>
              </a:r>
              <a:endParaRPr lang="en-US" sz="2400" b="1" dirty="0">
                <a:solidFill>
                  <a:srgbClr val="17479D"/>
                </a:solidFill>
                <a:latin typeface="UTM Avo" panose="02040603050506020204" pitchFamily="18" charset="0"/>
              </a:endParaRPr>
            </a:p>
          </p:txBody>
        </p:sp>
        <p:pic>
          <p:nvPicPr>
            <p:cNvPr id="15" name="Picture 14">
              <a:extLst>
                <a:ext uri="{FF2B5EF4-FFF2-40B4-BE49-F238E27FC236}">
                  <a16:creationId xmlns:a16="http://schemas.microsoft.com/office/drawing/2014/main" xmlns=""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grpSp>
      <p:cxnSp>
        <p:nvCxnSpPr>
          <p:cNvPr id="12" name="Straight Connector 11"/>
          <p:cNvCxnSpPr/>
          <p:nvPr/>
        </p:nvCxnSpPr>
        <p:spPr>
          <a:xfrm flipH="1">
            <a:off x="4876800" y="1986817"/>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052061" y="3199735"/>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098559" y="3199734"/>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057545" y="2635683"/>
            <a:ext cx="148416" cy="5858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50275" y="1959107"/>
            <a:ext cx="8458200" cy="1938992"/>
          </a:xfrm>
          <a:prstGeom prst="rect">
            <a:avLst/>
          </a:prstGeom>
        </p:spPr>
        <p:txBody>
          <a:bodyPr wrap="square">
            <a:spAutoFit/>
          </a:bodyPr>
          <a:lstStyle/>
          <a:p>
            <a:pPr algn="just"/>
            <a:r>
              <a:rPr lang="vi-VN" sz="4000" dirty="0" smtClean="0">
                <a:latin typeface="UTM Avo" panose="02040603050506020204" pitchFamily="18" charset="0"/>
              </a:rPr>
              <a:t>Các cây cỏ xuýt xoa: biết bao nhiêu con chim đã bay qua đây, chưa có con nào đẹp đến thế.</a:t>
            </a:r>
            <a:endParaRPr lang="vi-VN" sz="4000" dirty="0">
              <a:latin typeface="UTM Avo" panose="02040603050506020204" pitchFamily="18" charset="0"/>
            </a:endParaRPr>
          </a:p>
        </p:txBody>
      </p:sp>
    </p:spTree>
    <p:extLst>
      <p:ext uri="{BB962C8B-B14F-4D97-AF65-F5344CB8AC3E}">
        <p14:creationId xmlns:p14="http://schemas.microsoft.com/office/powerpoint/2010/main" val="152633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BF72765-EAC5-4645-A290-D3A0CF96AEB1}"/>
              </a:ext>
            </a:extLst>
          </p:cNvPr>
          <p:cNvSpPr txBox="1"/>
          <p:nvPr/>
        </p:nvSpPr>
        <p:spPr>
          <a:xfrm>
            <a:off x="1102529" y="225154"/>
            <a:ext cx="1084780" cy="677104"/>
          </a:xfrm>
          <a:prstGeom prst="rect">
            <a:avLst/>
          </a:prstGeom>
          <a:noFill/>
        </p:spPr>
        <p:txBody>
          <a:bodyPr wrap="square" lIns="121917" tIns="60958" rIns="121917" bIns="60958" rtlCol="0">
            <a:spAutoFit/>
          </a:bodyPr>
          <a:lstStyle/>
          <a:p>
            <a:pPr algn="ctr">
              <a:lnSpc>
                <a:spcPct val="150000"/>
              </a:lnSpc>
            </a:pPr>
            <a:r>
              <a:rPr lang="vi-VN" sz="2400" b="1" dirty="0">
                <a:solidFill>
                  <a:srgbClr val="17479D"/>
                </a:solidFill>
                <a:latin typeface="UTM Avo" panose="02040603050506020204" pitchFamily="18" charset="0"/>
              </a:rPr>
              <a:t>ĐỌC</a:t>
            </a:r>
            <a:endParaRPr lang="en-US" sz="2400" b="1" dirty="0">
              <a:solidFill>
                <a:srgbClr val="17479D"/>
              </a:solidFill>
              <a:latin typeface="UTM Avo" panose="02040603050506020204" pitchFamily="18" charset="0"/>
            </a:endParaRPr>
          </a:p>
        </p:txBody>
      </p:sp>
      <p:pic>
        <p:nvPicPr>
          <p:cNvPr id="3" name="Picture 2">
            <a:extLst>
              <a:ext uri="{FF2B5EF4-FFF2-40B4-BE49-F238E27FC236}">
                <a16:creationId xmlns="" xmlns:a16="http://schemas.microsoft.com/office/drawing/2014/main" id="{A98D5043-2BBA-4AC9-8FB4-00AC659F7EAE}"/>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30144" y="213592"/>
            <a:ext cx="776411" cy="700229"/>
          </a:xfrm>
          <a:prstGeom prst="rect">
            <a:avLst/>
          </a:prstGeom>
        </p:spPr>
      </p:pic>
      <p:sp>
        <p:nvSpPr>
          <p:cNvPr id="4" name="TextBox 3">
            <a:extLst>
              <a:ext uri="{FF2B5EF4-FFF2-40B4-BE49-F238E27FC236}">
                <a16:creationId xmlns="" xmlns:a16="http://schemas.microsoft.com/office/drawing/2014/main" id="{E1651A85-B749-4D41-8C2B-07C2480FDB83}"/>
              </a:ext>
            </a:extLst>
          </p:cNvPr>
          <p:cNvSpPr txBox="1"/>
          <p:nvPr/>
        </p:nvSpPr>
        <p:spPr>
          <a:xfrm>
            <a:off x="994779" y="1062509"/>
            <a:ext cx="7154436" cy="954103"/>
          </a:xfrm>
          <a:prstGeom prst="rect">
            <a:avLst/>
          </a:prstGeom>
          <a:noFill/>
        </p:spPr>
        <p:txBody>
          <a:bodyPr wrap="square" lIns="121917" tIns="60958" rIns="121917" bIns="60958" rtlCol="0">
            <a:spAutoFit/>
          </a:bodyPr>
          <a:lstStyle/>
          <a:p>
            <a:pPr algn="ctr">
              <a:lnSpc>
                <a:spcPct val="150000"/>
              </a:lnSpc>
            </a:pPr>
            <a:r>
              <a:rPr lang="vi-VN" sz="3600" b="1" dirty="0">
                <a:solidFill>
                  <a:schemeClr val="accent6">
                    <a:lumMod val="50000"/>
                  </a:schemeClr>
                </a:solidFill>
                <a:latin typeface="UTM Avo" panose="02040603050506020204" pitchFamily="18" charset="0"/>
              </a:rPr>
              <a:t>Từ ngữ</a:t>
            </a:r>
            <a:endParaRPr lang="en-US" sz="36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 xmlns:a16="http://schemas.microsoft.com/office/drawing/2014/main" id="{73CB94C9-ADD1-457C-B3B9-609E7566D18A}"/>
              </a:ext>
            </a:extLst>
          </p:cNvPr>
          <p:cNvSpPr/>
          <p:nvPr/>
        </p:nvSpPr>
        <p:spPr>
          <a:xfrm>
            <a:off x="574159" y="1905000"/>
            <a:ext cx="2445488" cy="677104"/>
          </a:xfrm>
          <a:prstGeom prst="rect">
            <a:avLst/>
          </a:prstGeom>
        </p:spPr>
        <p:txBody>
          <a:bodyPr wrap="square" lIns="121917" tIns="60958" rIns="121917" bIns="60958">
            <a:spAutoFit/>
          </a:bodyPr>
          <a:lstStyle/>
          <a:p>
            <a:pPr algn="just">
              <a:lnSpc>
                <a:spcPct val="150000"/>
              </a:lnSpc>
            </a:pPr>
            <a:r>
              <a:rPr lang="vi-VN" sz="2400" dirty="0">
                <a:latin typeface="UTM Avo" panose="02040603050506020204" pitchFamily="18" charset="0"/>
              </a:rPr>
              <a:t>     Lạt xạt</a:t>
            </a:r>
            <a:endParaRPr lang="vi-VN" sz="2400" dirty="0"/>
          </a:p>
        </p:txBody>
      </p:sp>
      <p:sp>
        <p:nvSpPr>
          <p:cNvPr id="6" name="Oval 5">
            <a:extLst>
              <a:ext uri="{FF2B5EF4-FFF2-40B4-BE49-F238E27FC236}">
                <a16:creationId xmlns="" xmlns:a16="http://schemas.microsoft.com/office/drawing/2014/main" id="{3B657BAE-42B8-485D-BE57-992903671CC1}"/>
              </a:ext>
            </a:extLst>
          </p:cNvPr>
          <p:cNvSpPr/>
          <p:nvPr/>
        </p:nvSpPr>
        <p:spPr>
          <a:xfrm>
            <a:off x="694667" y="208823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sp>
        <p:nvSpPr>
          <p:cNvPr id="7" name="TextBox 6">
            <a:extLst>
              <a:ext uri="{FF2B5EF4-FFF2-40B4-BE49-F238E27FC236}">
                <a16:creationId xmlns="" xmlns:a16="http://schemas.microsoft.com/office/drawing/2014/main" id="{958EBC32-CBD1-4283-B479-9ADDF9B98341}"/>
              </a:ext>
            </a:extLst>
          </p:cNvPr>
          <p:cNvSpPr txBox="1"/>
          <p:nvPr/>
        </p:nvSpPr>
        <p:spPr>
          <a:xfrm>
            <a:off x="2126513" y="1924010"/>
            <a:ext cx="6715012" cy="677104"/>
          </a:xfrm>
          <a:prstGeom prst="rect">
            <a:avLst/>
          </a:prstGeom>
          <a:noFill/>
        </p:spPr>
        <p:txBody>
          <a:bodyPr wrap="square" lIns="121917" tIns="60958" rIns="121917" bIns="60958" rtlCol="0">
            <a:spAutoFit/>
          </a:bodyPr>
          <a:lstStyle/>
          <a:p>
            <a:pPr>
              <a:lnSpc>
                <a:spcPct val="150000"/>
              </a:lnSpc>
            </a:pPr>
            <a:r>
              <a:rPr lang="vi-VN" sz="2400" dirty="0">
                <a:solidFill>
                  <a:schemeClr val="accent6">
                    <a:lumMod val="50000"/>
                  </a:schemeClr>
                </a:solidFill>
                <a:latin typeface="UTM Avo" panose="02040603050506020204" pitchFamily="18" charset="0"/>
              </a:rPr>
              <a:t>: tiếng va chạm của lá khô.</a:t>
            </a:r>
            <a:endParaRPr lang="en-US" sz="2400" dirty="0">
              <a:solidFill>
                <a:schemeClr val="accent6">
                  <a:lumMod val="50000"/>
                </a:schemeClr>
              </a:solidFill>
              <a:latin typeface="UTM Avo" panose="02040603050506020204" pitchFamily="18" charset="0"/>
            </a:endParaRPr>
          </a:p>
        </p:txBody>
      </p:sp>
      <p:sp>
        <p:nvSpPr>
          <p:cNvPr id="8" name="Rectangle 7">
            <a:extLst>
              <a:ext uri="{FF2B5EF4-FFF2-40B4-BE49-F238E27FC236}">
                <a16:creationId xmlns="" xmlns:a16="http://schemas.microsoft.com/office/drawing/2014/main" id="{2BD05D76-6DB1-48D4-9391-139E01F64239}"/>
              </a:ext>
            </a:extLst>
          </p:cNvPr>
          <p:cNvSpPr/>
          <p:nvPr/>
        </p:nvSpPr>
        <p:spPr>
          <a:xfrm>
            <a:off x="574159" y="2485321"/>
            <a:ext cx="2445488" cy="677104"/>
          </a:xfrm>
          <a:prstGeom prst="rect">
            <a:avLst/>
          </a:prstGeom>
        </p:spPr>
        <p:txBody>
          <a:bodyPr wrap="square" lIns="121917" tIns="60958" rIns="121917" bIns="60958">
            <a:spAutoFit/>
          </a:bodyPr>
          <a:lstStyle/>
          <a:p>
            <a:pPr algn="just">
              <a:lnSpc>
                <a:spcPct val="150000"/>
              </a:lnSpc>
            </a:pPr>
            <a:r>
              <a:rPr lang="vi-VN" sz="2400" dirty="0">
                <a:latin typeface="UTM Avo" panose="02040603050506020204" pitchFamily="18" charset="0"/>
              </a:rPr>
              <a:t>     Xôn xao</a:t>
            </a:r>
            <a:endParaRPr lang="vi-VN" sz="2400" dirty="0"/>
          </a:p>
        </p:txBody>
      </p:sp>
      <p:sp>
        <p:nvSpPr>
          <p:cNvPr id="9" name="Oval 8">
            <a:extLst>
              <a:ext uri="{FF2B5EF4-FFF2-40B4-BE49-F238E27FC236}">
                <a16:creationId xmlns="" xmlns:a16="http://schemas.microsoft.com/office/drawing/2014/main" id="{FC74EB6D-7959-4D1B-AE97-DED8D420E239}"/>
              </a:ext>
            </a:extLst>
          </p:cNvPr>
          <p:cNvSpPr/>
          <p:nvPr/>
        </p:nvSpPr>
        <p:spPr>
          <a:xfrm>
            <a:off x="694667" y="266855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sp>
        <p:nvSpPr>
          <p:cNvPr id="10" name="Rectangle 9">
            <a:extLst>
              <a:ext uri="{FF2B5EF4-FFF2-40B4-BE49-F238E27FC236}">
                <a16:creationId xmlns="" xmlns:a16="http://schemas.microsoft.com/office/drawing/2014/main" id="{841EFA94-8F46-4A99-AD16-97F91433D52C}"/>
              </a:ext>
            </a:extLst>
          </p:cNvPr>
          <p:cNvSpPr/>
          <p:nvPr/>
        </p:nvSpPr>
        <p:spPr>
          <a:xfrm>
            <a:off x="574159" y="3048000"/>
            <a:ext cx="2445488" cy="677104"/>
          </a:xfrm>
          <a:prstGeom prst="rect">
            <a:avLst/>
          </a:prstGeom>
        </p:spPr>
        <p:txBody>
          <a:bodyPr wrap="square" lIns="121917" tIns="60958" rIns="121917" bIns="60958">
            <a:spAutoFit/>
          </a:bodyPr>
          <a:lstStyle/>
          <a:p>
            <a:pPr algn="just">
              <a:lnSpc>
                <a:spcPct val="150000"/>
              </a:lnSpc>
            </a:pPr>
            <a:r>
              <a:rPr lang="vi-VN" sz="2400" dirty="0">
                <a:latin typeface="UTM Avo" panose="02040603050506020204" pitchFamily="18" charset="0"/>
              </a:rPr>
              <a:t>     Xuýt xoa</a:t>
            </a:r>
            <a:endParaRPr lang="vi-VN" sz="2400" dirty="0"/>
          </a:p>
        </p:txBody>
      </p:sp>
      <p:sp>
        <p:nvSpPr>
          <p:cNvPr id="11" name="Oval 10">
            <a:extLst>
              <a:ext uri="{FF2B5EF4-FFF2-40B4-BE49-F238E27FC236}">
                <a16:creationId xmlns="" xmlns:a16="http://schemas.microsoft.com/office/drawing/2014/main" id="{184D9770-EE02-4AAB-8F4F-D3BB14CC8F6D}"/>
              </a:ext>
            </a:extLst>
          </p:cNvPr>
          <p:cNvSpPr/>
          <p:nvPr/>
        </p:nvSpPr>
        <p:spPr>
          <a:xfrm>
            <a:off x="694667" y="323123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sp>
        <p:nvSpPr>
          <p:cNvPr id="12" name="Rectangle 11">
            <a:extLst>
              <a:ext uri="{FF2B5EF4-FFF2-40B4-BE49-F238E27FC236}">
                <a16:creationId xmlns="" xmlns:a16="http://schemas.microsoft.com/office/drawing/2014/main" id="{E5ED3C3E-10EF-4616-92A8-132C2241A3AC}"/>
              </a:ext>
            </a:extLst>
          </p:cNvPr>
          <p:cNvSpPr/>
          <p:nvPr/>
        </p:nvSpPr>
        <p:spPr>
          <a:xfrm>
            <a:off x="574159" y="4123148"/>
            <a:ext cx="2445488" cy="677104"/>
          </a:xfrm>
          <a:prstGeom prst="rect">
            <a:avLst/>
          </a:prstGeom>
        </p:spPr>
        <p:txBody>
          <a:bodyPr wrap="square" lIns="121917" tIns="60958" rIns="121917" bIns="60958">
            <a:spAutoFit/>
          </a:bodyPr>
          <a:lstStyle/>
          <a:p>
            <a:pPr algn="just">
              <a:lnSpc>
                <a:spcPct val="150000"/>
              </a:lnSpc>
            </a:pPr>
            <a:r>
              <a:rPr lang="vi-VN" sz="2400" dirty="0">
                <a:latin typeface="UTM Avo" panose="02040603050506020204" pitchFamily="18" charset="0"/>
              </a:rPr>
              <a:t>     Thanh mai</a:t>
            </a:r>
            <a:endParaRPr lang="vi-VN" sz="2400" dirty="0"/>
          </a:p>
        </p:txBody>
      </p:sp>
      <p:sp>
        <p:nvSpPr>
          <p:cNvPr id="13" name="Oval 12">
            <a:extLst>
              <a:ext uri="{FF2B5EF4-FFF2-40B4-BE49-F238E27FC236}">
                <a16:creationId xmlns="" xmlns:a16="http://schemas.microsoft.com/office/drawing/2014/main" id="{34AC4D92-212E-45B6-977B-CFF49E46B13D}"/>
              </a:ext>
            </a:extLst>
          </p:cNvPr>
          <p:cNvSpPr/>
          <p:nvPr/>
        </p:nvSpPr>
        <p:spPr>
          <a:xfrm>
            <a:off x="694667" y="4306386"/>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vi-VN"/>
          </a:p>
        </p:txBody>
      </p:sp>
      <p:sp>
        <p:nvSpPr>
          <p:cNvPr id="14" name="TextBox 13">
            <a:extLst>
              <a:ext uri="{FF2B5EF4-FFF2-40B4-BE49-F238E27FC236}">
                <a16:creationId xmlns="" xmlns:a16="http://schemas.microsoft.com/office/drawing/2014/main" id="{8E8B6AFC-D0FC-41F9-BA1B-98221B94B936}"/>
              </a:ext>
            </a:extLst>
          </p:cNvPr>
          <p:cNvSpPr txBox="1"/>
          <p:nvPr/>
        </p:nvSpPr>
        <p:spPr>
          <a:xfrm>
            <a:off x="2249303" y="2494826"/>
            <a:ext cx="6715012" cy="677104"/>
          </a:xfrm>
          <a:prstGeom prst="rect">
            <a:avLst/>
          </a:prstGeom>
          <a:noFill/>
        </p:spPr>
        <p:txBody>
          <a:bodyPr wrap="square" lIns="121917" tIns="60958" rIns="121917" bIns="60958" rtlCol="0">
            <a:spAutoFit/>
          </a:bodyPr>
          <a:lstStyle/>
          <a:p>
            <a:pPr>
              <a:lnSpc>
                <a:spcPct val="150000"/>
              </a:lnSpc>
            </a:pPr>
            <a:r>
              <a:rPr lang="vi-VN" sz="2400" dirty="0">
                <a:solidFill>
                  <a:schemeClr val="accent6">
                    <a:lumMod val="50000"/>
                  </a:schemeClr>
                </a:solidFill>
                <a:latin typeface="UTM Avo" panose="02040603050506020204" pitchFamily="18" charset="0"/>
              </a:rPr>
              <a:t>: nhiều âm thanh, tiếng nói nhỏ phát ra cùng một lúc.</a:t>
            </a:r>
            <a:endParaRPr lang="en-US" sz="2400" dirty="0">
              <a:solidFill>
                <a:schemeClr val="accent6">
                  <a:lumMod val="50000"/>
                </a:schemeClr>
              </a:solidFill>
              <a:latin typeface="UTM Avo" panose="02040603050506020204" pitchFamily="18" charset="0"/>
            </a:endParaRPr>
          </a:p>
        </p:txBody>
      </p:sp>
      <p:sp>
        <p:nvSpPr>
          <p:cNvPr id="15" name="TextBox 14">
            <a:extLst>
              <a:ext uri="{FF2B5EF4-FFF2-40B4-BE49-F238E27FC236}">
                <a16:creationId xmlns="" xmlns:a16="http://schemas.microsoft.com/office/drawing/2014/main" id="{E09A9965-B532-402B-B72D-379B490C4973}"/>
              </a:ext>
            </a:extLst>
          </p:cNvPr>
          <p:cNvSpPr txBox="1"/>
          <p:nvPr/>
        </p:nvSpPr>
        <p:spPr>
          <a:xfrm>
            <a:off x="2372094" y="3048000"/>
            <a:ext cx="6715012" cy="1231102"/>
          </a:xfrm>
          <a:prstGeom prst="rect">
            <a:avLst/>
          </a:prstGeom>
          <a:noFill/>
        </p:spPr>
        <p:txBody>
          <a:bodyPr wrap="square" lIns="121917" tIns="60958" rIns="121917" bIns="60958" rtlCol="0">
            <a:spAutoFit/>
          </a:bodyPr>
          <a:lstStyle/>
          <a:p>
            <a:pPr>
              <a:lnSpc>
                <a:spcPct val="150000"/>
              </a:lnSpc>
            </a:pPr>
            <a:r>
              <a:rPr lang="vi-VN" sz="2400" dirty="0">
                <a:solidFill>
                  <a:schemeClr val="accent6">
                    <a:lumMod val="50000"/>
                  </a:schemeClr>
                </a:solidFill>
                <a:latin typeface="UTM Avo" panose="02040603050506020204" pitchFamily="18" charset="0"/>
              </a:rPr>
              <a:t>: cách thể hiện cảm xúc (thường là khen, đôi khi là tiếc) qua lời nói.</a:t>
            </a:r>
            <a:endParaRPr lang="en-US" sz="2400" dirty="0">
              <a:solidFill>
                <a:schemeClr val="accent6">
                  <a:lumMod val="50000"/>
                </a:schemeClr>
              </a:solidFill>
              <a:latin typeface="UTM Avo" panose="02040603050506020204" pitchFamily="18" charset="0"/>
            </a:endParaRPr>
          </a:p>
        </p:txBody>
      </p:sp>
      <p:sp>
        <p:nvSpPr>
          <p:cNvPr id="16" name="TextBox 15">
            <a:extLst>
              <a:ext uri="{FF2B5EF4-FFF2-40B4-BE49-F238E27FC236}">
                <a16:creationId xmlns="" xmlns:a16="http://schemas.microsoft.com/office/drawing/2014/main" id="{754B4402-CCAC-4D99-9508-0598924B6446}"/>
              </a:ext>
            </a:extLst>
          </p:cNvPr>
          <p:cNvSpPr txBox="1"/>
          <p:nvPr/>
        </p:nvSpPr>
        <p:spPr>
          <a:xfrm>
            <a:off x="2595500" y="4114800"/>
            <a:ext cx="3168729" cy="1785100"/>
          </a:xfrm>
          <a:prstGeom prst="rect">
            <a:avLst/>
          </a:prstGeom>
          <a:noFill/>
        </p:spPr>
        <p:txBody>
          <a:bodyPr wrap="square" lIns="121917" tIns="60958" rIns="121917" bIns="60958" rtlCol="0">
            <a:spAutoFit/>
          </a:bodyPr>
          <a:lstStyle/>
          <a:p>
            <a:pPr algn="just">
              <a:lnSpc>
                <a:spcPct val="150000"/>
              </a:lnSpc>
            </a:pPr>
            <a:r>
              <a:rPr lang="vi-VN" sz="2400" dirty="0">
                <a:solidFill>
                  <a:schemeClr val="accent6">
                    <a:lumMod val="50000"/>
                  </a:schemeClr>
                </a:solidFill>
                <a:latin typeface="UTM Avo" panose="02040603050506020204" pitchFamily="18" charset="0"/>
              </a:rPr>
              <a:t>: cây bụi thấp, quả mọng nước, trông như quả dâu.</a:t>
            </a:r>
            <a:endParaRPr lang="en-US" sz="2400" dirty="0">
              <a:solidFill>
                <a:schemeClr val="accent6">
                  <a:lumMod val="50000"/>
                </a:schemeClr>
              </a:solidFill>
              <a:latin typeface="UTM Avo" panose="02040603050506020204" pitchFamily="18" charset="0"/>
            </a:endParaRPr>
          </a:p>
        </p:txBody>
      </p:sp>
      <p:pic>
        <p:nvPicPr>
          <p:cNvPr id="17" name="Picture 2" descr="Handmade Watercolor Autumn Fall Yellow Ginkgo Leaves - Watercolor Fall Leaf  Png Transparent PNG - 5094x2822 - Free Download on NicePNG">
            <a:extLst>
              <a:ext uri="{FF2B5EF4-FFF2-40B4-BE49-F238E27FC236}">
                <a16:creationId xmlns="" xmlns:a16="http://schemas.microsoft.com/office/drawing/2014/main" id="{B6903E4D-F2B4-472F-AA4B-93C447351167}"/>
              </a:ext>
            </a:extLst>
          </p:cNvPr>
          <p:cNvPicPr>
            <a:picLocks noChangeAspect="1" noChangeArrowheads="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l="35554" b="39676"/>
          <a:stretch/>
        </p:blipFill>
        <p:spPr bwMode="auto">
          <a:xfrm rot="1314262">
            <a:off x="5428735" y="285376"/>
            <a:ext cx="3490755" cy="19287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ây giống thanh mai | Shopee Việt Nam">
            <a:extLst>
              <a:ext uri="{FF2B5EF4-FFF2-40B4-BE49-F238E27FC236}">
                <a16:creationId xmlns="" xmlns:a16="http://schemas.microsoft.com/office/drawing/2014/main" id="{CB14D282-3BCA-48A3-A418-E28F6B9B80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01" t="31533" b="19386"/>
          <a:stretch/>
        </p:blipFill>
        <p:spPr bwMode="auto">
          <a:xfrm>
            <a:off x="6156940" y="5001047"/>
            <a:ext cx="2807375" cy="15292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66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par>
                          <p:cTn id="62" fill="hold">
                            <p:stCondLst>
                              <p:cond delay="500"/>
                            </p:stCondLst>
                            <p:childTnLst>
                              <p:par>
                                <p:cTn id="63" presetID="14" presetClass="entr" presetSubtype="1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randombar(horizontal)">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animBg="1"/>
      <p:bldP spid="10" grpId="0"/>
      <p:bldP spid="11" grpId="0" animBg="1"/>
      <p:bldP spid="12" grpId="0"/>
      <p:bldP spid="13" grpId="0" animBg="1"/>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B600F577-F819-4602-BCEB-985221633540}"/>
              </a:ext>
            </a:extLst>
          </p:cNvPr>
          <p:cNvSpPr txBox="1"/>
          <p:nvPr/>
        </p:nvSpPr>
        <p:spPr>
          <a:xfrm>
            <a:off x="463762" y="2436846"/>
            <a:ext cx="9854873" cy="954103"/>
          </a:xfrm>
          <a:prstGeom prst="rect">
            <a:avLst/>
          </a:prstGeom>
          <a:noFill/>
        </p:spPr>
        <p:txBody>
          <a:bodyPr wrap="square" lIns="121917" tIns="60958" rIns="121917" bIns="60958" rtlCol="0">
            <a:spAutoFit/>
          </a:bodyPr>
          <a:lstStyle/>
          <a:p>
            <a:pPr algn="just">
              <a:lnSpc>
                <a:spcPct val="150000"/>
              </a:lnSpc>
            </a:pPr>
            <a:r>
              <a:rPr lang="vi-VN" sz="3600" b="1" dirty="0">
                <a:solidFill>
                  <a:schemeClr val="accent6">
                    <a:lumMod val="75000"/>
                  </a:schemeClr>
                </a:solidFill>
                <a:latin typeface="UTM Avo" panose="02040603050506020204" pitchFamily="18" charset="0"/>
              </a:rPr>
              <a:t>1.</a:t>
            </a:r>
            <a:r>
              <a:rPr lang="vi-VN" sz="3600" dirty="0">
                <a:latin typeface="UTM Avo" panose="02040603050506020204" pitchFamily="18" charset="0"/>
              </a:rPr>
              <a:t> Nghe tiếng động lạ, cây xấu hổ đã làm gì?</a:t>
            </a:r>
          </a:p>
        </p:txBody>
      </p:sp>
      <p:sp>
        <p:nvSpPr>
          <p:cNvPr id="10" name="TextBox 9">
            <a:extLst>
              <a:ext uri="{FF2B5EF4-FFF2-40B4-BE49-F238E27FC236}">
                <a16:creationId xmlns="" xmlns:a16="http://schemas.microsoft.com/office/drawing/2014/main" id="{CC238813-6EDC-49C5-8D5C-B80523462C08}"/>
              </a:ext>
            </a:extLst>
          </p:cNvPr>
          <p:cNvSpPr txBox="1"/>
          <p:nvPr/>
        </p:nvSpPr>
        <p:spPr>
          <a:xfrm>
            <a:off x="2250891" y="655065"/>
            <a:ext cx="7591660" cy="861775"/>
          </a:xfrm>
          <a:prstGeom prst="rect">
            <a:avLst/>
          </a:prstGeom>
          <a:noFill/>
        </p:spPr>
        <p:txBody>
          <a:bodyPr wrap="square" lIns="121917" tIns="60958" rIns="121917" bIns="60958" rtlCol="0">
            <a:spAutoFit/>
          </a:bodyPr>
          <a:lstStyle/>
          <a:p>
            <a:r>
              <a:rPr lang="vi-VN" sz="4800" dirty="0">
                <a:solidFill>
                  <a:schemeClr val="accent2"/>
                </a:solidFill>
                <a:latin typeface="UTM Cookies" panose="02040603050506020204" pitchFamily="18" charset="0"/>
              </a:rPr>
              <a:t>TRẢ LỜI CÂU HỎI</a:t>
            </a:r>
            <a:endParaRPr lang="en-US" sz="4800" dirty="0">
              <a:solidFill>
                <a:schemeClr val="accent2"/>
              </a:solidFill>
              <a:latin typeface="UTM Cookies" panose="02040603050506020204" pitchFamily="18" charset="0"/>
            </a:endParaRPr>
          </a:p>
        </p:txBody>
      </p:sp>
      <p:sp>
        <p:nvSpPr>
          <p:cNvPr id="25" name="TextBox 24">
            <a:extLst>
              <a:ext uri="{FF2B5EF4-FFF2-40B4-BE49-F238E27FC236}">
                <a16:creationId xmlns="" xmlns:a16="http://schemas.microsoft.com/office/drawing/2014/main" id="{F8C078AD-4632-4B8E-9B6E-524C8B7BDCB3}"/>
              </a:ext>
            </a:extLst>
          </p:cNvPr>
          <p:cNvSpPr txBox="1"/>
          <p:nvPr/>
        </p:nvSpPr>
        <p:spPr>
          <a:xfrm>
            <a:off x="381000" y="3403074"/>
            <a:ext cx="8686800" cy="1785100"/>
          </a:xfrm>
          <a:prstGeom prst="rect">
            <a:avLst/>
          </a:prstGeom>
          <a:noFill/>
        </p:spPr>
        <p:txBody>
          <a:bodyPr wrap="square" lIns="121917" tIns="60958" rIns="121917" bIns="60958" rtlCol="0">
            <a:spAutoFit/>
          </a:bodyPr>
          <a:lstStyle/>
          <a:p>
            <a:pPr>
              <a:lnSpc>
                <a:spcPct val="150000"/>
              </a:lnSpc>
            </a:pPr>
            <a:r>
              <a:rPr lang="vi-VN" sz="3600" dirty="0">
                <a:solidFill>
                  <a:srgbClr val="FF0000"/>
                </a:solidFill>
                <a:latin typeface="UTM Avo" panose="02040603050506020204" pitchFamily="18" charset="0"/>
                <a:sym typeface="Wingdings" panose="05000000000000000000" pitchFamily="2" charset="2"/>
              </a:rPr>
              <a:t> </a:t>
            </a:r>
            <a:r>
              <a:rPr lang="vi-VN" sz="3600" dirty="0">
                <a:solidFill>
                  <a:srgbClr val="FF0000"/>
                </a:solidFill>
                <a:latin typeface="UTM Avo" panose="02040603050506020204" pitchFamily="18" charset="0"/>
              </a:rPr>
              <a:t>Nghe tiếng động lạ, cây xấu hổ đã co rúm mình lại.</a:t>
            </a:r>
          </a:p>
        </p:txBody>
      </p:sp>
      <p:pic>
        <p:nvPicPr>
          <p:cNvPr id="19" name="Picture 18">
            <a:extLst>
              <a:ext uri="{FF2B5EF4-FFF2-40B4-BE49-F238E27FC236}">
                <a16:creationId xmlns="" xmlns:a16="http://schemas.microsoft.com/office/drawing/2014/main" id="{CE8A9EAF-BF03-4AAB-BD7A-C57C106B6CA4}"/>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463762" y="414158"/>
            <a:ext cx="1757837" cy="1789695"/>
          </a:xfrm>
          <a:prstGeom prst="ellipse">
            <a:avLst/>
          </a:prstGeom>
        </p:spPr>
      </p:pic>
    </p:spTree>
    <p:custDataLst>
      <p:tags r:id="rId1"/>
    </p:custDataLst>
    <p:extLst>
      <p:ext uri="{BB962C8B-B14F-4D97-AF65-F5344CB8AC3E}">
        <p14:creationId xmlns:p14="http://schemas.microsoft.com/office/powerpoint/2010/main" val="362486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CC238813-6EDC-49C5-8D5C-B80523462C08}"/>
              </a:ext>
            </a:extLst>
          </p:cNvPr>
          <p:cNvSpPr txBox="1"/>
          <p:nvPr/>
        </p:nvSpPr>
        <p:spPr>
          <a:xfrm>
            <a:off x="2250891" y="655065"/>
            <a:ext cx="7591660" cy="861775"/>
          </a:xfrm>
          <a:prstGeom prst="rect">
            <a:avLst/>
          </a:prstGeom>
          <a:noFill/>
        </p:spPr>
        <p:txBody>
          <a:bodyPr wrap="square" lIns="121917" tIns="60958" rIns="121917" bIns="60958" rtlCol="0">
            <a:spAutoFit/>
          </a:bodyPr>
          <a:lstStyle/>
          <a:p>
            <a:r>
              <a:rPr lang="vi-VN" sz="4800" dirty="0">
                <a:solidFill>
                  <a:schemeClr val="accent2"/>
                </a:solidFill>
                <a:latin typeface="UTM Cookies" panose="02040603050506020204" pitchFamily="18" charset="0"/>
              </a:rPr>
              <a:t>TRẢ LỜI CÂU HỎI</a:t>
            </a:r>
            <a:endParaRPr lang="en-US" sz="4800" dirty="0">
              <a:solidFill>
                <a:schemeClr val="accent2"/>
              </a:solidFill>
              <a:latin typeface="UTM Cookies" panose="02040603050506020204" pitchFamily="18" charset="0"/>
            </a:endParaRPr>
          </a:p>
        </p:txBody>
      </p:sp>
      <p:sp>
        <p:nvSpPr>
          <p:cNvPr id="21" name="TextBox 20">
            <a:extLst>
              <a:ext uri="{FF2B5EF4-FFF2-40B4-BE49-F238E27FC236}">
                <a16:creationId xmlns="" xmlns:a16="http://schemas.microsoft.com/office/drawing/2014/main" id="{6DF883E5-4BE7-40F1-98FD-34C559BEDCA2}"/>
              </a:ext>
            </a:extLst>
          </p:cNvPr>
          <p:cNvSpPr txBox="1"/>
          <p:nvPr/>
        </p:nvSpPr>
        <p:spPr>
          <a:xfrm>
            <a:off x="241988" y="1961573"/>
            <a:ext cx="8673411" cy="954103"/>
          </a:xfrm>
          <a:prstGeom prst="rect">
            <a:avLst/>
          </a:prstGeom>
          <a:noFill/>
        </p:spPr>
        <p:txBody>
          <a:bodyPr wrap="square" lIns="121917" tIns="60958" rIns="121917" bIns="60958" rtlCol="0">
            <a:spAutoFit/>
          </a:bodyPr>
          <a:lstStyle/>
          <a:p>
            <a:pPr algn="just">
              <a:lnSpc>
                <a:spcPct val="150000"/>
              </a:lnSpc>
            </a:pPr>
            <a:r>
              <a:rPr lang="vi-VN" sz="3600" b="1" dirty="0">
                <a:solidFill>
                  <a:schemeClr val="accent6">
                    <a:lumMod val="75000"/>
                  </a:schemeClr>
                </a:solidFill>
                <a:latin typeface="UTM Avo" panose="02040603050506020204" pitchFamily="18" charset="0"/>
              </a:rPr>
              <a:t>2.</a:t>
            </a:r>
            <a:r>
              <a:rPr lang="vi-VN" sz="3600" dirty="0">
                <a:latin typeface="UTM Avo" panose="02040603050506020204" pitchFamily="18" charset="0"/>
              </a:rPr>
              <a:t> Cây cỏ xung quanh xôn xao về chuyện gì?</a:t>
            </a:r>
          </a:p>
        </p:txBody>
      </p:sp>
      <p:pic>
        <p:nvPicPr>
          <p:cNvPr id="19" name="Picture 18">
            <a:extLst>
              <a:ext uri="{FF2B5EF4-FFF2-40B4-BE49-F238E27FC236}">
                <a16:creationId xmlns="" xmlns:a16="http://schemas.microsoft.com/office/drawing/2014/main" id="{CE8A9EAF-BF03-4AAB-BD7A-C57C106B6CA4}"/>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463762" y="414158"/>
            <a:ext cx="1757837" cy="1789695"/>
          </a:xfrm>
          <a:prstGeom prst="ellipse">
            <a:avLst/>
          </a:prstGeom>
        </p:spPr>
      </p:pic>
      <p:sp>
        <p:nvSpPr>
          <p:cNvPr id="29" name="TextBox 28">
            <a:extLst>
              <a:ext uri="{FF2B5EF4-FFF2-40B4-BE49-F238E27FC236}">
                <a16:creationId xmlns="" xmlns:a16="http://schemas.microsoft.com/office/drawing/2014/main" id="{7081895E-8A45-4BF9-A195-F359EB3B2336}"/>
              </a:ext>
            </a:extLst>
          </p:cNvPr>
          <p:cNvSpPr txBox="1"/>
          <p:nvPr/>
        </p:nvSpPr>
        <p:spPr>
          <a:xfrm>
            <a:off x="2514600" y="2713508"/>
            <a:ext cx="6400799" cy="3585593"/>
          </a:xfrm>
          <a:prstGeom prst="rect">
            <a:avLst/>
          </a:prstGeom>
          <a:noFill/>
        </p:spPr>
        <p:txBody>
          <a:bodyPr wrap="square" lIns="121917" tIns="60958" rIns="121917" bIns="60958" rtlCol="0">
            <a:spAutoFit/>
          </a:bodyPr>
          <a:lstStyle/>
          <a:p>
            <a:pPr algn="just">
              <a:lnSpc>
                <a:spcPct val="125000"/>
              </a:lnSpc>
            </a:pPr>
            <a:r>
              <a:rPr lang="vi-VN" sz="3600" dirty="0">
                <a:solidFill>
                  <a:srgbClr val="FF0000"/>
                </a:solidFill>
                <a:latin typeface="UTM Avo" panose="02040603050506020204" pitchFamily="18" charset="0"/>
                <a:sym typeface="Wingdings" panose="05000000000000000000" pitchFamily="2" charset="2"/>
              </a:rPr>
              <a:t> </a:t>
            </a:r>
            <a:r>
              <a:rPr lang="vi-VN" sz="3600" dirty="0">
                <a:solidFill>
                  <a:srgbClr val="FF0000"/>
                </a:solidFill>
                <a:latin typeface="UTM Avo" panose="02040603050506020204" pitchFamily="18" charset="0"/>
              </a:rPr>
              <a:t>Cây cỏ xung quanh xôn xao chuyện một con chim xanh biếc, toàn thân lóng lánh không biết từ đâu bay tới rồi lại vội bay đi ngay.</a:t>
            </a:r>
          </a:p>
        </p:txBody>
      </p:sp>
      <p:pic>
        <p:nvPicPr>
          <p:cNvPr id="4" name="Picture 3">
            <a:extLst>
              <a:ext uri="{FF2B5EF4-FFF2-40B4-BE49-F238E27FC236}">
                <a16:creationId xmlns="" xmlns:a16="http://schemas.microsoft.com/office/drawing/2014/main" id="{1CE10567-CA91-4F11-9488-93FFDE66AAF8}"/>
              </a:ext>
            </a:extLst>
          </p:cNvPr>
          <p:cNvPicPr>
            <a:picLocks noChangeAspect="1"/>
          </p:cNvPicPr>
          <p:nvPr/>
        </p:nvPicPr>
        <p:blipFill>
          <a:blip r:embed="rId6"/>
          <a:stretch>
            <a:fillRect/>
          </a:stretch>
        </p:blipFill>
        <p:spPr>
          <a:xfrm>
            <a:off x="463762" y="3584103"/>
            <a:ext cx="2196412" cy="2741778"/>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54057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F94557F-FE82-40CD-ADCD-B8BE7189143D}"/>
              </a:ext>
            </a:extLst>
          </p:cNvPr>
          <p:cNvSpPr txBox="1"/>
          <p:nvPr/>
        </p:nvSpPr>
        <p:spPr>
          <a:xfrm>
            <a:off x="366948" y="75870"/>
            <a:ext cx="7830228" cy="854525"/>
          </a:xfrm>
          <a:prstGeom prst="rect">
            <a:avLst/>
          </a:prstGeom>
          <a:noFill/>
        </p:spPr>
        <p:txBody>
          <a:bodyPr wrap="square" lIns="121917" tIns="60958" rIns="121917" bIns="60958" rtlCol="0">
            <a:spAutoFit/>
          </a:bodyPr>
          <a:lstStyle/>
          <a:p>
            <a:pPr algn="just">
              <a:lnSpc>
                <a:spcPct val="150000"/>
              </a:lnSpc>
            </a:pPr>
            <a:r>
              <a:rPr lang="vi-VN" sz="3600" b="1" dirty="0">
                <a:solidFill>
                  <a:schemeClr val="accent6">
                    <a:lumMod val="75000"/>
                  </a:schemeClr>
                </a:solidFill>
                <a:latin typeface="UTM Avo" panose="02040603050506020204" pitchFamily="18" charset="0"/>
              </a:rPr>
              <a:t>3.</a:t>
            </a:r>
            <a:r>
              <a:rPr lang="vi-VN" sz="3600" dirty="0">
                <a:latin typeface="UTM Avo" panose="02040603050506020204" pitchFamily="18" charset="0"/>
              </a:rPr>
              <a:t> Cây xấu hổ tiếc nuối điều gì?</a:t>
            </a:r>
          </a:p>
        </p:txBody>
      </p:sp>
      <p:sp>
        <p:nvSpPr>
          <p:cNvPr id="3" name="TextBox 2">
            <a:extLst>
              <a:ext uri="{FF2B5EF4-FFF2-40B4-BE49-F238E27FC236}">
                <a16:creationId xmlns="" xmlns:a16="http://schemas.microsoft.com/office/drawing/2014/main" id="{B31096B8-559C-44A0-9A87-358224F9E3B5}"/>
              </a:ext>
            </a:extLst>
          </p:cNvPr>
          <p:cNvSpPr txBox="1"/>
          <p:nvPr/>
        </p:nvSpPr>
        <p:spPr>
          <a:xfrm>
            <a:off x="2362200" y="749387"/>
            <a:ext cx="6629400" cy="2828142"/>
          </a:xfrm>
          <a:prstGeom prst="rect">
            <a:avLst/>
          </a:prstGeom>
          <a:noFill/>
        </p:spPr>
        <p:txBody>
          <a:bodyPr wrap="square" lIns="121917" tIns="60958" rIns="121917" bIns="60958" rtlCol="0">
            <a:spAutoFit/>
          </a:bodyPr>
          <a:lstStyle/>
          <a:p>
            <a:pPr algn="just">
              <a:lnSpc>
                <a:spcPct val="125000"/>
              </a:lnSpc>
            </a:pPr>
            <a:r>
              <a:rPr lang="vi-VN" sz="3600" dirty="0">
                <a:solidFill>
                  <a:srgbClr val="FF0000"/>
                </a:solidFill>
                <a:latin typeface="UTM Avo" panose="02040603050506020204" pitchFamily="18" charset="0"/>
                <a:sym typeface="Wingdings" panose="05000000000000000000" pitchFamily="2" charset="2"/>
              </a:rPr>
              <a:t> </a:t>
            </a:r>
            <a:r>
              <a:rPr lang="vi-VN" sz="3600" dirty="0">
                <a:solidFill>
                  <a:srgbClr val="FF0000"/>
                </a:solidFill>
                <a:latin typeface="UTM Avo" panose="02040603050506020204" pitchFamily="18" charset="0"/>
              </a:rPr>
              <a:t>Cây xấu hổ tiếc nuối vì do nhút nhát đã nhắm mắt lại khi nghe tiếng động lạ, không được nhìn thấy con chim xanh xinh đẹp kia.</a:t>
            </a:r>
          </a:p>
        </p:txBody>
      </p:sp>
      <p:pic>
        <p:nvPicPr>
          <p:cNvPr id="4" name="Picture 2">
            <a:extLst>
              <a:ext uri="{FF2B5EF4-FFF2-40B4-BE49-F238E27FC236}">
                <a16:creationId xmlns="" xmlns:a16="http://schemas.microsoft.com/office/drawing/2014/main" id="{1309000C-CC7B-474B-97F0-F679F68BB35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26630" y="3718601"/>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54686598-ED4B-4ECD-BD7D-0AB03A944E82}"/>
              </a:ext>
            </a:extLst>
          </p:cNvPr>
          <p:cNvSpPr txBox="1"/>
          <p:nvPr/>
        </p:nvSpPr>
        <p:spPr>
          <a:xfrm>
            <a:off x="725889" y="3668383"/>
            <a:ext cx="8265711" cy="1443148"/>
          </a:xfrm>
          <a:prstGeom prst="rect">
            <a:avLst/>
          </a:prstGeom>
          <a:noFill/>
        </p:spPr>
        <p:txBody>
          <a:bodyPr wrap="square" lIns="121917" tIns="60958" rIns="121917" bIns="60958" rtlCol="0">
            <a:spAutoFit/>
          </a:bodyPr>
          <a:lstStyle/>
          <a:p>
            <a:pPr algn="just">
              <a:lnSpc>
                <a:spcPct val="125000"/>
              </a:lnSpc>
            </a:pPr>
            <a:r>
              <a:rPr lang="vi-VN" sz="3600" dirty="0">
                <a:latin typeface="UTM Avo" panose="02040603050506020204" pitchFamily="18" charset="0"/>
              </a:rPr>
              <a:t>Theo em, để không phải tiếc như vậy, cây xấu hổ nên làm gì?</a:t>
            </a:r>
          </a:p>
        </p:txBody>
      </p:sp>
      <p:pic>
        <p:nvPicPr>
          <p:cNvPr id="6" name="Picture 5">
            <a:extLst>
              <a:ext uri="{FF2B5EF4-FFF2-40B4-BE49-F238E27FC236}">
                <a16:creationId xmlns="" xmlns:a16="http://schemas.microsoft.com/office/drawing/2014/main" id="{6D3FF8A8-516C-46ED-9AA4-1DC2C5E04B4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7318257" y="4898883"/>
            <a:ext cx="1757837" cy="1789695"/>
          </a:xfrm>
          <a:prstGeom prst="ellipse">
            <a:avLst/>
          </a:prstGeom>
          <a:ln>
            <a:noFill/>
          </a:ln>
          <a:effectLst>
            <a:softEdge rad="112500"/>
          </a:effectLst>
        </p:spPr>
      </p:pic>
      <p:sp>
        <p:nvSpPr>
          <p:cNvPr id="7" name="TextBox 6">
            <a:extLst>
              <a:ext uri="{FF2B5EF4-FFF2-40B4-BE49-F238E27FC236}">
                <a16:creationId xmlns="" xmlns:a16="http://schemas.microsoft.com/office/drawing/2014/main" id="{B471B74D-4E66-40E1-B4C7-D9D11781EE6D}"/>
              </a:ext>
            </a:extLst>
          </p:cNvPr>
          <p:cNvSpPr txBox="1"/>
          <p:nvPr/>
        </p:nvSpPr>
        <p:spPr>
          <a:xfrm>
            <a:off x="76200" y="5212278"/>
            <a:ext cx="7318257" cy="1443148"/>
          </a:xfrm>
          <a:prstGeom prst="rect">
            <a:avLst/>
          </a:prstGeom>
          <a:noFill/>
        </p:spPr>
        <p:txBody>
          <a:bodyPr wrap="square" lIns="121917" tIns="60958" rIns="121917" bIns="60958" rtlCol="0">
            <a:spAutoFit/>
          </a:bodyPr>
          <a:lstStyle/>
          <a:p>
            <a:pPr algn="just">
              <a:lnSpc>
                <a:spcPct val="125000"/>
              </a:lnSpc>
            </a:pPr>
            <a:r>
              <a:rPr lang="vi-VN" sz="3600" dirty="0">
                <a:solidFill>
                  <a:srgbClr val="FF0000"/>
                </a:solidFill>
                <a:latin typeface="UTM Avo" panose="02040603050506020204" pitchFamily="18" charset="0"/>
                <a:sym typeface="Wingdings" panose="05000000000000000000" pitchFamily="2" charset="2"/>
              </a:rPr>
              <a:t> </a:t>
            </a:r>
            <a:r>
              <a:rPr lang="vi-VN" sz="3600" dirty="0">
                <a:solidFill>
                  <a:srgbClr val="FF0000"/>
                </a:solidFill>
                <a:latin typeface="UTM Avo" panose="02040603050506020204" pitchFamily="18" charset="0"/>
              </a:rPr>
              <a:t>Cây xấu hổ cần tự tin, mạnh mẽ hơn để không bỏ lỡ những cảnh đẹp.</a:t>
            </a:r>
          </a:p>
        </p:txBody>
      </p:sp>
      <p:pic>
        <p:nvPicPr>
          <p:cNvPr id="8" name="Picture 7">
            <a:extLst>
              <a:ext uri="{FF2B5EF4-FFF2-40B4-BE49-F238E27FC236}">
                <a16:creationId xmlns="" xmlns:a16="http://schemas.microsoft.com/office/drawing/2014/main" id="{F59B031B-3B29-4995-9B7A-E5439CBE3657}"/>
              </a:ext>
            </a:extLst>
          </p:cNvPr>
          <p:cNvPicPr>
            <a:picLocks noChangeAspect="1"/>
          </p:cNvPicPr>
          <p:nvPr/>
        </p:nvPicPr>
        <p:blipFill>
          <a:blip r:embed="rId6"/>
          <a:stretch>
            <a:fillRect/>
          </a:stretch>
        </p:blipFill>
        <p:spPr>
          <a:xfrm>
            <a:off x="-207132" y="685800"/>
            <a:ext cx="2416031" cy="3015928"/>
          </a:xfrm>
          <a:prstGeom prst="ellipse">
            <a:avLst/>
          </a:prstGeom>
          <a:ln>
            <a:noFill/>
          </a:ln>
          <a:effectLst>
            <a:softEdge rad="112500"/>
          </a:effectLst>
        </p:spPr>
      </p:pic>
    </p:spTree>
    <p:extLst>
      <p:ext uri="{BB962C8B-B14F-4D97-AF65-F5344CB8AC3E}">
        <p14:creationId xmlns:p14="http://schemas.microsoft.com/office/powerpoint/2010/main" val="389292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815</Words>
  <Application>Microsoft Office PowerPoint</Application>
  <PresentationFormat>On-screen Show (4:3)</PresentationFormat>
  <Paragraphs>77</Paragraphs>
  <Slides>23</Slides>
  <Notes>2</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created xsi:type="dcterms:W3CDTF">2022-09-24T23:25:03Z</dcterms:created>
  <dcterms:modified xsi:type="dcterms:W3CDTF">2024-10-01T06:48:39Z</dcterms:modified>
</cp:coreProperties>
</file>