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8"/>
  </p:notesMasterIdLst>
  <p:sldIdLst>
    <p:sldId id="345" r:id="rId2"/>
    <p:sldId id="337" r:id="rId3"/>
    <p:sldId id="320" r:id="rId4"/>
    <p:sldId id="359" r:id="rId5"/>
    <p:sldId id="362" r:id="rId6"/>
    <p:sldId id="373" r:id="rId7"/>
    <p:sldId id="376" r:id="rId8"/>
    <p:sldId id="364" r:id="rId9"/>
    <p:sldId id="327" r:id="rId10"/>
    <p:sldId id="377" r:id="rId11"/>
    <p:sldId id="365" r:id="rId12"/>
    <p:sldId id="378" r:id="rId13"/>
    <p:sldId id="366" r:id="rId14"/>
    <p:sldId id="379" r:id="rId15"/>
    <p:sldId id="367" r:id="rId16"/>
    <p:sldId id="330" r:id="rId17"/>
    <p:sldId id="351" r:id="rId18"/>
    <p:sldId id="361" r:id="rId19"/>
    <p:sldId id="368" r:id="rId20"/>
    <p:sldId id="369" r:id="rId21"/>
    <p:sldId id="346" r:id="rId22"/>
    <p:sldId id="347" r:id="rId23"/>
    <p:sldId id="338" r:id="rId24"/>
    <p:sldId id="370" r:id="rId25"/>
    <p:sldId id="380" r:id="rId26"/>
    <p:sldId id="381" r:id="rId27"/>
    <p:sldId id="382" r:id="rId28"/>
    <p:sldId id="383" r:id="rId29"/>
    <p:sldId id="384" r:id="rId30"/>
    <p:sldId id="371" r:id="rId31"/>
    <p:sldId id="385" r:id="rId32"/>
    <p:sldId id="386" r:id="rId33"/>
    <p:sldId id="387" r:id="rId34"/>
    <p:sldId id="388" r:id="rId35"/>
    <p:sldId id="357" r:id="rId36"/>
    <p:sldId id="372" r:id="rId37"/>
  </p:sldIdLst>
  <p:sldSz cx="6858000" cy="5143500"/>
  <p:notesSz cx="6858000" cy="9144000"/>
  <p:embeddedFontLst>
    <p:embeddedFont>
      <p:font typeface="HP001 4 hàng" charset="0"/>
      <p:regular r:id="rId39"/>
      <p:bold r:id="rId40"/>
    </p:embeddedFont>
    <p:embeddedFont>
      <p:font typeface="HP001" charset="0"/>
      <p:regular r:id="rId41"/>
      <p:bold r:id="rId42"/>
    </p:embeddedFont>
    <p:embeddedFont>
      <p:font typeface="Kalam" charset="0"/>
      <p:regular r:id="rId43"/>
      <p:bold r:id="rId44"/>
    </p:embeddedFont>
    <p:embeddedFont>
      <p:font typeface="Montserrat"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6" autoAdjust="0"/>
  </p:normalViewPr>
  <p:slideViewPr>
    <p:cSldViewPr snapToGrid="0">
      <p:cViewPr varScale="1">
        <p:scale>
          <a:sx n="115" d="100"/>
          <a:sy n="115" d="100"/>
        </p:scale>
        <p:origin x="-1572" y="-9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239178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224899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5" Type="http://schemas.microsoft.com/office/2007/relationships/hdphoto" Target="../media/hdphoto9.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11.wdp"/><Relationship Id="rId5" Type="http://schemas.openxmlformats.org/officeDocument/2006/relationships/image" Target="../media/image22.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5.jpg"/><Relationship Id="rId5" Type="http://schemas.openxmlformats.org/officeDocument/2006/relationships/image" Target="../media/image24.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0.xml"/><Relationship Id="rId5" Type="http://schemas.microsoft.com/office/2007/relationships/hdphoto" Target="../media/hdphoto9.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1.xml"/><Relationship Id="rId5" Type="http://schemas.microsoft.com/office/2007/relationships/hdphoto" Target="../media/hdphoto9.wdp"/><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3.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9.xml"/><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9.wdp"/><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rPr>
              <a:t>TRẢ LỜI CÂU HỎI</a:t>
            </a:r>
            <a:endParaRPr lang="en-US" sz="3600" dirty="0">
              <a:solidFill>
                <a:schemeClr val="accent2"/>
              </a:solidFill>
              <a:latin typeface="+mj-lt"/>
            </a:endParaRPr>
          </a:p>
        </p:txBody>
      </p:sp>
      <p:sp>
        <p:nvSpPr>
          <p:cNvPr id="21" name="TextBox 20">
            <a:extLst>
              <a:ext uri="{FF2B5EF4-FFF2-40B4-BE49-F238E27FC236}">
                <a16:creationId xmlns:a16="http://schemas.microsoft.com/office/drawing/2014/main" xmlns="" id="{6DF883E5-4BE7-40F1-98FD-34C559BEDCA2}"/>
              </a:ext>
            </a:extLst>
          </p:cNvPr>
          <p:cNvSpPr txBox="1"/>
          <p:nvPr/>
        </p:nvSpPr>
        <p:spPr>
          <a:xfrm>
            <a:off x="148910" y="1464358"/>
            <a:ext cx="6623528" cy="646331"/>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2.</a:t>
            </a:r>
            <a:r>
              <a:rPr lang="vi-VN" sz="2400" dirty="0">
                <a:latin typeface="+mj-lt"/>
              </a:rPr>
              <a:t> Voi em nhận được những câu trả lời như thế nào?</a:t>
            </a:r>
          </a:p>
        </p:txBody>
      </p:sp>
      <p:sp>
        <p:nvSpPr>
          <p:cNvPr id="22" name="TextBox 21">
            <a:extLst>
              <a:ext uri="{FF2B5EF4-FFF2-40B4-BE49-F238E27FC236}">
                <a16:creationId xmlns:a16="http://schemas.microsoft.com/office/drawing/2014/main" xmlns="" id="{E9877E62-D127-49C4-832F-5ECB3B438E7F}"/>
              </a:ext>
            </a:extLst>
          </p:cNvPr>
          <p:cNvSpPr txBox="1"/>
          <p:nvPr/>
        </p:nvSpPr>
        <p:spPr>
          <a:xfrm>
            <a:off x="67962" y="1972939"/>
            <a:ext cx="2634833" cy="646331"/>
          </a:xfrm>
          <a:prstGeom prst="rect">
            <a:avLst/>
          </a:prstGeom>
          <a:noFill/>
        </p:spPr>
        <p:txBody>
          <a:bodyPr wrap="square" rtlCol="0">
            <a:spAutoFit/>
          </a:bodyPr>
          <a:lstStyle/>
          <a:p>
            <a:pPr algn="ctr">
              <a:lnSpc>
                <a:spcPct val="150000"/>
              </a:lnSpc>
            </a:pPr>
            <a:r>
              <a:rPr lang="vi-VN" sz="2400" dirty="0">
                <a:solidFill>
                  <a:srgbClr val="002060"/>
                </a:solidFill>
                <a:latin typeface="+mj-lt"/>
              </a:rPr>
              <a:t>a. Voi anh nói:</a:t>
            </a:r>
          </a:p>
        </p:txBody>
      </p:sp>
      <p:sp>
        <p:nvSpPr>
          <p:cNvPr id="23" name="TextBox 22">
            <a:extLst>
              <a:ext uri="{FF2B5EF4-FFF2-40B4-BE49-F238E27FC236}">
                <a16:creationId xmlns:a16="http://schemas.microsoft.com/office/drawing/2014/main" xmlns="" id="{6125913E-4558-4D7D-A186-B068DB1F84AB}"/>
              </a:ext>
            </a:extLst>
          </p:cNvPr>
          <p:cNvSpPr txBox="1"/>
          <p:nvPr/>
        </p:nvSpPr>
        <p:spPr>
          <a:xfrm>
            <a:off x="3052829" y="1936153"/>
            <a:ext cx="2629490" cy="646331"/>
          </a:xfrm>
          <a:prstGeom prst="rect">
            <a:avLst/>
          </a:prstGeom>
          <a:noFill/>
        </p:spPr>
        <p:txBody>
          <a:bodyPr wrap="square" rtlCol="0">
            <a:spAutoFit/>
          </a:bodyPr>
          <a:lstStyle/>
          <a:p>
            <a:pPr algn="ctr">
              <a:lnSpc>
                <a:spcPct val="150000"/>
              </a:lnSpc>
            </a:pPr>
            <a:r>
              <a:rPr lang="vi-VN" sz="2400" dirty="0">
                <a:solidFill>
                  <a:srgbClr val="002060"/>
                </a:solidFill>
                <a:latin typeface="+mj-lt"/>
              </a:rPr>
              <a:t>b. Hươu nói:</a:t>
            </a:r>
          </a:p>
        </p:txBody>
      </p:sp>
      <p:sp>
        <p:nvSpPr>
          <p:cNvPr id="24" name="TextBox 23">
            <a:extLst>
              <a:ext uri="{FF2B5EF4-FFF2-40B4-BE49-F238E27FC236}">
                <a16:creationId xmlns:a16="http://schemas.microsoft.com/office/drawing/2014/main" xmlns="" id="{1D681D85-1987-4A9E-B72F-ED1B6E936DDD}"/>
              </a:ext>
            </a:extLst>
          </p:cNvPr>
          <p:cNvSpPr txBox="1"/>
          <p:nvPr/>
        </p:nvSpPr>
        <p:spPr>
          <a:xfrm>
            <a:off x="-107015" y="3440911"/>
            <a:ext cx="2634833" cy="646331"/>
          </a:xfrm>
          <a:prstGeom prst="rect">
            <a:avLst/>
          </a:prstGeom>
          <a:noFill/>
        </p:spPr>
        <p:txBody>
          <a:bodyPr wrap="square" rtlCol="0">
            <a:spAutoFit/>
          </a:bodyPr>
          <a:lstStyle/>
          <a:p>
            <a:pPr algn="ctr">
              <a:lnSpc>
                <a:spcPct val="150000"/>
              </a:lnSpc>
            </a:pPr>
            <a:r>
              <a:rPr lang="vi-VN" sz="2400" dirty="0">
                <a:solidFill>
                  <a:srgbClr val="002060"/>
                </a:solidFill>
                <a:latin typeface="+mj-lt"/>
              </a:rPr>
              <a:t>c. Dê nói:</a:t>
            </a:r>
          </a:p>
        </p:txBody>
      </p:sp>
      <p:sp>
        <p:nvSpPr>
          <p:cNvPr id="25" name="TextBox 24">
            <a:extLst>
              <a:ext uri="{FF2B5EF4-FFF2-40B4-BE49-F238E27FC236}">
                <a16:creationId xmlns:a16="http://schemas.microsoft.com/office/drawing/2014/main" xmlns="" id="{F8C078AD-4632-4B8E-9B6E-524C8B7BDCB3}"/>
              </a:ext>
            </a:extLst>
          </p:cNvPr>
          <p:cNvSpPr txBox="1"/>
          <p:nvPr/>
        </p:nvSpPr>
        <p:spPr>
          <a:xfrm>
            <a:off x="347753" y="2489317"/>
            <a:ext cx="2680830" cy="646331"/>
          </a:xfrm>
          <a:prstGeom prst="rect">
            <a:avLst/>
          </a:prstGeom>
          <a:noFill/>
        </p:spPr>
        <p:txBody>
          <a:bodyPr wrap="square" rtlCol="0">
            <a:spAutoFit/>
          </a:bodyPr>
          <a:lstStyle/>
          <a:p>
            <a:pPr>
              <a:lnSpc>
                <a:spcPct val="150000"/>
              </a:lnSpc>
            </a:pPr>
            <a:r>
              <a:rPr lang="vi-VN" sz="2400" dirty="0">
                <a:solidFill>
                  <a:srgbClr val="FF0000"/>
                </a:solidFill>
                <a:latin typeface="+mj-lt"/>
                <a:sym typeface="Wingdings" panose="05000000000000000000" pitchFamily="2" charset="2"/>
              </a:rPr>
              <a:t> </a:t>
            </a:r>
            <a:r>
              <a:rPr lang="vi-VN" sz="2400" dirty="0">
                <a:solidFill>
                  <a:srgbClr val="FF0000"/>
                </a:solidFill>
                <a:latin typeface="+mj-lt"/>
              </a:rPr>
              <a:t>“Em xinh lắm!”</a:t>
            </a:r>
          </a:p>
        </p:txBody>
      </p:sp>
      <p:sp>
        <p:nvSpPr>
          <p:cNvPr id="26" name="TextBox 25">
            <a:extLst>
              <a:ext uri="{FF2B5EF4-FFF2-40B4-BE49-F238E27FC236}">
                <a16:creationId xmlns:a16="http://schemas.microsoft.com/office/drawing/2014/main" xmlns="" id="{36CE2C2A-CAEB-4881-BD4E-A78A445D924B}"/>
              </a:ext>
            </a:extLst>
          </p:cNvPr>
          <p:cNvSpPr txBox="1"/>
          <p:nvPr/>
        </p:nvSpPr>
        <p:spPr>
          <a:xfrm>
            <a:off x="2982586" y="2543784"/>
            <a:ext cx="3701993" cy="1421928"/>
          </a:xfrm>
          <a:prstGeom prst="rect">
            <a:avLst/>
          </a:prstGeom>
          <a:noFill/>
        </p:spPr>
        <p:txBody>
          <a:bodyPr wrap="square" rtlCol="0">
            <a:spAutoFit/>
          </a:bodyPr>
          <a:lstStyle/>
          <a:p>
            <a:pPr algn="just">
              <a:lnSpc>
                <a:spcPct val="120000"/>
              </a:lnSpc>
            </a:pPr>
            <a:r>
              <a:rPr lang="vi-VN" sz="2400" dirty="0">
                <a:solidFill>
                  <a:srgbClr val="FF0000"/>
                </a:solidFill>
                <a:latin typeface="+mj-lt"/>
                <a:sym typeface="Wingdings" panose="05000000000000000000" pitchFamily="2" charset="2"/>
              </a:rPr>
              <a:t> </a:t>
            </a:r>
            <a:r>
              <a:rPr lang="vi-VN" sz="2400" dirty="0">
                <a:solidFill>
                  <a:srgbClr val="FF0000"/>
                </a:solidFill>
                <a:latin typeface="+mj-lt"/>
              </a:rPr>
              <a:t>“Chưa xinh lắm vì em không có đôi sừng giống anh.”</a:t>
            </a:r>
          </a:p>
        </p:txBody>
      </p:sp>
      <p:sp>
        <p:nvSpPr>
          <p:cNvPr id="27" name="TextBox 26">
            <a:extLst>
              <a:ext uri="{FF2B5EF4-FFF2-40B4-BE49-F238E27FC236}">
                <a16:creationId xmlns:a16="http://schemas.microsoft.com/office/drawing/2014/main" xmlns="" id="{F733BB56-2C0C-42BA-B63D-074469176BE0}"/>
              </a:ext>
            </a:extLst>
          </p:cNvPr>
          <p:cNvSpPr txBox="1"/>
          <p:nvPr/>
        </p:nvSpPr>
        <p:spPr>
          <a:xfrm>
            <a:off x="570210" y="3943171"/>
            <a:ext cx="6114369" cy="646331"/>
          </a:xfrm>
          <a:prstGeom prst="rect">
            <a:avLst/>
          </a:prstGeom>
          <a:noFill/>
        </p:spPr>
        <p:txBody>
          <a:bodyPr wrap="square" rtlCol="0">
            <a:spAutoFit/>
          </a:bodyPr>
          <a:lstStyle/>
          <a:p>
            <a:pPr>
              <a:lnSpc>
                <a:spcPct val="150000"/>
              </a:lnSpc>
            </a:pPr>
            <a:r>
              <a:rPr lang="vi-VN" sz="2400" dirty="0">
                <a:solidFill>
                  <a:srgbClr val="FF0000"/>
                </a:solidFill>
                <a:latin typeface="+mj-lt"/>
                <a:sym typeface="Wingdings" panose="05000000000000000000" pitchFamily="2" charset="2"/>
              </a:rPr>
              <a:t> </a:t>
            </a:r>
            <a:r>
              <a:rPr lang="vi-VN" sz="2400" dirty="0">
                <a:solidFill>
                  <a:srgbClr val="FF0000"/>
                </a:solidFill>
                <a:latin typeface="+mj-lt"/>
              </a:rPr>
              <a:t>“Không, vì cậu không có bộ râu giống tôi.”</a:t>
            </a:r>
          </a:p>
        </p:txBody>
      </p:sp>
      <p:pic>
        <p:nvPicPr>
          <p:cNvPr id="28" name="Picture 27">
            <a:extLst>
              <a:ext uri="{FF2B5EF4-FFF2-40B4-BE49-F238E27FC236}">
                <a16:creationId xmlns:a16="http://schemas.microsoft.com/office/drawing/2014/main" xmlns="" id="{01E515DA-8DFC-47A8-8C9B-D2332B187C2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93043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3140" y="39791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F3B00D9-CAAE-4CA5-B99A-45B5C8A2AEAF}"/>
              </a:ext>
            </a:extLst>
          </p:cNvPr>
          <p:cNvSpPr txBox="1"/>
          <p:nvPr/>
        </p:nvSpPr>
        <p:spPr>
          <a:xfrm>
            <a:off x="983580" y="371961"/>
            <a:ext cx="5207938" cy="954107"/>
          </a:xfrm>
          <a:prstGeom prst="rect">
            <a:avLst/>
          </a:prstGeom>
          <a:noFill/>
        </p:spPr>
        <p:txBody>
          <a:bodyPr wrap="square" rtlCol="0">
            <a:spAutoFit/>
          </a:bodyPr>
          <a:lstStyle/>
          <a:p>
            <a:pPr algn="just"/>
            <a:r>
              <a:rPr lang="vi-VN" sz="2800" dirty="0">
                <a:latin typeface="+mj-lt"/>
              </a:rPr>
              <a:t>Sau khi nghe hươu và dê nói, voi em đã làm gì cho mình xinh hơn?</a:t>
            </a:r>
          </a:p>
        </p:txBody>
      </p:sp>
      <p:sp>
        <p:nvSpPr>
          <p:cNvPr id="5" name="TextBox 4">
            <a:extLst>
              <a:ext uri="{FF2B5EF4-FFF2-40B4-BE49-F238E27FC236}">
                <a16:creationId xmlns:a16="http://schemas.microsoft.com/office/drawing/2014/main" xmlns="" id="{325D789D-C4FB-420C-9344-F5B1AD8A052A}"/>
              </a:ext>
            </a:extLst>
          </p:cNvPr>
          <p:cNvSpPr txBox="1"/>
          <p:nvPr/>
        </p:nvSpPr>
        <p:spPr>
          <a:xfrm>
            <a:off x="372795" y="1617468"/>
            <a:ext cx="6017493" cy="954107"/>
          </a:xfrm>
          <a:prstGeom prst="rect">
            <a:avLst/>
          </a:prstGeom>
          <a:noFill/>
        </p:spPr>
        <p:txBody>
          <a:bodyPr wrap="square" rtlCol="0">
            <a:spAutoFit/>
          </a:bodyPr>
          <a:lstStyle/>
          <a:p>
            <a:pPr algn="just"/>
            <a:r>
              <a:rPr lang="vi-VN" sz="2800" dirty="0">
                <a:solidFill>
                  <a:srgbClr val="FF0000"/>
                </a:solidFill>
                <a:latin typeface="+mj-lt"/>
                <a:sym typeface="Wingdings" panose="05000000000000000000" pitchFamily="2" charset="2"/>
              </a:rPr>
              <a:t> </a:t>
            </a:r>
            <a:r>
              <a:rPr lang="vi-VN" sz="2800" dirty="0">
                <a:solidFill>
                  <a:srgbClr val="FF0000"/>
                </a:solidFill>
                <a:latin typeface="+mj-lt"/>
              </a:rPr>
              <a:t>Sau khi nghe hươu nói, voi em đã nhặt vài cành cây khô rồi gài lên đầu.</a:t>
            </a:r>
          </a:p>
        </p:txBody>
      </p:sp>
      <p:sp>
        <p:nvSpPr>
          <p:cNvPr id="6" name="TextBox 5">
            <a:extLst>
              <a:ext uri="{FF2B5EF4-FFF2-40B4-BE49-F238E27FC236}">
                <a16:creationId xmlns:a16="http://schemas.microsoft.com/office/drawing/2014/main" xmlns="" id="{D932A12D-DDD6-4155-86BA-BE3265878B67}"/>
              </a:ext>
            </a:extLst>
          </p:cNvPr>
          <p:cNvSpPr txBox="1"/>
          <p:nvPr/>
        </p:nvSpPr>
        <p:spPr>
          <a:xfrm>
            <a:off x="435253" y="2862975"/>
            <a:ext cx="5955035" cy="1384995"/>
          </a:xfrm>
          <a:prstGeom prst="rect">
            <a:avLst/>
          </a:prstGeom>
          <a:noFill/>
        </p:spPr>
        <p:txBody>
          <a:bodyPr wrap="square" rtlCol="0">
            <a:spAutoFit/>
          </a:bodyPr>
          <a:lstStyle/>
          <a:p>
            <a:pPr algn="just"/>
            <a:r>
              <a:rPr lang="vi-VN" sz="2800" dirty="0">
                <a:solidFill>
                  <a:srgbClr val="FF0000"/>
                </a:solidFill>
                <a:latin typeface="+mj-lt"/>
                <a:sym typeface="Wingdings" panose="05000000000000000000" pitchFamily="2" charset="2"/>
              </a:rPr>
              <a:t> </a:t>
            </a:r>
            <a:r>
              <a:rPr lang="vi-VN" sz="2800" dirty="0">
                <a:solidFill>
                  <a:srgbClr val="FF0000"/>
                </a:solidFill>
                <a:latin typeface="+mj-lt"/>
              </a:rPr>
              <a:t>Sau khi nghe dê nói, voi em đã nhổ một khóm cỏ dại bên đường và gắn vào cằm.</a:t>
            </a:r>
          </a:p>
        </p:txBody>
      </p:sp>
    </p:spTree>
    <p:extLst>
      <p:ext uri="{BB962C8B-B14F-4D97-AF65-F5344CB8AC3E}">
        <p14:creationId xmlns:p14="http://schemas.microsoft.com/office/powerpoint/2010/main" val="15545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A86CB154-5707-4784-8C4D-4296512BA07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628279" y="462731"/>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9B0EA07-8329-497B-9776-802262F31A5D}"/>
              </a:ext>
            </a:extLst>
          </p:cNvPr>
          <p:cNvSpPr txBox="1"/>
          <p:nvPr/>
        </p:nvSpPr>
        <p:spPr>
          <a:xfrm>
            <a:off x="355902" y="984499"/>
            <a:ext cx="6097449"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Trước sự thay đổi của voi em, voi anh đã nói gì?</a:t>
            </a:r>
          </a:p>
        </p:txBody>
      </p:sp>
      <p:sp>
        <p:nvSpPr>
          <p:cNvPr id="11" name="TextBox 10">
            <a:extLst>
              <a:ext uri="{FF2B5EF4-FFF2-40B4-BE49-F238E27FC236}">
                <a16:creationId xmlns:a16="http://schemas.microsoft.com/office/drawing/2014/main" xmlns="" id="{1B6F2CC0-0490-469D-88E1-2D85FCF0449B}"/>
              </a:ext>
            </a:extLst>
          </p:cNvPr>
          <p:cNvSpPr txBox="1"/>
          <p:nvPr/>
        </p:nvSpPr>
        <p:spPr>
          <a:xfrm>
            <a:off x="355901" y="2086536"/>
            <a:ext cx="6202553" cy="1384995"/>
          </a:xfrm>
          <a:prstGeom prst="rect">
            <a:avLst/>
          </a:prstGeom>
          <a:noFill/>
        </p:spPr>
        <p:txBody>
          <a:bodyPr wrap="square" rtlCol="0">
            <a:spAutoFit/>
          </a:bodyPr>
          <a:lstStyle/>
          <a:p>
            <a:pPr algn="just"/>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Trước sự thay đổi của voi em, voi anh đã nói: “Trời ơi, sao em lại thêm sừng và râu thế này? Xấu lắm!”</a:t>
            </a:r>
          </a:p>
        </p:txBody>
      </p:sp>
    </p:spTree>
    <p:extLst>
      <p:ext uri="{BB962C8B-B14F-4D97-AF65-F5344CB8AC3E}">
        <p14:creationId xmlns:p14="http://schemas.microsoft.com/office/powerpoint/2010/main" val="260312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8794361-FF6D-42FE-A073-E795A8CF1F02}"/>
              </a:ext>
            </a:extLst>
          </p:cNvPr>
          <p:cNvSpPr txBox="1"/>
          <p:nvPr/>
        </p:nvSpPr>
        <p:spPr>
          <a:xfrm>
            <a:off x="455481" y="1706384"/>
            <a:ext cx="5971102" cy="1815882"/>
          </a:xfrm>
          <a:prstGeom prst="rect">
            <a:avLst/>
          </a:prstGeom>
          <a:noFill/>
        </p:spPr>
        <p:txBody>
          <a:bodyPr wrap="square" rtlCol="0">
            <a:spAutoFit/>
          </a:bodyPr>
          <a:lstStyle/>
          <a:p>
            <a:pPr algn="just"/>
            <a:r>
              <a:rPr lang="vi-VN" sz="2800" dirty="0">
                <a:solidFill>
                  <a:srgbClr val="FF0000"/>
                </a:solidFill>
                <a:latin typeface="+mj-lt"/>
                <a:sym typeface="Wingdings" panose="05000000000000000000" pitchFamily="2" charset="2"/>
              </a:rPr>
              <a:t> </a:t>
            </a:r>
            <a:r>
              <a:rPr lang="vi-VN" sz="2800" dirty="0">
                <a:solidFill>
                  <a:srgbClr val="FF0000"/>
                </a:solidFill>
                <a:latin typeface="+mj-lt"/>
              </a:rPr>
              <a:t>Cuối cùng, voi em đã làm theo lời khuyên của voi anh. Sau khi bỏ sừng và râu đi, voi em thấy mình xinh đẹp hẳn lên.</a:t>
            </a:r>
          </a:p>
        </p:txBody>
      </p:sp>
      <p:sp>
        <p:nvSpPr>
          <p:cNvPr id="3" name="TextBox 2">
            <a:extLst>
              <a:ext uri="{FF2B5EF4-FFF2-40B4-BE49-F238E27FC236}">
                <a16:creationId xmlns:a16="http://schemas.microsoft.com/office/drawing/2014/main" xmlns="" id="{6E3178D4-6330-44CF-B6EF-44F70A51AB65}"/>
              </a:ext>
            </a:extLst>
          </p:cNvPr>
          <p:cNvSpPr txBox="1"/>
          <p:nvPr/>
        </p:nvSpPr>
        <p:spPr>
          <a:xfrm>
            <a:off x="455481" y="462148"/>
            <a:ext cx="5872671" cy="954107"/>
          </a:xfrm>
          <a:prstGeom prst="rect">
            <a:avLst/>
          </a:prstGeom>
          <a:noFill/>
        </p:spPr>
        <p:txBody>
          <a:bodyPr wrap="square" rtlCol="0">
            <a:spAutoFit/>
          </a:bodyPr>
          <a:lstStyle/>
          <a:p>
            <a:pPr algn="just"/>
            <a:r>
              <a:rPr lang="vi-VN" sz="2800" b="1" dirty="0">
                <a:solidFill>
                  <a:schemeClr val="accent6">
                    <a:lumMod val="75000"/>
                  </a:schemeClr>
                </a:solidFill>
                <a:latin typeface="+mj-lt"/>
              </a:rPr>
              <a:t>3.</a:t>
            </a:r>
            <a:r>
              <a:rPr lang="vi-VN" sz="2800" dirty="0">
                <a:latin typeface="+mj-lt"/>
              </a:rPr>
              <a:t> Cuối cùng, voi em đã làm theo lời khuyên của ai? Kết quả như thế nào?</a:t>
            </a:r>
          </a:p>
        </p:txBody>
      </p:sp>
    </p:spTree>
    <p:extLst>
      <p:ext uri="{BB962C8B-B14F-4D97-AF65-F5344CB8AC3E}">
        <p14:creationId xmlns:p14="http://schemas.microsoft.com/office/powerpoint/2010/main" val="39595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D37FAF2-F470-4759-81AB-9B3EA75D87AE}"/>
              </a:ext>
            </a:extLst>
          </p:cNvPr>
          <p:cNvSpPr txBox="1"/>
          <p:nvPr/>
        </p:nvSpPr>
        <p:spPr>
          <a:xfrm>
            <a:off x="462949" y="584751"/>
            <a:ext cx="5872671" cy="954107"/>
          </a:xfrm>
          <a:prstGeom prst="rect">
            <a:avLst/>
          </a:prstGeom>
          <a:noFill/>
        </p:spPr>
        <p:txBody>
          <a:bodyPr wrap="square" rtlCol="0">
            <a:spAutoFit/>
          </a:bodyPr>
          <a:lstStyle/>
          <a:p>
            <a:pPr algn="just"/>
            <a:r>
              <a:rPr lang="vi-VN" sz="2800" b="1" dirty="0">
                <a:solidFill>
                  <a:schemeClr val="accent6">
                    <a:lumMod val="75000"/>
                  </a:schemeClr>
                </a:solidFill>
                <a:latin typeface="+mj-lt"/>
              </a:rPr>
              <a:t>4.</a:t>
            </a:r>
            <a:r>
              <a:rPr lang="vi-VN" sz="2800" dirty="0">
                <a:latin typeface="+mj-lt"/>
              </a:rPr>
              <a:t> Em học được điều gì từ câu chuyện của voi em?</a:t>
            </a:r>
          </a:p>
        </p:txBody>
      </p:sp>
      <p:grpSp>
        <p:nvGrpSpPr>
          <p:cNvPr id="6" name="Group 5">
            <a:extLst>
              <a:ext uri="{FF2B5EF4-FFF2-40B4-BE49-F238E27FC236}">
                <a16:creationId xmlns:a16="http://schemas.microsoft.com/office/drawing/2014/main" xmlns="" id="{A07FBCC3-5ABA-4DEB-AA53-1EA369220EB4}"/>
              </a:ext>
            </a:extLst>
          </p:cNvPr>
          <p:cNvGrpSpPr/>
          <p:nvPr/>
        </p:nvGrpSpPr>
        <p:grpSpPr>
          <a:xfrm>
            <a:off x="303472" y="1788928"/>
            <a:ext cx="6144314" cy="1570741"/>
            <a:chOff x="1624137" y="2284525"/>
            <a:chExt cx="3558836" cy="632209"/>
          </a:xfrm>
        </p:grpSpPr>
        <p:sp>
          <p:nvSpPr>
            <p:cNvPr id="7" name="Rectangle: Rounded Corners 6">
              <a:extLst>
                <a:ext uri="{FF2B5EF4-FFF2-40B4-BE49-F238E27FC236}">
                  <a16:creationId xmlns:a16="http://schemas.microsoft.com/office/drawing/2014/main" xmlns="" id="{BE82F17D-D7F7-488D-AEE6-F71868913B58}"/>
                </a:ext>
              </a:extLst>
            </p:cNvPr>
            <p:cNvSpPr/>
            <p:nvPr/>
          </p:nvSpPr>
          <p:spPr>
            <a:xfrm>
              <a:off x="1624137" y="2284525"/>
              <a:ext cx="3558836" cy="602597"/>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8" name="TextBox 7">
              <a:extLst>
                <a:ext uri="{FF2B5EF4-FFF2-40B4-BE49-F238E27FC236}">
                  <a16:creationId xmlns:a16="http://schemas.microsoft.com/office/drawing/2014/main" xmlns="" id="{85476D79-532C-4239-B0E8-AC1501305745}"/>
                </a:ext>
              </a:extLst>
            </p:cNvPr>
            <p:cNvSpPr txBox="1"/>
            <p:nvPr/>
          </p:nvSpPr>
          <p:spPr>
            <a:xfrm>
              <a:off x="1677572" y="2359286"/>
              <a:ext cx="3451965" cy="557448"/>
            </a:xfrm>
            <a:prstGeom prst="rect">
              <a:avLst/>
            </a:prstGeom>
            <a:noFill/>
          </p:spPr>
          <p:txBody>
            <a:bodyPr wrap="square" rtlCol="0">
              <a:spAutoFit/>
            </a:bodyPr>
            <a:lstStyle/>
            <a:p>
              <a:pPr algn="ctr"/>
              <a:r>
                <a:rPr lang="vi-VN" sz="2800" b="1" dirty="0">
                  <a:solidFill>
                    <a:srgbClr val="FF0000"/>
                  </a:solidFill>
                  <a:latin typeface="+mj-lt"/>
                  <a:sym typeface="Wingdings" panose="05000000000000000000" pitchFamily="2" charset="2"/>
                </a:rPr>
                <a:t>Mình chỉ xinh đẹp khi là chính mình. Hãy tự tin vào vẻ đẹp của bản thân.</a:t>
              </a:r>
              <a:endParaRPr lang="vi-VN" sz="2800" b="1" dirty="0">
                <a:solidFill>
                  <a:srgbClr val="FF0000"/>
                </a:solidFill>
                <a:latin typeface="+mj-lt"/>
              </a:endParaRPr>
            </a:p>
          </p:txBody>
        </p:sp>
      </p:grpSp>
    </p:spTree>
    <p:extLst>
      <p:ext uri="{BB962C8B-B14F-4D97-AF65-F5344CB8AC3E}">
        <p14:creationId xmlns:p14="http://schemas.microsoft.com/office/powerpoint/2010/main" val="1308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D5B687A-C5D5-4AA2-BF7F-424AD8B6B84B}"/>
              </a:ext>
            </a:extLst>
          </p:cNvPr>
          <p:cNvSpPr txBox="1"/>
          <p:nvPr/>
        </p:nvSpPr>
        <p:spPr>
          <a:xfrm>
            <a:off x="1256202" y="354437"/>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B17CCAFE-554B-4298-91F8-752683DD75D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3894" y="432107"/>
            <a:ext cx="582308" cy="525172"/>
          </a:xfrm>
          <a:prstGeom prst="rect">
            <a:avLst/>
          </a:prstGeom>
        </p:spPr>
      </p:pic>
      <p:sp>
        <p:nvSpPr>
          <p:cNvPr id="4" name="TextBox 3">
            <a:extLst>
              <a:ext uri="{FF2B5EF4-FFF2-40B4-BE49-F238E27FC236}">
                <a16:creationId xmlns:a16="http://schemas.microsoft.com/office/drawing/2014/main" xmlns="" id="{5C331BA4-100C-44E6-AEFE-F23C99D5938F}"/>
              </a:ext>
            </a:extLst>
          </p:cNvPr>
          <p:cNvSpPr txBox="1"/>
          <p:nvPr/>
        </p:nvSpPr>
        <p:spPr>
          <a:xfrm>
            <a:off x="746082" y="62786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8912C856-9865-4F6C-B999-73C2CDABDF9E}"/>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874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343774" y="1367726"/>
            <a:ext cx="6431099" cy="830997"/>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2400" dirty="0">
                <a:latin typeface="UTM Avo" panose="02040603050506020204" pitchFamily="18" charset="0"/>
              </a:rPr>
              <a:t>Những từ ngữ nào sau đây chỉ hoạt động của voi em?</a:t>
            </a:r>
          </a:p>
        </p:txBody>
      </p:sp>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30" name="Picture 29">
            <a:extLst>
              <a:ext uri="{FF2B5EF4-FFF2-40B4-BE49-F238E27FC236}">
                <a16:creationId xmlns:a16="http://schemas.microsoft.com/office/drawing/2014/main" xmlns="" id="{7959B8DB-0539-42BC-8255-AB298947210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115148"/>
          </a:xfrm>
          <a:prstGeom prst="ellipse">
            <a:avLst/>
          </a:prstGeom>
          <a:ln w="19050">
            <a:noFill/>
          </a:ln>
        </p:spPr>
      </p:pic>
      <p:pic>
        <p:nvPicPr>
          <p:cNvPr id="3" name="Picture 2">
            <a:extLst>
              <a:ext uri="{FF2B5EF4-FFF2-40B4-BE49-F238E27FC236}">
                <a16:creationId xmlns:a16="http://schemas.microsoft.com/office/drawing/2014/main" xmlns="" id="{D0FBE766-468F-415A-B745-6171380E384B}"/>
              </a:ext>
            </a:extLst>
          </p:cNvPr>
          <p:cNvPicPr>
            <a:picLocks noChangeAspect="1"/>
          </p:cNvPicPr>
          <p:nvPr/>
        </p:nvPicPr>
        <p:blipFill>
          <a:blip r:embed="rId5">
            <a:clrChange>
              <a:clrFrom>
                <a:srgbClr val="FEFFFF"/>
              </a:clrFrom>
              <a:clrTo>
                <a:srgbClr val="FE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3775" y="2190890"/>
            <a:ext cx="6247526" cy="576695"/>
          </a:xfrm>
          <a:prstGeom prst="rect">
            <a:avLst/>
          </a:prstGeom>
        </p:spPr>
      </p:pic>
      <p:sp>
        <p:nvSpPr>
          <p:cNvPr id="5" name="Oval 4">
            <a:extLst>
              <a:ext uri="{FF2B5EF4-FFF2-40B4-BE49-F238E27FC236}">
                <a16:creationId xmlns:a16="http://schemas.microsoft.com/office/drawing/2014/main" xmlns="" id="{02B3188B-68B5-48EB-A278-DF5386EDB96D}"/>
              </a:ext>
            </a:extLst>
          </p:cNvPr>
          <p:cNvSpPr/>
          <p:nvPr/>
        </p:nvSpPr>
        <p:spPr>
          <a:xfrm>
            <a:off x="343774" y="2154488"/>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xmlns="" id="{8595CB70-824C-44B9-8F74-6BEFF4FEC294}"/>
              </a:ext>
            </a:extLst>
          </p:cNvPr>
          <p:cNvSpPr/>
          <p:nvPr/>
        </p:nvSpPr>
        <p:spPr>
          <a:xfrm>
            <a:off x="1914524" y="2137862"/>
            <a:ext cx="1514476"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xmlns="" id="{97CBB137-EB0B-48A9-9241-C85AE0228F77}"/>
              </a:ext>
            </a:extLst>
          </p:cNvPr>
          <p:cNvSpPr/>
          <p:nvPr/>
        </p:nvSpPr>
        <p:spPr>
          <a:xfrm>
            <a:off x="4433830" y="2094987"/>
            <a:ext cx="1324094" cy="685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xmlns="" id="{2F32293C-F65A-4822-BA05-08F90FEC94C0}"/>
              </a:ext>
            </a:extLst>
          </p:cNvPr>
          <p:cNvSpPr txBox="1"/>
          <p:nvPr/>
        </p:nvSpPr>
        <p:spPr>
          <a:xfrm>
            <a:off x="351323" y="2651644"/>
            <a:ext cx="6232430" cy="954107"/>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2800" dirty="0">
                <a:latin typeface="UTM Avo" panose="02040603050506020204" pitchFamily="18" charset="0"/>
              </a:rPr>
              <a:t>Nếu là voi anh, em sẽ nói gì sau khi voi em bỏ sừng và râu?</a:t>
            </a:r>
          </a:p>
        </p:txBody>
      </p:sp>
      <p:sp>
        <p:nvSpPr>
          <p:cNvPr id="37" name="TextBox 36">
            <a:extLst>
              <a:ext uri="{FF2B5EF4-FFF2-40B4-BE49-F238E27FC236}">
                <a16:creationId xmlns:a16="http://schemas.microsoft.com/office/drawing/2014/main" xmlns="" id="{445284D9-05C2-46BA-A49C-3F1DE8D56F4E}"/>
              </a:ext>
            </a:extLst>
          </p:cNvPr>
          <p:cNvSpPr txBox="1"/>
          <p:nvPr/>
        </p:nvSpPr>
        <p:spPr>
          <a:xfrm>
            <a:off x="457200" y="3530934"/>
            <a:ext cx="6026727" cy="1384995"/>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sz="2800" dirty="0">
                <a:solidFill>
                  <a:srgbClr val="FF0000"/>
                </a:solidFill>
                <a:latin typeface="UTM Avo" panose="02040603050506020204" pitchFamily="18" charset="0"/>
              </a:rPr>
              <a:t>Em xinh lắm! Hãy luôn tự tin vào chính mình nhé!</a:t>
            </a:r>
          </a:p>
        </p:txBody>
      </p:sp>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xmlns=""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D819E22F-453E-4F14-A06E-43F5D05DE30E}"/>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xmlns="" id="{8BECD213-7292-4CB1-ABE9-E9F3CE8D0787}"/>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xmlns="" id="{DEDBBE2F-5280-4B96-8B8B-925B91DF115D}"/>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xmlns="" id="{4FA5D0FC-A1C9-4A45-8126-591101B020A3}"/>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621177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B</a:t>
            </a:r>
            <a:endParaRPr lang="en-US" sz="3600" dirty="0">
              <a:solidFill>
                <a:schemeClr val="accent2"/>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a16="http://schemas.microsoft.com/office/drawing/2014/main" xmlns=""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a:t>
            </a:r>
            <a:endParaRPr lang="en-US" sz="2000" b="1" dirty="0">
              <a:solidFill>
                <a:schemeClr val="accent1">
                  <a:lumMod val="50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xmlns="" id="{FF1E54EE-364F-4CB8-A739-3EA14450BE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descr="A picture containing shoji, window&#10;&#10;Description automatically generated">
            <a:extLst>
              <a:ext uri="{FF2B5EF4-FFF2-40B4-BE49-F238E27FC236}">
                <a16:creationId xmlns:a16="http://schemas.microsoft.com/office/drawing/2014/main" xmlns="" id="{AB3FB2D1-7367-4730-875E-E0C3AA4E8CB2}"/>
              </a:ext>
            </a:extLst>
          </p:cNvPr>
          <p:cNvPicPr>
            <a:picLocks noChangeAspect="1"/>
          </p:cNvPicPr>
          <p:nvPr/>
        </p:nvPicPr>
        <p:blipFill rotWithShape="1">
          <a:blip r:embed="rId5"/>
          <a:srcRect r="51724"/>
          <a:stretch/>
        </p:blipFill>
        <p:spPr>
          <a:xfrm>
            <a:off x="978859" y="1974977"/>
            <a:ext cx="2566527" cy="2658175"/>
          </a:xfrm>
          <a:prstGeom prst="rect">
            <a:avLst/>
          </a:prstGeom>
        </p:spPr>
      </p:pic>
      <p:pic>
        <p:nvPicPr>
          <p:cNvPr id="6" name="Picture 5" descr="Diagram&#10;&#10;Description automatically generated">
            <a:extLst>
              <a:ext uri="{FF2B5EF4-FFF2-40B4-BE49-F238E27FC236}">
                <a16:creationId xmlns:a16="http://schemas.microsoft.com/office/drawing/2014/main" xmlns="" id="{BA44BD01-A95E-4249-91B1-728A23C9574E}"/>
              </a:ext>
            </a:extLst>
          </p:cNvPr>
          <p:cNvPicPr>
            <a:picLocks noChangeAspect="1"/>
          </p:cNvPicPr>
          <p:nvPr/>
        </p:nvPicPr>
        <p:blipFill rotWithShape="1">
          <a:blip r:embed="rId6"/>
          <a:srcRect l="11236" t="21296" r="8354" b="21852"/>
          <a:stretch/>
        </p:blipFill>
        <p:spPr>
          <a:xfrm>
            <a:off x="3848101" y="2893818"/>
            <a:ext cx="1807506" cy="1807507"/>
          </a:xfrm>
          <a:prstGeom prst="rect">
            <a:avLst/>
          </a:prstGeom>
        </p:spPr>
      </p:pic>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D998AA-F9D0-4978-83D3-C3626EE40AA7}"/>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vừa)</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xmlns="" id="{D1B8F9AD-5B88-4E32-BA20-A73C8C4B8D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0460" y="1236664"/>
            <a:ext cx="5293305" cy="3387960"/>
          </a:xfrm>
          <a:prstGeom prst="rect">
            <a:avLst/>
          </a:prstGeom>
        </p:spPr>
      </p:pic>
    </p:spTree>
    <p:extLst>
      <p:ext uri="{BB962C8B-B14F-4D97-AF65-F5344CB8AC3E}">
        <p14:creationId xmlns:p14="http://schemas.microsoft.com/office/powerpoint/2010/main" val="22278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xmlns=""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6560"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9983969B-B558-41BA-B8EC-A99631758656}"/>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xmlns=""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xmlns="" id="{6135869A-D051-4BB9-9C6D-2E7E168ABC18}"/>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xmlns="" id="{A23F8822-3DF0-4804-8011-73013EEBA6EB}"/>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 calcmode="lin" valueType="num">
                                      <p:cBhvr>
                                        <p:cTn id="18" dur="1000" fill="hold"/>
                                        <p:tgtEl>
                                          <p:spTgt spid="21"/>
                                        </p:tgtEl>
                                        <p:attrNameLst>
                                          <p:attrName>style.rotation</p:attrName>
                                        </p:attrNameLst>
                                      </p:cBhvr>
                                      <p:tavLst>
                                        <p:tav tm="0">
                                          <p:val>
                                            <p:fltVal val="90"/>
                                          </p:val>
                                        </p:tav>
                                        <p:tav tm="100000">
                                          <p:val>
                                            <p:fltVal val="0"/>
                                          </p:val>
                                        </p:tav>
                                      </p:tavLst>
                                    </p:anim>
                                    <p:animEffect transition="in" filter="fade">
                                      <p:cBhvr>
                                        <p:cTn id="19" dur="1000"/>
                                        <p:tgtEl>
                                          <p:spTgt spid="2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2000"/>
                                        <p:tgtEl>
                                          <p:spTgt spid="2052"/>
                                        </p:tgtEl>
                                      </p:cBhvr>
                                    </p:animEffect>
                                    <p:anim calcmode="lin" valueType="num">
                                      <p:cBhvr>
                                        <p:cTn id="36" dur="2000" fill="hold"/>
                                        <p:tgtEl>
                                          <p:spTgt spid="2052"/>
                                        </p:tgtEl>
                                        <p:attrNameLst>
                                          <p:attrName>ppt_w</p:attrName>
                                        </p:attrNameLst>
                                      </p:cBhvr>
                                      <p:tavLst>
                                        <p:tav tm="0" fmla="#ppt_w*sin(2.5*pi*$)">
                                          <p:val>
                                            <p:fltVal val="0"/>
                                          </p:val>
                                        </p:tav>
                                        <p:tav tm="100000">
                                          <p:val>
                                            <p:fltVal val="1"/>
                                          </p:val>
                                        </p:tav>
                                      </p:tavLst>
                                    </p:anim>
                                    <p:anim calcmode="lin" valueType="num">
                                      <p:cBhvr>
                                        <p:cTn id="37"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75DF927-EC1A-40A5-9D38-35A721B3AFB8}"/>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xmlns="" id="{D862FCE5-9918-4D2F-9A44-E33B974AEC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0870" y="1377715"/>
            <a:ext cx="3771336" cy="3389226"/>
          </a:xfrm>
          <a:prstGeom prst="rect">
            <a:avLst/>
          </a:prstGeom>
        </p:spPr>
      </p:pic>
    </p:spTree>
    <p:extLst>
      <p:ext uri="{BB962C8B-B14F-4D97-AF65-F5344CB8AC3E}">
        <p14:creationId xmlns:p14="http://schemas.microsoft.com/office/powerpoint/2010/main" val="41605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xmlns=""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xmlns="" id="{233F8E6D-9AC2-4331-A7C4-05CC848F23A0}"/>
              </a:ext>
            </a:extLst>
          </p:cNvPr>
          <p:cNvGrpSpPr/>
          <p:nvPr/>
        </p:nvGrpSpPr>
        <p:grpSpPr>
          <a:xfrm>
            <a:off x="437726" y="1797843"/>
            <a:ext cx="6224838" cy="892832"/>
            <a:chOff x="418676" y="2043957"/>
            <a:chExt cx="6224838" cy="892832"/>
          </a:xfrm>
        </p:grpSpPr>
        <p:pic>
          <p:nvPicPr>
            <p:cNvPr id="9" name="Picture 8">
              <a:extLst>
                <a:ext uri="{FF2B5EF4-FFF2-40B4-BE49-F238E27FC236}">
                  <a16:creationId xmlns:a16="http://schemas.microsoft.com/office/drawing/2014/main" xmlns=""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xmlns="" id="{B587FF6E-AB2B-43A3-AB65-0FC2F75F5A7E}"/>
                </a:ext>
              </a:extLst>
            </p:cNvPr>
            <p:cNvSpPr txBox="1"/>
            <p:nvPr/>
          </p:nvSpPr>
          <p:spPr>
            <a:xfrm>
              <a:off x="461599" y="2333679"/>
              <a:ext cx="6181915" cy="523220"/>
            </a:xfrm>
            <a:prstGeom prst="rect">
              <a:avLst/>
            </a:prstGeom>
            <a:noFill/>
          </p:spPr>
          <p:txBody>
            <a:bodyPr wrap="square">
              <a:spAutoFit/>
            </a:bodyPr>
            <a:lstStyle/>
            <a:p>
              <a:r>
                <a:rPr lang="vi-VN" sz="2800" dirty="0">
                  <a:solidFill>
                    <a:srgbClr val="FF0000"/>
                  </a:solidFill>
                  <a:latin typeface="HP001 4 hàng" panose="020B0603050302020204" pitchFamily="34" charset="0"/>
                </a:rPr>
                <a:t>Bạn </a:t>
              </a:r>
              <a:r>
                <a:rPr lang="el-GR" sz="2800" dirty="0">
                  <a:solidFill>
                    <a:srgbClr val="FF0000"/>
                  </a:solidFill>
                  <a:latin typeface="HP001 4 hàng" panose="020B0603050302020204" pitchFamily="34" charset="0"/>
                </a:rPr>
                <a:t>χ</a:t>
              </a:r>
              <a:r>
                <a:rPr lang="vi-VN" sz="2800" dirty="0">
                  <a:solidFill>
                    <a:srgbClr val="FF0000"/>
                  </a:solidFill>
                  <a:latin typeface="HP001 4 hàng" panose="020B0603050302020204" pitchFamily="34" charset="0"/>
                </a:rPr>
                <a:t>ǩ chia sẻ ngĠ </a:t>
              </a:r>
              <a:r>
                <a:rPr lang="el-GR" sz="2800" dirty="0">
                  <a:solidFill>
                    <a:srgbClr val="FF0000"/>
                  </a:solidFill>
                  <a:latin typeface="HP001 4 hàng" panose="020B0603050302020204" pitchFamily="34" charset="0"/>
                </a:rPr>
                <a:t>λ</a:t>
              </a:r>
              <a:r>
                <a:rPr lang="vi-VN" sz="2800" dirty="0">
                  <a:solidFill>
                    <a:srgbClr val="FF0000"/>
                  </a:solidFill>
                  <a:latin typeface="HP001 4 hàng" panose="020B0603050302020204" pitchFamily="34" charset="0"/>
                </a:rPr>
                <a:t>ǽi.</a:t>
              </a:r>
              <a:endParaRPr lang="en-US" sz="2800"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xmlns=""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xmlns="" id="{41A12120-69C0-4ED1-8941-E290F22F507E}"/>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B</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xmlns=""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chemeClr val="accent6">
                    <a:lumMod val="75000"/>
                  </a:schemeClr>
                </a:solidFill>
                <a:latin typeface="HP001" panose="020B0603050302020204" pitchFamily="34" charset="0"/>
                <a:ea typeface="HP001" panose="020B0603050302020204" pitchFamily="34" charset="0"/>
              </a:rPr>
              <a:t>B, b, h,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3" name="Picture 12">
            <a:extLst>
              <a:ext uri="{FF2B5EF4-FFF2-40B4-BE49-F238E27FC236}">
                <a16:creationId xmlns:a16="http://schemas.microsoft.com/office/drawing/2014/main" xmlns="" id="{497B10A3-DD42-4DE1-B157-73FCB17FA8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xmlns=""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một</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xmlns="" id="{A520E315-4793-4736-9A90-CF4717885F6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3438970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xmlns=""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57A39B3B-9446-4199-9273-6083331CBB1C}"/>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xmlns="" id="{BE4CC1D7-96A8-4048-937C-A08AC4EC5D7C}"/>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xmlns="" id="{5AA234C6-5DB3-458E-94F3-8B0EB4FF5F14}"/>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xmlns="" id="{9C45B72B-1EAA-49B4-AE23-FF5EC34F700D}"/>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729608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FF9CC8-BCC0-4876-919F-2296B2B78F50}"/>
              </a:ext>
            </a:extLst>
          </p:cNvPr>
          <p:cNvSpPr txBox="1"/>
          <p:nvPr/>
        </p:nvSpPr>
        <p:spPr>
          <a:xfrm>
            <a:off x="514899" y="329494"/>
            <a:ext cx="5828202" cy="954107"/>
          </a:xfrm>
          <a:prstGeom prst="rect">
            <a:avLst/>
          </a:prstGeom>
          <a:noFill/>
        </p:spPr>
        <p:txBody>
          <a:bodyPr wrap="square" rtlCol="0">
            <a:spAutoFit/>
          </a:bodyPr>
          <a:lstStyle/>
          <a:p>
            <a:pPr algn="just"/>
            <a:r>
              <a:rPr lang="vi-VN" sz="2800" b="1" dirty="0">
                <a:solidFill>
                  <a:schemeClr val="accent6">
                    <a:lumMod val="75000"/>
                  </a:schemeClr>
                </a:solidFill>
                <a:latin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cs typeface="Times New Roman" panose="02020603050405020304" pitchFamily="18" charset="0"/>
              </a:rPr>
              <a:t> Quan sát tranh, nói tên các nhân vật và sự việc được thể hiện trong tranh.</a:t>
            </a:r>
          </a:p>
        </p:txBody>
      </p:sp>
      <p:pic>
        <p:nvPicPr>
          <p:cNvPr id="3" name="Picture 2">
            <a:extLst>
              <a:ext uri="{FF2B5EF4-FFF2-40B4-BE49-F238E27FC236}">
                <a16:creationId xmlns:a16="http://schemas.microsoft.com/office/drawing/2014/main" xmlns="" id="{5B9B14E0-D0E3-40D7-9A32-0D1AE63BD0C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6559" b="49610"/>
          <a:stretch/>
        </p:blipFill>
        <p:spPr>
          <a:xfrm>
            <a:off x="331204" y="1283601"/>
            <a:ext cx="3210781" cy="1884609"/>
          </a:xfrm>
          <a:prstGeom prst="rect">
            <a:avLst/>
          </a:prstGeom>
        </p:spPr>
      </p:pic>
      <p:pic>
        <p:nvPicPr>
          <p:cNvPr id="4" name="Picture 3">
            <a:extLst>
              <a:ext uri="{FF2B5EF4-FFF2-40B4-BE49-F238E27FC236}">
                <a16:creationId xmlns:a16="http://schemas.microsoft.com/office/drawing/2014/main" xmlns="" id="{553A08D5-F518-4F1E-972F-569229D5D3E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671" t="-390" r="417" b="50000"/>
          <a:stretch/>
        </p:blipFill>
        <p:spPr>
          <a:xfrm>
            <a:off x="3710152" y="1283601"/>
            <a:ext cx="2554014" cy="1884609"/>
          </a:xfrm>
          <a:prstGeom prst="rect">
            <a:avLst/>
          </a:prstGeom>
        </p:spPr>
      </p:pic>
      <p:pic>
        <p:nvPicPr>
          <p:cNvPr id="5" name="Picture 4">
            <a:extLst>
              <a:ext uri="{FF2B5EF4-FFF2-40B4-BE49-F238E27FC236}">
                <a16:creationId xmlns:a16="http://schemas.microsoft.com/office/drawing/2014/main" xmlns="" id="{4B90B65F-B6E3-4A3A-91FD-58982B5F5C7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715" t="50000" r="47021" b="-390"/>
          <a:stretch/>
        </p:blipFill>
        <p:spPr>
          <a:xfrm>
            <a:off x="674203" y="3168210"/>
            <a:ext cx="2867781" cy="1645528"/>
          </a:xfrm>
          <a:prstGeom prst="rect">
            <a:avLst/>
          </a:prstGeom>
        </p:spPr>
      </p:pic>
      <p:pic>
        <p:nvPicPr>
          <p:cNvPr id="6" name="Picture 5">
            <a:extLst>
              <a:ext uri="{FF2B5EF4-FFF2-40B4-BE49-F238E27FC236}">
                <a16:creationId xmlns:a16="http://schemas.microsoft.com/office/drawing/2014/main" xmlns="" id="{0077BC35-F816-4EB5-B809-94CBD89BB31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088" t="50000" b="-390"/>
          <a:stretch/>
        </p:blipFill>
        <p:spPr>
          <a:xfrm>
            <a:off x="3710152" y="3168210"/>
            <a:ext cx="2554014" cy="1645528"/>
          </a:xfrm>
          <a:prstGeom prst="rect">
            <a:avLst/>
          </a:prstGeom>
        </p:spPr>
      </p:pic>
    </p:spTree>
    <p:extLst>
      <p:ext uri="{BB962C8B-B14F-4D97-AF65-F5344CB8AC3E}">
        <p14:creationId xmlns:p14="http://schemas.microsoft.com/office/powerpoint/2010/main" val="14681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9B14E0-D0E3-40D7-9A32-0D1AE63BD0C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6559" b="49610"/>
          <a:stretch/>
        </p:blipFill>
        <p:spPr>
          <a:xfrm>
            <a:off x="310185" y="448594"/>
            <a:ext cx="5691222" cy="3429723"/>
          </a:xfrm>
          <a:prstGeom prst="rect">
            <a:avLst/>
          </a:prstGeom>
        </p:spPr>
      </p:pic>
      <p:sp>
        <p:nvSpPr>
          <p:cNvPr id="7" name="TextBox 6">
            <a:extLst>
              <a:ext uri="{FF2B5EF4-FFF2-40B4-BE49-F238E27FC236}">
                <a16:creationId xmlns:a16="http://schemas.microsoft.com/office/drawing/2014/main" xmlns="" id="{4E3AF38F-EBC1-4F5A-A73B-A61F865723FD}"/>
              </a:ext>
            </a:extLst>
          </p:cNvPr>
          <p:cNvSpPr txBox="1"/>
          <p:nvPr/>
        </p:nvSpPr>
        <p:spPr>
          <a:xfrm>
            <a:off x="310185" y="3878317"/>
            <a:ext cx="6374394" cy="954107"/>
          </a:xfrm>
          <a:prstGeom prst="rect">
            <a:avLst/>
          </a:prstGeom>
          <a:solidFill>
            <a:schemeClr val="accent2"/>
          </a:solidFill>
          <a:effectLst>
            <a:softEdge rad="63500"/>
          </a:effectLst>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Voi em hỏi voi anh: “Em có xinh không?”. Voi anh trả lời: “Em xinh lắm!”</a:t>
            </a:r>
          </a:p>
        </p:txBody>
      </p:sp>
    </p:spTree>
    <p:extLst>
      <p:ext uri="{BB962C8B-B14F-4D97-AF65-F5344CB8AC3E}">
        <p14:creationId xmlns:p14="http://schemas.microsoft.com/office/powerpoint/2010/main" val="1555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3A08D5-F518-4F1E-972F-569229D5D3E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671" t="-390" r="417" b="50000"/>
          <a:stretch/>
        </p:blipFill>
        <p:spPr>
          <a:xfrm>
            <a:off x="542705" y="364510"/>
            <a:ext cx="5752992" cy="3492787"/>
          </a:xfrm>
          <a:prstGeom prst="rect">
            <a:avLst/>
          </a:prstGeom>
        </p:spPr>
      </p:pic>
      <p:sp>
        <p:nvSpPr>
          <p:cNvPr id="16" name="TextBox 15">
            <a:extLst>
              <a:ext uri="{FF2B5EF4-FFF2-40B4-BE49-F238E27FC236}">
                <a16:creationId xmlns:a16="http://schemas.microsoft.com/office/drawing/2014/main" xmlns="" id="{F714E20F-8015-4674-B610-54879FF40BFD}"/>
              </a:ext>
            </a:extLst>
          </p:cNvPr>
          <p:cNvSpPr txBox="1"/>
          <p:nvPr/>
        </p:nvSpPr>
        <p:spPr>
          <a:xfrm>
            <a:off x="0" y="3758505"/>
            <a:ext cx="6858000" cy="1384995"/>
          </a:xfrm>
          <a:prstGeom prst="rect">
            <a:avLst/>
          </a:prstGeom>
          <a:solidFill>
            <a:schemeClr val="accent2"/>
          </a:solidFill>
          <a:effectLst>
            <a:softEdge rad="63500"/>
          </a:effectLst>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Voi em hỏi chuyện hươu. Sau khi nói chuyện, voi em bẻ vài cành cây, gài lên đầu để có sừng giống hươu.</a:t>
            </a:r>
          </a:p>
        </p:txBody>
      </p:sp>
    </p:spTree>
    <p:extLst>
      <p:ext uri="{BB962C8B-B14F-4D97-AF65-F5344CB8AC3E}">
        <p14:creationId xmlns:p14="http://schemas.microsoft.com/office/powerpoint/2010/main" val="273325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90B65F-B6E3-4A3A-91FD-58982B5F5C7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715" t="50000" r="47021" b="-390"/>
          <a:stretch/>
        </p:blipFill>
        <p:spPr>
          <a:xfrm>
            <a:off x="304755" y="273382"/>
            <a:ext cx="6189050" cy="3644716"/>
          </a:xfrm>
          <a:prstGeom prst="rect">
            <a:avLst/>
          </a:prstGeom>
        </p:spPr>
      </p:pic>
      <p:sp>
        <p:nvSpPr>
          <p:cNvPr id="17" name="TextBox 16">
            <a:extLst>
              <a:ext uri="{FF2B5EF4-FFF2-40B4-BE49-F238E27FC236}">
                <a16:creationId xmlns:a16="http://schemas.microsoft.com/office/drawing/2014/main" xmlns="" id="{CC0F4C1D-1ADF-42E3-8ECE-E9EF5C706214}"/>
              </a:ext>
            </a:extLst>
          </p:cNvPr>
          <p:cNvSpPr txBox="1"/>
          <p:nvPr/>
        </p:nvSpPr>
        <p:spPr>
          <a:xfrm>
            <a:off x="-77017" y="3834015"/>
            <a:ext cx="6952593" cy="1384995"/>
          </a:xfrm>
          <a:prstGeom prst="rect">
            <a:avLst/>
          </a:prstGeom>
          <a:solidFill>
            <a:schemeClr val="accent2"/>
          </a:solidFill>
          <a:effectLst>
            <a:softEdge rad="63500"/>
          </a:effectLst>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Voi em hỏi chuyện dê. Sau khi nói chuyện, voi em nhổ một khóm cỏ dại bên đường, dính vào cằm mình cho giống dê.</a:t>
            </a:r>
          </a:p>
        </p:txBody>
      </p:sp>
    </p:spTree>
    <p:extLst>
      <p:ext uri="{BB962C8B-B14F-4D97-AF65-F5344CB8AC3E}">
        <p14:creationId xmlns:p14="http://schemas.microsoft.com/office/powerpoint/2010/main" val="8613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077BC35-F816-4EB5-B809-94CBD89BB31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088" t="50000" b="-390"/>
          <a:stretch/>
        </p:blipFill>
        <p:spPr>
          <a:xfrm>
            <a:off x="395560" y="346954"/>
            <a:ext cx="6257488" cy="3686245"/>
          </a:xfrm>
          <a:prstGeom prst="rect">
            <a:avLst/>
          </a:prstGeom>
        </p:spPr>
      </p:pic>
      <p:sp>
        <p:nvSpPr>
          <p:cNvPr id="18" name="TextBox 17">
            <a:extLst>
              <a:ext uri="{FF2B5EF4-FFF2-40B4-BE49-F238E27FC236}">
                <a16:creationId xmlns:a16="http://schemas.microsoft.com/office/drawing/2014/main" xmlns="" id="{8A0E3697-748F-4EFB-9622-42D5A1D6E653}"/>
              </a:ext>
            </a:extLst>
          </p:cNvPr>
          <p:cNvSpPr txBox="1"/>
          <p:nvPr/>
        </p:nvSpPr>
        <p:spPr>
          <a:xfrm>
            <a:off x="0" y="3758505"/>
            <a:ext cx="6858000" cy="1384995"/>
          </a:xfrm>
          <a:prstGeom prst="rect">
            <a:avLst/>
          </a:prstGeom>
          <a:solidFill>
            <a:schemeClr val="accent2"/>
          </a:solidFill>
          <a:effectLst>
            <a:softEdge rad="63500"/>
          </a:effectLst>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Voi anh ngỡ ngàng trước việc em có sừng và râu. Voi em nhận ra mình chỉ xinh đẹp khi đúng là voi.</a:t>
            </a:r>
          </a:p>
        </p:txBody>
      </p:sp>
    </p:spTree>
    <p:extLst>
      <p:ext uri="{BB962C8B-B14F-4D97-AF65-F5344CB8AC3E}">
        <p14:creationId xmlns:p14="http://schemas.microsoft.com/office/powerpoint/2010/main" val="148008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ppt_y</p:attrName>
                                        </p:attrNameLst>
                                      </p:cBhvr>
                                      <p:tavLst>
                                        <p:tav tm="0">
                                          <p:val>
                                            <p:strVal val="#ppt_y-#ppt_h*1.125000"/>
                                          </p:val>
                                        </p:tav>
                                        <p:tav tm="100000">
                                          <p:val>
                                            <p:strVal val="#ppt_y"/>
                                          </p:val>
                                        </p:tav>
                                      </p:tavLst>
                                    </p:anim>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FF9CC8-BCC0-4876-919F-2296B2B78F50}"/>
              </a:ext>
            </a:extLst>
          </p:cNvPr>
          <p:cNvSpPr txBox="1"/>
          <p:nvPr/>
        </p:nvSpPr>
        <p:spPr>
          <a:xfrm>
            <a:off x="514899" y="329494"/>
            <a:ext cx="5828202" cy="954107"/>
          </a:xfrm>
          <a:prstGeom prst="rect">
            <a:avLst/>
          </a:prstGeom>
          <a:noFill/>
        </p:spPr>
        <p:txBody>
          <a:bodyPr wrap="square" rtlCol="0">
            <a:spAutoFit/>
          </a:bodyPr>
          <a:lstStyle/>
          <a:p>
            <a:pPr algn="just"/>
            <a:r>
              <a:rPr lang="vi-VN" sz="2800" b="1" dirty="0">
                <a:solidFill>
                  <a:schemeClr val="accent6">
                    <a:lumMod val="75000"/>
                  </a:schemeClr>
                </a:solidFill>
                <a:latin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cs typeface="Times New Roman" panose="02020603050405020304" pitchFamily="18" charset="0"/>
              </a:rPr>
              <a:t> Quan sát tranh, nói tên các nhân vật và sự việc được thể hiện trong tranh.</a:t>
            </a:r>
          </a:p>
        </p:txBody>
      </p:sp>
      <p:pic>
        <p:nvPicPr>
          <p:cNvPr id="3" name="Picture 2">
            <a:extLst>
              <a:ext uri="{FF2B5EF4-FFF2-40B4-BE49-F238E27FC236}">
                <a16:creationId xmlns:a16="http://schemas.microsoft.com/office/drawing/2014/main" xmlns="" id="{5B9B14E0-D0E3-40D7-9A32-0D1AE63BD0C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6559" b="49610"/>
          <a:stretch/>
        </p:blipFill>
        <p:spPr>
          <a:xfrm>
            <a:off x="331204" y="1283601"/>
            <a:ext cx="3210781" cy="1884609"/>
          </a:xfrm>
          <a:prstGeom prst="rect">
            <a:avLst/>
          </a:prstGeom>
        </p:spPr>
      </p:pic>
      <p:pic>
        <p:nvPicPr>
          <p:cNvPr id="4" name="Picture 3">
            <a:extLst>
              <a:ext uri="{FF2B5EF4-FFF2-40B4-BE49-F238E27FC236}">
                <a16:creationId xmlns:a16="http://schemas.microsoft.com/office/drawing/2014/main" xmlns="" id="{553A08D5-F518-4F1E-972F-569229D5D3E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671" t="-390" r="417" b="50000"/>
          <a:stretch/>
        </p:blipFill>
        <p:spPr>
          <a:xfrm>
            <a:off x="3710152" y="1283601"/>
            <a:ext cx="2554014" cy="1884609"/>
          </a:xfrm>
          <a:prstGeom prst="rect">
            <a:avLst/>
          </a:prstGeom>
        </p:spPr>
      </p:pic>
      <p:pic>
        <p:nvPicPr>
          <p:cNvPr id="5" name="Picture 4">
            <a:extLst>
              <a:ext uri="{FF2B5EF4-FFF2-40B4-BE49-F238E27FC236}">
                <a16:creationId xmlns:a16="http://schemas.microsoft.com/office/drawing/2014/main" xmlns="" id="{4B90B65F-B6E3-4A3A-91FD-58982B5F5C7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715" t="50000" r="47021" b="-390"/>
          <a:stretch/>
        </p:blipFill>
        <p:spPr>
          <a:xfrm>
            <a:off x="674203" y="3168210"/>
            <a:ext cx="2867781" cy="1645528"/>
          </a:xfrm>
          <a:prstGeom prst="rect">
            <a:avLst/>
          </a:prstGeom>
        </p:spPr>
      </p:pic>
      <p:pic>
        <p:nvPicPr>
          <p:cNvPr id="6" name="Picture 5">
            <a:extLst>
              <a:ext uri="{FF2B5EF4-FFF2-40B4-BE49-F238E27FC236}">
                <a16:creationId xmlns:a16="http://schemas.microsoft.com/office/drawing/2014/main" xmlns="" id="{0077BC35-F816-4EB5-B809-94CBD89BB31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088" t="50000" b="-390"/>
          <a:stretch/>
        </p:blipFill>
        <p:spPr>
          <a:xfrm>
            <a:off x="3710152" y="3168210"/>
            <a:ext cx="2554014" cy="1645528"/>
          </a:xfrm>
          <a:prstGeom prst="rect">
            <a:avLst/>
          </a:prstGeom>
        </p:spPr>
      </p:pic>
    </p:spTree>
    <p:extLst>
      <p:ext uri="{BB962C8B-B14F-4D97-AF65-F5344CB8AC3E}">
        <p14:creationId xmlns:p14="http://schemas.microsoft.com/office/powerpoint/2010/main" val="20526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xmlns=""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xmlns=""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688168" y="1341391"/>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thích được khen về điều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xmlns=""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xmlns=""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37374" y="1747688"/>
            <a:ext cx="5257128" cy="3082668"/>
          </a:xfrm>
          <a:prstGeom prst="rect">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8CC205-A822-48D6-A9C7-90F62BA03B76}"/>
              </a:ext>
            </a:extLst>
          </p:cNvPr>
          <p:cNvSpPr txBox="1"/>
          <p:nvPr/>
        </p:nvSpPr>
        <p:spPr>
          <a:xfrm>
            <a:off x="266811" y="314141"/>
            <a:ext cx="6039724" cy="600164"/>
          </a:xfrm>
          <a:prstGeom prst="rect">
            <a:avLst/>
          </a:prstGeom>
          <a:noFill/>
        </p:spPr>
        <p:txBody>
          <a:bodyPr wrap="square" rtlCol="0">
            <a:spAutoFit/>
          </a:bodyPr>
          <a:lstStyle/>
          <a:p>
            <a:pPr algn="just">
              <a:lnSpc>
                <a:spcPct val="150000"/>
              </a:lnSpc>
            </a:pPr>
            <a:r>
              <a:rPr lang="vi-VN" sz="2200" b="1" dirty="0">
                <a:solidFill>
                  <a:schemeClr val="accent6">
                    <a:lumMod val="75000"/>
                  </a:schemeClr>
                </a:solidFill>
                <a:latin typeface="+mj-lt"/>
              </a:rPr>
              <a:t>2.</a:t>
            </a:r>
            <a:r>
              <a:rPr lang="vi-VN" sz="2200" dirty="0">
                <a:latin typeface="+mj-lt"/>
              </a:rPr>
              <a:t> </a:t>
            </a:r>
            <a:r>
              <a:rPr lang="vi-VN" sz="2200" dirty="0">
                <a:latin typeface="+mj-lt"/>
                <a:cs typeface="Times New Roman" panose="02020603050405020304" pitchFamily="18" charset="0"/>
              </a:rPr>
              <a:t>Chọn kể lại 1-2 đoạn của câu chuyện theo tranh.</a:t>
            </a:r>
          </a:p>
        </p:txBody>
      </p:sp>
      <p:pic>
        <p:nvPicPr>
          <p:cNvPr id="3" name="Picture 2">
            <a:extLst>
              <a:ext uri="{FF2B5EF4-FFF2-40B4-BE49-F238E27FC236}">
                <a16:creationId xmlns:a16="http://schemas.microsoft.com/office/drawing/2014/main" xmlns="" id="{84B31C74-D193-4B71-B40E-B2007B6B7A7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 r="227" b="-76"/>
          <a:stretch/>
        </p:blipFill>
        <p:spPr>
          <a:xfrm>
            <a:off x="601280" y="1043401"/>
            <a:ext cx="5370786" cy="3624497"/>
          </a:xfrm>
          <a:prstGeom prst="rect">
            <a:avLst/>
          </a:prstGeom>
        </p:spPr>
      </p:pic>
    </p:spTree>
    <p:extLst>
      <p:ext uri="{BB962C8B-B14F-4D97-AF65-F5344CB8AC3E}">
        <p14:creationId xmlns:p14="http://schemas.microsoft.com/office/powerpoint/2010/main" val="24331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9B14E0-D0E3-40D7-9A32-0D1AE63BD0C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6559" b="49610"/>
          <a:stretch/>
        </p:blipFill>
        <p:spPr>
          <a:xfrm>
            <a:off x="310185" y="448594"/>
            <a:ext cx="5691222" cy="4112896"/>
          </a:xfrm>
          <a:prstGeom prst="rect">
            <a:avLst/>
          </a:prstGeom>
        </p:spPr>
      </p:pic>
    </p:spTree>
    <p:extLst>
      <p:ext uri="{BB962C8B-B14F-4D97-AF65-F5344CB8AC3E}">
        <p14:creationId xmlns:p14="http://schemas.microsoft.com/office/powerpoint/2010/main" val="191158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3A08D5-F518-4F1E-972F-569229D5D3E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671" t="-390" r="417" b="50000"/>
          <a:stretch/>
        </p:blipFill>
        <p:spPr>
          <a:xfrm>
            <a:off x="542705" y="364510"/>
            <a:ext cx="5752992" cy="4112897"/>
          </a:xfrm>
          <a:prstGeom prst="rect">
            <a:avLst/>
          </a:prstGeom>
        </p:spPr>
      </p:pic>
    </p:spTree>
    <p:extLst>
      <p:ext uri="{BB962C8B-B14F-4D97-AF65-F5344CB8AC3E}">
        <p14:creationId xmlns:p14="http://schemas.microsoft.com/office/powerpoint/2010/main" val="410335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90B65F-B6E3-4A3A-91FD-58982B5F5C7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715" t="50000" r="47021" b="-390"/>
          <a:stretch/>
        </p:blipFill>
        <p:spPr>
          <a:xfrm>
            <a:off x="304755" y="273381"/>
            <a:ext cx="6189050" cy="4498315"/>
          </a:xfrm>
          <a:prstGeom prst="rect">
            <a:avLst/>
          </a:prstGeom>
        </p:spPr>
      </p:pic>
    </p:spTree>
    <p:extLst>
      <p:ext uri="{BB962C8B-B14F-4D97-AF65-F5344CB8AC3E}">
        <p14:creationId xmlns:p14="http://schemas.microsoft.com/office/powerpoint/2010/main" val="86675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077BC35-F816-4EB5-B809-94CBD89BB31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088" t="50000" b="-390"/>
          <a:stretch/>
        </p:blipFill>
        <p:spPr>
          <a:xfrm>
            <a:off x="395560" y="346954"/>
            <a:ext cx="6257488" cy="4424743"/>
          </a:xfrm>
          <a:prstGeom prst="rect">
            <a:avLst/>
          </a:prstGeom>
        </p:spPr>
      </p:pic>
    </p:spTree>
    <p:extLst>
      <p:ext uri="{BB962C8B-B14F-4D97-AF65-F5344CB8AC3E}">
        <p14:creationId xmlns:p14="http://schemas.microsoft.com/office/powerpoint/2010/main" val="5220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Ý NGHĨA CÂU CHUYỆN</a:t>
            </a:r>
            <a:endParaRPr lang="en-US" sz="3600" dirty="0">
              <a:solidFill>
                <a:schemeClr val="accent2"/>
              </a:solidFill>
              <a:latin typeface="HP001" panose="020B0603050302020204" pitchFamily="34" charset="0"/>
              <a:ea typeface="HP001" panose="020B0603050302020204" pitchFamily="34" charset="0"/>
            </a:endParaRPr>
          </a:p>
        </p:txBody>
      </p:sp>
      <p:pic>
        <p:nvPicPr>
          <p:cNvPr id="9" name="Picture 8">
            <a:extLst>
              <a:ext uri="{FF2B5EF4-FFF2-40B4-BE49-F238E27FC236}">
                <a16:creationId xmlns:a16="http://schemas.microsoft.com/office/drawing/2014/main" xmlns="" id="{147ABBFE-8FB8-4F80-8B5E-B1C9746BD6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grpSp>
        <p:nvGrpSpPr>
          <p:cNvPr id="5" name="Group 4">
            <a:extLst>
              <a:ext uri="{FF2B5EF4-FFF2-40B4-BE49-F238E27FC236}">
                <a16:creationId xmlns:a16="http://schemas.microsoft.com/office/drawing/2014/main" xmlns="" id="{0583EE1F-F03F-42AB-B9F1-2BAB7BA24AD8}"/>
              </a:ext>
            </a:extLst>
          </p:cNvPr>
          <p:cNvGrpSpPr/>
          <p:nvPr/>
        </p:nvGrpSpPr>
        <p:grpSpPr>
          <a:xfrm>
            <a:off x="343774" y="1408386"/>
            <a:ext cx="6120088" cy="4939861"/>
            <a:chOff x="743710" y="1514475"/>
            <a:chExt cx="5370580" cy="2298693"/>
          </a:xfrm>
        </p:grpSpPr>
        <p:sp>
          <p:nvSpPr>
            <p:cNvPr id="2" name="Scroll: Horizontal 1">
              <a:extLst>
                <a:ext uri="{FF2B5EF4-FFF2-40B4-BE49-F238E27FC236}">
                  <a16:creationId xmlns:a16="http://schemas.microsoft.com/office/drawing/2014/main" xmlns="" id="{AB2400DD-A774-4B6F-B3B5-D57C07207EC6}"/>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xmlns="" id="{6880FEA1-941C-4EEE-973E-FDBA642C24AF}"/>
                </a:ext>
              </a:extLst>
            </p:cNvPr>
            <p:cNvSpPr txBox="1"/>
            <p:nvPr/>
          </p:nvSpPr>
          <p:spPr>
            <a:xfrm>
              <a:off x="968981" y="1593330"/>
              <a:ext cx="5060977" cy="2219838"/>
            </a:xfrm>
            <a:prstGeom prst="rect">
              <a:avLst/>
            </a:prstGeom>
            <a:noFill/>
          </p:spPr>
          <p:txBody>
            <a:bodyPr wrap="square" rtlCol="0">
              <a:spAutoFit/>
            </a:bodyPr>
            <a:lstStyle/>
            <a:p>
              <a:pPr algn="ctr">
                <a:lnSpc>
                  <a:spcPct val="150000"/>
                </a:lnSpc>
              </a:pPr>
              <a:r>
                <a:rPr lang="vi-VN"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 chỉ xinh đẹp khi là chính mình. Hãy tự tin vào vẻ đẹp của bản thân.</a:t>
              </a:r>
              <a:endParaRPr lang="vi-VN" sz="3200" i="1" dirty="0">
                <a:solidFill>
                  <a:srgbClr val="FF00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3791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7C4A268-2CFB-4BE4-9ADD-3176B227D6C2}"/>
              </a:ext>
            </a:extLst>
          </p:cNvPr>
          <p:cNvGrpSpPr/>
          <p:nvPr/>
        </p:nvGrpSpPr>
        <p:grpSpPr>
          <a:xfrm>
            <a:off x="511810" y="401446"/>
            <a:ext cx="5962561" cy="1016933"/>
            <a:chOff x="511811" y="527283"/>
            <a:chExt cx="5834378" cy="889441"/>
          </a:xfrm>
        </p:grpSpPr>
        <p:pic>
          <p:nvPicPr>
            <p:cNvPr id="3" name="Picture 2">
              <a:extLst>
                <a:ext uri="{FF2B5EF4-FFF2-40B4-BE49-F238E27FC236}">
                  <a16:creationId xmlns:a16="http://schemas.microsoft.com/office/drawing/2014/main" xmlns="" id="{70AA87D9-8E5B-4C45-A1A4-C04B73E02F63}"/>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xmlns="" id="{87B54FEF-35F4-4CC7-91C6-94A6D2AA8D40}"/>
                </a:ext>
              </a:extLst>
            </p:cNvPr>
            <p:cNvSpPr txBox="1"/>
            <p:nvPr/>
          </p:nvSpPr>
          <p:spPr>
            <a:xfrm>
              <a:off x="1217433" y="585727"/>
              <a:ext cx="5014749" cy="830997"/>
            </a:xfrm>
            <a:prstGeom prst="rect">
              <a:avLst/>
            </a:prstGeom>
            <a:noFill/>
          </p:spPr>
          <p:txBody>
            <a:bodyPr wrap="square" rtlCol="0">
              <a:spAutoFit/>
            </a:bodyPr>
            <a:lstStyle/>
            <a:p>
              <a:pPr algn="just"/>
              <a:r>
                <a:rPr lang="vi-VN" sz="2400" dirty="0">
                  <a:solidFill>
                    <a:schemeClr val="accent3">
                      <a:lumMod val="50000"/>
                    </a:schemeClr>
                  </a:solidFill>
                  <a:latin typeface="UTM Avo" panose="02040603050506020204" pitchFamily="18" charset="0"/>
                </a:rPr>
                <a:t>Kể cho người thân về nhân vật voi em trong câu chuyện.</a:t>
              </a:r>
              <a:endParaRPr lang="en-US" sz="2400" dirty="0">
                <a:solidFill>
                  <a:schemeClr val="accent3">
                    <a:lumMod val="50000"/>
                  </a:schemeClr>
                </a:solidFill>
                <a:latin typeface="UTM Avo" panose="02040603050506020204" pitchFamily="18" charset="0"/>
              </a:endParaRPr>
            </a:p>
          </p:txBody>
        </p:sp>
      </p:grpSp>
      <p:pic>
        <p:nvPicPr>
          <p:cNvPr id="6" name="Picture 5">
            <a:extLst>
              <a:ext uri="{FF2B5EF4-FFF2-40B4-BE49-F238E27FC236}">
                <a16:creationId xmlns:a16="http://schemas.microsoft.com/office/drawing/2014/main" xmlns="" id="{41E09D3A-D9BE-46B0-84F8-BD2FD8E7002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 r="227" b="-76"/>
          <a:stretch/>
        </p:blipFill>
        <p:spPr>
          <a:xfrm>
            <a:off x="943573" y="1296531"/>
            <a:ext cx="4542828" cy="3529791"/>
          </a:xfrm>
          <a:prstGeom prst="rect">
            <a:avLst/>
          </a:prstGeom>
        </p:spPr>
      </p:pic>
    </p:spTree>
    <p:extLst>
      <p:ext uri="{BB962C8B-B14F-4D97-AF65-F5344CB8AC3E}">
        <p14:creationId xmlns:p14="http://schemas.microsoft.com/office/powerpoint/2010/main" val="288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xmlns=""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xmlns=""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64059" y="1500080"/>
            <a:ext cx="695814" cy="366713"/>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459873" y="1264224"/>
            <a:ext cx="4604596" cy="830997"/>
          </a:xfrm>
          <a:prstGeom prst="rect">
            <a:avLst/>
          </a:prstGeom>
          <a:noFill/>
        </p:spPr>
        <p:txBody>
          <a:bodyPr wrap="square" rtlCol="0">
            <a:spAutoFit/>
          </a:bodyPr>
          <a:lstStyle/>
          <a:p>
            <a:pPr>
              <a:lnSpc>
                <a:spcPct val="150000"/>
              </a:lnSpc>
            </a:pPr>
            <a:r>
              <a:rPr lang="vi-VN" sz="3200" dirty="0">
                <a:latin typeface="UTM Avo" panose="02040603050506020204" pitchFamily="18" charset="0"/>
              </a:rPr>
              <a:t>Tranh vẽ những gì?</a:t>
            </a:r>
            <a:endParaRPr lang="en-US" sz="3200" dirty="0">
              <a:latin typeface="UTM Avo" panose="02040603050506020204" pitchFamily="18" charset="0"/>
            </a:endParaRPr>
          </a:p>
        </p:txBody>
      </p:sp>
      <p:sp>
        <p:nvSpPr>
          <p:cNvPr id="13" name="TextBox 12">
            <a:extLst>
              <a:ext uri="{FF2B5EF4-FFF2-40B4-BE49-F238E27FC236}">
                <a16:creationId xmlns:a16="http://schemas.microsoft.com/office/drawing/2014/main" xmlns=""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5" name="Picture 4">
            <a:extLst>
              <a:ext uri="{FF2B5EF4-FFF2-40B4-BE49-F238E27FC236}">
                <a16:creationId xmlns:a16="http://schemas.microsoft.com/office/drawing/2014/main" xmlns="" id="{72772393-3FA5-42D2-B9E4-D868434434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61038" y="2089649"/>
            <a:ext cx="5956943" cy="2334396"/>
          </a:xfrm>
          <a:prstGeom prst="rect">
            <a:avLst/>
          </a:prstGeom>
        </p:spPr>
      </p:pic>
    </p:spTree>
    <p:custDataLst>
      <p:tags r:id="rId1"/>
    </p:custDataLst>
    <p:extLst>
      <p:ext uri="{BB962C8B-B14F-4D97-AF65-F5344CB8AC3E}">
        <p14:creationId xmlns:p14="http://schemas.microsoft.com/office/powerpoint/2010/main" val="405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C287A80-E0E2-4B55-8CBB-C0976D12BD6F}"/>
              </a:ext>
            </a:extLst>
          </p:cNvPr>
          <p:cNvSpPr txBox="1"/>
          <p:nvPr/>
        </p:nvSpPr>
        <p:spPr>
          <a:xfrm>
            <a:off x="845707" y="114892"/>
            <a:ext cx="5365827" cy="660758"/>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mj-lt"/>
              </a:rPr>
              <a:t>Em có xinh không?</a:t>
            </a:r>
            <a:endParaRPr lang="en-US" sz="28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xmlns="" id="{C70B1CBA-9307-4C83-B537-F2B5BB1C01B7}"/>
              </a:ext>
            </a:extLst>
          </p:cNvPr>
          <p:cNvSpPr txBox="1"/>
          <p:nvPr/>
        </p:nvSpPr>
        <p:spPr>
          <a:xfrm>
            <a:off x="483475" y="670546"/>
            <a:ext cx="6090293" cy="4154984"/>
          </a:xfrm>
          <a:prstGeom prst="rect">
            <a:avLst/>
          </a:prstGeom>
          <a:noFill/>
        </p:spPr>
        <p:txBody>
          <a:bodyPr wrap="square" rtlCol="0">
            <a:spAutoFit/>
          </a:bodyPr>
          <a:lstStyle/>
          <a:p>
            <a:pPr algn="just"/>
            <a:r>
              <a:rPr lang="vi-VN" sz="2400" dirty="0">
                <a:latin typeface="+mj-lt"/>
              </a:rPr>
              <a:t>      Voi em thích mặc đẹp và thích được khen xinh. Ở nhà, voi em luôn hỏi anh: “Em có xinh không?”. Voi anh bao giờ cũng khen: “Em xinh lắm!”</a:t>
            </a:r>
          </a:p>
          <a:p>
            <a:pPr algn="just"/>
            <a:r>
              <a:rPr lang="vi-VN" sz="2400" dirty="0">
                <a:latin typeface="+mj-lt"/>
              </a:rPr>
              <a:t>      Một hôm, gặp hươu, voi em hỏi:</a:t>
            </a:r>
          </a:p>
          <a:p>
            <a:pPr algn="just"/>
            <a:r>
              <a:rPr lang="vi-VN" sz="2400" dirty="0">
                <a:latin typeface="+mj-lt"/>
              </a:rPr>
              <a:t>      - Em có xinh không?</a:t>
            </a:r>
          </a:p>
          <a:p>
            <a:pPr algn="just"/>
            <a:r>
              <a:rPr lang="vi-VN" sz="2400" dirty="0">
                <a:latin typeface="+mj-lt"/>
              </a:rPr>
              <a:t>      Hươu ngắm voi rồi lắc đầu:</a:t>
            </a:r>
          </a:p>
          <a:p>
            <a:pPr algn="just"/>
            <a:r>
              <a:rPr lang="vi-VN" sz="2400" dirty="0">
                <a:latin typeface="+mj-lt"/>
              </a:rPr>
              <a:t>      - Chưa xinh lắm vì em không có đôi sừng giống anh.</a:t>
            </a:r>
          </a:p>
          <a:p>
            <a:pPr algn="just"/>
            <a:r>
              <a:rPr lang="vi-VN" sz="2400" dirty="0">
                <a:latin typeface="+mj-lt"/>
              </a:rPr>
              <a:t>      Nghe vậy, voi nhặt vài cành cây khô, gài lên đầu rồi đi tiếp</a:t>
            </a:r>
            <a:r>
              <a:rPr lang="vi-VN" sz="2400" dirty="0" smtClean="0">
                <a:latin typeface="+mj-lt"/>
              </a:rPr>
              <a:t>.</a:t>
            </a:r>
            <a:endParaRPr lang="vi-VN" sz="2400" dirty="0">
              <a:latin typeface="+mj-lt"/>
            </a:endParaRPr>
          </a:p>
        </p:txBody>
      </p:sp>
      <p:pic>
        <p:nvPicPr>
          <p:cNvPr id="8" name="Picture 7">
            <a:extLst>
              <a:ext uri="{FF2B5EF4-FFF2-40B4-BE49-F238E27FC236}">
                <a16:creationId xmlns:a16="http://schemas.microsoft.com/office/drawing/2014/main" xmlns="" id="{963442AF-C330-4740-867B-1F33CE78F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80" y="670546"/>
            <a:ext cx="435727" cy="411751"/>
          </a:xfrm>
          <a:prstGeom prst="rect">
            <a:avLst/>
          </a:prstGeom>
        </p:spPr>
      </p:pic>
      <p:pic>
        <p:nvPicPr>
          <p:cNvPr id="9" name="Picture 8">
            <a:extLst>
              <a:ext uri="{FF2B5EF4-FFF2-40B4-BE49-F238E27FC236}">
                <a16:creationId xmlns:a16="http://schemas.microsoft.com/office/drawing/2014/main" xmlns="" id="{E56E88AA-6DB3-4D8F-92AE-09B34204D75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44321" y="2184159"/>
            <a:ext cx="401386" cy="401386"/>
          </a:xfrm>
          <a:prstGeom prst="rect">
            <a:avLst/>
          </a:prstGeom>
        </p:spPr>
      </p:pic>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C287A80-E0E2-4B55-8CBB-C0976D12BD6F}"/>
              </a:ext>
            </a:extLst>
          </p:cNvPr>
          <p:cNvSpPr txBox="1"/>
          <p:nvPr/>
        </p:nvSpPr>
        <p:spPr>
          <a:xfrm>
            <a:off x="764480" y="517972"/>
            <a:ext cx="5365827" cy="523220"/>
          </a:xfrm>
          <a:prstGeom prst="rect">
            <a:avLst/>
          </a:prstGeom>
          <a:noFill/>
        </p:spPr>
        <p:txBody>
          <a:bodyPr wrap="square" rtlCol="0">
            <a:spAutoFit/>
          </a:bodyPr>
          <a:lstStyle/>
          <a:p>
            <a:pPr algn="ctr"/>
            <a:r>
              <a:rPr lang="vi-VN" sz="2800" b="1" dirty="0">
                <a:solidFill>
                  <a:schemeClr val="accent1">
                    <a:lumMod val="50000"/>
                  </a:schemeClr>
                </a:solidFill>
                <a:latin typeface="+mj-lt"/>
              </a:rPr>
              <a:t>Em có xinh không?</a:t>
            </a:r>
            <a:endParaRPr lang="en-US" sz="28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xmlns="" id="{C70B1CBA-9307-4C83-B537-F2B5BB1C01B7}"/>
              </a:ext>
            </a:extLst>
          </p:cNvPr>
          <p:cNvSpPr txBox="1"/>
          <p:nvPr/>
        </p:nvSpPr>
        <p:spPr>
          <a:xfrm>
            <a:off x="546540" y="1116271"/>
            <a:ext cx="6011916" cy="3108543"/>
          </a:xfrm>
          <a:prstGeom prst="rect">
            <a:avLst/>
          </a:prstGeom>
          <a:noFill/>
        </p:spPr>
        <p:txBody>
          <a:bodyPr wrap="square" rtlCol="0">
            <a:spAutoFit/>
          </a:bodyPr>
          <a:lstStyle/>
          <a:p>
            <a:pPr algn="just"/>
            <a:r>
              <a:rPr lang="vi-VN" sz="2800" dirty="0" smtClean="0">
                <a:latin typeface="+mj-lt"/>
              </a:rPr>
              <a:t>Gặp </a:t>
            </a:r>
            <a:r>
              <a:rPr lang="vi-VN" sz="2800" dirty="0">
                <a:latin typeface="+mj-lt"/>
              </a:rPr>
              <a:t>dê, voi hỏi:</a:t>
            </a:r>
          </a:p>
          <a:p>
            <a:pPr algn="just"/>
            <a:r>
              <a:rPr lang="vi-VN" sz="2800" dirty="0">
                <a:latin typeface="+mj-lt"/>
              </a:rPr>
              <a:t>      - Em có xinh không?</a:t>
            </a:r>
          </a:p>
          <a:p>
            <a:pPr algn="just"/>
            <a:r>
              <a:rPr lang="vi-VN" sz="2800" dirty="0">
                <a:latin typeface="+mj-lt"/>
              </a:rPr>
              <a:t>      - Không, vì cậu không có bộ râu giống tôi.</a:t>
            </a:r>
          </a:p>
          <a:p>
            <a:pPr algn="just"/>
            <a:r>
              <a:rPr lang="vi-VN" sz="2800" dirty="0">
                <a:latin typeface="+mj-lt"/>
              </a:rPr>
              <a:t>      Voi liền nhổ một khóm cỏ dại bên đường, gắn vào cằm rồi về nhà.</a:t>
            </a:r>
          </a:p>
          <a:p>
            <a:pPr algn="just"/>
            <a:r>
              <a:rPr lang="vi-VN" sz="2800" dirty="0">
                <a:latin typeface="+mj-lt"/>
              </a:rPr>
              <a:t>      </a:t>
            </a:r>
            <a:endParaRPr lang="en-US" sz="2800" dirty="0">
              <a:latin typeface="+mj-lt"/>
            </a:endParaRPr>
          </a:p>
        </p:txBody>
      </p:sp>
      <p:pic>
        <p:nvPicPr>
          <p:cNvPr id="6" name="Picture 5">
            <a:extLst>
              <a:ext uri="{FF2B5EF4-FFF2-40B4-BE49-F238E27FC236}">
                <a16:creationId xmlns:a16="http://schemas.microsoft.com/office/drawing/2014/main" xmlns="" id="{D660F609-C82C-41DC-A65C-7F3D246FC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68" y="895096"/>
            <a:ext cx="442350" cy="442350"/>
          </a:xfrm>
          <a:prstGeom prst="rect">
            <a:avLst/>
          </a:prstGeom>
        </p:spPr>
      </p:pic>
    </p:spTree>
    <p:extLst>
      <p:ext uri="{BB962C8B-B14F-4D97-AF65-F5344CB8AC3E}">
        <p14:creationId xmlns:p14="http://schemas.microsoft.com/office/powerpoint/2010/main" val="329624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C287A80-E0E2-4B55-8CBB-C0976D12BD6F}"/>
              </a:ext>
            </a:extLst>
          </p:cNvPr>
          <p:cNvSpPr txBox="1"/>
          <p:nvPr/>
        </p:nvSpPr>
        <p:spPr>
          <a:xfrm>
            <a:off x="764481" y="255213"/>
            <a:ext cx="5365827" cy="461665"/>
          </a:xfrm>
          <a:prstGeom prst="rect">
            <a:avLst/>
          </a:prstGeom>
          <a:noFill/>
        </p:spPr>
        <p:txBody>
          <a:bodyPr wrap="square" rtlCol="0">
            <a:spAutoFit/>
          </a:bodyPr>
          <a:lstStyle/>
          <a:p>
            <a:pPr algn="ctr"/>
            <a:r>
              <a:rPr lang="vi-VN" sz="2400" b="1" dirty="0">
                <a:solidFill>
                  <a:schemeClr val="accent1">
                    <a:lumMod val="50000"/>
                  </a:schemeClr>
                </a:solidFill>
                <a:latin typeface="+mj-lt"/>
              </a:rPr>
              <a:t>Em có xinh không?</a:t>
            </a:r>
            <a:endParaRPr lang="en-US" sz="2400" b="1" dirty="0">
              <a:solidFill>
                <a:schemeClr val="accent1">
                  <a:lumMod val="50000"/>
                </a:schemeClr>
              </a:solidFill>
              <a:latin typeface="+mj-lt"/>
            </a:endParaRPr>
          </a:p>
        </p:txBody>
      </p:sp>
      <p:sp>
        <p:nvSpPr>
          <p:cNvPr id="5" name="TextBox 4">
            <a:extLst>
              <a:ext uri="{FF2B5EF4-FFF2-40B4-BE49-F238E27FC236}">
                <a16:creationId xmlns:a16="http://schemas.microsoft.com/office/drawing/2014/main" xmlns="" id="{C70B1CBA-9307-4C83-B537-F2B5BB1C01B7}"/>
              </a:ext>
            </a:extLst>
          </p:cNvPr>
          <p:cNvSpPr txBox="1"/>
          <p:nvPr/>
        </p:nvSpPr>
        <p:spPr>
          <a:xfrm>
            <a:off x="462456" y="716878"/>
            <a:ext cx="6159062" cy="4154984"/>
          </a:xfrm>
          <a:prstGeom prst="rect">
            <a:avLst/>
          </a:prstGeom>
          <a:noFill/>
        </p:spPr>
        <p:txBody>
          <a:bodyPr wrap="square" rtlCol="0">
            <a:spAutoFit/>
          </a:bodyPr>
          <a:lstStyle/>
          <a:p>
            <a:pPr algn="just"/>
            <a:r>
              <a:rPr lang="vi-VN" sz="2400" dirty="0" smtClean="0">
                <a:latin typeface="+mj-lt"/>
              </a:rPr>
              <a:t>Về </a:t>
            </a:r>
            <a:r>
              <a:rPr lang="vi-VN" sz="2400" dirty="0">
                <a:latin typeface="+mj-lt"/>
              </a:rPr>
              <a:t>nhà với đôi sừng và bộ râu giả, voi em hớn hở hỏi anh:</a:t>
            </a:r>
          </a:p>
          <a:p>
            <a:pPr algn="just"/>
            <a:r>
              <a:rPr lang="vi-VN" sz="2400" dirty="0">
                <a:latin typeface="+mj-lt"/>
              </a:rPr>
              <a:t>      - Em có xinh hơn không?</a:t>
            </a:r>
          </a:p>
          <a:p>
            <a:pPr algn="just"/>
            <a:r>
              <a:rPr lang="vi-VN" sz="2400" dirty="0">
                <a:latin typeface="+mj-lt"/>
              </a:rPr>
              <a:t>      Voi anh nói:</a:t>
            </a:r>
          </a:p>
          <a:p>
            <a:pPr algn="just"/>
            <a:r>
              <a:rPr lang="vi-VN" sz="2400" dirty="0">
                <a:latin typeface="+mj-lt"/>
              </a:rPr>
              <a:t>      - Trời ơi, sao em lại thêm sừng và râu thế này? Xấu lắm!</a:t>
            </a:r>
          </a:p>
          <a:p>
            <a:pPr algn="just"/>
            <a:r>
              <a:rPr lang="vi-VN" sz="2400" dirty="0">
                <a:latin typeface="+mj-lt"/>
              </a:rPr>
              <a:t>      Voi em ngắm mình trong gương và thấy xấu thật. Sau khi bỏ sừng và râu đi, voi em thấy mình xinh đẹp hẳn lên. Giờ đây, voi em hiểu rằng mình chỉ xinh đẹp khi đúng là voi.</a:t>
            </a:r>
          </a:p>
          <a:p>
            <a:pPr algn="r"/>
            <a:r>
              <a:rPr lang="vi-VN" sz="2400" dirty="0">
                <a:latin typeface="+mj-lt"/>
              </a:rPr>
              <a:t>(Theo </a:t>
            </a:r>
            <a:r>
              <a:rPr lang="vi-VN" sz="2400" i="1" dirty="0">
                <a:latin typeface="+mj-lt"/>
              </a:rPr>
              <a:t>Voi em đi tìm tự tin</a:t>
            </a:r>
            <a:r>
              <a:rPr lang="vi-VN" sz="2400" dirty="0">
                <a:latin typeface="+mj-lt"/>
              </a:rPr>
              <a:t>)</a:t>
            </a:r>
            <a:endParaRPr lang="en-US" sz="2400" dirty="0">
              <a:latin typeface="+mj-lt"/>
            </a:endParaRPr>
          </a:p>
        </p:txBody>
      </p:sp>
      <p:pic>
        <p:nvPicPr>
          <p:cNvPr id="6" name="Picture 5">
            <a:extLst>
              <a:ext uri="{FF2B5EF4-FFF2-40B4-BE49-F238E27FC236}">
                <a16:creationId xmlns:a16="http://schemas.microsoft.com/office/drawing/2014/main" xmlns="" id="{BAD5E73A-F790-4BFF-90A8-4E1A3428D25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7000"/>
                    </a14:imgEffect>
                  </a14:imgLayer>
                </a14:imgProps>
              </a:ext>
            </a:extLst>
          </a:blip>
          <a:srcRect l="26090" t="28446" r="16812" b="22809"/>
          <a:stretch/>
        </p:blipFill>
        <p:spPr>
          <a:xfrm>
            <a:off x="293856" y="486045"/>
            <a:ext cx="470625" cy="517687"/>
          </a:xfrm>
          <a:prstGeom prst="rect">
            <a:avLst/>
          </a:prstGeom>
        </p:spPr>
      </p:pic>
    </p:spTree>
    <p:extLst>
      <p:ext uri="{BB962C8B-B14F-4D97-AF65-F5344CB8AC3E}">
        <p14:creationId xmlns:p14="http://schemas.microsoft.com/office/powerpoint/2010/main" val="19616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CFF6F651-678D-424F-92CF-1BC2316FF20F}"/>
              </a:ext>
            </a:extLst>
          </p:cNvPr>
          <p:cNvSpPr txBox="1"/>
          <p:nvPr/>
        </p:nvSpPr>
        <p:spPr>
          <a:xfrm>
            <a:off x="634381" y="362773"/>
            <a:ext cx="5365827" cy="739690"/>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UTM Avo" panose="02040603050506020204" pitchFamily="18" charset="0"/>
              </a:rPr>
              <a:t>Từ ngữ</a:t>
            </a:r>
            <a:endParaRPr lang="en-US" sz="32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xmlns="" id="{880A00B3-C599-4EDE-A4E9-C7A3092F5501}"/>
              </a:ext>
            </a:extLst>
          </p:cNvPr>
          <p:cNvSpPr/>
          <p:nvPr/>
        </p:nvSpPr>
        <p:spPr>
          <a:xfrm>
            <a:off x="216414" y="1378949"/>
            <a:ext cx="5996762" cy="738664"/>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     khóm cỏ dại</a:t>
            </a:r>
          </a:p>
        </p:txBody>
      </p:sp>
      <p:sp>
        <p:nvSpPr>
          <p:cNvPr id="6" name="Oval 5">
            <a:extLst>
              <a:ext uri="{FF2B5EF4-FFF2-40B4-BE49-F238E27FC236}">
                <a16:creationId xmlns:a16="http://schemas.microsoft.com/office/drawing/2014/main" xmlns="" id="{157E0FDE-4F7A-4A94-BB75-0D7AEC232F08}"/>
              </a:ext>
            </a:extLst>
          </p:cNvPr>
          <p:cNvSpPr/>
          <p:nvPr/>
        </p:nvSpPr>
        <p:spPr>
          <a:xfrm>
            <a:off x="400465" y="16347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EDA7D632-B893-4A22-B989-7D0F5995E7B5}"/>
              </a:ext>
            </a:extLst>
          </p:cNvPr>
          <p:cNvSpPr txBox="1"/>
          <p:nvPr/>
        </p:nvSpPr>
        <p:spPr>
          <a:xfrm>
            <a:off x="2461992" y="1378949"/>
            <a:ext cx="4280854" cy="1384995"/>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Times New Roman" panose="02020603050405020304" pitchFamily="18" charset="0"/>
                <a:cs typeface="Times New Roman" panose="02020603050405020304" pitchFamily="18" charset="0"/>
              </a:rPr>
              <a:t>: một nhóm cỏ dại đứng chụm vào nhau.</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xmlns=""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2333832"/>
            <a:ext cx="4310173" cy="210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189186" y="1736754"/>
            <a:ext cx="6572328" cy="620619"/>
          </a:xfrm>
          <a:prstGeom prst="rect">
            <a:avLst/>
          </a:prstGeom>
          <a:noFill/>
        </p:spPr>
        <p:txBody>
          <a:bodyPr wrap="square" rtlCol="0">
            <a:spAutoFit/>
          </a:bodyPr>
          <a:lstStyle/>
          <a:p>
            <a:pPr algn="just">
              <a:lnSpc>
                <a:spcPct val="150000"/>
              </a:lnSpc>
            </a:pPr>
            <a:r>
              <a:rPr lang="vi-VN" sz="2600" b="1" dirty="0">
                <a:solidFill>
                  <a:schemeClr val="accent6">
                    <a:lumMod val="75000"/>
                  </a:schemeClr>
                </a:solidFill>
                <a:latin typeface="+mj-lt"/>
              </a:rPr>
              <a:t>1.</a:t>
            </a:r>
            <a:r>
              <a:rPr lang="vi-VN" sz="2600" dirty="0">
                <a:latin typeface="+mj-lt"/>
              </a:rPr>
              <a:t> Voi em đã </a:t>
            </a:r>
            <a:r>
              <a:rPr lang="vi-VN" sz="2600" dirty="0" smtClean="0">
                <a:latin typeface="+mj-lt"/>
              </a:rPr>
              <a:t>hỏi </a:t>
            </a:r>
            <a:r>
              <a:rPr lang="vi-VN" sz="2600" dirty="0">
                <a:latin typeface="+mj-lt"/>
              </a:rPr>
              <a:t>voi anh, hươu và dê điều gì?</a:t>
            </a:r>
          </a:p>
        </p:txBody>
      </p:sp>
      <p:sp>
        <p:nvSpPr>
          <p:cNvPr id="10" name="TextBox 9">
            <a:extLst>
              <a:ext uri="{FF2B5EF4-FFF2-40B4-BE49-F238E27FC236}">
                <a16:creationId xmlns:a16="http://schemas.microsoft.com/office/drawing/2014/main" xmlns=""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xmlns=""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80493" y="2721529"/>
            <a:ext cx="892378" cy="869200"/>
          </a:xfrm>
          <a:prstGeom prst="ellipse">
            <a:avLst/>
          </a:prstGeom>
          <a:ln w="19050">
            <a:solidFill>
              <a:srgbClr val="0070C0"/>
            </a:solidFill>
          </a:ln>
        </p:spPr>
      </p:pic>
      <p:grpSp>
        <p:nvGrpSpPr>
          <p:cNvPr id="6" name="Group 5">
            <a:extLst>
              <a:ext uri="{FF2B5EF4-FFF2-40B4-BE49-F238E27FC236}">
                <a16:creationId xmlns:a16="http://schemas.microsoft.com/office/drawing/2014/main" xmlns="" id="{4EF71524-828E-4BB9-B2A6-34D1E61015BB}"/>
              </a:ext>
            </a:extLst>
          </p:cNvPr>
          <p:cNvGrpSpPr/>
          <p:nvPr/>
        </p:nvGrpSpPr>
        <p:grpSpPr>
          <a:xfrm>
            <a:off x="2266015" y="2362924"/>
            <a:ext cx="3594389" cy="738664"/>
            <a:chOff x="1990919" y="1682847"/>
            <a:chExt cx="3146581" cy="738664"/>
          </a:xfrm>
        </p:grpSpPr>
        <p:sp>
          <p:nvSpPr>
            <p:cNvPr id="5" name="Speech Bubble: Rectangle with Corners Rounded 4">
              <a:extLst>
                <a:ext uri="{FF2B5EF4-FFF2-40B4-BE49-F238E27FC236}">
                  <a16:creationId xmlns:a16="http://schemas.microsoft.com/office/drawing/2014/main" xmlns="" id="{8D36320A-79E0-4977-9551-179FE0A8024E}"/>
                </a:ext>
              </a:extLst>
            </p:cNvPr>
            <p:cNvSpPr/>
            <p:nvPr/>
          </p:nvSpPr>
          <p:spPr>
            <a:xfrm>
              <a:off x="2158410" y="1799230"/>
              <a:ext cx="2811600" cy="505898"/>
            </a:xfrm>
            <a:prstGeom prst="wedgeRoundRectCallout">
              <a:avLst>
                <a:gd name="adj1" fmla="val -68659"/>
                <a:gd name="adj2" fmla="val 39381"/>
                <a:gd name="adj3"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7" name="TextBox 16">
              <a:extLst>
                <a:ext uri="{FF2B5EF4-FFF2-40B4-BE49-F238E27FC236}">
                  <a16:creationId xmlns:a16="http://schemas.microsoft.com/office/drawing/2014/main" xmlns="" id="{D78D96A3-CB34-47E6-8F2B-73056CAAED00}"/>
                </a:ext>
              </a:extLst>
            </p:cNvPr>
            <p:cNvSpPr txBox="1"/>
            <p:nvPr/>
          </p:nvSpPr>
          <p:spPr>
            <a:xfrm>
              <a:off x="1990919" y="1682847"/>
              <a:ext cx="3146581" cy="738664"/>
            </a:xfrm>
            <a:prstGeom prst="rect">
              <a:avLst/>
            </a:prstGeom>
            <a:noFill/>
          </p:spPr>
          <p:txBody>
            <a:bodyPr wrap="square" rtlCol="0">
              <a:spAutoFit/>
            </a:bodyPr>
            <a:lstStyle/>
            <a:p>
              <a:pPr algn="ctr">
                <a:lnSpc>
                  <a:spcPct val="150000"/>
                </a:lnSpc>
              </a:pPr>
              <a:r>
                <a:rPr lang="vi-VN" sz="2800" dirty="0">
                  <a:solidFill>
                    <a:schemeClr val="accent6">
                      <a:lumMod val="75000"/>
                    </a:schemeClr>
                  </a:solidFill>
                  <a:latin typeface="+mj-lt"/>
                </a:rPr>
                <a:t>Em có xinh không?</a:t>
              </a:r>
            </a:p>
          </p:txBody>
        </p:sp>
      </p:grpSp>
      <p:pic>
        <p:nvPicPr>
          <p:cNvPr id="28" name="Picture 27">
            <a:extLst>
              <a:ext uri="{FF2B5EF4-FFF2-40B4-BE49-F238E27FC236}">
                <a16:creationId xmlns:a16="http://schemas.microsoft.com/office/drawing/2014/main" xmlns="" id="{01E515DA-8DFC-47A8-8C9B-D2332B187C2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2083</TotalTime>
  <Words>1233</Words>
  <Application>Microsoft Office PowerPoint</Application>
  <PresentationFormat>Custom</PresentationFormat>
  <Paragraphs>115</Paragraphs>
  <Slides>36</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HP001 4 hàng</vt:lpstr>
      <vt:lpstr>UTM Avo</vt:lpstr>
      <vt:lpstr>HP001</vt:lpstr>
      <vt:lpstr>Times New Roman</vt:lpstr>
      <vt:lpstr>UTM Cookies</vt:lpstr>
      <vt:lpstr>Kalam</vt:lpstr>
      <vt:lpstr>Wingdings</vt:lpstr>
      <vt:lpstr>Montserrat</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103</cp:revision>
  <dcterms:modified xsi:type="dcterms:W3CDTF">2024-09-30T03:19:07Z</dcterms:modified>
</cp:coreProperties>
</file>