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5" r:id="rId3"/>
    <p:sldId id="286" r:id="rId4"/>
    <p:sldId id="287" r:id="rId5"/>
    <p:sldId id="288" r:id="rId6"/>
    <p:sldId id="263" r:id="rId7"/>
    <p:sldId id="264" r:id="rId8"/>
    <p:sldId id="265" r:id="rId9"/>
    <p:sldId id="266" r:id="rId10"/>
    <p:sldId id="289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80" r:id="rId23"/>
    <p:sldId id="290" r:id="rId24"/>
    <p:sldId id="291" r:id="rId25"/>
    <p:sldId id="292" r:id="rId26"/>
    <p:sldId id="293" r:id="rId27"/>
    <p:sldId id="294" r:id="rId28"/>
    <p:sldId id="295" r:id="rId29"/>
    <p:sldId id="281" r:id="rId30"/>
    <p:sldId id="282" r:id="rId31"/>
    <p:sldId id="28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0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AF61-C2B8-4F0A-AC22-3FB47CB49672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FC11-93B3-4EFB-BEAB-D31AD0C3D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75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AF61-C2B8-4F0A-AC22-3FB47CB49672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FC11-93B3-4EFB-BEAB-D31AD0C3D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93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AF61-C2B8-4F0A-AC22-3FB47CB49672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FC11-93B3-4EFB-BEAB-D31AD0C3D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03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09" y="258924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774825"/>
            <a:ext cx="8582413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105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AF61-C2B8-4F0A-AC22-3FB47CB49672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FC11-93B3-4EFB-BEAB-D31AD0C3D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1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AF61-C2B8-4F0A-AC22-3FB47CB49672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FC11-93B3-4EFB-BEAB-D31AD0C3D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27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AF61-C2B8-4F0A-AC22-3FB47CB49672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FC11-93B3-4EFB-BEAB-D31AD0C3D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55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AF61-C2B8-4F0A-AC22-3FB47CB49672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FC11-93B3-4EFB-BEAB-D31AD0C3D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37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AF61-C2B8-4F0A-AC22-3FB47CB49672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FC11-93B3-4EFB-BEAB-D31AD0C3D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9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AF61-C2B8-4F0A-AC22-3FB47CB49672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FC11-93B3-4EFB-BEAB-D31AD0C3D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AF61-C2B8-4F0A-AC22-3FB47CB49672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FC11-93B3-4EFB-BEAB-D31AD0C3D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13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AF61-C2B8-4F0A-AC22-3FB47CB49672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FC11-93B3-4EFB-BEAB-D31AD0C3D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FAF61-C2B8-4F0A-AC22-3FB47CB49672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EFC11-93B3-4EFB-BEAB-D31AD0C3D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6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56FBF10-BC0D-4914-8E62-5AEE3D96C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1572" y="285855"/>
            <a:ext cx="6280296" cy="6165877"/>
          </a:xfrm>
          <a:prstGeom prst="ellipse">
            <a:avLst/>
          </a:prstGeom>
        </p:spPr>
      </p:pic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174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F1651D7-B63B-48C0-9554-8AF7EF6FDC81}"/>
              </a:ext>
            </a:extLst>
          </p:cNvPr>
          <p:cNvSpPr txBox="1"/>
          <p:nvPr/>
        </p:nvSpPr>
        <p:spPr>
          <a:xfrm>
            <a:off x="284018" y="118780"/>
            <a:ext cx="8316372" cy="14431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Tìm những câu nói cho thấy hai anh em rất quan tâm và yêu quý nhau.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530978A-BE63-4DC0-BED3-CB93AE589AE1}"/>
              </a:ext>
            </a:extLst>
          </p:cNvPr>
          <p:cNvSpPr/>
          <p:nvPr/>
        </p:nvSpPr>
        <p:spPr>
          <a:xfrm>
            <a:off x="461404" y="1521206"/>
            <a:ext cx="8390155" cy="144314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Nếu vậy, em sẽ lấy bút màu để vẽ tặng anh ngựa hồng và ô tô.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BC2F1C9-2FC6-40B7-AAAA-12379689A7B5}"/>
              </a:ext>
            </a:extLst>
          </p:cNvPr>
          <p:cNvSpPr/>
          <p:nvPr/>
        </p:nvSpPr>
        <p:spPr>
          <a:xfrm>
            <a:off x="576597" y="2897347"/>
            <a:ext cx="8159768" cy="144314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Còn anh sẽ vẽ tặng em nhiều búp bê và quần áo đủ các màu sắc.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839849D5-2D53-4DD7-BDB8-836F402A1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83019" y="4495800"/>
            <a:ext cx="787155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7302B70-B84E-44C0-AB09-190FE6A033E2}"/>
              </a:ext>
            </a:extLst>
          </p:cNvPr>
          <p:cNvSpPr txBox="1"/>
          <p:nvPr/>
        </p:nvSpPr>
        <p:spPr>
          <a:xfrm>
            <a:off x="951606" y="4488873"/>
            <a:ext cx="7784759" cy="21356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Vì sao những câu nói này lại thể hiện sự yêu thương của hai anh em dành cho nhau?</a:t>
            </a:r>
          </a:p>
        </p:txBody>
      </p:sp>
    </p:spTree>
    <p:extLst>
      <p:ext uri="{BB962C8B-B14F-4D97-AF65-F5344CB8AC3E}">
        <p14:creationId xmlns:p14="http://schemas.microsoft.com/office/powerpoint/2010/main" val="168931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402AC53-DDDD-4440-8569-08134E617834}"/>
              </a:ext>
            </a:extLst>
          </p:cNvPr>
          <p:cNvSpPr txBox="1"/>
          <p:nvPr/>
        </p:nvSpPr>
        <p:spPr>
          <a:xfrm>
            <a:off x="973997" y="217045"/>
            <a:ext cx="3709864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</a:t>
            </a:r>
            <a:endParaRPr lang="en-US" sz="32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69DF3C-5780-4554-AA71-6349F9B50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57317" y="378037"/>
            <a:ext cx="776411" cy="70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E2D7A29-4AE7-48B8-A217-E2643E3DC7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423" y="2403347"/>
            <a:ext cx="7919155" cy="18238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158867" y="1779496"/>
            <a:ext cx="8159768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3600" dirty="0">
                <a:latin typeface="UTM Avo" panose="02040603050506020204" pitchFamily="18" charset="0"/>
              </a:rPr>
              <a:t>Xếp các từ ngữ vào nhóm thích hợp.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250891" y="655065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800" b="1" dirty="0">
                <a:solidFill>
                  <a:srgbClr val="FFFF00"/>
                </a:solidFill>
                <a:latin typeface="UTM Cookies" panose="02040603050506020204" pitchFamily="18" charset="0"/>
              </a:rPr>
              <a:t>LUYỆN TẬP</a:t>
            </a:r>
            <a:endParaRPr lang="en-US" sz="4800" b="1" dirty="0">
              <a:solidFill>
                <a:srgbClr val="FFFF00"/>
              </a:solidFill>
              <a:latin typeface="UTM Cookies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6B72690-228B-4565-8F12-7B1A24C28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277" b="53771"/>
          <a:stretch/>
        </p:blipFill>
        <p:spPr>
          <a:xfrm>
            <a:off x="612423" y="2403347"/>
            <a:ext cx="1720277" cy="8431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5CFA340-EDC9-4F2B-9FFE-C8692E2F7A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496031" y="444922"/>
            <a:ext cx="1720277" cy="1709945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6327594-B338-4185-A991-24512FD69855}"/>
              </a:ext>
            </a:extLst>
          </p:cNvPr>
          <p:cNvSpPr txBox="1"/>
          <p:nvPr/>
        </p:nvSpPr>
        <p:spPr>
          <a:xfrm>
            <a:off x="608237" y="3474856"/>
            <a:ext cx="8159768" cy="261609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189" indent="-457189" algn="just">
              <a:lnSpc>
                <a:spcPct val="250000"/>
              </a:lnSpc>
              <a:buAutoNum type="alphaLcPeriod"/>
            </a:pPr>
            <a:r>
              <a:rPr lang="vi-VN" sz="3600" dirty="0">
                <a:latin typeface="UTM Avo" panose="02040603050506020204" pitchFamily="18" charset="0"/>
              </a:rPr>
              <a:t>Từ ngữ chỉ người:</a:t>
            </a:r>
          </a:p>
          <a:p>
            <a:pPr marL="457189" indent="-457189" algn="just">
              <a:lnSpc>
                <a:spcPct val="200000"/>
              </a:lnSpc>
              <a:buAutoNum type="alphaLcPeriod"/>
            </a:pPr>
            <a:r>
              <a:rPr lang="vi-VN" sz="3600" dirty="0">
                <a:latin typeface="UTM Avo" panose="02040603050506020204" pitchFamily="18" charset="0"/>
              </a:rPr>
              <a:t>Từ ngữ chỉ vật: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2680DAA-0E2F-4A7C-AA18-513D121CFE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503" r="52595" b="46831"/>
          <a:stretch/>
        </p:blipFill>
        <p:spPr>
          <a:xfrm>
            <a:off x="2948763" y="2403347"/>
            <a:ext cx="1417675" cy="9696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4075B2A-F7AF-4528-A72B-B199FBFB0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83" t="1" r="26915" b="53770"/>
          <a:stretch/>
        </p:blipFill>
        <p:spPr>
          <a:xfrm>
            <a:off x="4982500" y="2403348"/>
            <a:ext cx="1417675" cy="8431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EDD0504-88C0-496D-A9A6-99B6557AB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7121" r="4977" b="46832"/>
          <a:stretch/>
        </p:blipFill>
        <p:spPr>
          <a:xfrm>
            <a:off x="6719777" y="2403347"/>
            <a:ext cx="1417675" cy="969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03ECD4E-A6BA-4C41-AE19-C97573C033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644" t="46831" r="67633"/>
          <a:stretch/>
        </p:blipFill>
        <p:spPr>
          <a:xfrm>
            <a:off x="1455314" y="3257459"/>
            <a:ext cx="1720277" cy="9696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EC8DF68-4C53-48B3-B28F-37D36D2FA8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947" t="51107" r="47404"/>
          <a:stretch/>
        </p:blipFill>
        <p:spPr>
          <a:xfrm>
            <a:off x="3459125" y="3335438"/>
            <a:ext cx="1318441" cy="8917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F2479D0-1125-4F70-895B-645683EDB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966" t="46831" r="17687"/>
          <a:stretch/>
        </p:blipFill>
        <p:spPr>
          <a:xfrm>
            <a:off x="5202865" y="3257459"/>
            <a:ext cx="1928040" cy="9696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CA5E9E0-2F94-4252-83D8-2D4E8DA17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4282" t="58046"/>
          <a:stretch/>
        </p:blipFill>
        <p:spPr>
          <a:xfrm>
            <a:off x="7286847" y="3461998"/>
            <a:ext cx="1244731" cy="76515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FB803BE6-CCD0-4872-A51F-323E067A263D}"/>
              </a:ext>
            </a:extLst>
          </p:cNvPr>
          <p:cNvCxnSpPr>
            <a:cxnSpLocks/>
          </p:cNvCxnSpPr>
          <p:nvPr/>
        </p:nvCxnSpPr>
        <p:spPr>
          <a:xfrm flipH="1">
            <a:off x="1063257" y="2414331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5026BC9B-F730-4DB1-BC1A-DC505A65C536}"/>
              </a:ext>
            </a:extLst>
          </p:cNvPr>
          <p:cNvCxnSpPr>
            <a:cxnSpLocks/>
          </p:cNvCxnSpPr>
          <p:nvPr/>
        </p:nvCxnSpPr>
        <p:spPr>
          <a:xfrm flipH="1">
            <a:off x="3147245" y="2414331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4C9F3BDE-B171-4E2C-AFA1-3CD41C70E90B}"/>
              </a:ext>
            </a:extLst>
          </p:cNvPr>
          <p:cNvCxnSpPr>
            <a:cxnSpLocks/>
          </p:cNvCxnSpPr>
          <p:nvPr/>
        </p:nvCxnSpPr>
        <p:spPr>
          <a:xfrm flipH="1">
            <a:off x="5068189" y="2414331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B21B80B7-6689-49FA-84D1-4A23DD4E7966}"/>
              </a:ext>
            </a:extLst>
          </p:cNvPr>
          <p:cNvCxnSpPr>
            <a:cxnSpLocks/>
          </p:cNvCxnSpPr>
          <p:nvPr/>
        </p:nvCxnSpPr>
        <p:spPr>
          <a:xfrm flipH="1">
            <a:off x="1913866" y="3320740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18409515-28ED-4C82-A792-239B1AA2E268}"/>
              </a:ext>
            </a:extLst>
          </p:cNvPr>
          <p:cNvCxnSpPr>
            <a:cxnSpLocks/>
          </p:cNvCxnSpPr>
          <p:nvPr/>
        </p:nvCxnSpPr>
        <p:spPr>
          <a:xfrm flipH="1">
            <a:off x="3579634" y="3315249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A35A9460-7453-4E53-B79C-F6E18148310B}"/>
              </a:ext>
            </a:extLst>
          </p:cNvPr>
          <p:cNvCxnSpPr>
            <a:cxnSpLocks/>
          </p:cNvCxnSpPr>
          <p:nvPr/>
        </p:nvCxnSpPr>
        <p:spPr>
          <a:xfrm flipH="1">
            <a:off x="5479317" y="3315249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E411F5EB-3B47-4610-AD4E-8C36B1946B65}"/>
              </a:ext>
            </a:extLst>
          </p:cNvPr>
          <p:cNvCxnSpPr>
            <a:cxnSpLocks/>
          </p:cNvCxnSpPr>
          <p:nvPr/>
        </p:nvCxnSpPr>
        <p:spPr>
          <a:xfrm flipH="1">
            <a:off x="7525037" y="3315249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6BAA472D-CE57-4BC1-8653-2213B7A3C34F}"/>
              </a:ext>
            </a:extLst>
          </p:cNvPr>
          <p:cNvCxnSpPr>
            <a:cxnSpLocks/>
          </p:cNvCxnSpPr>
          <p:nvPr/>
        </p:nvCxnSpPr>
        <p:spPr>
          <a:xfrm flipH="1">
            <a:off x="6869262" y="2414331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055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01406 0.488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275 0.30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33907 0.3104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2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-0.379 0.3011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12188 0.3432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0.09965 0.3263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3" y="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4236 0.3321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-0.26493 0.1504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8136C3E-B074-4297-AF28-5E07674F55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609600" y="1903207"/>
            <a:ext cx="7848600" cy="4737021"/>
          </a:xfrm>
          <a:prstGeom prst="round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1141C05-674B-4C62-A099-C7CCCA9598FF}"/>
              </a:ext>
            </a:extLst>
          </p:cNvPr>
          <p:cNvSpPr txBox="1"/>
          <p:nvPr/>
        </p:nvSpPr>
        <p:spPr>
          <a:xfrm>
            <a:off x="184305" y="131962"/>
            <a:ext cx="8654895" cy="14431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Tìm trong bài những câu cho thấy sự ngạc nhiên của Bi khi nhìn thấy cầu vồng.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8810A15-9AA0-410D-865B-D58E0C05E2D5}"/>
              </a:ext>
            </a:extLst>
          </p:cNvPr>
          <p:cNvGrpSpPr/>
          <p:nvPr/>
        </p:nvGrpSpPr>
        <p:grpSpPr>
          <a:xfrm>
            <a:off x="1842978" y="1979555"/>
            <a:ext cx="6615222" cy="1412374"/>
            <a:chOff x="1382233" y="1484666"/>
            <a:chExt cx="4149083" cy="1059281"/>
          </a:xfrm>
          <a:solidFill>
            <a:srgbClr val="FFFF00"/>
          </a:solidFill>
        </p:grpSpPr>
        <p:sp>
          <p:nvSpPr>
            <p:cNvPr id="5" name="Speech Bubble: Rectangle with Corners Rounded 4">
              <a:extLst>
                <a:ext uri="{FF2B5EF4-FFF2-40B4-BE49-F238E27FC236}">
                  <a16:creationId xmlns="" xmlns:a16="http://schemas.microsoft.com/office/drawing/2014/main" id="{71839674-0B01-4E17-9B16-1C89077CA132}"/>
                </a:ext>
              </a:extLst>
            </p:cNvPr>
            <p:cNvSpPr/>
            <p:nvPr/>
          </p:nvSpPr>
          <p:spPr>
            <a:xfrm>
              <a:off x="1382233" y="1484666"/>
              <a:ext cx="3657600" cy="493738"/>
            </a:xfrm>
            <a:prstGeom prst="wedgeRoundRectCallout">
              <a:avLst>
                <a:gd name="adj1" fmla="val -36243"/>
                <a:gd name="adj2" fmla="val 140025"/>
                <a:gd name="adj3" fmla="val 16667"/>
              </a:avLst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29EF83C-C76A-407B-A0BA-7D150D8EDB51}"/>
                </a:ext>
              </a:extLst>
            </p:cNvPr>
            <p:cNvSpPr txBox="1"/>
            <p:nvPr/>
          </p:nvSpPr>
          <p:spPr>
            <a:xfrm>
              <a:off x="1382233" y="1484666"/>
              <a:ext cx="4149083" cy="10592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Cầu vồng kìa! Em nhìn xem! Đẹp quá!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607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915659" y="3111112"/>
              <a:ext cx="2009748" cy="1004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5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58465" y="2523009"/>
              <a:ext cx="3041009" cy="800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3</a:t>
              </a:r>
              <a:endParaRPr lang="en-US" sz="4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70" y="4263521"/>
            <a:ext cx="2076297" cy="2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033A5C1-15A6-4A34-B895-79C7DF27F413}"/>
              </a:ext>
            </a:extLst>
          </p:cNvPr>
          <p:cNvGrpSpPr/>
          <p:nvPr/>
        </p:nvGrpSpPr>
        <p:grpSpPr>
          <a:xfrm>
            <a:off x="644857" y="823857"/>
            <a:ext cx="2165384" cy="722229"/>
            <a:chOff x="369343" y="617893"/>
            <a:chExt cx="1624038" cy="541671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E23AF22A-3F44-4CD5-8395-EBC5AB728EC6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FF00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CCA49FAB-FA4B-4F09-B9AF-87B2CD5E20CA}"/>
                </a:ext>
              </a:extLst>
            </p:cNvPr>
            <p:cNvSpPr txBox="1"/>
            <p:nvPr/>
          </p:nvSpPr>
          <p:spPr>
            <a:xfrm>
              <a:off x="379734" y="628650"/>
              <a:ext cx="161364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FF00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B59489C-4FDF-452D-9FFF-DFC111C307D3}"/>
              </a:ext>
            </a:extLst>
          </p:cNvPr>
          <p:cNvSpPr txBox="1"/>
          <p:nvPr/>
        </p:nvSpPr>
        <p:spPr>
          <a:xfrm>
            <a:off x="2250891" y="720969"/>
            <a:ext cx="7591660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000" dirty="0">
                <a:solidFill>
                  <a:srgbClr val="FFFF00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4000" dirty="0">
              <a:solidFill>
                <a:srgbClr val="FFFF00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477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573591C8-BDC3-46C3-BA09-BEFFC50E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256" y="3926192"/>
            <a:ext cx="1929859" cy="1661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250891" y="655065"/>
            <a:ext cx="7591660" cy="1025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vi-VN" sz="5900" dirty="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Ă, Â</a:t>
            </a:r>
            <a:endParaRPr lang="en-US" sz="48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Lý thuyết chữ hoa: a, ă, â tiếng việt 2">
            <a:extLst>
              <a:ext uri="{FF2B5EF4-FFF2-40B4-BE49-F238E27FC236}">
                <a16:creationId xmlns="" xmlns:a16="http://schemas.microsoft.com/office/drawing/2014/main" id="{2F0AC522-00C8-4E28-AB69-799524C07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496031" y="2582541"/>
            <a:ext cx="2421891" cy="28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149965" y="1706850"/>
            <a:ext cx="7154436" cy="111568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43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Ă, Â</a:t>
            </a:r>
            <a:endParaRPr lang="en-US" sz="27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A041AD1-B7E8-4830-8250-CDADEDA98D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496031" y="444922"/>
            <a:ext cx="1720277" cy="1709945"/>
          </a:xfrm>
          <a:prstGeom prst="ellipse">
            <a:avLst/>
          </a:prstGeom>
        </p:spPr>
      </p:pic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="" xmlns:a16="http://schemas.microsoft.com/office/drawing/2014/main" id="{56D16AA9-7A81-4C3F-9AB1-C71C4CDE92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6987462" y="3926192"/>
            <a:ext cx="1788239" cy="1480665"/>
          </a:xfrm>
          <a:prstGeom prst="rect">
            <a:avLst/>
          </a:prstGeom>
        </p:spPr>
      </p:pic>
      <p:pic>
        <p:nvPicPr>
          <p:cNvPr id="14" name="Picture 2" descr="Lý thuyết chữ hoa: a, ă, â tiếng việt 2">
            <a:extLst>
              <a:ext uri="{FF2B5EF4-FFF2-40B4-BE49-F238E27FC236}">
                <a16:creationId xmlns="" xmlns:a16="http://schemas.microsoft.com/office/drawing/2014/main" id="{F63215B8-6E5C-42CB-8940-735EBAFD8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4727181" y="2582541"/>
            <a:ext cx="2421891" cy="28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287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43BA0BC-E4F0-4D59-9564-331531B3D7AB}"/>
              </a:ext>
            </a:extLst>
          </p:cNvPr>
          <p:cNvSpPr txBox="1"/>
          <p:nvPr/>
        </p:nvSpPr>
        <p:spPr>
          <a:xfrm>
            <a:off x="1002285" y="540890"/>
            <a:ext cx="7154436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43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43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  <a:extLst>
              <a:ext uri="{FF2B5EF4-FFF2-40B4-BE49-F238E27FC236}">
                <a16:creationId xmlns="" xmlns:a16="http://schemas.microsoft.com/office/drawing/2014/main" id="{F4B6E52A-2014-4898-9902-B7FCC90948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775" y="1648886"/>
            <a:ext cx="7388445" cy="41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5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765109-990D-4F0F-9640-4F5DC1E9AC5A}"/>
              </a:ext>
            </a:extLst>
          </p:cNvPr>
          <p:cNvSpPr txBox="1"/>
          <p:nvPr/>
        </p:nvSpPr>
        <p:spPr>
          <a:xfrm>
            <a:off x="1002285" y="540890"/>
            <a:ext cx="7154436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43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43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  <a:extLst>
              <a:ext uri="{FF2B5EF4-FFF2-40B4-BE49-F238E27FC236}">
                <a16:creationId xmlns="" xmlns:a16="http://schemas.microsoft.com/office/drawing/2014/main" id="{7DEEBE73-47F7-4C05-8971-8973840CB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9832"/>
          <a:stretch/>
        </p:blipFill>
        <p:spPr>
          <a:xfrm>
            <a:off x="1694131" y="1836953"/>
            <a:ext cx="5755732" cy="436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4BDCB1C-BEB7-4776-AFD5-A5C419AAD452}"/>
              </a:ext>
            </a:extLst>
          </p:cNvPr>
          <p:cNvSpPr txBox="1"/>
          <p:nvPr/>
        </p:nvSpPr>
        <p:spPr>
          <a:xfrm>
            <a:off x="1002285" y="540890"/>
            <a:ext cx="7154436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43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43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  <a:extLst>
              <a:ext uri="{FF2B5EF4-FFF2-40B4-BE49-F238E27FC236}">
                <a16:creationId xmlns="" xmlns:a16="http://schemas.microsoft.com/office/drawing/2014/main" id="{F71589F1-9B91-46A0-9E68-10B49F192C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054" y="1648886"/>
            <a:ext cx="7603893" cy="427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3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D97CED0-09F0-4419-BCBB-D8588541BEB3}"/>
              </a:ext>
            </a:extLst>
          </p:cNvPr>
          <p:cNvSpPr txBox="1"/>
          <p:nvPr/>
        </p:nvSpPr>
        <p:spPr>
          <a:xfrm>
            <a:off x="1002285" y="540890"/>
            <a:ext cx="7154436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43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43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  <a:extLst>
              <a:ext uri="{FF2B5EF4-FFF2-40B4-BE49-F238E27FC236}">
                <a16:creationId xmlns="" xmlns:a16="http://schemas.microsoft.com/office/drawing/2014/main" id="{B26C6489-E340-4C0B-870C-FBEFB320D5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098"/>
          <a:stretch/>
        </p:blipFill>
        <p:spPr>
          <a:xfrm>
            <a:off x="1700187" y="1648886"/>
            <a:ext cx="5743621" cy="433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9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647375" y="720969"/>
            <a:ext cx="2189955" cy="778846"/>
            <a:chOff x="340524" y="617893"/>
            <a:chExt cx="1642466" cy="584134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1815653"/>
            <a:ext cx="927752" cy="48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219200" y="1799754"/>
            <a:ext cx="7835248" cy="150810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25000"/>
              </a:lnSpc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1.</a:t>
            </a:r>
            <a:r>
              <a:rPr lang="vi-VN" sz="3600" dirty="0">
                <a:latin typeface="+mj-lt"/>
              </a:rPr>
              <a:t> Bức tranh dưới đây vẽ những gì?</a:t>
            </a:r>
          </a:p>
          <a:p>
            <a:pPr>
              <a:lnSpc>
                <a:spcPct val="125000"/>
              </a:lnSpc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vi-VN" sz="3600" dirty="0">
                <a:latin typeface="+mj-lt"/>
              </a:rPr>
              <a:t>Đoán xem hai bạn nhỏ nói gì </a:t>
            </a:r>
            <a:r>
              <a:rPr lang="vi-VN" sz="3600" dirty="0" smtClean="0">
                <a:latin typeface="+mj-lt"/>
              </a:rPr>
              <a:t>với</a:t>
            </a:r>
            <a:r>
              <a:rPr lang="en-US" sz="3600" dirty="0" smtClean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nhau</a:t>
            </a:r>
            <a:r>
              <a:rPr lang="vi-VN" sz="3600" dirty="0">
                <a:latin typeface="+mj-lt"/>
              </a:rPr>
              <a:t>.</a:t>
            </a:r>
            <a:endParaRPr lang="en-US" sz="36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2250891" y="720969"/>
            <a:ext cx="7591660" cy="70788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3800" dirty="0">
                <a:solidFill>
                  <a:srgbClr val="FFFF00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800" dirty="0">
              <a:solidFill>
                <a:srgbClr val="FFFF00"/>
              </a:solidFill>
              <a:latin typeface="UTM Cookies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4809857-1CCB-4D2F-A2CD-6785761D2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876" y="3294000"/>
            <a:ext cx="7429825" cy="3203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78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250891" y="655065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800" b="1" dirty="0">
                <a:solidFill>
                  <a:srgbClr val="FFFF00"/>
                </a:solidFill>
                <a:latin typeface="UTM Cookies" panose="02040603050506020204" pitchFamily="18" charset="0"/>
              </a:rPr>
              <a:t>LUYỆN VIẾT VỞ</a:t>
            </a:r>
            <a:endParaRPr lang="en-US" sz="4800" b="1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Student Writing (#4) | Free SVG">
            <a:extLst>
              <a:ext uri="{FF2B5EF4-FFF2-40B4-BE49-F238E27FC236}">
                <a16:creationId xmlns="" xmlns:a16="http://schemas.microsoft.com/office/drawing/2014/main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19400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2C03E65-CE96-43DC-BA78-7E52DB0E7929}"/>
              </a:ext>
            </a:extLst>
          </p:cNvPr>
          <p:cNvSpPr txBox="1"/>
          <p:nvPr/>
        </p:nvSpPr>
        <p:spPr>
          <a:xfrm>
            <a:off x="381000" y="2111443"/>
            <a:ext cx="8458200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3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 tập một</a:t>
            </a:r>
            <a:endParaRPr 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496031" y="444922"/>
            <a:ext cx="1720277" cy="170994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409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00396" y="1868604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4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297220" y="2636012"/>
              <a:ext cx="3041009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</a:t>
              </a: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 4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F868A4D-D623-4D61-AB5D-C11395E49477}"/>
              </a:ext>
            </a:extLst>
          </p:cNvPr>
          <p:cNvGrpSpPr/>
          <p:nvPr/>
        </p:nvGrpSpPr>
        <p:grpSpPr>
          <a:xfrm>
            <a:off x="492457" y="823857"/>
            <a:ext cx="2151530" cy="717290"/>
            <a:chOff x="369343" y="617893"/>
            <a:chExt cx="1613647" cy="537967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35171F3-3B93-4135-A20C-19EEB07B37E5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FF00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FE8F7802-FEDD-41A3-B2E2-29D5F5DEE090}"/>
                </a:ext>
              </a:extLst>
            </p:cNvPr>
            <p:cNvSpPr txBox="1"/>
            <p:nvPr/>
          </p:nvSpPr>
          <p:spPr>
            <a:xfrm>
              <a:off x="369343" y="624946"/>
              <a:ext cx="161364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FF00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2250891" y="720969"/>
            <a:ext cx="7591660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000" dirty="0">
                <a:solidFill>
                  <a:srgbClr val="FFFF00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4000" dirty="0">
              <a:solidFill>
                <a:srgbClr val="FFFF00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802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F61B79-6506-43EA-92ED-7CFD4E3C8CEC}"/>
              </a:ext>
            </a:extLst>
          </p:cNvPr>
          <p:cNvSpPr txBox="1"/>
          <p:nvPr/>
        </p:nvSpPr>
        <p:spPr>
          <a:xfrm>
            <a:off x="115232" y="0"/>
            <a:ext cx="7770936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Nói tiếp để hoàn thành câu dưới tranh.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77362B-5DBE-48F6-88DE-E84AF9C6A5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685800" y="984800"/>
            <a:ext cx="3754915" cy="297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122625-8661-436B-8200-709432881A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685801" y="3934691"/>
            <a:ext cx="3846772" cy="2923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56639F-9B40-48BF-B728-62729966B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4532574" y="984800"/>
            <a:ext cx="3925626" cy="2949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9CB8A8-F660-4D46-B383-762AB21F0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4724400" y="3934691"/>
            <a:ext cx="3581400" cy="292330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85801" y="740228"/>
            <a:ext cx="14477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03272" y="740228"/>
            <a:ext cx="48167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2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77362B-5DBE-48F6-88DE-E84AF9C6A5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762000" y="320670"/>
            <a:ext cx="7620000" cy="62916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DB00A3-9F7C-46D3-9363-C7DDCE9F604C}"/>
              </a:ext>
            </a:extLst>
          </p:cNvPr>
          <p:cNvSpPr txBox="1"/>
          <p:nvPr/>
        </p:nvSpPr>
        <p:spPr>
          <a:xfrm>
            <a:off x="228600" y="5407223"/>
            <a:ext cx="8610600" cy="1231102"/>
          </a:xfrm>
          <a:prstGeom prst="rect">
            <a:avLst/>
          </a:prstGeom>
          <a:solidFill>
            <a:srgbClr val="FFFF00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600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Khi cầu vồng hiện ra, Bi nói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 chân cầu vồng có bảy hũ vàng.</a:t>
            </a:r>
            <a:endParaRPr lang="vi-VN" sz="3600" dirty="0">
              <a:solidFill>
                <a:srgbClr val="17479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74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56639F-9B40-48BF-B728-62729966B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381000" y="380999"/>
            <a:ext cx="8458200" cy="6330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0D911B5-527A-40EA-B711-0CDAB037D9B4}"/>
              </a:ext>
            </a:extLst>
          </p:cNvPr>
          <p:cNvSpPr txBox="1"/>
          <p:nvPr/>
        </p:nvSpPr>
        <p:spPr>
          <a:xfrm>
            <a:off x="381000" y="5480447"/>
            <a:ext cx="8229600" cy="1231102"/>
          </a:xfrm>
          <a:prstGeom prst="rect">
            <a:avLst/>
          </a:prstGeom>
          <a:solidFill>
            <a:srgbClr val="FFFF00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600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Có bảy hũ vàng, Bống sẽ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 búp bê và quần áo đẹp; </a:t>
            </a:r>
            <a:r>
              <a:rPr lang="vi-VN" sz="3600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Bi sẽ mua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ngựa hồng và ô tô.</a:t>
            </a:r>
            <a:endParaRPr lang="vi-VN" sz="3600" dirty="0">
              <a:solidFill>
                <a:srgbClr val="17479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74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122625-8661-436B-8200-709432881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152400" y="0"/>
            <a:ext cx="8763000" cy="670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DEFD6BE-D2EF-4883-A72C-1BFC76257CCE}"/>
              </a:ext>
            </a:extLst>
          </p:cNvPr>
          <p:cNvSpPr txBox="1"/>
          <p:nvPr/>
        </p:nvSpPr>
        <p:spPr>
          <a:xfrm>
            <a:off x="152400" y="5080396"/>
            <a:ext cx="8763000" cy="178510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600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Khi cầu vồng biến mất,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Bống nói sẽ vẽ tặng Bi ngựa hồng và ô tô; Bi nói sẽ vẽ tặng Bống búp bê và quần áo đẹp.</a:t>
            </a:r>
            <a:endParaRPr lang="vi-VN" sz="3600" dirty="0">
              <a:solidFill>
                <a:srgbClr val="17479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74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9CB8A8-F660-4D46-B383-762AB21F0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304800" y="124892"/>
            <a:ext cx="8839200" cy="64283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55B6287-ED61-4E93-90C1-6E0FBD3C73A4}"/>
              </a:ext>
            </a:extLst>
          </p:cNvPr>
          <p:cNvSpPr txBox="1"/>
          <p:nvPr/>
        </p:nvSpPr>
        <p:spPr>
          <a:xfrm>
            <a:off x="228600" y="5322098"/>
            <a:ext cx="8763000" cy="1231102"/>
          </a:xfrm>
          <a:prstGeom prst="rect">
            <a:avLst/>
          </a:prstGeom>
          <a:solidFill>
            <a:srgbClr val="FFFF00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600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Không có bảy hũ vàng, hai anh em vẫn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thấy vui vẻ, hạnh phúc.</a:t>
            </a:r>
            <a:endParaRPr lang="vi-VN" sz="3600" dirty="0">
              <a:solidFill>
                <a:srgbClr val="17479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74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177362B-5DBE-48F6-88DE-E84AF9C6A5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0" y="457200"/>
            <a:ext cx="4597318" cy="4343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2DB00A3-9F7C-46D3-9363-C7DDCE9F604C}"/>
              </a:ext>
            </a:extLst>
          </p:cNvPr>
          <p:cNvSpPr txBox="1"/>
          <p:nvPr/>
        </p:nvSpPr>
        <p:spPr>
          <a:xfrm>
            <a:off x="175944" y="3962400"/>
            <a:ext cx="4245429" cy="1785100"/>
          </a:xfrm>
          <a:prstGeom prst="rect">
            <a:avLst/>
          </a:prstGeom>
          <a:solidFill>
            <a:srgbClr val="FFFF00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600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Khi cầu vồng hiện ra, Bi nói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 chân cầu vồng có bảy hũ vàng.</a:t>
            </a:r>
            <a:endParaRPr lang="vi-VN" sz="3600" dirty="0">
              <a:solidFill>
                <a:srgbClr val="1747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156639F-9B40-48BF-B728-62729966B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4350968" y="489856"/>
            <a:ext cx="4793032" cy="4310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0D911B5-527A-40EA-B711-0CDAB037D9B4}"/>
              </a:ext>
            </a:extLst>
          </p:cNvPr>
          <p:cNvSpPr txBox="1"/>
          <p:nvPr/>
        </p:nvSpPr>
        <p:spPr>
          <a:xfrm>
            <a:off x="4597318" y="3962400"/>
            <a:ext cx="4394282" cy="2893096"/>
          </a:xfrm>
          <a:prstGeom prst="rect">
            <a:avLst/>
          </a:prstGeom>
          <a:solidFill>
            <a:srgbClr val="FFFF00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600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Có bảy hũ vàng, Bống sẽ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 búp bê và quần áo đẹp; </a:t>
            </a:r>
            <a:r>
              <a:rPr lang="vi-VN" sz="3600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Bi sẽ mua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ngựa hồng và ô tô.</a:t>
            </a:r>
            <a:endParaRPr lang="vi-VN" sz="3600" dirty="0">
              <a:solidFill>
                <a:srgbClr val="17479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26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7122625-8661-436B-8200-709432881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152400" y="0"/>
            <a:ext cx="4800600" cy="52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DEFD6BE-D2EF-4883-A72C-1BFC76257CCE}"/>
              </a:ext>
            </a:extLst>
          </p:cNvPr>
          <p:cNvSpPr txBox="1"/>
          <p:nvPr/>
        </p:nvSpPr>
        <p:spPr>
          <a:xfrm>
            <a:off x="0" y="4118793"/>
            <a:ext cx="4512129" cy="273920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400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Khi cầu vồng biến mất, </a:t>
            </a:r>
            <a:r>
              <a:rPr lang="vi-VN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Bống nói sẽ vẽ tặng Bi ngựa hồng và ô tô; Bi nói sẽ vẽ tặng Bống búp bê và quần áo đẹp.</a:t>
            </a:r>
            <a:endParaRPr lang="vi-VN" sz="3400" dirty="0">
              <a:solidFill>
                <a:srgbClr val="1747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9CB8A8-F660-4D46-B383-762AB21F0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4648200" y="38100"/>
            <a:ext cx="4191000" cy="518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5B6287-ED61-4E93-90C1-6E0FBD3C73A4}"/>
              </a:ext>
            </a:extLst>
          </p:cNvPr>
          <p:cNvSpPr txBox="1"/>
          <p:nvPr/>
        </p:nvSpPr>
        <p:spPr>
          <a:xfrm>
            <a:off x="4648200" y="4191000"/>
            <a:ext cx="4495800" cy="2339098"/>
          </a:xfrm>
          <a:prstGeom prst="rect">
            <a:avLst/>
          </a:prstGeom>
          <a:solidFill>
            <a:srgbClr val="FFFF00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600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Không có bảy hũ vàng, hai anh em vẫn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thấy vui vẻ, hạnh phúc.</a:t>
            </a:r>
            <a:endParaRPr lang="vi-VN" sz="3600" dirty="0">
              <a:solidFill>
                <a:srgbClr val="17479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52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A1FA5B-E122-4AF1-A738-254E305586BE}"/>
              </a:ext>
            </a:extLst>
          </p:cNvPr>
          <p:cNvSpPr txBox="1"/>
          <p:nvPr/>
        </p:nvSpPr>
        <p:spPr>
          <a:xfrm>
            <a:off x="0" y="0"/>
            <a:ext cx="8915400" cy="14431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Chọn kể lại 1-2 đoạn của câu chuyện theo tranh.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98CD09-2D6D-4603-8377-DB1D4A99CE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71" b="19762"/>
          <a:stretch/>
        </p:blipFill>
        <p:spPr>
          <a:xfrm>
            <a:off x="457200" y="1371600"/>
            <a:ext cx="8001000" cy="2561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735BC9-46AD-4341-B795-FD42A5EA84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71" b="19399"/>
          <a:stretch/>
        </p:blipFill>
        <p:spPr>
          <a:xfrm>
            <a:off x="457200" y="4143084"/>
            <a:ext cx="8001000" cy="270798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85801" y="609600"/>
            <a:ext cx="39623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53000" y="609600"/>
            <a:ext cx="381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52400" y="1295400"/>
            <a:ext cx="990600" cy="10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67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963219" y="3026087"/>
              <a:ext cx="2009748" cy="109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9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59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4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893E6E9-FEE4-402E-8784-DBAC091360CB}"/>
              </a:ext>
            </a:extLst>
          </p:cNvPr>
          <p:cNvGrpSpPr/>
          <p:nvPr/>
        </p:nvGrpSpPr>
        <p:grpSpPr>
          <a:xfrm>
            <a:off x="454032" y="823857"/>
            <a:ext cx="2189955" cy="717290"/>
            <a:chOff x="340524" y="617893"/>
            <a:chExt cx="1642466" cy="537967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30D9FF2-F066-4A89-A8C4-DF9010C4BEB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FF00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697F5FEB-EF01-43E5-B850-3D0937F5D7FC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FF00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7EE2E91-E282-4291-B2B6-F66E5943938C}"/>
              </a:ext>
            </a:extLst>
          </p:cNvPr>
          <p:cNvSpPr txBox="1"/>
          <p:nvPr/>
        </p:nvSpPr>
        <p:spPr>
          <a:xfrm>
            <a:off x="2250891" y="720969"/>
            <a:ext cx="7591660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000" dirty="0">
                <a:solidFill>
                  <a:srgbClr val="FFFF00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4000" dirty="0">
              <a:solidFill>
                <a:srgbClr val="FFFF00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67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250891" y="655065"/>
            <a:ext cx="7591660" cy="80021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400" dirty="0">
                <a:solidFill>
                  <a:srgbClr val="FFFF00"/>
                </a:solidFill>
                <a:latin typeface="UTM Cookies" panose="02040603050506020204" pitchFamily="18" charset="0"/>
              </a:rPr>
              <a:t>Ý NGHĨA CÂU CHUYỆN</a:t>
            </a:r>
            <a:endParaRPr lang="en-US" sz="4400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496031" y="444922"/>
            <a:ext cx="1720277" cy="1709945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2BB25D-FDCE-49BA-8B63-8971AD5C28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965201" y="2374900"/>
            <a:ext cx="6082721" cy="4061489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AD77466-1345-4FEE-A440-AF83A329319D}"/>
              </a:ext>
            </a:extLst>
          </p:cNvPr>
          <p:cNvSpPr txBox="1"/>
          <p:nvPr/>
        </p:nvSpPr>
        <p:spPr>
          <a:xfrm>
            <a:off x="3975100" y="1919241"/>
            <a:ext cx="4851400" cy="34163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bạn nhỏ luôn vui vẻ và hồn nhiên; hai anh em rất quan tâm và yêu thương nhau.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75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6703A3F-31CF-4C81-8F95-46388D525896}"/>
              </a:ext>
            </a:extLst>
          </p:cNvPr>
          <p:cNvGrpSpPr/>
          <p:nvPr/>
        </p:nvGrpSpPr>
        <p:grpSpPr>
          <a:xfrm>
            <a:off x="94159" y="0"/>
            <a:ext cx="9049841" cy="1828800"/>
            <a:chOff x="511811" y="527283"/>
            <a:chExt cx="5834378" cy="87790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3193F61-FE15-4DDB-B446-7ACC7B921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811" y="527283"/>
              <a:ext cx="5834378" cy="8779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6455C7F-9BD4-4621-B93A-4A6B49A27D10}"/>
                </a:ext>
              </a:extLst>
            </p:cNvPr>
            <p:cNvSpPr txBox="1"/>
            <p:nvPr/>
          </p:nvSpPr>
          <p:spPr>
            <a:xfrm>
              <a:off x="1196864" y="711756"/>
              <a:ext cx="5099161" cy="57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Kể cho người thân nghe câu chuyện </a:t>
              </a:r>
              <a:endParaRPr lang="en-US" sz="3600" dirty="0" smtClean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endParaRPr>
            </a:p>
            <a:p>
              <a:pPr algn="just"/>
              <a:r>
                <a:rPr lang="vi-VN" sz="3600" i="1" dirty="0" smtClean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Niềm </a:t>
              </a:r>
              <a:r>
                <a:rPr lang="vi-VN" sz="3600" i="1" dirty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vui của Bi và Bống.</a:t>
              </a:r>
              <a:endParaRPr lang="en-US" sz="36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4BC7AC5-24D2-4A80-98D9-039279B18D44}"/>
              </a:ext>
            </a:extLst>
          </p:cNvPr>
          <p:cNvGrpSpPr/>
          <p:nvPr/>
        </p:nvGrpSpPr>
        <p:grpSpPr>
          <a:xfrm>
            <a:off x="121868" y="1828800"/>
            <a:ext cx="8793532" cy="4876800"/>
            <a:chOff x="816954" y="1488195"/>
            <a:chExt cx="3488762" cy="327000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3C1E7A93-342D-4137-AC0F-4EE689D08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8744"/>
            <a:stretch/>
          </p:blipFill>
          <p:spPr>
            <a:xfrm>
              <a:off x="816954" y="1488195"/>
              <a:ext cx="1799802" cy="15979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7EC593F-581A-48B9-A471-9C3C9DBFA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6365"/>
            <a:stretch/>
          </p:blipFill>
          <p:spPr>
            <a:xfrm>
              <a:off x="816954" y="3065317"/>
              <a:ext cx="1883350" cy="16816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885FF8D-681D-485C-A0BC-C68ECA63C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1901" r="-1"/>
            <a:stretch/>
          </p:blipFill>
          <p:spPr>
            <a:xfrm>
              <a:off x="2616756" y="1491661"/>
              <a:ext cx="1688960" cy="15979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9AB8EC3-A5B8-4AEE-8EBE-70539D409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042"/>
            <a:stretch/>
          </p:blipFill>
          <p:spPr>
            <a:xfrm>
              <a:off x="2684629" y="3076574"/>
              <a:ext cx="1613767" cy="1681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608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EA5AD3-C367-44D1-B699-5B86991ADEE0}"/>
              </a:ext>
            </a:extLst>
          </p:cNvPr>
          <p:cNvSpPr txBox="1"/>
          <p:nvPr/>
        </p:nvSpPr>
        <p:spPr>
          <a:xfrm>
            <a:off x="794666" y="-86469"/>
            <a:ext cx="1338934" cy="7732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200" b="1" dirty="0">
              <a:solidFill>
                <a:srgbClr val="1747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0655B7-D13A-4B5D-86C9-E8D053D93F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5561" y="77053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7BD02AF-8B24-4D36-8F50-BDF44D7C2D8A}"/>
              </a:ext>
            </a:extLst>
          </p:cNvPr>
          <p:cNvSpPr txBox="1"/>
          <p:nvPr/>
        </p:nvSpPr>
        <p:spPr>
          <a:xfrm>
            <a:off x="646739" y="364264"/>
            <a:ext cx="7542848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Niềm vui của Bi và Bống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E7C2F1-DDD3-4C5E-80C8-5B1CD2B28DC3}"/>
              </a:ext>
            </a:extLst>
          </p:cNvPr>
          <p:cNvSpPr txBox="1"/>
          <p:nvPr/>
        </p:nvSpPr>
        <p:spPr>
          <a:xfrm>
            <a:off x="152401" y="1179256"/>
            <a:ext cx="8380100" cy="603241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    Khi cơn mưa vừa dứt, hai anh em Bi và Bống chợt thấy cầu vồng:</a:t>
            </a:r>
          </a:p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    - Cầu vồng kìa! Em nhìn xem. Đẹp quá!</a:t>
            </a:r>
          </a:p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    Bi chỉ lên bầu trời và nói tiếp:</a:t>
            </a:r>
          </a:p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    Bống hưởng ứng:</a:t>
            </a:r>
          </a:p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    - Còn anh sẽ mua một con ngựa hồng và một cái ô tô.</a:t>
            </a:r>
          </a:p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F33373-DA16-4749-9D75-D4B88F0BB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" y="1179256"/>
            <a:ext cx="538442" cy="5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6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EA5AD3-C367-44D1-B699-5B86991ADEE0}"/>
              </a:ext>
            </a:extLst>
          </p:cNvPr>
          <p:cNvSpPr txBox="1"/>
          <p:nvPr/>
        </p:nvSpPr>
        <p:spPr>
          <a:xfrm>
            <a:off x="794666" y="-86469"/>
            <a:ext cx="1338934" cy="7732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200" b="1" dirty="0">
              <a:solidFill>
                <a:srgbClr val="1747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0655B7-D13A-4B5D-86C9-E8D053D93F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5561" y="77053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7BD02AF-8B24-4D36-8F50-BDF44D7C2D8A}"/>
              </a:ext>
            </a:extLst>
          </p:cNvPr>
          <p:cNvSpPr txBox="1"/>
          <p:nvPr/>
        </p:nvSpPr>
        <p:spPr>
          <a:xfrm>
            <a:off x="646739" y="364264"/>
            <a:ext cx="7542848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Niềm vui của Bi và Bống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E7C2F1-DDD3-4C5E-80C8-5B1CD2B28DC3}"/>
              </a:ext>
            </a:extLst>
          </p:cNvPr>
          <p:cNvSpPr txBox="1"/>
          <p:nvPr/>
        </p:nvSpPr>
        <p:spPr>
          <a:xfrm>
            <a:off x="441867" y="1206965"/>
            <a:ext cx="8380100" cy="553997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Bỗng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nhiên, cầu vồng biến mất. Bi cười:</a:t>
            </a:r>
          </a:p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    - Em ơi! Anh đùa đấy! Ở đó không có vàng đâu.</a:t>
            </a:r>
          </a:p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    Bống vui vẻ:</a:t>
            </a:r>
          </a:p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    Không có bảy hũ vàng dưới chân cầu vồng, hai anh em vẫn cười vui vẻ.</a:t>
            </a:r>
          </a:p>
          <a:p>
            <a:pPr algn="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108 truyện mẹ kể con nghe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7072E2E-5D10-4DC6-841C-61B1F882A3D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747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4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1E6C4AA-D24A-4838-8957-143074A26767}"/>
              </a:ext>
            </a:extLst>
          </p:cNvPr>
          <p:cNvSpPr txBox="1"/>
          <p:nvPr/>
        </p:nvSpPr>
        <p:spPr>
          <a:xfrm>
            <a:off x="1018427" y="96495"/>
            <a:ext cx="1435231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32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CBCC596-6E21-4FA3-AFA3-8D93D2FFB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30145" y="25231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EF2542F-31BB-42E4-9236-4FB0EC5B5EEE}"/>
              </a:ext>
            </a:extLst>
          </p:cNvPr>
          <p:cNvSpPr txBox="1"/>
          <p:nvPr/>
        </p:nvSpPr>
        <p:spPr>
          <a:xfrm>
            <a:off x="1035743" y="952544"/>
            <a:ext cx="7154436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 số câu văn dài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C62185C-7415-4416-8E7F-C06A25A20C17}"/>
              </a:ext>
            </a:extLst>
          </p:cNvPr>
          <p:cNvSpPr/>
          <p:nvPr/>
        </p:nvSpPr>
        <p:spPr>
          <a:xfrm>
            <a:off x="472458" y="1888664"/>
            <a:ext cx="7995683" cy="196976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    Nếu vậy, em sẽ lấy bút màu để vẽ tặng anh ngựa hồng và ô tô.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EF9A6964-F04A-4EEE-AB4B-B28AE8477F57}"/>
              </a:ext>
            </a:extLst>
          </p:cNvPr>
          <p:cNvSpPr/>
          <p:nvPr/>
        </p:nvSpPr>
        <p:spPr>
          <a:xfrm>
            <a:off x="630880" y="2335541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F4A1888-AD68-4A58-A081-3660E096F3B5}"/>
              </a:ext>
            </a:extLst>
          </p:cNvPr>
          <p:cNvSpPr/>
          <p:nvPr/>
        </p:nvSpPr>
        <p:spPr>
          <a:xfrm>
            <a:off x="574160" y="3754746"/>
            <a:ext cx="7995681" cy="196976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    Còn anh sẽ vẽ tặng em nhiều búp bê và quần áo đủ các màu sắc.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A0BE2C75-39F3-4245-87AE-D7E4510ABA8F}"/>
              </a:ext>
            </a:extLst>
          </p:cNvPr>
          <p:cNvSpPr/>
          <p:nvPr/>
        </p:nvSpPr>
        <p:spPr>
          <a:xfrm>
            <a:off x="694668" y="4179218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077363" y="2065515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086600" y="2111131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658857" y="2994555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248400" y="2994555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308753" y="2994555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219200" y="4876800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248400" y="4042242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858000" y="4876800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910475" y="4876800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C6A0F7-447C-40BB-AC6F-D33C756EF6CE}"/>
              </a:ext>
            </a:extLst>
          </p:cNvPr>
          <p:cNvSpPr txBox="1"/>
          <p:nvPr/>
        </p:nvSpPr>
        <p:spPr>
          <a:xfrm>
            <a:off x="994779" y="142395"/>
            <a:ext cx="149419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32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B813ED-E339-4718-98DF-AE5D0AC14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45934" y="303936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E010033-EE12-43BF-807E-9C70DE707D09}"/>
              </a:ext>
            </a:extLst>
          </p:cNvPr>
          <p:cNvSpPr txBox="1"/>
          <p:nvPr/>
        </p:nvSpPr>
        <p:spPr>
          <a:xfrm>
            <a:off x="994779" y="821753"/>
            <a:ext cx="7154436" cy="8545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 ngữ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D776B3D-57CA-4114-8FDE-6100B70B3896}"/>
              </a:ext>
            </a:extLst>
          </p:cNvPr>
          <p:cNvSpPr/>
          <p:nvPr/>
        </p:nvSpPr>
        <p:spPr>
          <a:xfrm>
            <a:off x="153659" y="1660075"/>
            <a:ext cx="7995683" cy="85452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    Hũ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C59207B0-C3D7-471F-96AA-BA3F8DBE362C}"/>
              </a:ext>
            </a:extLst>
          </p:cNvPr>
          <p:cNvSpPr/>
          <p:nvPr/>
        </p:nvSpPr>
        <p:spPr>
          <a:xfrm>
            <a:off x="397935" y="2027000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9060E8D-FE69-4071-A241-D610A64EA27F}"/>
              </a:ext>
            </a:extLst>
          </p:cNvPr>
          <p:cNvSpPr txBox="1"/>
          <p:nvPr/>
        </p:nvSpPr>
        <p:spPr>
          <a:xfrm>
            <a:off x="1338795" y="1766681"/>
            <a:ext cx="7597383" cy="220059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25000"/>
              </a:lnSpc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bình sành sứ (thủy tinh,...) loại nhỏ, ở giữa phình ra, nhỏ dần về </a:t>
            </a:r>
            <a:r>
              <a:rPr lang="vi-VN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 để đựng.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Bánh kem Hũ vàng Thần Tài">
            <a:extLst>
              <a:ext uri="{FF2B5EF4-FFF2-40B4-BE49-F238E27FC236}">
                <a16:creationId xmlns="" xmlns:a16="http://schemas.microsoft.com/office/drawing/2014/main" id="{472E5DF3-DD03-4B76-B2C5-ED82750F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53" y="3962400"/>
            <a:ext cx="3216459" cy="2719649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ũ thủy tinh nắp vặn đa năng mà bạn nên lựa chọn – Chai Lọ Thủy Tinh Sài Gòn">
            <a:extLst>
              <a:ext uri="{FF2B5EF4-FFF2-40B4-BE49-F238E27FC236}">
                <a16:creationId xmlns="" xmlns:a16="http://schemas.microsoft.com/office/drawing/2014/main" id="{A524483F-E994-417F-AD25-0BEBA4A1F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15" y="3962400"/>
            <a:ext cx="2719649" cy="2719649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93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587639" y="2035411"/>
            <a:ext cx="8159768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Nếu có bảy hũ vàng, Bi và Bống sẽ làm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2250891" y="655065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UTM Cookies" panose="02040603050506020204" pitchFamily="18" charset="0"/>
              </a:rPr>
              <a:t>TRẢ LỜI CÂU HỎI</a:t>
            </a:r>
            <a:endParaRPr lang="en-US" sz="4800" dirty="0">
              <a:solidFill>
                <a:srgbClr val="FFFF00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98CD41-A964-485C-9709-D79DAA9E49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228600" y="2897181"/>
            <a:ext cx="2595484" cy="14469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3141BC1-059D-418A-8329-1D3FCF67924B}"/>
              </a:ext>
            </a:extLst>
          </p:cNvPr>
          <p:cNvSpPr txBox="1"/>
          <p:nvPr/>
        </p:nvSpPr>
        <p:spPr>
          <a:xfrm>
            <a:off x="5419568" y="2588397"/>
            <a:ext cx="3383745" cy="208518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Bi sẽ mua một con ngựa hồng và một cái </a:t>
            </a:r>
            <a:r>
              <a:rPr lang="vi-VN" sz="3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ô tô.</a:t>
            </a:r>
            <a:endParaRPr lang="vi-VN" sz="3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7F199C4-B4ED-45F5-8DD1-D6DF43EE6B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2824084" y="3021143"/>
            <a:ext cx="2595484" cy="14469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78D96A3-CB34-47E6-8F2B-73056CAAED00}"/>
              </a:ext>
            </a:extLst>
          </p:cNvPr>
          <p:cNvSpPr txBox="1"/>
          <p:nvPr/>
        </p:nvSpPr>
        <p:spPr>
          <a:xfrm>
            <a:off x="811401" y="4462009"/>
            <a:ext cx="2957035" cy="20238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Bống sẽ mua búp bê và quần áo đẹp.</a:t>
            </a:r>
            <a:endParaRPr lang="vi-VN" sz="3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ADAB3B2-BBDB-4253-A326-F3AEFBB561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3733800" y="4942666"/>
            <a:ext cx="2595484" cy="1446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3E3A923-9C6C-48D7-AEF0-FBC11ECC8D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6207829" y="4942666"/>
            <a:ext cx="2595484" cy="14469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3AC99F3-4249-4804-B2F3-00A3641612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496031" y="444922"/>
            <a:ext cx="1720277" cy="170994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25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745B920-059F-4064-87D0-DE93382C6703}"/>
              </a:ext>
            </a:extLst>
          </p:cNvPr>
          <p:cNvSpPr txBox="1"/>
          <p:nvPr/>
        </p:nvSpPr>
        <p:spPr>
          <a:xfrm>
            <a:off x="130228" y="38316"/>
            <a:ext cx="8708972" cy="196976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Không có bảy hũ vàng, hai anh em làm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F782200-D603-425E-B16D-5320D1442867}"/>
              </a:ext>
            </a:extLst>
          </p:cNvPr>
          <p:cNvSpPr txBox="1"/>
          <p:nvPr/>
        </p:nvSpPr>
        <p:spPr>
          <a:xfrm>
            <a:off x="1725104" y="2008082"/>
            <a:ext cx="7418896" cy="166198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Bống sẽ lấy bút màu ở nhà để vẽ tặng anh ngựa hồng và ô tô.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3A685F-3A28-459E-8146-13B0938B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375" y="4114800"/>
            <a:ext cx="1423256" cy="1636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9E1FE1-3EEB-456D-9E72-927E9F53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010" y="2008082"/>
            <a:ext cx="1423256" cy="15733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F39BA0-3DBB-4C36-80E2-FC8C3F9F47B9}"/>
              </a:ext>
            </a:extLst>
          </p:cNvPr>
          <p:cNvSpPr txBox="1"/>
          <p:nvPr/>
        </p:nvSpPr>
        <p:spPr>
          <a:xfrm>
            <a:off x="1738959" y="4144387"/>
            <a:ext cx="6882213" cy="166198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Bi sẽ vẽ tặng em búp bê và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quần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áo đủ các màu sắc.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8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894</Words>
  <Application>Microsoft Office PowerPoint</Application>
  <PresentationFormat>On-screen Show (4:3)</PresentationFormat>
  <Paragraphs>87</Paragraphs>
  <Slides>31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2022-09-10T16:14:53Z</dcterms:created>
  <dcterms:modified xsi:type="dcterms:W3CDTF">2022-09-12T05:20:56Z</dcterms:modified>
</cp:coreProperties>
</file>