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3" r:id="rId7"/>
    <p:sldId id="264" r:id="rId8"/>
    <p:sldId id="281" r:id="rId9"/>
    <p:sldId id="265" r:id="rId10"/>
    <p:sldId id="282" r:id="rId11"/>
    <p:sldId id="283" r:id="rId12"/>
    <p:sldId id="266" r:id="rId13"/>
    <p:sldId id="267" r:id="rId14"/>
    <p:sldId id="268" r:id="rId15"/>
    <p:sldId id="271" r:id="rId16"/>
    <p:sldId id="288" r:id="rId17"/>
    <p:sldId id="272" r:id="rId18"/>
    <p:sldId id="273" r:id="rId19"/>
    <p:sldId id="285" r:id="rId20"/>
    <p:sldId id="286" r:id="rId21"/>
    <p:sldId id="287"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A50FAC-084C-42BA-8A23-5C10A38789F0}"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8E08F-BC11-4106-8850-EB2BA8F81BE8}" type="slidenum">
              <a:rPr lang="en-US" smtClean="0"/>
              <a:t>‹#›</a:t>
            </a:fld>
            <a:endParaRPr lang="en-US"/>
          </a:p>
        </p:txBody>
      </p:sp>
    </p:spTree>
    <p:extLst>
      <p:ext uri="{BB962C8B-B14F-4D97-AF65-F5344CB8AC3E}">
        <p14:creationId xmlns:p14="http://schemas.microsoft.com/office/powerpoint/2010/main" val="22522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A50FAC-084C-42BA-8A23-5C10A38789F0}"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8E08F-BC11-4106-8850-EB2BA8F81BE8}" type="slidenum">
              <a:rPr lang="en-US" smtClean="0"/>
              <a:t>‹#›</a:t>
            </a:fld>
            <a:endParaRPr lang="en-US"/>
          </a:p>
        </p:txBody>
      </p:sp>
    </p:spTree>
    <p:extLst>
      <p:ext uri="{BB962C8B-B14F-4D97-AF65-F5344CB8AC3E}">
        <p14:creationId xmlns:p14="http://schemas.microsoft.com/office/powerpoint/2010/main" val="45954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A50FAC-084C-42BA-8A23-5C10A38789F0}"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8E08F-BC11-4106-8850-EB2BA8F81BE8}" type="slidenum">
              <a:rPr lang="en-US" smtClean="0"/>
              <a:t>‹#›</a:t>
            </a:fld>
            <a:endParaRPr lang="en-US"/>
          </a:p>
        </p:txBody>
      </p:sp>
    </p:spTree>
    <p:extLst>
      <p:ext uri="{BB962C8B-B14F-4D97-AF65-F5344CB8AC3E}">
        <p14:creationId xmlns:p14="http://schemas.microsoft.com/office/powerpoint/2010/main" val="3739421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311909" y="258924"/>
            <a:ext cx="8539315"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grpSp>
        <p:nvGrpSpPr>
          <p:cNvPr id="16" name="Group 15"/>
          <p:cNvGrpSpPr/>
          <p:nvPr userDrawn="1"/>
        </p:nvGrpSpPr>
        <p:grpSpPr>
          <a:xfrm>
            <a:off x="294376" y="1774825"/>
            <a:ext cx="8582413"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377048" y="341095"/>
            <a:ext cx="1931059"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74786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A50FAC-084C-42BA-8A23-5C10A38789F0}"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8E08F-BC11-4106-8850-EB2BA8F81BE8}" type="slidenum">
              <a:rPr lang="en-US" smtClean="0"/>
              <a:t>‹#›</a:t>
            </a:fld>
            <a:endParaRPr lang="en-US"/>
          </a:p>
        </p:txBody>
      </p:sp>
    </p:spTree>
    <p:extLst>
      <p:ext uri="{BB962C8B-B14F-4D97-AF65-F5344CB8AC3E}">
        <p14:creationId xmlns:p14="http://schemas.microsoft.com/office/powerpoint/2010/main" val="235305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A50FAC-084C-42BA-8A23-5C10A38789F0}"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8E08F-BC11-4106-8850-EB2BA8F81BE8}" type="slidenum">
              <a:rPr lang="en-US" smtClean="0"/>
              <a:t>‹#›</a:t>
            </a:fld>
            <a:endParaRPr lang="en-US"/>
          </a:p>
        </p:txBody>
      </p:sp>
    </p:spTree>
    <p:extLst>
      <p:ext uri="{BB962C8B-B14F-4D97-AF65-F5344CB8AC3E}">
        <p14:creationId xmlns:p14="http://schemas.microsoft.com/office/powerpoint/2010/main" val="315050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A50FAC-084C-42BA-8A23-5C10A38789F0}" type="datetimeFigureOut">
              <a:rPr lang="en-US" smtClean="0"/>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8E08F-BC11-4106-8850-EB2BA8F81BE8}" type="slidenum">
              <a:rPr lang="en-US" smtClean="0"/>
              <a:t>‹#›</a:t>
            </a:fld>
            <a:endParaRPr lang="en-US"/>
          </a:p>
        </p:txBody>
      </p:sp>
    </p:spTree>
    <p:extLst>
      <p:ext uri="{BB962C8B-B14F-4D97-AF65-F5344CB8AC3E}">
        <p14:creationId xmlns:p14="http://schemas.microsoft.com/office/powerpoint/2010/main" val="311552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A50FAC-084C-42BA-8A23-5C10A38789F0}" type="datetimeFigureOut">
              <a:rPr lang="en-US" smtClean="0"/>
              <a:t>9/28/2024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28E08F-BC11-4106-8850-EB2BA8F81BE8}" type="slidenum">
              <a:rPr lang="en-US" smtClean="0"/>
              <a:t>‹#›</a:t>
            </a:fld>
            <a:endParaRPr lang="en-US"/>
          </a:p>
        </p:txBody>
      </p:sp>
    </p:spTree>
    <p:extLst>
      <p:ext uri="{BB962C8B-B14F-4D97-AF65-F5344CB8AC3E}">
        <p14:creationId xmlns:p14="http://schemas.microsoft.com/office/powerpoint/2010/main" val="3906647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A50FAC-084C-42BA-8A23-5C10A38789F0}" type="datetimeFigureOut">
              <a:rPr lang="en-US" smtClean="0"/>
              <a:t>9/28/2024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28E08F-BC11-4106-8850-EB2BA8F81BE8}" type="slidenum">
              <a:rPr lang="en-US" smtClean="0"/>
              <a:t>‹#›</a:t>
            </a:fld>
            <a:endParaRPr lang="en-US"/>
          </a:p>
        </p:txBody>
      </p:sp>
    </p:spTree>
    <p:extLst>
      <p:ext uri="{BB962C8B-B14F-4D97-AF65-F5344CB8AC3E}">
        <p14:creationId xmlns:p14="http://schemas.microsoft.com/office/powerpoint/2010/main" val="210616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A50FAC-084C-42BA-8A23-5C10A38789F0}" type="datetimeFigureOut">
              <a:rPr lang="en-US" smtClean="0"/>
              <a:t>9/28/2024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28E08F-BC11-4106-8850-EB2BA8F81BE8}" type="slidenum">
              <a:rPr lang="en-US" smtClean="0"/>
              <a:t>‹#›</a:t>
            </a:fld>
            <a:endParaRPr lang="en-US"/>
          </a:p>
        </p:txBody>
      </p:sp>
    </p:spTree>
    <p:extLst>
      <p:ext uri="{BB962C8B-B14F-4D97-AF65-F5344CB8AC3E}">
        <p14:creationId xmlns:p14="http://schemas.microsoft.com/office/powerpoint/2010/main" val="362224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A50FAC-084C-42BA-8A23-5C10A38789F0}" type="datetimeFigureOut">
              <a:rPr lang="en-US" smtClean="0"/>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8E08F-BC11-4106-8850-EB2BA8F81BE8}" type="slidenum">
              <a:rPr lang="en-US" smtClean="0"/>
              <a:t>‹#›</a:t>
            </a:fld>
            <a:endParaRPr lang="en-US"/>
          </a:p>
        </p:txBody>
      </p:sp>
    </p:spTree>
    <p:extLst>
      <p:ext uri="{BB962C8B-B14F-4D97-AF65-F5344CB8AC3E}">
        <p14:creationId xmlns:p14="http://schemas.microsoft.com/office/powerpoint/2010/main" val="71068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A50FAC-084C-42BA-8A23-5C10A38789F0}" type="datetimeFigureOut">
              <a:rPr lang="en-US" smtClean="0"/>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8E08F-BC11-4106-8850-EB2BA8F81BE8}" type="slidenum">
              <a:rPr lang="en-US" smtClean="0"/>
              <a:t>‹#›</a:t>
            </a:fld>
            <a:endParaRPr lang="en-US"/>
          </a:p>
        </p:txBody>
      </p:sp>
    </p:spTree>
    <p:extLst>
      <p:ext uri="{BB962C8B-B14F-4D97-AF65-F5344CB8AC3E}">
        <p14:creationId xmlns:p14="http://schemas.microsoft.com/office/powerpoint/2010/main" val="3839706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50FAC-084C-42BA-8A23-5C10A38789F0}" type="datetimeFigureOut">
              <a:rPr lang="en-US" smtClean="0"/>
              <a:t>9/28/2024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8E08F-BC11-4106-8850-EB2BA8F81BE8}" type="slidenum">
              <a:rPr lang="en-US" smtClean="0"/>
              <a:t>‹#›</a:t>
            </a:fld>
            <a:endParaRPr lang="en-US"/>
          </a:p>
        </p:txBody>
      </p:sp>
    </p:spTree>
    <p:extLst>
      <p:ext uri="{BB962C8B-B14F-4D97-AF65-F5344CB8AC3E}">
        <p14:creationId xmlns:p14="http://schemas.microsoft.com/office/powerpoint/2010/main" val="1088482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1.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7.xml"/><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1.png"/><Relationship Id="rId1" Type="http://schemas.openxmlformats.org/officeDocument/2006/relationships/slideLayout" Target="../slideLayouts/slideLayout7.xml"/><Relationship Id="rId5" Type="http://schemas.microsoft.com/office/2007/relationships/hdphoto" Target="../media/hdphoto11.wdp"/><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56FBF10-BC0D-4914-8E62-5AEE3D96C63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211572" y="285855"/>
            <a:ext cx="6280296" cy="6165877"/>
          </a:xfrm>
          <a:prstGeom prst="ellipse">
            <a:avLst/>
          </a:prstGeom>
        </p:spPr>
      </p:pic>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xmlns="" id="{D1A59C5F-5E2A-465C-A839-19558C4E4B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642" y="496183"/>
            <a:ext cx="1715388" cy="17153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75169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660083EC-9CB0-422C-AEC2-DE8E935DA67B}"/>
              </a:ext>
            </a:extLst>
          </p:cNvPr>
          <p:cNvSpPr txBox="1"/>
          <p:nvPr/>
        </p:nvSpPr>
        <p:spPr>
          <a:xfrm>
            <a:off x="86092" y="304800"/>
            <a:ext cx="8829307" cy="1443148"/>
          </a:xfrm>
          <a:prstGeom prst="rect">
            <a:avLst/>
          </a:prstGeom>
          <a:noFill/>
        </p:spPr>
        <p:txBody>
          <a:bodyPr wrap="square" lIns="121917" tIns="60958" rIns="121917" bIns="60958" rtlCol="0">
            <a:spAutoFit/>
          </a:bodyPr>
          <a:lstStyle/>
          <a:p>
            <a:pPr algn="just">
              <a:lnSpc>
                <a:spcPct val="125000"/>
              </a:lnSpc>
            </a:pPr>
            <a:r>
              <a:rPr lang="vi-VN" sz="3600" b="1" dirty="0">
                <a:solidFill>
                  <a:schemeClr val="accent6">
                    <a:lumMod val="75000"/>
                  </a:schemeClr>
                </a:solidFill>
                <a:latin typeface="Times New Roman" pitchFamily="18" charset="0"/>
                <a:cs typeface="Times New Roman" pitchFamily="18" charset="0"/>
              </a:rPr>
              <a:t>4. </a:t>
            </a:r>
            <a:r>
              <a:rPr lang="vi-VN" sz="3600" dirty="0">
                <a:latin typeface="Times New Roman" pitchFamily="18" charset="0"/>
                <a:cs typeface="Times New Roman" pitchFamily="18" charset="0"/>
              </a:rPr>
              <a:t>Theo em, mọi người, mọi vật làm việc như thế nào?</a:t>
            </a:r>
          </a:p>
        </p:txBody>
      </p:sp>
      <p:sp>
        <p:nvSpPr>
          <p:cNvPr id="11" name="TextBox 10">
            <a:extLst>
              <a:ext uri="{FF2B5EF4-FFF2-40B4-BE49-F238E27FC236}">
                <a16:creationId xmlns:a16="http://schemas.microsoft.com/office/drawing/2014/main" xmlns="" id="{EB40B780-CE53-46BA-ACF6-ED45B69CD4FE}"/>
              </a:ext>
            </a:extLst>
          </p:cNvPr>
          <p:cNvSpPr txBox="1"/>
          <p:nvPr/>
        </p:nvSpPr>
        <p:spPr>
          <a:xfrm>
            <a:off x="86092" y="1752600"/>
            <a:ext cx="8829307" cy="1443148"/>
          </a:xfrm>
          <a:prstGeom prst="rect">
            <a:avLst/>
          </a:prstGeom>
          <a:noFill/>
        </p:spPr>
        <p:txBody>
          <a:bodyPr wrap="square" lIns="121917" tIns="60958" rIns="121917" bIns="60958" rtlCol="0">
            <a:spAutoFit/>
          </a:bodyPr>
          <a:lstStyle/>
          <a:p>
            <a:pPr algn="just">
              <a:lnSpc>
                <a:spcPct val="125000"/>
              </a:lnSpc>
            </a:pPr>
            <a:r>
              <a:rPr lang="vi-VN" sz="3600" dirty="0">
                <a:solidFill>
                  <a:schemeClr val="accent6">
                    <a:lumMod val="75000"/>
                  </a:schemeClr>
                </a:solidFill>
                <a:latin typeface="Times New Roman" pitchFamily="18" charset="0"/>
                <a:cs typeface="Times New Roman" pitchFamily="18" charset="0"/>
                <a:sym typeface="Wingdings" panose="05000000000000000000" pitchFamily="2" charset="2"/>
              </a:rPr>
              <a:t> Mọi người, mọi vật làm việc luôn luôn bận rộn nhưng lúc nào cũng vui.</a:t>
            </a:r>
          </a:p>
        </p:txBody>
      </p:sp>
      <p:pic>
        <p:nvPicPr>
          <p:cNvPr id="12" name="Picture 2">
            <a:extLst>
              <a:ext uri="{FF2B5EF4-FFF2-40B4-BE49-F238E27FC236}">
                <a16:creationId xmlns:a16="http://schemas.microsoft.com/office/drawing/2014/main" xmlns="" id="{4D51815C-80D0-48BC-B220-6CC4A59C0E0E}"/>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86092" y="3429000"/>
            <a:ext cx="787155" cy="6784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F2C7623A-8B14-4FEF-A206-CD6E425C8705}"/>
              </a:ext>
            </a:extLst>
          </p:cNvPr>
          <p:cNvSpPr txBox="1"/>
          <p:nvPr/>
        </p:nvSpPr>
        <p:spPr>
          <a:xfrm>
            <a:off x="954392" y="3427318"/>
            <a:ext cx="7808608" cy="1443148"/>
          </a:xfrm>
          <a:prstGeom prst="rect">
            <a:avLst/>
          </a:prstGeom>
          <a:noFill/>
        </p:spPr>
        <p:txBody>
          <a:bodyPr wrap="square" lIns="121917" tIns="60958" rIns="121917" bIns="60958" rtlCol="0">
            <a:spAutoFit/>
          </a:bodyPr>
          <a:lstStyle/>
          <a:p>
            <a:pPr algn="just">
              <a:lnSpc>
                <a:spcPct val="125000"/>
              </a:lnSpc>
            </a:pPr>
            <a:r>
              <a:rPr lang="vi-VN" sz="3600" dirty="0">
                <a:latin typeface="Times New Roman" pitchFamily="18" charset="0"/>
                <a:cs typeface="Times New Roman" pitchFamily="18" charset="0"/>
              </a:rPr>
              <a:t>Vì sao mọi người bận rộn nhưng vẫn thấy vui?</a:t>
            </a:r>
          </a:p>
        </p:txBody>
      </p:sp>
    </p:spTree>
    <p:extLst>
      <p:ext uri="{BB962C8B-B14F-4D97-AF65-F5344CB8AC3E}">
        <p14:creationId xmlns:p14="http://schemas.microsoft.com/office/powerpoint/2010/main" val="394348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402AC53-DDDD-4440-8569-08134E617834}"/>
              </a:ext>
            </a:extLst>
          </p:cNvPr>
          <p:cNvSpPr txBox="1"/>
          <p:nvPr/>
        </p:nvSpPr>
        <p:spPr>
          <a:xfrm>
            <a:off x="973997" y="217045"/>
            <a:ext cx="3709864" cy="861770"/>
          </a:xfrm>
          <a:prstGeom prst="rect">
            <a:avLst/>
          </a:prstGeom>
          <a:noFill/>
        </p:spPr>
        <p:txBody>
          <a:bodyPr wrap="square" lIns="121917" tIns="60958" rIns="121917" bIns="60958" rtlCol="0">
            <a:spAutoFit/>
          </a:bodyPr>
          <a:lstStyle/>
          <a:p>
            <a:pPr>
              <a:lnSpc>
                <a:spcPct val="150000"/>
              </a:lnSpc>
            </a:pPr>
            <a:r>
              <a:rPr lang="vi-VN" sz="3200" b="1" dirty="0">
                <a:solidFill>
                  <a:srgbClr val="17479D"/>
                </a:solidFill>
                <a:latin typeface="UTM Avo" panose="02040603050506020204" pitchFamily="18" charset="0"/>
              </a:rPr>
              <a:t>LUYỆN ĐỌC LẠI</a:t>
            </a:r>
            <a:endParaRPr lang="en-US" sz="3200" b="1" dirty="0">
              <a:solidFill>
                <a:srgbClr val="17479D"/>
              </a:solidFill>
              <a:latin typeface="UTM Avo" panose="02040603050506020204" pitchFamily="18" charset="0"/>
            </a:endParaRPr>
          </a:p>
        </p:txBody>
      </p:sp>
      <p:pic>
        <p:nvPicPr>
          <p:cNvPr id="3" name="Picture 2">
            <a:extLst>
              <a:ext uri="{FF2B5EF4-FFF2-40B4-BE49-F238E27FC236}">
                <a16:creationId xmlns="" xmlns:a16="http://schemas.microsoft.com/office/drawing/2014/main" id="{7769DF3C-5780-4554-AA71-6349F9B503D3}"/>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157317" y="378037"/>
            <a:ext cx="776411" cy="700229"/>
          </a:xfrm>
          <a:prstGeom prst="rect">
            <a:avLst/>
          </a:prstGeom>
        </p:spPr>
      </p:pic>
    </p:spTree>
    <p:extLst>
      <p:ext uri="{BB962C8B-B14F-4D97-AF65-F5344CB8AC3E}">
        <p14:creationId xmlns:p14="http://schemas.microsoft.com/office/powerpoint/2010/main" val="67496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8A1072C0-7CDA-3B41-9683-C01B2BFCAA3D}"/>
              </a:ext>
            </a:extLst>
          </p:cNvPr>
          <p:cNvSpPr txBox="1"/>
          <p:nvPr/>
        </p:nvSpPr>
        <p:spPr>
          <a:xfrm>
            <a:off x="138545" y="685800"/>
            <a:ext cx="8761278" cy="1443148"/>
          </a:xfrm>
          <a:prstGeom prst="rect">
            <a:avLst/>
          </a:prstGeom>
          <a:noFill/>
        </p:spPr>
        <p:txBody>
          <a:bodyPr wrap="square" lIns="121917" tIns="60958" rIns="121917" bIns="60958" rtlCol="0">
            <a:spAutoFit/>
          </a:bodyPr>
          <a:lstStyle/>
          <a:p>
            <a:pPr algn="just">
              <a:lnSpc>
                <a:spcPct val="125000"/>
              </a:lnSpc>
            </a:pPr>
            <a:r>
              <a:rPr lang="vi-VN" sz="3600" b="1" dirty="0">
                <a:solidFill>
                  <a:schemeClr val="accent6">
                    <a:lumMod val="75000"/>
                  </a:schemeClr>
                </a:solidFill>
                <a:latin typeface="Times New Roman" pitchFamily="18" charset="0"/>
                <a:cs typeface="Times New Roman" pitchFamily="18" charset="0"/>
              </a:rPr>
              <a:t>1. </a:t>
            </a:r>
            <a:r>
              <a:rPr lang="vi-VN" sz="3600" dirty="0">
                <a:latin typeface="Times New Roman" pitchFamily="18" charset="0"/>
                <a:cs typeface="Times New Roman" pitchFamily="18" charset="0"/>
              </a:rPr>
              <a:t>Kết hợp từ ngữ ở cột A với từ ngữ ở cột B để tạo câu nêu hoạt động.</a:t>
            </a:r>
          </a:p>
        </p:txBody>
      </p:sp>
      <p:pic>
        <p:nvPicPr>
          <p:cNvPr id="9" name="Picture 8">
            <a:extLst>
              <a:ext uri="{FF2B5EF4-FFF2-40B4-BE49-F238E27FC236}">
                <a16:creationId xmlns:a16="http://schemas.microsoft.com/office/drawing/2014/main" xmlns=""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43665" y="0"/>
            <a:ext cx="866623" cy="799385"/>
          </a:xfrm>
          <a:prstGeom prst="rect">
            <a:avLst/>
          </a:prstGeom>
        </p:spPr>
      </p:pic>
      <p:sp>
        <p:nvSpPr>
          <p:cNvPr id="10" name="TextBox 9">
            <a:extLst>
              <a:ext uri="{FF2B5EF4-FFF2-40B4-BE49-F238E27FC236}">
                <a16:creationId xmlns:a16="http://schemas.microsoft.com/office/drawing/2014/main" xmlns="" id="{620DAA4B-708D-44B7-90F2-7934B08BEBDD}"/>
              </a:ext>
            </a:extLst>
          </p:cNvPr>
          <p:cNvSpPr txBox="1"/>
          <p:nvPr/>
        </p:nvSpPr>
        <p:spPr>
          <a:xfrm>
            <a:off x="822958" y="0"/>
            <a:ext cx="3097212" cy="861770"/>
          </a:xfrm>
          <a:prstGeom prst="rect">
            <a:avLst/>
          </a:prstGeom>
          <a:noFill/>
        </p:spPr>
        <p:txBody>
          <a:bodyPr wrap="square" lIns="121917" tIns="60958" rIns="121917" bIns="60958" rtlCol="0">
            <a:spAutoFit/>
          </a:bodyPr>
          <a:lstStyle/>
          <a:p>
            <a:pPr algn="ctr">
              <a:lnSpc>
                <a:spcPct val="150000"/>
              </a:lnSpc>
            </a:pPr>
            <a:r>
              <a:rPr lang="vi-VN" sz="3200" b="1" dirty="0">
                <a:solidFill>
                  <a:srgbClr val="17479D"/>
                </a:solidFill>
                <a:latin typeface="UTM Avo" panose="02040603050506020204" pitchFamily="18" charset="0"/>
              </a:rPr>
              <a:t> LUYỆN TẬP</a:t>
            </a:r>
            <a:endParaRPr lang="en-US" sz="32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xmlns="" id="{555B0BEB-2CEA-4DEB-A3FC-80A1DD339C62}"/>
              </a:ext>
            </a:extLst>
          </p:cNvPr>
          <p:cNvSpPr txBox="1"/>
          <p:nvPr/>
        </p:nvSpPr>
        <p:spPr>
          <a:xfrm>
            <a:off x="27709" y="5304622"/>
            <a:ext cx="8761278" cy="1443148"/>
          </a:xfrm>
          <a:prstGeom prst="rect">
            <a:avLst/>
          </a:prstGeom>
          <a:noFill/>
        </p:spPr>
        <p:txBody>
          <a:bodyPr wrap="square" lIns="121917" tIns="60958" rIns="121917" bIns="60958" rtlCol="0">
            <a:spAutoFit/>
          </a:bodyPr>
          <a:lstStyle/>
          <a:p>
            <a:pPr algn="just">
              <a:lnSpc>
                <a:spcPct val="125000"/>
              </a:lnSpc>
            </a:pPr>
            <a:r>
              <a:rPr lang="vi-VN" sz="3600" b="1" dirty="0">
                <a:solidFill>
                  <a:schemeClr val="accent6">
                    <a:lumMod val="75000"/>
                  </a:schemeClr>
                </a:solidFill>
                <a:latin typeface="Times New Roman" pitchFamily="18" charset="0"/>
                <a:cs typeface="Times New Roman" pitchFamily="18" charset="0"/>
              </a:rPr>
              <a:t>2. </a:t>
            </a:r>
            <a:r>
              <a:rPr lang="vi-VN" sz="3600" dirty="0">
                <a:latin typeface="Times New Roman" pitchFamily="18" charset="0"/>
                <a:cs typeface="Times New Roman" pitchFamily="18" charset="0"/>
              </a:rPr>
              <a:t>Đặt một câu nêu hoạt động của em ở trường.</a:t>
            </a:r>
          </a:p>
        </p:txBody>
      </p:sp>
      <p:pic>
        <p:nvPicPr>
          <p:cNvPr id="2" name="Picture 1">
            <a:extLst>
              <a:ext uri="{FF2B5EF4-FFF2-40B4-BE49-F238E27FC236}">
                <a16:creationId xmlns:a16="http://schemas.microsoft.com/office/drawing/2014/main" xmlns="" id="{230B3918-4A17-4EEF-B4F8-EC3C90A86F47}"/>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6422" y="2286234"/>
            <a:ext cx="9091212" cy="3018388"/>
          </a:xfrm>
          <a:prstGeom prst="rect">
            <a:avLst/>
          </a:prstGeom>
        </p:spPr>
      </p:pic>
      <p:cxnSp>
        <p:nvCxnSpPr>
          <p:cNvPr id="14" name="Straight Connector 13">
            <a:extLst>
              <a:ext uri="{FF2B5EF4-FFF2-40B4-BE49-F238E27FC236}">
                <a16:creationId xmlns:a16="http://schemas.microsoft.com/office/drawing/2014/main" xmlns="" id="{463BE8D9-175D-4BDA-9841-590466493A23}"/>
              </a:ext>
            </a:extLst>
          </p:cNvPr>
          <p:cNvCxnSpPr/>
          <p:nvPr/>
        </p:nvCxnSpPr>
        <p:spPr>
          <a:xfrm>
            <a:off x="3280841" y="3225800"/>
            <a:ext cx="639329" cy="5696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B7C6AD4B-871C-4E30-BACB-15C16640B089}"/>
              </a:ext>
            </a:extLst>
          </p:cNvPr>
          <p:cNvCxnSpPr/>
          <p:nvPr/>
        </p:nvCxnSpPr>
        <p:spPr>
          <a:xfrm>
            <a:off x="3281245" y="4114800"/>
            <a:ext cx="638925" cy="660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E91D5A20-3F6B-4545-8A98-E98CCE09345B}"/>
              </a:ext>
            </a:extLst>
          </p:cNvPr>
          <p:cNvCxnSpPr>
            <a:cxnSpLocks/>
          </p:cNvCxnSpPr>
          <p:nvPr/>
        </p:nvCxnSpPr>
        <p:spPr>
          <a:xfrm flipV="1">
            <a:off x="3322809" y="3225800"/>
            <a:ext cx="715791" cy="15374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35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95E2A01A-37E7-4E49-A4B0-0BE4C4D94941}"/>
              </a:ext>
            </a:extLst>
          </p:cNvPr>
          <p:cNvGrpSpPr/>
          <p:nvPr/>
        </p:nvGrpSpPr>
        <p:grpSpPr>
          <a:xfrm>
            <a:off x="1525690" y="1854426"/>
            <a:ext cx="5874569" cy="4424361"/>
            <a:chOff x="1417547" y="1264224"/>
            <a:chExt cx="4405927" cy="3318271"/>
          </a:xfrm>
        </p:grpSpPr>
        <p:pic>
          <p:nvPicPr>
            <p:cNvPr id="12" name="Picture 11">
              <a:extLst>
                <a:ext uri="{FF2B5EF4-FFF2-40B4-BE49-F238E27FC236}">
                  <a16:creationId xmlns:a16="http://schemas.microsoft.com/office/drawing/2014/main" xmlns=""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xmlns="" id="{FF041EC8-55B2-4FCF-BB45-E1C5B0EA5B49}"/>
                </a:ext>
              </a:extLst>
            </p:cNvPr>
            <p:cNvSpPr txBox="1"/>
            <p:nvPr/>
          </p:nvSpPr>
          <p:spPr>
            <a:xfrm>
              <a:off x="3064386" y="2987782"/>
              <a:ext cx="2009748" cy="1090683"/>
            </a:xfrm>
            <a:prstGeom prst="rect">
              <a:avLst/>
            </a:prstGeom>
            <a:noFill/>
          </p:spPr>
          <p:txBody>
            <a:bodyPr wrap="square" rtlCol="0">
              <a:spAutoFit/>
            </a:bodyPr>
            <a:lstStyle/>
            <a:p>
              <a:pPr algn="ctr">
                <a:lnSpc>
                  <a:spcPct val="150000"/>
                </a:lnSpc>
              </a:pPr>
              <a:r>
                <a:rPr lang="vi-VN" sz="5900" b="1" dirty="0">
                  <a:solidFill>
                    <a:srgbClr val="17479D"/>
                  </a:solidFill>
                  <a:latin typeface="UTM Avo" panose="02040603050506020204" pitchFamily="18" charset="0"/>
                </a:rPr>
                <a:t>VIẾT</a:t>
              </a:r>
              <a:endParaRPr lang="en-US" sz="59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xmlns="" id="{1572C51F-CECB-48A7-8A70-7BA2BE8A7350}"/>
                </a:ext>
              </a:extLst>
            </p:cNvPr>
            <p:cNvSpPr txBox="1"/>
            <p:nvPr/>
          </p:nvSpPr>
          <p:spPr>
            <a:xfrm>
              <a:off x="2413807" y="2507861"/>
              <a:ext cx="3041009" cy="830997"/>
            </a:xfrm>
            <a:prstGeom prst="rect">
              <a:avLst/>
            </a:prstGeom>
            <a:noFill/>
          </p:spPr>
          <p:txBody>
            <a:bodyPr wrap="square" rtlCol="0">
              <a:spAutoFit/>
            </a:bodyPr>
            <a:lstStyle/>
            <a:p>
              <a:pPr algn="ctr">
                <a:lnSpc>
                  <a:spcPct val="150000"/>
                </a:lnSpc>
              </a:pPr>
              <a:r>
                <a:rPr lang="vi-VN" sz="4400" b="1" dirty="0">
                  <a:solidFill>
                    <a:schemeClr val="accent1">
                      <a:lumMod val="50000"/>
                    </a:schemeClr>
                  </a:solidFill>
                  <a:latin typeface="UTM Avo" panose="02040603050506020204" pitchFamily="18" charset="0"/>
                </a:rPr>
                <a:t>TIẾT 3</a:t>
              </a:r>
              <a:endParaRPr lang="en-US" sz="4400"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a16="http://schemas.microsoft.com/office/drawing/2014/main" xmlns=""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305570" y="4263521"/>
            <a:ext cx="2076297" cy="207629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xmlns="" id="{97775AD6-27A6-4EF3-B6CD-7D6FD4975299}"/>
              </a:ext>
            </a:extLst>
          </p:cNvPr>
          <p:cNvGrpSpPr/>
          <p:nvPr/>
        </p:nvGrpSpPr>
        <p:grpSpPr>
          <a:xfrm>
            <a:off x="455866" y="823858"/>
            <a:ext cx="2188121" cy="778360"/>
            <a:chOff x="341899" y="617893"/>
            <a:chExt cx="1641091" cy="583770"/>
          </a:xfrm>
        </p:grpSpPr>
        <p:sp>
          <p:nvSpPr>
            <p:cNvPr id="17" name="TextBox 16">
              <a:extLst>
                <a:ext uri="{FF2B5EF4-FFF2-40B4-BE49-F238E27FC236}">
                  <a16:creationId xmlns:a16="http://schemas.microsoft.com/office/drawing/2014/main" xmlns="" id="{FBBDDB7D-7E9B-4F77-9507-2F1C5DB2A0EF}"/>
                </a:ext>
              </a:extLst>
            </p:cNvPr>
            <p:cNvSpPr txBox="1"/>
            <p:nvPr/>
          </p:nvSpPr>
          <p:spPr>
            <a:xfrm>
              <a:off x="369343" y="617893"/>
              <a:ext cx="1613647" cy="577081"/>
            </a:xfrm>
            <a:prstGeom prst="rect">
              <a:avLst/>
            </a:prstGeom>
            <a:noFill/>
          </p:spPr>
          <p:txBody>
            <a:bodyPr wrap="square" rtlCol="0">
              <a:spAutoFit/>
            </a:bodyPr>
            <a:lstStyle/>
            <a:p>
              <a:r>
                <a:rPr lang="en-US" sz="4400" dirty="0">
                  <a:solidFill>
                    <a:srgbClr val="FFFF00"/>
                  </a:solidFill>
                  <a:latin typeface="UTM Cookies" panose="02040603050506020204" pitchFamily="18" charset="0"/>
                </a:rPr>
                <a:t>BÀI 4</a:t>
              </a:r>
            </a:p>
          </p:txBody>
        </p:sp>
        <p:sp>
          <p:nvSpPr>
            <p:cNvPr id="18" name="TextBox 17">
              <a:extLst>
                <a:ext uri="{FF2B5EF4-FFF2-40B4-BE49-F238E27FC236}">
                  <a16:creationId xmlns:a16="http://schemas.microsoft.com/office/drawing/2014/main" xmlns="" id="{7840346C-962D-42D7-831D-A8A3BF2EA07D}"/>
                </a:ext>
              </a:extLst>
            </p:cNvPr>
            <p:cNvSpPr txBox="1"/>
            <p:nvPr/>
          </p:nvSpPr>
          <p:spPr>
            <a:xfrm>
              <a:off x="341899" y="624582"/>
              <a:ext cx="1613647" cy="577081"/>
            </a:xfrm>
            <a:prstGeom prst="rect">
              <a:avLst/>
            </a:prstGeom>
            <a:noFill/>
          </p:spPr>
          <p:txBody>
            <a:bodyPr wrap="square" rtlCol="0">
              <a:spAutoFit/>
            </a:bodyPr>
            <a:lstStyle/>
            <a:p>
              <a:r>
                <a:rPr lang="en-US" sz="4400" dirty="0">
                  <a:solidFill>
                    <a:srgbClr val="FFFF00"/>
                  </a:solidFill>
                  <a:latin typeface="UTM Cookies" panose="02040603050506020204" pitchFamily="18" charset="0"/>
                </a:rPr>
                <a:t>BÀI 4</a:t>
              </a:r>
            </a:p>
          </p:txBody>
        </p:sp>
      </p:grpSp>
      <p:sp>
        <p:nvSpPr>
          <p:cNvPr id="19" name="TextBox 18">
            <a:extLst>
              <a:ext uri="{FF2B5EF4-FFF2-40B4-BE49-F238E27FC236}">
                <a16:creationId xmlns:a16="http://schemas.microsoft.com/office/drawing/2014/main" xmlns="" id="{5ACEE717-4C2D-45DF-9AEF-0C01EFAFC02D}"/>
              </a:ext>
            </a:extLst>
          </p:cNvPr>
          <p:cNvSpPr txBox="1"/>
          <p:nvPr/>
        </p:nvSpPr>
        <p:spPr>
          <a:xfrm>
            <a:off x="2250891" y="655065"/>
            <a:ext cx="7591660" cy="800215"/>
          </a:xfrm>
          <a:prstGeom prst="rect">
            <a:avLst/>
          </a:prstGeom>
          <a:noFill/>
        </p:spPr>
        <p:txBody>
          <a:bodyPr wrap="square" lIns="121917" tIns="60958" rIns="121917" bIns="60958" rtlCol="0">
            <a:spAutoFit/>
          </a:bodyPr>
          <a:lstStyle/>
          <a:p>
            <a:r>
              <a:rPr lang="vi-VN" sz="4400">
                <a:solidFill>
                  <a:srgbClr val="FFFF00"/>
                </a:solidFill>
                <a:latin typeface="UTM Cookies" panose="02040603050506020204" pitchFamily="18" charset="0"/>
              </a:rPr>
              <a:t>LÀM VIỆC THẬT LÀ VUI</a:t>
            </a:r>
            <a:endParaRPr lang="en-US" sz="4400" dirty="0">
              <a:solidFill>
                <a:srgbClr val="FFFF00"/>
              </a:solidFill>
              <a:latin typeface="UTM Cookies" panose="02040603050506020204" pitchFamily="18" charset="0"/>
            </a:endParaRPr>
          </a:p>
        </p:txBody>
      </p:sp>
    </p:spTree>
    <p:extLst>
      <p:ext uri="{BB962C8B-B14F-4D97-AF65-F5344CB8AC3E}">
        <p14:creationId xmlns:p14="http://schemas.microsoft.com/office/powerpoint/2010/main" val="1242035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305156-7455-8F4C-AA31-731375F4FEB5}"/>
              </a:ext>
            </a:extLst>
          </p:cNvPr>
          <p:cNvSpPr txBox="1"/>
          <p:nvPr/>
        </p:nvSpPr>
        <p:spPr>
          <a:xfrm>
            <a:off x="2250891" y="655064"/>
            <a:ext cx="6026836" cy="943848"/>
          </a:xfrm>
          <a:prstGeom prst="rect">
            <a:avLst/>
          </a:prstGeom>
          <a:noFill/>
        </p:spPr>
        <p:txBody>
          <a:bodyPr wrap="square" lIns="121917" tIns="60958" rIns="121917" bIns="60958" rtlCol="0">
            <a:spAutoFit/>
          </a:bodyPr>
          <a:lstStyle/>
          <a:p>
            <a:pPr algn="ctr"/>
            <a:r>
              <a:rPr lang="vi-VN" sz="5300" dirty="0">
                <a:solidFill>
                  <a:srgbClr val="FFFF00"/>
                </a:solidFill>
                <a:latin typeface="UTM Cookies" panose="02040603050506020204" pitchFamily="18" charset="0"/>
              </a:rPr>
              <a:t>NGHE- VIẾT</a:t>
            </a:r>
            <a:endParaRPr lang="en-US" sz="5300" dirty="0">
              <a:solidFill>
                <a:srgbClr val="FFFF00"/>
              </a:solidFill>
              <a:latin typeface="UTM Cookies" panose="02040603050506020204" pitchFamily="18" charset="0"/>
            </a:endParaRPr>
          </a:p>
        </p:txBody>
      </p:sp>
      <p:sp>
        <p:nvSpPr>
          <p:cNvPr id="4" name="TextBox 3">
            <a:extLst>
              <a:ext uri="{FF2B5EF4-FFF2-40B4-BE49-F238E27FC236}">
                <a16:creationId xmlns:a16="http://schemas.microsoft.com/office/drawing/2014/main" xmlns="" id="{F1BA6EFB-CB7A-094B-AC9D-B222BDD328B2}"/>
              </a:ext>
            </a:extLst>
          </p:cNvPr>
          <p:cNvSpPr txBox="1"/>
          <p:nvPr/>
        </p:nvSpPr>
        <p:spPr>
          <a:xfrm>
            <a:off x="1646394" y="2524128"/>
            <a:ext cx="5851212" cy="692493"/>
          </a:xfrm>
          <a:prstGeom prst="rect">
            <a:avLst/>
          </a:prstGeom>
          <a:noFill/>
        </p:spPr>
        <p:txBody>
          <a:bodyPr wrap="none" lIns="121917" tIns="60958" rIns="121917" bIns="60958" rtlCol="0">
            <a:spAutoFit/>
          </a:bodyPr>
          <a:lstStyle/>
          <a:p>
            <a:pPr algn="ctr"/>
            <a:r>
              <a:rPr lang="vi-VN" sz="3700" b="1" dirty="0">
                <a:solidFill>
                  <a:srgbClr val="17479D"/>
                </a:solidFill>
                <a:latin typeface="UTM Avo" panose="02040603050506020204" pitchFamily="18" charset="0"/>
              </a:rPr>
              <a:t>LÀM VIỆC THẬT LÀ VUI</a:t>
            </a:r>
            <a:endParaRPr lang="x-none" sz="37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xmlns="" id="{9FA24853-01FC-A946-88A2-4E5CEA158308}"/>
              </a:ext>
            </a:extLst>
          </p:cNvPr>
          <p:cNvSpPr txBox="1"/>
          <p:nvPr/>
        </p:nvSpPr>
        <p:spPr>
          <a:xfrm>
            <a:off x="958160" y="3327524"/>
            <a:ext cx="8437308" cy="954103"/>
          </a:xfrm>
          <a:prstGeom prst="rect">
            <a:avLst/>
          </a:prstGeom>
          <a:noFill/>
        </p:spPr>
        <p:txBody>
          <a:bodyPr wrap="square" lIns="121917" tIns="60958" rIns="121917" bIns="60958" rtlCol="0">
            <a:spAutoFit/>
          </a:bodyPr>
          <a:lstStyle/>
          <a:p>
            <a:pPr algn="just">
              <a:lnSpc>
                <a:spcPct val="150000"/>
              </a:lnSpc>
            </a:pPr>
            <a:r>
              <a:rPr lang="vi-VN" sz="3600" b="1" dirty="0">
                <a:solidFill>
                  <a:schemeClr val="accent1">
                    <a:lumMod val="75000"/>
                  </a:schemeClr>
                </a:solidFill>
                <a:latin typeface="UTM Avo" panose="02040603050506020204" pitchFamily="18" charset="0"/>
              </a:rPr>
              <a:t>Nghe - viết “Làm việc thật là vui”. </a:t>
            </a:r>
            <a:endParaRPr lang="vi-VN" sz="36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xmlns=""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853" y="3686017"/>
            <a:ext cx="406360" cy="384000"/>
          </a:xfrm>
          <a:prstGeom prst="rect">
            <a:avLst/>
          </a:prstGeom>
        </p:spPr>
      </p:pic>
      <p:pic>
        <p:nvPicPr>
          <p:cNvPr id="7" name="Picture 6">
            <a:extLst>
              <a:ext uri="{FF2B5EF4-FFF2-40B4-BE49-F238E27FC236}">
                <a16:creationId xmlns:a16="http://schemas.microsoft.com/office/drawing/2014/main" xmlns=""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59213" y="4580488"/>
            <a:ext cx="384000" cy="384000"/>
          </a:xfrm>
          <a:prstGeom prst="rect">
            <a:avLst/>
          </a:prstGeom>
        </p:spPr>
      </p:pic>
      <p:sp>
        <p:nvSpPr>
          <p:cNvPr id="8" name="TextBox 7">
            <a:extLst>
              <a:ext uri="{FF2B5EF4-FFF2-40B4-BE49-F238E27FC236}">
                <a16:creationId xmlns:a16="http://schemas.microsoft.com/office/drawing/2014/main" xmlns="" id="{6743BCB4-7CDF-1743-B06E-85D66E7CF6B8}"/>
              </a:ext>
            </a:extLst>
          </p:cNvPr>
          <p:cNvSpPr txBox="1"/>
          <p:nvPr/>
        </p:nvSpPr>
        <p:spPr>
          <a:xfrm>
            <a:off x="958160" y="4215807"/>
            <a:ext cx="8437308" cy="954103"/>
          </a:xfrm>
          <a:prstGeom prst="rect">
            <a:avLst/>
          </a:prstGeom>
          <a:noFill/>
        </p:spPr>
        <p:txBody>
          <a:bodyPr wrap="square" lIns="121917" tIns="60958" rIns="121917" bIns="60958" rtlCol="0">
            <a:spAutoFit/>
          </a:bodyPr>
          <a:lstStyle/>
          <a:p>
            <a:pPr algn="just">
              <a:lnSpc>
                <a:spcPct val="150000"/>
              </a:lnSpc>
            </a:pPr>
            <a:r>
              <a:rPr lang="vi-VN" sz="3600" b="1" dirty="0">
                <a:solidFill>
                  <a:schemeClr val="accent1">
                    <a:lumMod val="75000"/>
                  </a:schemeClr>
                </a:solidFill>
                <a:latin typeface="UTM Avo" panose="02040603050506020204" pitchFamily="18" charset="0"/>
              </a:rPr>
              <a:t>Bài tập: Tìm chữ cái còn thiếu.</a:t>
            </a:r>
            <a:endParaRPr lang="vi-VN" sz="3600"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xmlns="" id="{704A1E3D-E4D2-8C42-B66F-F1851A550471}"/>
              </a:ext>
            </a:extLst>
          </p:cNvPr>
          <p:cNvSpPr txBox="1"/>
          <p:nvPr/>
        </p:nvSpPr>
        <p:spPr>
          <a:xfrm>
            <a:off x="958160" y="5018730"/>
            <a:ext cx="8437308" cy="954103"/>
          </a:xfrm>
          <a:prstGeom prst="rect">
            <a:avLst/>
          </a:prstGeom>
          <a:noFill/>
        </p:spPr>
        <p:txBody>
          <a:bodyPr wrap="square" lIns="121917" tIns="60958" rIns="121917" bIns="60958" rtlCol="0">
            <a:spAutoFit/>
          </a:bodyPr>
          <a:lstStyle/>
          <a:p>
            <a:pPr algn="just">
              <a:lnSpc>
                <a:spcPct val="150000"/>
              </a:lnSpc>
            </a:pPr>
            <a:r>
              <a:rPr lang="vi-VN" sz="3600" b="1" dirty="0">
                <a:solidFill>
                  <a:schemeClr val="accent1">
                    <a:lumMod val="75000"/>
                  </a:schemeClr>
                </a:solidFill>
                <a:latin typeface="UTM Avo" panose="02040603050506020204" pitchFamily="18" charset="0"/>
              </a:rPr>
              <a:t>Bài tập: Sắp xếp tên theo bảng chữ cái.</a:t>
            </a:r>
            <a:endParaRPr lang="vi-VN" sz="36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xmlns=""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483" y="5377239"/>
            <a:ext cx="384000" cy="384000"/>
          </a:xfrm>
          <a:prstGeom prst="rect">
            <a:avLst/>
          </a:prstGeom>
        </p:spPr>
      </p:pic>
      <p:pic>
        <p:nvPicPr>
          <p:cNvPr id="11" name="Picture 10">
            <a:extLst>
              <a:ext uri="{FF2B5EF4-FFF2-40B4-BE49-F238E27FC236}">
                <a16:creationId xmlns:a16="http://schemas.microsoft.com/office/drawing/2014/main" xmlns="" id="{1DC1DAB7-B78F-47B7-98B1-E720A0D2A7B4}"/>
              </a:ext>
            </a:extLst>
          </p:cNvPr>
          <p:cNvPicPr>
            <a:picLocks noChangeAspect="1"/>
          </p:cNvPicPr>
          <p:nvPr/>
        </p:nvPicPr>
        <p:blipFill rotWithShape="1">
          <a:blip r:embed="rId6"/>
          <a:srcRect l="3194" t="12246" r="52012"/>
          <a:stretch/>
        </p:blipFill>
        <p:spPr>
          <a:xfrm>
            <a:off x="499318" y="491337"/>
            <a:ext cx="1688073" cy="1647795"/>
          </a:xfrm>
          <a:prstGeom prst="ellipse">
            <a:avLst/>
          </a:prstGeom>
        </p:spPr>
      </p:pic>
    </p:spTree>
    <p:extLst>
      <p:ext uri="{BB962C8B-B14F-4D97-AF65-F5344CB8AC3E}">
        <p14:creationId xmlns:p14="http://schemas.microsoft.com/office/powerpoint/2010/main" val="370883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23CD64BC-BB22-2C41-814A-66DC131D0A39}"/>
              </a:ext>
            </a:extLst>
          </p:cNvPr>
          <p:cNvGraphicFramePr>
            <a:graphicFrameLocks noGrp="1"/>
          </p:cNvGraphicFramePr>
          <p:nvPr>
            <p:extLst>
              <p:ext uri="{D42A27DB-BD31-4B8C-83A1-F6EECF244321}">
                <p14:modId xmlns:p14="http://schemas.microsoft.com/office/powerpoint/2010/main" val="447714472"/>
              </p:ext>
            </p:extLst>
          </p:nvPr>
        </p:nvGraphicFramePr>
        <p:xfrm>
          <a:off x="442427" y="1504762"/>
          <a:ext cx="3815007" cy="4972240"/>
        </p:xfrm>
        <a:graphic>
          <a:graphicData uri="http://schemas.openxmlformats.org/drawingml/2006/table">
            <a:tbl>
              <a:tblPr firstRow="1" bandRow="1"/>
              <a:tblGrid>
                <a:gridCol w="1174173">
                  <a:extLst>
                    <a:ext uri="{9D8B030D-6E8A-4147-A177-3AD203B41FA5}">
                      <a16:colId xmlns:a16="http://schemas.microsoft.com/office/drawing/2014/main" xmlns="" val="1424792117"/>
                    </a:ext>
                  </a:extLst>
                </a:gridCol>
                <a:gridCol w="1174173">
                  <a:extLst>
                    <a:ext uri="{9D8B030D-6E8A-4147-A177-3AD203B41FA5}">
                      <a16:colId xmlns:a16="http://schemas.microsoft.com/office/drawing/2014/main" xmlns="" val="679380306"/>
                    </a:ext>
                  </a:extLst>
                </a:gridCol>
                <a:gridCol w="1466661">
                  <a:extLst>
                    <a:ext uri="{9D8B030D-6E8A-4147-A177-3AD203B41FA5}">
                      <a16:colId xmlns:a16="http://schemas.microsoft.com/office/drawing/2014/main" xmlns="" val="2902272846"/>
                    </a:ext>
                  </a:extLst>
                </a:gridCol>
              </a:tblGrid>
              <a:tr h="1120505">
                <a:tc>
                  <a:txBody>
                    <a:bodyPr/>
                    <a:lstStyle/>
                    <a:p>
                      <a:pPr algn="ctr"/>
                      <a:r>
                        <a:rPr lang="x-none" sz="2800" smtClean="0">
                          <a:latin typeface="UTM Avo" panose="02040603050506020204" pitchFamily="18" charset="0"/>
                        </a:rPr>
                        <a:t>Số thứ tự</a:t>
                      </a:r>
                      <a:endParaRPr lang="x-none" sz="28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x-none" sz="2800" dirty="0">
                          <a:latin typeface="UTM Avo" panose="02040603050506020204" pitchFamily="18" charset="0"/>
                        </a:rPr>
                        <a:t>Chữ cái</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x-none" sz="2800" smtClean="0">
                          <a:latin typeface="UTM Avo" panose="02040603050506020204" pitchFamily="18" charset="0"/>
                        </a:rPr>
                        <a:t>Tên chữ cái</a:t>
                      </a:r>
                      <a:endParaRPr lang="x-none" sz="28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extLst>
                  <a:ext uri="{0D108BD9-81ED-4DB2-BD59-A6C34878D82A}">
                    <a16:rowId xmlns:a16="http://schemas.microsoft.com/office/drawing/2014/main" xmlns="" val="642347553"/>
                  </a:ext>
                </a:extLst>
              </a:tr>
              <a:tr h="770347">
                <a:tc>
                  <a:txBody>
                    <a:bodyPr/>
                    <a:lstStyle/>
                    <a:p>
                      <a:pPr algn="ctr"/>
                      <a:r>
                        <a:rPr lang="vi-VN" sz="2400" dirty="0">
                          <a:latin typeface="UTM Avo" panose="02040603050506020204" pitchFamily="18" charset="0"/>
                        </a:rPr>
                        <a:t>10</a:t>
                      </a:r>
                      <a:endParaRPr lang="x-none" sz="24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600" dirty="0">
                          <a:latin typeface="UTM Avo" panose="02040603050506020204" pitchFamily="18" charset="0"/>
                        </a:rPr>
                        <a:t>g</a:t>
                      </a: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600" dirty="0">
                          <a:latin typeface="UTM Avo" panose="02040603050506020204" pitchFamily="18" charset="0"/>
                        </a:rPr>
                        <a:t>giê</a:t>
                      </a: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44158969"/>
                  </a:ext>
                </a:extLst>
              </a:tr>
              <a:tr h="770347">
                <a:tc>
                  <a:txBody>
                    <a:bodyPr/>
                    <a:lstStyle/>
                    <a:p>
                      <a:pPr algn="ctr"/>
                      <a:r>
                        <a:rPr lang="vi-VN" sz="2800" dirty="0">
                          <a:latin typeface="UTM Avo" panose="02040603050506020204" pitchFamily="18" charset="0"/>
                        </a:rPr>
                        <a:t>11</a:t>
                      </a:r>
                      <a:endParaRPr lang="x-none" sz="28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19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600" dirty="0">
                          <a:latin typeface="UTM Avo" panose="02040603050506020204" pitchFamily="18" charset="0"/>
                        </a:rPr>
                        <a:t>hát</a:t>
                      </a: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07860206"/>
                  </a:ext>
                </a:extLst>
              </a:tr>
              <a:tr h="770347">
                <a:tc>
                  <a:txBody>
                    <a:bodyPr/>
                    <a:lstStyle/>
                    <a:p>
                      <a:pPr algn="ctr"/>
                      <a:r>
                        <a:rPr lang="vi-VN" sz="2800" dirty="0">
                          <a:latin typeface="UTM Avo" panose="02040603050506020204" pitchFamily="18" charset="0"/>
                        </a:rPr>
                        <a:t>12</a:t>
                      </a:r>
                      <a:endParaRPr lang="x-none" sz="28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900" dirty="0">
                          <a:latin typeface="UTM Avo" panose="02040603050506020204" pitchFamily="18" charset="0"/>
                        </a:rPr>
                        <a:t> </a:t>
                      </a:r>
                      <a:endParaRPr lang="x-none" sz="19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600" dirty="0">
                          <a:latin typeface="UTM Avo" panose="02040603050506020204" pitchFamily="18" charset="0"/>
                        </a:rPr>
                        <a:t>i</a:t>
                      </a: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45614939"/>
                  </a:ext>
                </a:extLst>
              </a:tr>
              <a:tr h="770347">
                <a:tc>
                  <a:txBody>
                    <a:bodyPr/>
                    <a:lstStyle/>
                    <a:p>
                      <a:pPr algn="ctr"/>
                      <a:r>
                        <a:rPr lang="vi-VN" sz="2800" dirty="0">
                          <a:latin typeface="UTM Avo" panose="02040603050506020204" pitchFamily="18" charset="0"/>
                        </a:rPr>
                        <a:t>13</a:t>
                      </a:r>
                      <a:endParaRPr lang="x-none" sz="28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600" dirty="0">
                          <a:latin typeface="UTM Avo" panose="02040603050506020204" pitchFamily="18" charset="0"/>
                        </a:rPr>
                        <a:t>k</a:t>
                      </a: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600" dirty="0">
                          <a:latin typeface="UTM Avo" panose="02040603050506020204" pitchFamily="18" charset="0"/>
                        </a:rPr>
                        <a:t>ca</a:t>
                      </a: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34607474"/>
                  </a:ext>
                </a:extLst>
              </a:tr>
              <a:tr h="770347">
                <a:tc>
                  <a:txBody>
                    <a:bodyPr/>
                    <a:lstStyle/>
                    <a:p>
                      <a:pPr algn="ctr"/>
                      <a:r>
                        <a:rPr lang="vi-VN" sz="2800" dirty="0">
                          <a:latin typeface="UTM Avo" panose="02040603050506020204" pitchFamily="18" charset="0"/>
                        </a:rPr>
                        <a:t>14</a:t>
                      </a:r>
                      <a:endParaRPr lang="x-none" sz="28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19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600" dirty="0">
                          <a:latin typeface="UTM Avo" panose="02040603050506020204" pitchFamily="18" charset="0"/>
                        </a:rPr>
                        <a:t>e-lờ</a:t>
                      </a: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68971807"/>
                  </a:ext>
                </a:extLst>
              </a:tr>
            </a:tbl>
          </a:graphicData>
        </a:graphic>
      </p:graphicFrame>
      <p:graphicFrame>
        <p:nvGraphicFramePr>
          <p:cNvPr id="5" name="Table 4">
            <a:extLst>
              <a:ext uri="{FF2B5EF4-FFF2-40B4-BE49-F238E27FC236}">
                <a16:creationId xmlns:a16="http://schemas.microsoft.com/office/drawing/2014/main" xmlns="" id="{75B070E7-8816-454B-8F99-AC41823D0796}"/>
              </a:ext>
            </a:extLst>
          </p:cNvPr>
          <p:cNvGraphicFramePr>
            <a:graphicFrameLocks noGrp="1"/>
          </p:cNvGraphicFramePr>
          <p:nvPr>
            <p:extLst>
              <p:ext uri="{D42A27DB-BD31-4B8C-83A1-F6EECF244321}">
                <p14:modId xmlns:p14="http://schemas.microsoft.com/office/powerpoint/2010/main" val="3799377650"/>
              </p:ext>
            </p:extLst>
          </p:nvPr>
        </p:nvGraphicFramePr>
        <p:xfrm>
          <a:off x="4724400" y="1523999"/>
          <a:ext cx="4114800" cy="4876802"/>
        </p:xfrm>
        <a:graphic>
          <a:graphicData uri="http://schemas.openxmlformats.org/drawingml/2006/table">
            <a:tbl>
              <a:tblPr firstRow="1" bandRow="1"/>
              <a:tblGrid>
                <a:gridCol w="1375449">
                  <a:extLst>
                    <a:ext uri="{9D8B030D-6E8A-4147-A177-3AD203B41FA5}">
                      <a16:colId xmlns:a16="http://schemas.microsoft.com/office/drawing/2014/main" xmlns="" val="1424792117"/>
                    </a:ext>
                  </a:extLst>
                </a:gridCol>
                <a:gridCol w="1174173">
                  <a:extLst>
                    <a:ext uri="{9D8B030D-6E8A-4147-A177-3AD203B41FA5}">
                      <a16:colId xmlns:a16="http://schemas.microsoft.com/office/drawing/2014/main" xmlns="" val="679380306"/>
                    </a:ext>
                  </a:extLst>
                </a:gridCol>
                <a:gridCol w="1565178">
                  <a:extLst>
                    <a:ext uri="{9D8B030D-6E8A-4147-A177-3AD203B41FA5}">
                      <a16:colId xmlns:a16="http://schemas.microsoft.com/office/drawing/2014/main" xmlns="" val="2902272846"/>
                    </a:ext>
                  </a:extLst>
                </a:gridCol>
              </a:tblGrid>
              <a:tr h="1187867">
                <a:tc>
                  <a:txBody>
                    <a:bodyPr/>
                    <a:lstStyle/>
                    <a:p>
                      <a:pPr algn="ctr"/>
                      <a:r>
                        <a:rPr lang="x-none" sz="3200" dirty="0">
                          <a:latin typeface="UTM Avo" panose="02040603050506020204" pitchFamily="18" charset="0"/>
                        </a:rPr>
                        <a:t>Số thứ tự</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x-none" sz="3200" dirty="0">
                          <a:latin typeface="UTM Avo" panose="02040603050506020204" pitchFamily="18" charset="0"/>
                        </a:rPr>
                        <a:t>Chữ cái</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x-none" sz="3200" dirty="0">
                          <a:latin typeface="UTM Avo" panose="02040603050506020204" pitchFamily="18" charset="0"/>
                        </a:rPr>
                        <a:t>Tên chữ cái</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extLst>
                  <a:ext uri="{0D108BD9-81ED-4DB2-BD59-A6C34878D82A}">
                    <a16:rowId xmlns:a16="http://schemas.microsoft.com/office/drawing/2014/main" xmlns="" val="642347553"/>
                  </a:ext>
                </a:extLst>
              </a:tr>
              <a:tr h="737787">
                <a:tc>
                  <a:txBody>
                    <a:bodyPr/>
                    <a:lstStyle/>
                    <a:p>
                      <a:pPr algn="ctr"/>
                      <a:r>
                        <a:rPr lang="vi-VN" sz="3200" dirty="0">
                          <a:latin typeface="UTM Avo" panose="02040603050506020204" pitchFamily="18" charset="0"/>
                        </a:rPr>
                        <a:t>15</a:t>
                      </a:r>
                      <a:endParaRPr lang="x-none" sz="32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600" dirty="0">
                          <a:latin typeface="UTM Avo" panose="02040603050506020204" pitchFamily="18" charset="0"/>
                        </a:rPr>
                        <a:t>m</a:t>
                      </a: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600" dirty="0">
                          <a:latin typeface="UTM Avo" panose="02040603050506020204" pitchFamily="18" charset="0"/>
                        </a:rPr>
                        <a:t>em-mờ</a:t>
                      </a: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44158969"/>
                  </a:ext>
                </a:extLst>
              </a:tr>
              <a:tr h="737787">
                <a:tc>
                  <a:txBody>
                    <a:bodyPr/>
                    <a:lstStyle/>
                    <a:p>
                      <a:pPr algn="ctr"/>
                      <a:r>
                        <a:rPr lang="vi-VN" sz="2800" dirty="0">
                          <a:latin typeface="UTM Avo" panose="02040603050506020204" pitchFamily="18" charset="0"/>
                        </a:rPr>
                        <a:t>16</a:t>
                      </a:r>
                      <a:endParaRPr lang="x-none" sz="28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19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600" dirty="0">
                          <a:latin typeface="UTM Avo" panose="02040603050506020204" pitchFamily="18" charset="0"/>
                        </a:rPr>
                        <a:t>en-nờ</a:t>
                      </a: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07860206"/>
                  </a:ext>
                </a:extLst>
              </a:tr>
              <a:tr h="737787">
                <a:tc>
                  <a:txBody>
                    <a:bodyPr/>
                    <a:lstStyle/>
                    <a:p>
                      <a:pPr algn="ctr"/>
                      <a:r>
                        <a:rPr lang="vi-VN" sz="2800" dirty="0">
                          <a:latin typeface="UTM Avo" panose="02040603050506020204" pitchFamily="18" charset="0"/>
                        </a:rPr>
                        <a:t>17</a:t>
                      </a:r>
                      <a:endParaRPr lang="x-none" sz="28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19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600" dirty="0">
                          <a:latin typeface="UTM Avo" panose="02040603050506020204" pitchFamily="18" charset="0"/>
                        </a:rPr>
                        <a:t>o</a:t>
                      </a: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45614939"/>
                  </a:ext>
                </a:extLst>
              </a:tr>
              <a:tr h="737787">
                <a:tc>
                  <a:txBody>
                    <a:bodyPr/>
                    <a:lstStyle/>
                    <a:p>
                      <a:pPr algn="ctr"/>
                      <a:r>
                        <a:rPr lang="vi-VN" sz="2800" dirty="0">
                          <a:latin typeface="UTM Avo" panose="02040603050506020204" pitchFamily="18" charset="0"/>
                        </a:rPr>
                        <a:t>18</a:t>
                      </a:r>
                      <a:endParaRPr lang="x-none" sz="28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600" dirty="0">
                          <a:latin typeface="UTM Avo" panose="02040603050506020204" pitchFamily="18" charset="0"/>
                        </a:rPr>
                        <a:t>ô</a:t>
                      </a: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600" dirty="0">
                          <a:latin typeface="UTM Avo" panose="02040603050506020204" pitchFamily="18" charset="0"/>
                        </a:rPr>
                        <a:t>ô</a:t>
                      </a: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34607474"/>
                  </a:ext>
                </a:extLst>
              </a:tr>
              <a:tr h="737787">
                <a:tc>
                  <a:txBody>
                    <a:bodyPr/>
                    <a:lstStyle/>
                    <a:p>
                      <a:pPr algn="ctr"/>
                      <a:r>
                        <a:rPr lang="vi-VN" sz="2800" dirty="0">
                          <a:latin typeface="UTM Avo" panose="02040603050506020204" pitchFamily="18" charset="0"/>
                        </a:rPr>
                        <a:t>19</a:t>
                      </a:r>
                      <a:endParaRPr lang="x-none" sz="28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19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600" dirty="0">
                          <a:latin typeface="UTM Avo" panose="02040603050506020204" pitchFamily="18" charset="0"/>
                        </a:rPr>
                        <a:t>ơ</a:t>
                      </a: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51105722"/>
                  </a:ext>
                </a:extLst>
              </a:tr>
            </a:tbl>
          </a:graphicData>
        </a:graphic>
      </p:graphicFrame>
      <p:pic>
        <p:nvPicPr>
          <p:cNvPr id="2" name="Picture 1">
            <a:extLst>
              <a:ext uri="{FF2B5EF4-FFF2-40B4-BE49-F238E27FC236}">
                <a16:creationId xmlns:a16="http://schemas.microsoft.com/office/drawing/2014/main" xmlns=""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07699" y="158614"/>
            <a:ext cx="469457" cy="469457"/>
          </a:xfrm>
          <a:prstGeom prst="rect">
            <a:avLst/>
          </a:prstGeom>
        </p:spPr>
      </p:pic>
      <p:sp>
        <p:nvSpPr>
          <p:cNvPr id="3" name="TextBox 2">
            <a:extLst>
              <a:ext uri="{FF2B5EF4-FFF2-40B4-BE49-F238E27FC236}">
                <a16:creationId xmlns:a16="http://schemas.microsoft.com/office/drawing/2014/main" xmlns="" id="{D5D29BEC-04F4-6A40-90D7-EEE793C9FEE0}"/>
              </a:ext>
            </a:extLst>
          </p:cNvPr>
          <p:cNvSpPr txBox="1"/>
          <p:nvPr/>
        </p:nvSpPr>
        <p:spPr>
          <a:xfrm>
            <a:off x="684652" y="-71497"/>
            <a:ext cx="8339868" cy="1443148"/>
          </a:xfrm>
          <a:prstGeom prst="rect">
            <a:avLst/>
          </a:prstGeom>
          <a:noFill/>
        </p:spPr>
        <p:txBody>
          <a:bodyPr wrap="square" lIns="121917" tIns="60958" rIns="121917" bIns="60958" rtlCol="0">
            <a:spAutoFit/>
          </a:bodyPr>
          <a:lstStyle/>
          <a:p>
            <a:pPr algn="just">
              <a:lnSpc>
                <a:spcPct val="125000"/>
              </a:lnSpc>
            </a:pPr>
            <a:r>
              <a:rPr lang="vi-VN" sz="3600" b="1" dirty="0">
                <a:solidFill>
                  <a:srgbClr val="17479D"/>
                </a:solidFill>
                <a:latin typeface="Times New Roman" pitchFamily="18" charset="0"/>
                <a:cs typeface="Times New Roman" pitchFamily="18" charset="0"/>
              </a:rPr>
              <a:t>Tìm những chữ cái còn thiếu trong bảng. Học thuộc tên các chữ cái.</a:t>
            </a:r>
            <a:endParaRPr lang="vi-VN" sz="3600" dirty="0">
              <a:solidFill>
                <a:srgbClr val="17479D"/>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xmlns="" id="{1ECE9465-CC20-C645-BDC7-0A947FDF8818}"/>
              </a:ext>
            </a:extLst>
          </p:cNvPr>
          <p:cNvSpPr/>
          <p:nvPr/>
        </p:nvSpPr>
        <p:spPr>
          <a:xfrm>
            <a:off x="1930343" y="3513896"/>
            <a:ext cx="597575" cy="677104"/>
          </a:xfrm>
          <a:prstGeom prst="rect">
            <a:avLst/>
          </a:prstGeom>
        </p:spPr>
        <p:txBody>
          <a:bodyPr wrap="square" lIns="121917" tIns="60958" rIns="121917" bIns="60958">
            <a:spAutoFit/>
          </a:bodyPr>
          <a:lstStyle/>
          <a:p>
            <a:pPr algn="ctr"/>
            <a:r>
              <a:rPr lang="vi-VN" sz="3600" b="1" dirty="0">
                <a:solidFill>
                  <a:srgbClr val="FF0000"/>
                </a:solidFill>
                <a:latin typeface="UTM Avo" panose="02040603050506020204" pitchFamily="18" charset="0"/>
              </a:rPr>
              <a:t>h</a:t>
            </a:r>
            <a:endParaRPr lang="x-none" sz="3600" dirty="0">
              <a:solidFill>
                <a:schemeClr val="tx2">
                  <a:lumMod val="75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xmlns="" id="{CCAA4406-F119-2E40-AE45-04C7D79DE60B}"/>
              </a:ext>
            </a:extLst>
          </p:cNvPr>
          <p:cNvSpPr/>
          <p:nvPr/>
        </p:nvSpPr>
        <p:spPr>
          <a:xfrm>
            <a:off x="1905000" y="4275896"/>
            <a:ext cx="597575" cy="677104"/>
          </a:xfrm>
          <a:prstGeom prst="rect">
            <a:avLst/>
          </a:prstGeom>
        </p:spPr>
        <p:txBody>
          <a:bodyPr wrap="square" lIns="121917" tIns="60958" rIns="121917" bIns="60958">
            <a:spAutoFit/>
          </a:bodyPr>
          <a:lstStyle/>
          <a:p>
            <a:pPr algn="ctr"/>
            <a:r>
              <a:rPr lang="vi-VN" sz="3600" b="1" dirty="0">
                <a:solidFill>
                  <a:srgbClr val="FF0000"/>
                </a:solidFill>
                <a:latin typeface="UTM Avo" panose="02040603050506020204" pitchFamily="18" charset="0"/>
              </a:rPr>
              <a:t>i</a:t>
            </a:r>
            <a:endParaRPr lang="x-none" sz="3600" dirty="0">
              <a:solidFill>
                <a:schemeClr val="tx2">
                  <a:lumMod val="75000"/>
                </a:schemeClr>
              </a:solidFill>
              <a:latin typeface="UTM Avo" panose="02040603050506020204" pitchFamily="18" charset="0"/>
            </a:endParaRPr>
          </a:p>
        </p:txBody>
      </p:sp>
      <p:sp>
        <p:nvSpPr>
          <p:cNvPr id="8" name="Rectangle 7">
            <a:extLst>
              <a:ext uri="{FF2B5EF4-FFF2-40B4-BE49-F238E27FC236}">
                <a16:creationId xmlns:a16="http://schemas.microsoft.com/office/drawing/2014/main" xmlns="" id="{2652F87B-D233-3E40-907C-1EA5C8F96A5F}"/>
              </a:ext>
            </a:extLst>
          </p:cNvPr>
          <p:cNvSpPr/>
          <p:nvPr/>
        </p:nvSpPr>
        <p:spPr>
          <a:xfrm>
            <a:off x="1828800" y="5785247"/>
            <a:ext cx="597575" cy="615553"/>
          </a:xfrm>
          <a:prstGeom prst="rect">
            <a:avLst/>
          </a:prstGeom>
        </p:spPr>
        <p:txBody>
          <a:bodyPr wrap="square" lIns="121917" tIns="60958" rIns="121917" bIns="60958">
            <a:spAutoFit/>
          </a:bodyPr>
          <a:lstStyle/>
          <a:p>
            <a:pPr algn="ctr"/>
            <a:r>
              <a:rPr lang="vi-VN" sz="3200" b="1" dirty="0">
                <a:solidFill>
                  <a:srgbClr val="FF0000"/>
                </a:solidFill>
                <a:latin typeface="UTM Avo" panose="02040603050506020204" pitchFamily="18" charset="0"/>
              </a:rPr>
              <a:t>l</a:t>
            </a:r>
            <a:endParaRPr lang="x-none" sz="3200" dirty="0">
              <a:solidFill>
                <a:schemeClr val="tx2">
                  <a:lumMod val="75000"/>
                </a:schemeClr>
              </a:solidFill>
              <a:latin typeface="UTM Avo" panose="02040603050506020204" pitchFamily="18" charset="0"/>
            </a:endParaRPr>
          </a:p>
        </p:txBody>
      </p:sp>
      <p:sp>
        <p:nvSpPr>
          <p:cNvPr id="9" name="Rectangle 8">
            <a:extLst>
              <a:ext uri="{FF2B5EF4-FFF2-40B4-BE49-F238E27FC236}">
                <a16:creationId xmlns:a16="http://schemas.microsoft.com/office/drawing/2014/main" xmlns="" id="{75777124-D7EF-FF4D-B0D5-AD623AC47709}"/>
              </a:ext>
            </a:extLst>
          </p:cNvPr>
          <p:cNvSpPr/>
          <p:nvPr/>
        </p:nvSpPr>
        <p:spPr>
          <a:xfrm>
            <a:off x="6324600" y="3508416"/>
            <a:ext cx="597575" cy="615553"/>
          </a:xfrm>
          <a:prstGeom prst="rect">
            <a:avLst/>
          </a:prstGeom>
        </p:spPr>
        <p:txBody>
          <a:bodyPr wrap="square" lIns="121917" tIns="60958" rIns="121917" bIns="60958">
            <a:spAutoFit/>
          </a:bodyPr>
          <a:lstStyle/>
          <a:p>
            <a:pPr algn="ctr"/>
            <a:r>
              <a:rPr lang="vi-VN" sz="3200" b="1" dirty="0">
                <a:solidFill>
                  <a:srgbClr val="FF0000"/>
                </a:solidFill>
                <a:latin typeface="UTM Avo" panose="02040603050506020204" pitchFamily="18" charset="0"/>
              </a:rPr>
              <a:t>n</a:t>
            </a:r>
            <a:endParaRPr lang="x-none" sz="3200" dirty="0">
              <a:solidFill>
                <a:schemeClr val="tx2">
                  <a:lumMod val="75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xmlns="" id="{B1661495-57E2-4A75-A4BD-C3A0070BA7B6}"/>
              </a:ext>
            </a:extLst>
          </p:cNvPr>
          <p:cNvSpPr/>
          <p:nvPr/>
        </p:nvSpPr>
        <p:spPr>
          <a:xfrm>
            <a:off x="6388149" y="4337447"/>
            <a:ext cx="597575" cy="677104"/>
          </a:xfrm>
          <a:prstGeom prst="rect">
            <a:avLst/>
          </a:prstGeom>
        </p:spPr>
        <p:txBody>
          <a:bodyPr wrap="square" lIns="121917" tIns="60958" rIns="121917" bIns="60958">
            <a:spAutoFit/>
          </a:bodyPr>
          <a:lstStyle/>
          <a:p>
            <a:pPr algn="ctr"/>
            <a:r>
              <a:rPr lang="vi-VN" sz="3600" b="1" dirty="0">
                <a:solidFill>
                  <a:srgbClr val="FF0000"/>
                </a:solidFill>
                <a:latin typeface="UTM Avo" panose="02040603050506020204" pitchFamily="18" charset="0"/>
              </a:rPr>
              <a:t>o</a:t>
            </a:r>
            <a:endParaRPr lang="x-none" sz="3600" dirty="0">
              <a:solidFill>
                <a:schemeClr val="tx2">
                  <a:lumMod val="75000"/>
                </a:schemeClr>
              </a:solidFill>
              <a:latin typeface="UTM Avo" panose="02040603050506020204" pitchFamily="18" charset="0"/>
            </a:endParaRPr>
          </a:p>
        </p:txBody>
      </p:sp>
      <p:sp>
        <p:nvSpPr>
          <p:cNvPr id="11" name="Rectangle 10">
            <a:extLst>
              <a:ext uri="{FF2B5EF4-FFF2-40B4-BE49-F238E27FC236}">
                <a16:creationId xmlns:a16="http://schemas.microsoft.com/office/drawing/2014/main" xmlns="" id="{7AAD1131-325B-432D-9C99-2F0E496EC17B}"/>
              </a:ext>
            </a:extLst>
          </p:cNvPr>
          <p:cNvSpPr/>
          <p:nvPr/>
        </p:nvSpPr>
        <p:spPr>
          <a:xfrm>
            <a:off x="6388149" y="5715000"/>
            <a:ext cx="597575" cy="677104"/>
          </a:xfrm>
          <a:prstGeom prst="rect">
            <a:avLst/>
          </a:prstGeom>
        </p:spPr>
        <p:txBody>
          <a:bodyPr wrap="square" lIns="121917" tIns="60958" rIns="121917" bIns="60958">
            <a:spAutoFit/>
          </a:bodyPr>
          <a:lstStyle/>
          <a:p>
            <a:pPr algn="ctr"/>
            <a:r>
              <a:rPr lang="vi-VN" sz="3600" b="1" dirty="0">
                <a:solidFill>
                  <a:srgbClr val="FF0000"/>
                </a:solidFill>
                <a:latin typeface="UTM Avo" panose="02040603050506020204" pitchFamily="18" charset="0"/>
              </a:rPr>
              <a:t>ơ</a:t>
            </a:r>
            <a:endParaRPr lang="x-none" sz="3600" dirty="0">
              <a:solidFill>
                <a:schemeClr val="tx2">
                  <a:lumMod val="75000"/>
                </a:schemeClr>
              </a:solidFill>
              <a:latin typeface="UTM Avo" panose="02040603050506020204" pitchFamily="18" charset="0"/>
            </a:endParaRPr>
          </a:p>
        </p:txBody>
      </p:sp>
    </p:spTree>
    <p:extLst>
      <p:ext uri="{BB962C8B-B14F-4D97-AF65-F5344CB8AC3E}">
        <p14:creationId xmlns:p14="http://schemas.microsoft.com/office/powerpoint/2010/main" val="5812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23CD64BC-BB22-2C41-814A-66DC131D0A39}"/>
              </a:ext>
            </a:extLst>
          </p:cNvPr>
          <p:cNvGraphicFramePr>
            <a:graphicFrameLocks noGrp="1"/>
          </p:cNvGraphicFramePr>
          <p:nvPr>
            <p:extLst>
              <p:ext uri="{D42A27DB-BD31-4B8C-83A1-F6EECF244321}">
                <p14:modId xmlns:p14="http://schemas.microsoft.com/office/powerpoint/2010/main" val="1888417659"/>
              </p:ext>
            </p:extLst>
          </p:nvPr>
        </p:nvGraphicFramePr>
        <p:xfrm>
          <a:off x="442427" y="1504762"/>
          <a:ext cx="3815007" cy="4972240"/>
        </p:xfrm>
        <a:graphic>
          <a:graphicData uri="http://schemas.openxmlformats.org/drawingml/2006/table">
            <a:tbl>
              <a:tblPr firstRow="1" bandRow="1"/>
              <a:tblGrid>
                <a:gridCol w="1174173">
                  <a:extLst>
                    <a:ext uri="{9D8B030D-6E8A-4147-A177-3AD203B41FA5}">
                      <a16:colId xmlns:a16="http://schemas.microsoft.com/office/drawing/2014/main" xmlns="" val="1424792117"/>
                    </a:ext>
                  </a:extLst>
                </a:gridCol>
                <a:gridCol w="1174173">
                  <a:extLst>
                    <a:ext uri="{9D8B030D-6E8A-4147-A177-3AD203B41FA5}">
                      <a16:colId xmlns:a16="http://schemas.microsoft.com/office/drawing/2014/main" xmlns="" val="679380306"/>
                    </a:ext>
                  </a:extLst>
                </a:gridCol>
                <a:gridCol w="1466661">
                  <a:extLst>
                    <a:ext uri="{9D8B030D-6E8A-4147-A177-3AD203B41FA5}">
                      <a16:colId xmlns:a16="http://schemas.microsoft.com/office/drawing/2014/main" xmlns="" val="2902272846"/>
                    </a:ext>
                  </a:extLst>
                </a:gridCol>
              </a:tblGrid>
              <a:tr h="1120505">
                <a:tc>
                  <a:txBody>
                    <a:bodyPr/>
                    <a:lstStyle/>
                    <a:p>
                      <a:pPr algn="ctr"/>
                      <a:r>
                        <a:rPr lang="x-none" sz="2800" smtClean="0">
                          <a:latin typeface="UTM Avo" panose="02040603050506020204" pitchFamily="18" charset="0"/>
                        </a:rPr>
                        <a:t>Số thứ tự</a:t>
                      </a:r>
                      <a:endParaRPr lang="x-none" sz="28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x-none" sz="2800" dirty="0">
                          <a:latin typeface="UTM Avo" panose="02040603050506020204" pitchFamily="18" charset="0"/>
                        </a:rPr>
                        <a:t>Chữ cái</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x-none" sz="2800" smtClean="0">
                          <a:latin typeface="UTM Avo" panose="02040603050506020204" pitchFamily="18" charset="0"/>
                        </a:rPr>
                        <a:t>Tên chữ cái</a:t>
                      </a:r>
                      <a:endParaRPr lang="x-none" sz="28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extLst>
                  <a:ext uri="{0D108BD9-81ED-4DB2-BD59-A6C34878D82A}">
                    <a16:rowId xmlns:a16="http://schemas.microsoft.com/office/drawing/2014/main" xmlns="" val="642347553"/>
                  </a:ext>
                </a:extLst>
              </a:tr>
              <a:tr h="770347">
                <a:tc>
                  <a:txBody>
                    <a:bodyPr/>
                    <a:lstStyle/>
                    <a:p>
                      <a:pPr algn="ctr"/>
                      <a:r>
                        <a:rPr lang="vi-VN" sz="2400" dirty="0">
                          <a:latin typeface="UTM Avo" panose="02040603050506020204" pitchFamily="18" charset="0"/>
                        </a:rPr>
                        <a:t>10</a:t>
                      </a:r>
                      <a:endParaRPr lang="x-none" sz="24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600" dirty="0">
                          <a:latin typeface="UTM Avo" panose="02040603050506020204" pitchFamily="18" charset="0"/>
                        </a:rPr>
                        <a:t>g</a:t>
                      </a: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44158969"/>
                  </a:ext>
                </a:extLst>
              </a:tr>
              <a:tr h="770347">
                <a:tc>
                  <a:txBody>
                    <a:bodyPr/>
                    <a:lstStyle/>
                    <a:p>
                      <a:pPr algn="ctr"/>
                      <a:r>
                        <a:rPr lang="vi-VN" sz="2800" dirty="0">
                          <a:latin typeface="UTM Avo" panose="02040603050506020204" pitchFamily="18" charset="0"/>
                        </a:rPr>
                        <a:t>11</a:t>
                      </a:r>
                      <a:endParaRPr lang="x-none" sz="28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19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07860206"/>
                  </a:ext>
                </a:extLst>
              </a:tr>
              <a:tr h="770347">
                <a:tc>
                  <a:txBody>
                    <a:bodyPr/>
                    <a:lstStyle/>
                    <a:p>
                      <a:pPr algn="ctr"/>
                      <a:r>
                        <a:rPr lang="vi-VN" sz="2800" dirty="0">
                          <a:latin typeface="UTM Avo" panose="02040603050506020204" pitchFamily="18" charset="0"/>
                        </a:rPr>
                        <a:t>12</a:t>
                      </a:r>
                      <a:endParaRPr lang="x-none" sz="28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900" dirty="0">
                          <a:latin typeface="UTM Avo" panose="02040603050506020204" pitchFamily="18" charset="0"/>
                        </a:rPr>
                        <a:t> </a:t>
                      </a:r>
                      <a:endParaRPr lang="x-none" sz="19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45614939"/>
                  </a:ext>
                </a:extLst>
              </a:tr>
              <a:tr h="770347">
                <a:tc>
                  <a:txBody>
                    <a:bodyPr/>
                    <a:lstStyle/>
                    <a:p>
                      <a:pPr algn="ctr"/>
                      <a:r>
                        <a:rPr lang="vi-VN" sz="2800" dirty="0">
                          <a:latin typeface="UTM Avo" panose="02040603050506020204" pitchFamily="18" charset="0"/>
                        </a:rPr>
                        <a:t>13</a:t>
                      </a:r>
                      <a:endParaRPr lang="x-none" sz="28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600" dirty="0">
                          <a:latin typeface="UTM Avo" panose="02040603050506020204" pitchFamily="18" charset="0"/>
                        </a:rPr>
                        <a:t>k</a:t>
                      </a: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34607474"/>
                  </a:ext>
                </a:extLst>
              </a:tr>
              <a:tr h="770347">
                <a:tc>
                  <a:txBody>
                    <a:bodyPr/>
                    <a:lstStyle/>
                    <a:p>
                      <a:pPr algn="ctr"/>
                      <a:r>
                        <a:rPr lang="vi-VN" sz="2800" dirty="0">
                          <a:latin typeface="UTM Avo" panose="02040603050506020204" pitchFamily="18" charset="0"/>
                        </a:rPr>
                        <a:t>14</a:t>
                      </a:r>
                      <a:endParaRPr lang="x-none" sz="28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19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68971807"/>
                  </a:ext>
                </a:extLst>
              </a:tr>
            </a:tbl>
          </a:graphicData>
        </a:graphic>
      </p:graphicFrame>
      <p:graphicFrame>
        <p:nvGraphicFramePr>
          <p:cNvPr id="5" name="Table 4">
            <a:extLst>
              <a:ext uri="{FF2B5EF4-FFF2-40B4-BE49-F238E27FC236}">
                <a16:creationId xmlns:a16="http://schemas.microsoft.com/office/drawing/2014/main" xmlns="" id="{75B070E7-8816-454B-8F99-AC41823D0796}"/>
              </a:ext>
            </a:extLst>
          </p:cNvPr>
          <p:cNvGraphicFramePr>
            <a:graphicFrameLocks noGrp="1"/>
          </p:cNvGraphicFramePr>
          <p:nvPr>
            <p:extLst>
              <p:ext uri="{D42A27DB-BD31-4B8C-83A1-F6EECF244321}">
                <p14:modId xmlns:p14="http://schemas.microsoft.com/office/powerpoint/2010/main" val="1633859946"/>
              </p:ext>
            </p:extLst>
          </p:nvPr>
        </p:nvGraphicFramePr>
        <p:xfrm>
          <a:off x="4724400" y="1523999"/>
          <a:ext cx="4114800" cy="4876802"/>
        </p:xfrm>
        <a:graphic>
          <a:graphicData uri="http://schemas.openxmlformats.org/drawingml/2006/table">
            <a:tbl>
              <a:tblPr firstRow="1" bandRow="1"/>
              <a:tblGrid>
                <a:gridCol w="1375449">
                  <a:extLst>
                    <a:ext uri="{9D8B030D-6E8A-4147-A177-3AD203B41FA5}">
                      <a16:colId xmlns:a16="http://schemas.microsoft.com/office/drawing/2014/main" xmlns="" val="1424792117"/>
                    </a:ext>
                  </a:extLst>
                </a:gridCol>
                <a:gridCol w="1174173">
                  <a:extLst>
                    <a:ext uri="{9D8B030D-6E8A-4147-A177-3AD203B41FA5}">
                      <a16:colId xmlns:a16="http://schemas.microsoft.com/office/drawing/2014/main" xmlns="" val="679380306"/>
                    </a:ext>
                  </a:extLst>
                </a:gridCol>
                <a:gridCol w="1565178">
                  <a:extLst>
                    <a:ext uri="{9D8B030D-6E8A-4147-A177-3AD203B41FA5}">
                      <a16:colId xmlns:a16="http://schemas.microsoft.com/office/drawing/2014/main" xmlns="" val="2902272846"/>
                    </a:ext>
                  </a:extLst>
                </a:gridCol>
              </a:tblGrid>
              <a:tr h="1187867">
                <a:tc>
                  <a:txBody>
                    <a:bodyPr/>
                    <a:lstStyle/>
                    <a:p>
                      <a:pPr algn="ctr"/>
                      <a:r>
                        <a:rPr lang="x-none" sz="3200" dirty="0">
                          <a:latin typeface="UTM Avo" panose="02040603050506020204" pitchFamily="18" charset="0"/>
                        </a:rPr>
                        <a:t>Số thứ tự</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x-none" sz="3200" dirty="0">
                          <a:latin typeface="UTM Avo" panose="02040603050506020204" pitchFamily="18" charset="0"/>
                        </a:rPr>
                        <a:t>Chữ cái</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x-none" sz="3200" dirty="0">
                          <a:latin typeface="UTM Avo" panose="02040603050506020204" pitchFamily="18" charset="0"/>
                        </a:rPr>
                        <a:t>Tên chữ cái</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extLst>
                  <a:ext uri="{0D108BD9-81ED-4DB2-BD59-A6C34878D82A}">
                    <a16:rowId xmlns:a16="http://schemas.microsoft.com/office/drawing/2014/main" xmlns="" val="642347553"/>
                  </a:ext>
                </a:extLst>
              </a:tr>
              <a:tr h="737787">
                <a:tc>
                  <a:txBody>
                    <a:bodyPr/>
                    <a:lstStyle/>
                    <a:p>
                      <a:pPr algn="ctr"/>
                      <a:r>
                        <a:rPr lang="vi-VN" sz="3200" dirty="0">
                          <a:latin typeface="UTM Avo" panose="02040603050506020204" pitchFamily="18" charset="0"/>
                        </a:rPr>
                        <a:t>15</a:t>
                      </a:r>
                      <a:endParaRPr lang="x-none" sz="32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600" dirty="0" smtClean="0">
                          <a:latin typeface="UTM Avo" panose="02040603050506020204" pitchFamily="18" charset="0"/>
                        </a:rPr>
                        <a:t>m</a:t>
                      </a: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44158969"/>
                  </a:ext>
                </a:extLst>
              </a:tr>
              <a:tr h="737787">
                <a:tc>
                  <a:txBody>
                    <a:bodyPr/>
                    <a:lstStyle/>
                    <a:p>
                      <a:pPr algn="ctr"/>
                      <a:r>
                        <a:rPr lang="vi-VN" sz="2800" dirty="0">
                          <a:latin typeface="UTM Avo" panose="02040603050506020204" pitchFamily="18" charset="0"/>
                        </a:rPr>
                        <a:t>16</a:t>
                      </a:r>
                      <a:endParaRPr lang="x-none" sz="28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19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07860206"/>
                  </a:ext>
                </a:extLst>
              </a:tr>
              <a:tr h="737787">
                <a:tc>
                  <a:txBody>
                    <a:bodyPr/>
                    <a:lstStyle/>
                    <a:p>
                      <a:pPr algn="ctr"/>
                      <a:r>
                        <a:rPr lang="vi-VN" sz="2800" dirty="0">
                          <a:latin typeface="UTM Avo" panose="02040603050506020204" pitchFamily="18" charset="0"/>
                        </a:rPr>
                        <a:t>17</a:t>
                      </a:r>
                      <a:endParaRPr lang="x-none" sz="28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19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45614939"/>
                  </a:ext>
                </a:extLst>
              </a:tr>
              <a:tr h="737787">
                <a:tc>
                  <a:txBody>
                    <a:bodyPr/>
                    <a:lstStyle/>
                    <a:p>
                      <a:pPr algn="ctr"/>
                      <a:r>
                        <a:rPr lang="vi-VN" sz="2800" dirty="0">
                          <a:latin typeface="UTM Avo" panose="02040603050506020204" pitchFamily="18" charset="0"/>
                        </a:rPr>
                        <a:t>18</a:t>
                      </a:r>
                      <a:endParaRPr lang="x-none" sz="28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600" dirty="0">
                          <a:latin typeface="UTM Avo" panose="02040603050506020204" pitchFamily="18" charset="0"/>
                        </a:rPr>
                        <a:t>ô</a:t>
                      </a: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34607474"/>
                  </a:ext>
                </a:extLst>
              </a:tr>
              <a:tr h="737787">
                <a:tc>
                  <a:txBody>
                    <a:bodyPr/>
                    <a:lstStyle/>
                    <a:p>
                      <a:pPr algn="ctr"/>
                      <a:r>
                        <a:rPr lang="vi-VN" sz="2800" dirty="0">
                          <a:latin typeface="UTM Avo" panose="02040603050506020204" pitchFamily="18" charset="0"/>
                        </a:rPr>
                        <a:t>19</a:t>
                      </a:r>
                      <a:endParaRPr lang="x-none" sz="28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19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3600" dirty="0">
                        <a:latin typeface="UTM Avo" panose="020406030505060202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51105722"/>
                  </a:ext>
                </a:extLst>
              </a:tr>
            </a:tbl>
          </a:graphicData>
        </a:graphic>
      </p:graphicFrame>
      <p:pic>
        <p:nvPicPr>
          <p:cNvPr id="2" name="Picture 1">
            <a:extLst>
              <a:ext uri="{FF2B5EF4-FFF2-40B4-BE49-F238E27FC236}">
                <a16:creationId xmlns:a16="http://schemas.microsoft.com/office/drawing/2014/main" xmlns=""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07699" y="158614"/>
            <a:ext cx="469457" cy="469457"/>
          </a:xfrm>
          <a:prstGeom prst="rect">
            <a:avLst/>
          </a:prstGeom>
        </p:spPr>
      </p:pic>
      <p:sp>
        <p:nvSpPr>
          <p:cNvPr id="3" name="TextBox 2">
            <a:extLst>
              <a:ext uri="{FF2B5EF4-FFF2-40B4-BE49-F238E27FC236}">
                <a16:creationId xmlns:a16="http://schemas.microsoft.com/office/drawing/2014/main" xmlns="" id="{D5D29BEC-04F4-6A40-90D7-EEE793C9FEE0}"/>
              </a:ext>
            </a:extLst>
          </p:cNvPr>
          <p:cNvSpPr txBox="1"/>
          <p:nvPr/>
        </p:nvSpPr>
        <p:spPr>
          <a:xfrm>
            <a:off x="684652" y="-71497"/>
            <a:ext cx="8339868" cy="1443148"/>
          </a:xfrm>
          <a:prstGeom prst="rect">
            <a:avLst/>
          </a:prstGeom>
          <a:noFill/>
        </p:spPr>
        <p:txBody>
          <a:bodyPr wrap="square" lIns="121917" tIns="60958" rIns="121917" bIns="60958" rtlCol="0">
            <a:spAutoFit/>
          </a:bodyPr>
          <a:lstStyle/>
          <a:p>
            <a:pPr algn="just">
              <a:lnSpc>
                <a:spcPct val="125000"/>
              </a:lnSpc>
            </a:pPr>
            <a:r>
              <a:rPr lang="vi-VN" sz="3600" b="1" dirty="0">
                <a:solidFill>
                  <a:srgbClr val="17479D"/>
                </a:solidFill>
                <a:latin typeface="Times New Roman" pitchFamily="18" charset="0"/>
                <a:cs typeface="Times New Roman" pitchFamily="18" charset="0"/>
              </a:rPr>
              <a:t>Tìm những chữ cái còn thiếu trong bảng. Học thuộc tên các chữ cái.</a:t>
            </a:r>
            <a:endParaRPr lang="vi-VN" sz="3600" dirty="0">
              <a:solidFill>
                <a:srgbClr val="17479D"/>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xmlns="" id="{1ECE9465-CC20-C645-BDC7-0A947FDF8818}"/>
              </a:ext>
            </a:extLst>
          </p:cNvPr>
          <p:cNvSpPr/>
          <p:nvPr/>
        </p:nvSpPr>
        <p:spPr>
          <a:xfrm>
            <a:off x="1930343" y="3513896"/>
            <a:ext cx="597575" cy="677104"/>
          </a:xfrm>
          <a:prstGeom prst="rect">
            <a:avLst/>
          </a:prstGeom>
        </p:spPr>
        <p:txBody>
          <a:bodyPr wrap="square" lIns="121917" tIns="60958" rIns="121917" bIns="60958">
            <a:spAutoFit/>
          </a:bodyPr>
          <a:lstStyle/>
          <a:p>
            <a:pPr algn="ctr"/>
            <a:r>
              <a:rPr lang="vi-VN" sz="3600" b="1" dirty="0">
                <a:solidFill>
                  <a:srgbClr val="FF0000"/>
                </a:solidFill>
                <a:latin typeface="UTM Avo" panose="02040603050506020204" pitchFamily="18" charset="0"/>
              </a:rPr>
              <a:t>h</a:t>
            </a:r>
            <a:endParaRPr lang="x-none" sz="3600" dirty="0">
              <a:solidFill>
                <a:schemeClr val="tx2">
                  <a:lumMod val="75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xmlns="" id="{CCAA4406-F119-2E40-AE45-04C7D79DE60B}"/>
              </a:ext>
            </a:extLst>
          </p:cNvPr>
          <p:cNvSpPr/>
          <p:nvPr/>
        </p:nvSpPr>
        <p:spPr>
          <a:xfrm>
            <a:off x="1905000" y="4275896"/>
            <a:ext cx="597575" cy="677104"/>
          </a:xfrm>
          <a:prstGeom prst="rect">
            <a:avLst/>
          </a:prstGeom>
        </p:spPr>
        <p:txBody>
          <a:bodyPr wrap="square" lIns="121917" tIns="60958" rIns="121917" bIns="60958">
            <a:spAutoFit/>
          </a:bodyPr>
          <a:lstStyle/>
          <a:p>
            <a:pPr algn="ctr"/>
            <a:r>
              <a:rPr lang="vi-VN" sz="3600" b="1" dirty="0">
                <a:solidFill>
                  <a:srgbClr val="FF0000"/>
                </a:solidFill>
                <a:latin typeface="UTM Avo" panose="02040603050506020204" pitchFamily="18" charset="0"/>
              </a:rPr>
              <a:t>i</a:t>
            </a:r>
            <a:endParaRPr lang="x-none" sz="3600" dirty="0">
              <a:solidFill>
                <a:schemeClr val="tx2">
                  <a:lumMod val="75000"/>
                </a:schemeClr>
              </a:solidFill>
              <a:latin typeface="UTM Avo" panose="02040603050506020204" pitchFamily="18" charset="0"/>
            </a:endParaRPr>
          </a:p>
        </p:txBody>
      </p:sp>
      <p:sp>
        <p:nvSpPr>
          <p:cNvPr id="8" name="Rectangle 7">
            <a:extLst>
              <a:ext uri="{FF2B5EF4-FFF2-40B4-BE49-F238E27FC236}">
                <a16:creationId xmlns:a16="http://schemas.microsoft.com/office/drawing/2014/main" xmlns="" id="{2652F87B-D233-3E40-907C-1EA5C8F96A5F}"/>
              </a:ext>
            </a:extLst>
          </p:cNvPr>
          <p:cNvSpPr/>
          <p:nvPr/>
        </p:nvSpPr>
        <p:spPr>
          <a:xfrm>
            <a:off x="1828800" y="5785247"/>
            <a:ext cx="597575" cy="615553"/>
          </a:xfrm>
          <a:prstGeom prst="rect">
            <a:avLst/>
          </a:prstGeom>
        </p:spPr>
        <p:txBody>
          <a:bodyPr wrap="square" lIns="121917" tIns="60958" rIns="121917" bIns="60958">
            <a:spAutoFit/>
          </a:bodyPr>
          <a:lstStyle/>
          <a:p>
            <a:pPr algn="ctr"/>
            <a:r>
              <a:rPr lang="vi-VN" sz="3200" b="1" dirty="0">
                <a:solidFill>
                  <a:srgbClr val="FF0000"/>
                </a:solidFill>
                <a:latin typeface="UTM Avo" panose="02040603050506020204" pitchFamily="18" charset="0"/>
              </a:rPr>
              <a:t>l</a:t>
            </a:r>
            <a:endParaRPr lang="x-none" sz="3200" dirty="0">
              <a:solidFill>
                <a:schemeClr val="tx2">
                  <a:lumMod val="75000"/>
                </a:schemeClr>
              </a:solidFill>
              <a:latin typeface="UTM Avo" panose="02040603050506020204" pitchFamily="18" charset="0"/>
            </a:endParaRPr>
          </a:p>
        </p:txBody>
      </p:sp>
      <p:sp>
        <p:nvSpPr>
          <p:cNvPr id="9" name="Rectangle 8">
            <a:extLst>
              <a:ext uri="{FF2B5EF4-FFF2-40B4-BE49-F238E27FC236}">
                <a16:creationId xmlns:a16="http://schemas.microsoft.com/office/drawing/2014/main" xmlns="" id="{75777124-D7EF-FF4D-B0D5-AD623AC47709}"/>
              </a:ext>
            </a:extLst>
          </p:cNvPr>
          <p:cNvSpPr/>
          <p:nvPr/>
        </p:nvSpPr>
        <p:spPr>
          <a:xfrm>
            <a:off x="6324600" y="3508416"/>
            <a:ext cx="597575" cy="615553"/>
          </a:xfrm>
          <a:prstGeom prst="rect">
            <a:avLst/>
          </a:prstGeom>
        </p:spPr>
        <p:txBody>
          <a:bodyPr wrap="square" lIns="121917" tIns="60958" rIns="121917" bIns="60958">
            <a:spAutoFit/>
          </a:bodyPr>
          <a:lstStyle/>
          <a:p>
            <a:pPr algn="ctr"/>
            <a:r>
              <a:rPr lang="vi-VN" sz="3200" b="1" dirty="0">
                <a:solidFill>
                  <a:srgbClr val="FF0000"/>
                </a:solidFill>
                <a:latin typeface="UTM Avo" panose="02040603050506020204" pitchFamily="18" charset="0"/>
              </a:rPr>
              <a:t>n</a:t>
            </a:r>
            <a:endParaRPr lang="x-none" sz="3200" dirty="0">
              <a:solidFill>
                <a:schemeClr val="tx2">
                  <a:lumMod val="75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xmlns="" id="{B1661495-57E2-4A75-A4BD-C3A0070BA7B6}"/>
              </a:ext>
            </a:extLst>
          </p:cNvPr>
          <p:cNvSpPr/>
          <p:nvPr/>
        </p:nvSpPr>
        <p:spPr>
          <a:xfrm>
            <a:off x="6388149" y="4337447"/>
            <a:ext cx="597575" cy="677104"/>
          </a:xfrm>
          <a:prstGeom prst="rect">
            <a:avLst/>
          </a:prstGeom>
        </p:spPr>
        <p:txBody>
          <a:bodyPr wrap="square" lIns="121917" tIns="60958" rIns="121917" bIns="60958">
            <a:spAutoFit/>
          </a:bodyPr>
          <a:lstStyle/>
          <a:p>
            <a:pPr algn="ctr"/>
            <a:r>
              <a:rPr lang="vi-VN" sz="3600" b="1" dirty="0">
                <a:solidFill>
                  <a:srgbClr val="FF0000"/>
                </a:solidFill>
                <a:latin typeface="UTM Avo" panose="02040603050506020204" pitchFamily="18" charset="0"/>
              </a:rPr>
              <a:t>o</a:t>
            </a:r>
            <a:endParaRPr lang="x-none" sz="3600" dirty="0">
              <a:solidFill>
                <a:schemeClr val="tx2">
                  <a:lumMod val="75000"/>
                </a:schemeClr>
              </a:solidFill>
              <a:latin typeface="UTM Avo" panose="02040603050506020204" pitchFamily="18" charset="0"/>
            </a:endParaRPr>
          </a:p>
        </p:txBody>
      </p:sp>
      <p:sp>
        <p:nvSpPr>
          <p:cNvPr id="11" name="Rectangle 10">
            <a:extLst>
              <a:ext uri="{FF2B5EF4-FFF2-40B4-BE49-F238E27FC236}">
                <a16:creationId xmlns:a16="http://schemas.microsoft.com/office/drawing/2014/main" xmlns="" id="{7AAD1131-325B-432D-9C99-2F0E496EC17B}"/>
              </a:ext>
            </a:extLst>
          </p:cNvPr>
          <p:cNvSpPr/>
          <p:nvPr/>
        </p:nvSpPr>
        <p:spPr>
          <a:xfrm>
            <a:off x="6388149" y="5715000"/>
            <a:ext cx="597575" cy="677104"/>
          </a:xfrm>
          <a:prstGeom prst="rect">
            <a:avLst/>
          </a:prstGeom>
        </p:spPr>
        <p:txBody>
          <a:bodyPr wrap="square" lIns="121917" tIns="60958" rIns="121917" bIns="60958">
            <a:spAutoFit/>
          </a:bodyPr>
          <a:lstStyle/>
          <a:p>
            <a:pPr algn="ctr"/>
            <a:r>
              <a:rPr lang="vi-VN" sz="3600" b="1" dirty="0">
                <a:solidFill>
                  <a:srgbClr val="FF0000"/>
                </a:solidFill>
                <a:latin typeface="UTM Avo" panose="02040603050506020204" pitchFamily="18" charset="0"/>
              </a:rPr>
              <a:t>ơ</a:t>
            </a:r>
            <a:endParaRPr lang="x-none" sz="3600" dirty="0">
              <a:solidFill>
                <a:schemeClr val="tx2">
                  <a:lumMod val="75000"/>
                </a:schemeClr>
              </a:solidFill>
              <a:latin typeface="UTM Avo" panose="02040603050506020204" pitchFamily="18" charset="0"/>
            </a:endParaRPr>
          </a:p>
        </p:txBody>
      </p:sp>
    </p:spTree>
    <p:extLst>
      <p:ext uri="{BB962C8B-B14F-4D97-AF65-F5344CB8AC3E}">
        <p14:creationId xmlns:p14="http://schemas.microsoft.com/office/powerpoint/2010/main" val="174555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D64DBCBB-DA56-4446-8E87-6B4A1B35C40B}"/>
              </a:ext>
            </a:extLst>
          </p:cNvPr>
          <p:cNvSpPr/>
          <p:nvPr/>
        </p:nvSpPr>
        <p:spPr>
          <a:xfrm>
            <a:off x="6188679" y="3505200"/>
            <a:ext cx="2747503" cy="1442570"/>
          </a:xfrm>
          <a:prstGeom prst="rect">
            <a:avLst/>
          </a:prstGeom>
          <a:solidFill>
            <a:schemeClr val="accent1">
              <a:lumMod val="40000"/>
              <a:lumOff val="60000"/>
            </a:schemeClr>
          </a:solidFill>
          <a:ln>
            <a:solidFill>
              <a:schemeClr val="accent1">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lIns="121917" tIns="60958" rIns="121917" bIns="60958">
            <a:spAutoFit/>
          </a:bodyPr>
          <a:lstStyle/>
          <a:p>
            <a:pPr algn="ctr">
              <a:lnSpc>
                <a:spcPct val="125000"/>
              </a:lnSpc>
            </a:pPr>
            <a:r>
              <a:rPr lang="vi-VN" sz="3600" dirty="0">
                <a:solidFill>
                  <a:schemeClr val="tx1"/>
                </a:solidFill>
                <a:latin typeface="UTM Avo" panose="02040603050506020204" pitchFamily="18" charset="0"/>
              </a:rPr>
              <a:t>Kiến và chim bồ câu</a:t>
            </a:r>
            <a:endParaRPr lang="vi-VN" sz="3600" dirty="0">
              <a:solidFill>
                <a:schemeClr val="tx1"/>
              </a:solidFill>
            </a:endParaRPr>
          </a:p>
        </p:txBody>
      </p:sp>
      <p:sp>
        <p:nvSpPr>
          <p:cNvPr id="2" name="TextBox 1">
            <a:extLst>
              <a:ext uri="{FF2B5EF4-FFF2-40B4-BE49-F238E27FC236}">
                <a16:creationId xmlns:a16="http://schemas.microsoft.com/office/drawing/2014/main" xmlns="" id="{8B7F940E-EC3B-C04B-BF84-A079CC797EAB}"/>
              </a:ext>
            </a:extLst>
          </p:cNvPr>
          <p:cNvSpPr txBox="1"/>
          <p:nvPr/>
        </p:nvSpPr>
        <p:spPr>
          <a:xfrm>
            <a:off x="502523" y="26492"/>
            <a:ext cx="8433659" cy="1354213"/>
          </a:xfrm>
          <a:prstGeom prst="rect">
            <a:avLst/>
          </a:prstGeom>
          <a:noFill/>
        </p:spPr>
        <p:txBody>
          <a:bodyPr wrap="square" lIns="121917" tIns="60958" rIns="121917" bIns="60958" rtlCol="0">
            <a:spAutoFit/>
          </a:bodyPr>
          <a:lstStyle/>
          <a:p>
            <a:pPr algn="just">
              <a:lnSpc>
                <a:spcPct val="125000"/>
              </a:lnSpc>
            </a:pPr>
            <a:r>
              <a:rPr lang="vi-VN" sz="3200" b="1" dirty="0">
                <a:solidFill>
                  <a:srgbClr val="17479D"/>
                </a:solidFill>
                <a:latin typeface="Times New Roman" pitchFamily="18" charset="0"/>
                <a:cs typeface="Times New Roman" pitchFamily="18" charset="0"/>
              </a:rPr>
              <a:t>Dựa vào chữ cái đầu tiên, sắp xếp tên các cuốn sách theo thứ tự bảng chữ cái.</a:t>
            </a:r>
            <a:endParaRPr lang="vi-VN" sz="3200" dirty="0">
              <a:solidFill>
                <a:srgbClr val="17479D"/>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xmlns=""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82" y="247998"/>
            <a:ext cx="384000" cy="384000"/>
          </a:xfrm>
          <a:prstGeom prst="rect">
            <a:avLst/>
          </a:prstGeom>
        </p:spPr>
      </p:pic>
      <p:pic>
        <p:nvPicPr>
          <p:cNvPr id="24" name="Picture 23">
            <a:extLst>
              <a:ext uri="{FF2B5EF4-FFF2-40B4-BE49-F238E27FC236}">
                <a16:creationId xmlns:a16="http://schemas.microsoft.com/office/drawing/2014/main" xmlns="" id="{EE60A7B0-436B-4DE5-8200-C4934D2A9765}"/>
              </a:ext>
            </a:extLst>
          </p:cNvPr>
          <p:cNvPicPr>
            <a:picLocks noChangeAspect="1"/>
          </p:cNvPicPr>
          <p:nvPr/>
        </p:nvPicPr>
        <p:blipFill>
          <a:blip r:embed="rId3">
            <a:clrChange>
              <a:clrFrom>
                <a:srgbClr val="FDFFFF"/>
              </a:clrFrom>
              <a:clrTo>
                <a:srgbClr val="FD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38782" y="1143000"/>
            <a:ext cx="8266437" cy="1742007"/>
          </a:xfrm>
          <a:prstGeom prst="rect">
            <a:avLst/>
          </a:prstGeom>
        </p:spPr>
      </p:pic>
      <p:sp>
        <p:nvSpPr>
          <p:cNvPr id="25" name="Rectangle 24">
            <a:extLst>
              <a:ext uri="{FF2B5EF4-FFF2-40B4-BE49-F238E27FC236}">
                <a16:creationId xmlns:a16="http://schemas.microsoft.com/office/drawing/2014/main" xmlns="" id="{99E75E51-8FB2-45F4-B82E-F75A0D4662F0}"/>
              </a:ext>
            </a:extLst>
          </p:cNvPr>
          <p:cNvSpPr/>
          <p:nvPr/>
        </p:nvSpPr>
        <p:spPr>
          <a:xfrm>
            <a:off x="54783" y="3581400"/>
            <a:ext cx="2307418" cy="1508101"/>
          </a:xfrm>
          <a:prstGeom prst="rect">
            <a:avLst/>
          </a:prstGeom>
          <a:solidFill>
            <a:schemeClr val="accent1">
              <a:lumMod val="40000"/>
              <a:lumOff val="60000"/>
            </a:schemeClr>
          </a:solidFill>
          <a:ln>
            <a:solidFill>
              <a:schemeClr val="accent1">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lIns="121917" tIns="60958" rIns="121917" bIns="60958">
            <a:spAutoFit/>
          </a:bodyPr>
          <a:lstStyle/>
          <a:p>
            <a:pPr algn="ctr">
              <a:lnSpc>
                <a:spcPct val="125000"/>
              </a:lnSpc>
            </a:pPr>
            <a:r>
              <a:rPr lang="vi-VN" sz="3600" dirty="0">
                <a:solidFill>
                  <a:schemeClr val="tx1"/>
                </a:solidFill>
                <a:latin typeface="UTM Avo" panose="02040603050506020204" pitchFamily="18" charset="0"/>
              </a:rPr>
              <a:t>Gà trống nhanh trí</a:t>
            </a:r>
            <a:endParaRPr lang="vi-VN" sz="3600" dirty="0">
              <a:solidFill>
                <a:schemeClr val="tx1"/>
              </a:solidFill>
            </a:endParaRPr>
          </a:p>
        </p:txBody>
      </p:sp>
      <p:sp>
        <p:nvSpPr>
          <p:cNvPr id="26" name="Arrow: Right 25">
            <a:extLst>
              <a:ext uri="{FF2B5EF4-FFF2-40B4-BE49-F238E27FC236}">
                <a16:creationId xmlns:a16="http://schemas.microsoft.com/office/drawing/2014/main" xmlns="" id="{EEF8B15D-9394-4BC6-8BC5-7FE0E2B49F1A}"/>
              </a:ext>
            </a:extLst>
          </p:cNvPr>
          <p:cNvSpPr/>
          <p:nvPr/>
        </p:nvSpPr>
        <p:spPr>
          <a:xfrm>
            <a:off x="2438400" y="4267200"/>
            <a:ext cx="469900" cy="182663"/>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vi-VN"/>
          </a:p>
        </p:txBody>
      </p:sp>
      <p:sp>
        <p:nvSpPr>
          <p:cNvPr id="27" name="Rectangle 26">
            <a:extLst>
              <a:ext uri="{FF2B5EF4-FFF2-40B4-BE49-F238E27FC236}">
                <a16:creationId xmlns:a16="http://schemas.microsoft.com/office/drawing/2014/main" xmlns="" id="{04F4BB96-D7F7-49A0-AA5C-D92FA4606677}"/>
              </a:ext>
            </a:extLst>
          </p:cNvPr>
          <p:cNvSpPr/>
          <p:nvPr/>
        </p:nvSpPr>
        <p:spPr>
          <a:xfrm>
            <a:off x="2908301" y="3886200"/>
            <a:ext cx="2691154" cy="750073"/>
          </a:xfrm>
          <a:prstGeom prst="rect">
            <a:avLst/>
          </a:prstGeom>
          <a:solidFill>
            <a:schemeClr val="accent1">
              <a:lumMod val="40000"/>
              <a:lumOff val="60000"/>
            </a:schemeClr>
          </a:solidFill>
          <a:ln>
            <a:solidFill>
              <a:schemeClr val="accent1">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lIns="121917" tIns="60958" rIns="121917" bIns="60958">
            <a:spAutoFit/>
          </a:bodyPr>
          <a:lstStyle/>
          <a:p>
            <a:pPr algn="ctr">
              <a:lnSpc>
                <a:spcPct val="125000"/>
              </a:lnSpc>
            </a:pPr>
            <a:r>
              <a:rPr lang="vi-VN" sz="3600" dirty="0">
                <a:solidFill>
                  <a:schemeClr val="tx1"/>
                </a:solidFill>
                <a:latin typeface="UTM Avo" panose="02040603050506020204" pitchFamily="18" charset="0"/>
              </a:rPr>
              <a:t>Hoa mào gà</a:t>
            </a:r>
            <a:endParaRPr lang="vi-VN" sz="3600" dirty="0">
              <a:solidFill>
                <a:schemeClr val="tx1"/>
              </a:solidFill>
            </a:endParaRPr>
          </a:p>
        </p:txBody>
      </p:sp>
      <p:sp>
        <p:nvSpPr>
          <p:cNvPr id="29" name="Arrow: Bent 28">
            <a:extLst>
              <a:ext uri="{FF2B5EF4-FFF2-40B4-BE49-F238E27FC236}">
                <a16:creationId xmlns:a16="http://schemas.microsoft.com/office/drawing/2014/main" xmlns="" id="{4B1364A3-3B88-488E-BDD0-6492B9874BD4}"/>
              </a:ext>
            </a:extLst>
          </p:cNvPr>
          <p:cNvSpPr/>
          <p:nvPr/>
        </p:nvSpPr>
        <p:spPr>
          <a:xfrm rot="10800000">
            <a:off x="7238999" y="4947768"/>
            <a:ext cx="609598" cy="1223389"/>
          </a:xfrm>
          <a:prstGeom prst="bentArrow">
            <a:avLst>
              <a:gd name="adj1" fmla="val 25000"/>
              <a:gd name="adj2" fmla="val 29593"/>
              <a:gd name="adj3" fmla="val 25000"/>
              <a:gd name="adj4" fmla="val 4375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vi-VN">
              <a:solidFill>
                <a:schemeClr val="tx1"/>
              </a:solidFill>
            </a:endParaRPr>
          </a:p>
        </p:txBody>
      </p:sp>
      <p:sp>
        <p:nvSpPr>
          <p:cNvPr id="32" name="Rectangle 31">
            <a:extLst>
              <a:ext uri="{FF2B5EF4-FFF2-40B4-BE49-F238E27FC236}">
                <a16:creationId xmlns:a16="http://schemas.microsoft.com/office/drawing/2014/main" xmlns="" id="{21B03E17-CD56-44A9-BA46-794A3EB1EE30}"/>
              </a:ext>
            </a:extLst>
          </p:cNvPr>
          <p:cNvSpPr/>
          <p:nvPr/>
        </p:nvSpPr>
        <p:spPr>
          <a:xfrm>
            <a:off x="4246762" y="5562600"/>
            <a:ext cx="2916038" cy="750073"/>
          </a:xfrm>
          <a:prstGeom prst="rect">
            <a:avLst/>
          </a:prstGeom>
          <a:solidFill>
            <a:schemeClr val="accent1">
              <a:lumMod val="40000"/>
              <a:lumOff val="60000"/>
            </a:schemeClr>
          </a:solidFill>
          <a:ln>
            <a:solidFill>
              <a:schemeClr val="accent1">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lIns="121917" tIns="60958" rIns="121917" bIns="60958">
            <a:spAutoFit/>
          </a:bodyPr>
          <a:lstStyle/>
          <a:p>
            <a:pPr algn="ctr">
              <a:lnSpc>
                <a:spcPct val="125000"/>
              </a:lnSpc>
            </a:pPr>
            <a:r>
              <a:rPr lang="vi-VN" sz="3600" dirty="0">
                <a:solidFill>
                  <a:schemeClr val="tx1"/>
                </a:solidFill>
                <a:latin typeface="UTM Avo" panose="02040603050506020204" pitchFamily="18" charset="0"/>
              </a:rPr>
              <a:t>Nàng tiên Ốc</a:t>
            </a:r>
            <a:endParaRPr lang="vi-VN" sz="3600" dirty="0">
              <a:solidFill>
                <a:schemeClr val="tx1"/>
              </a:solidFill>
            </a:endParaRPr>
          </a:p>
        </p:txBody>
      </p:sp>
      <p:sp>
        <p:nvSpPr>
          <p:cNvPr id="33" name="Arrow: Right 32">
            <a:extLst>
              <a:ext uri="{FF2B5EF4-FFF2-40B4-BE49-F238E27FC236}">
                <a16:creationId xmlns:a16="http://schemas.microsoft.com/office/drawing/2014/main" xmlns="" id="{E2CC9DDF-ED36-4B11-AC13-35357C643A65}"/>
              </a:ext>
            </a:extLst>
          </p:cNvPr>
          <p:cNvSpPr/>
          <p:nvPr/>
        </p:nvSpPr>
        <p:spPr>
          <a:xfrm rot="10800000">
            <a:off x="3172820" y="5791200"/>
            <a:ext cx="908898" cy="182663"/>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vi-VN"/>
          </a:p>
        </p:txBody>
      </p:sp>
      <p:sp>
        <p:nvSpPr>
          <p:cNvPr id="34" name="Rectangle 33">
            <a:extLst>
              <a:ext uri="{FF2B5EF4-FFF2-40B4-BE49-F238E27FC236}">
                <a16:creationId xmlns:a16="http://schemas.microsoft.com/office/drawing/2014/main" xmlns="" id="{DB6E5733-2447-4A96-AC47-C11BB7FB653B}"/>
              </a:ext>
            </a:extLst>
          </p:cNvPr>
          <p:cNvSpPr/>
          <p:nvPr/>
        </p:nvSpPr>
        <p:spPr>
          <a:xfrm>
            <a:off x="304801" y="5585196"/>
            <a:ext cx="2868020" cy="815604"/>
          </a:xfrm>
          <a:prstGeom prst="rect">
            <a:avLst/>
          </a:prstGeom>
          <a:solidFill>
            <a:schemeClr val="accent1">
              <a:lumMod val="40000"/>
              <a:lumOff val="60000"/>
            </a:schemeClr>
          </a:solidFill>
          <a:ln>
            <a:solidFill>
              <a:schemeClr val="accent1">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lIns="121917" tIns="60958" rIns="121917" bIns="60958">
            <a:spAutoFit/>
          </a:bodyPr>
          <a:lstStyle/>
          <a:p>
            <a:pPr algn="ctr">
              <a:lnSpc>
                <a:spcPct val="125000"/>
              </a:lnSpc>
            </a:pPr>
            <a:r>
              <a:rPr lang="vi-VN" sz="3600" dirty="0">
                <a:solidFill>
                  <a:schemeClr val="tx1"/>
                </a:solidFill>
                <a:latin typeface="UTM Avo" panose="02040603050506020204" pitchFamily="18" charset="0"/>
              </a:rPr>
              <a:t>Ông Cản Ngũ</a:t>
            </a:r>
            <a:endParaRPr lang="vi-VN" sz="3600" dirty="0">
              <a:solidFill>
                <a:schemeClr val="tx1"/>
              </a:solidFill>
            </a:endParaRPr>
          </a:p>
        </p:txBody>
      </p:sp>
      <p:sp>
        <p:nvSpPr>
          <p:cNvPr id="35" name="Arrow: Right 34">
            <a:extLst>
              <a:ext uri="{FF2B5EF4-FFF2-40B4-BE49-F238E27FC236}">
                <a16:creationId xmlns:a16="http://schemas.microsoft.com/office/drawing/2014/main" xmlns="" id="{EEEA5B8C-0170-470A-B188-AC0BE22A4F8C}"/>
              </a:ext>
            </a:extLst>
          </p:cNvPr>
          <p:cNvSpPr/>
          <p:nvPr/>
        </p:nvSpPr>
        <p:spPr>
          <a:xfrm>
            <a:off x="5718779" y="4191000"/>
            <a:ext cx="469900" cy="182663"/>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vi-VN"/>
          </a:p>
        </p:txBody>
      </p:sp>
    </p:spTree>
    <p:extLst>
      <p:ext uri="{BB962C8B-B14F-4D97-AF65-F5344CB8AC3E}">
        <p14:creationId xmlns:p14="http://schemas.microsoft.com/office/powerpoint/2010/main" val="331750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1000" fill="hold"/>
                                        <p:tgtEl>
                                          <p:spTgt spid="25"/>
                                        </p:tgtEl>
                                        <p:attrNameLst>
                                          <p:attrName>ppt_w</p:attrName>
                                        </p:attrNameLst>
                                      </p:cBhvr>
                                      <p:tavLst>
                                        <p:tav tm="0">
                                          <p:val>
                                            <p:fltVal val="0"/>
                                          </p:val>
                                        </p:tav>
                                        <p:tav tm="100000">
                                          <p:val>
                                            <p:strVal val="#ppt_w"/>
                                          </p:val>
                                        </p:tav>
                                      </p:tavLst>
                                    </p:anim>
                                    <p:anim calcmode="lin" valueType="num">
                                      <p:cBhvr>
                                        <p:cTn id="17" dur="1000" fill="hold"/>
                                        <p:tgtEl>
                                          <p:spTgt spid="25"/>
                                        </p:tgtEl>
                                        <p:attrNameLst>
                                          <p:attrName>ppt_h</p:attrName>
                                        </p:attrNameLst>
                                      </p:cBhvr>
                                      <p:tavLst>
                                        <p:tav tm="0">
                                          <p:val>
                                            <p:fltVal val="0"/>
                                          </p:val>
                                        </p:tav>
                                        <p:tav tm="100000">
                                          <p:val>
                                            <p:strVal val="#ppt_h"/>
                                          </p:val>
                                        </p:tav>
                                      </p:tavLst>
                                    </p:anim>
                                    <p:anim calcmode="lin" valueType="num">
                                      <p:cBhvr>
                                        <p:cTn id="18" dur="1000" fill="hold"/>
                                        <p:tgtEl>
                                          <p:spTgt spid="25"/>
                                        </p:tgtEl>
                                        <p:attrNameLst>
                                          <p:attrName>style.rotation</p:attrName>
                                        </p:attrNameLst>
                                      </p:cBhvr>
                                      <p:tavLst>
                                        <p:tav tm="0">
                                          <p:val>
                                            <p:fltVal val="90"/>
                                          </p:val>
                                        </p:tav>
                                        <p:tav tm="100000">
                                          <p:val>
                                            <p:fltVal val="0"/>
                                          </p:val>
                                        </p:tav>
                                      </p:tavLst>
                                    </p:anim>
                                    <p:animEffect transition="in" filter="fade">
                                      <p:cBhvr>
                                        <p:cTn id="19" dur="10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par>
                          <p:cTn id="25" fill="hold">
                            <p:stCondLst>
                              <p:cond delay="500"/>
                            </p:stCondLst>
                            <p:childTnLst>
                              <p:par>
                                <p:cTn id="26" presetID="31"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fltVal val="0"/>
                                          </p:val>
                                        </p:tav>
                                        <p:tav tm="100000">
                                          <p:val>
                                            <p:strVal val="#ppt_w"/>
                                          </p:val>
                                        </p:tav>
                                      </p:tavLst>
                                    </p:anim>
                                    <p:anim calcmode="lin" valueType="num">
                                      <p:cBhvr>
                                        <p:cTn id="29" dur="1000" fill="hold"/>
                                        <p:tgtEl>
                                          <p:spTgt spid="27"/>
                                        </p:tgtEl>
                                        <p:attrNameLst>
                                          <p:attrName>ppt_h</p:attrName>
                                        </p:attrNameLst>
                                      </p:cBhvr>
                                      <p:tavLst>
                                        <p:tav tm="0">
                                          <p:val>
                                            <p:fltVal val="0"/>
                                          </p:val>
                                        </p:tav>
                                        <p:tav tm="100000">
                                          <p:val>
                                            <p:strVal val="#ppt_h"/>
                                          </p:val>
                                        </p:tav>
                                      </p:tavLst>
                                    </p:anim>
                                    <p:anim calcmode="lin" valueType="num">
                                      <p:cBhvr>
                                        <p:cTn id="30" dur="1000" fill="hold"/>
                                        <p:tgtEl>
                                          <p:spTgt spid="27"/>
                                        </p:tgtEl>
                                        <p:attrNameLst>
                                          <p:attrName>style.rotation</p:attrName>
                                        </p:attrNameLst>
                                      </p:cBhvr>
                                      <p:tavLst>
                                        <p:tav tm="0">
                                          <p:val>
                                            <p:fltVal val="90"/>
                                          </p:val>
                                        </p:tav>
                                        <p:tav tm="100000">
                                          <p:val>
                                            <p:fltVal val="0"/>
                                          </p:val>
                                        </p:tav>
                                      </p:tavLst>
                                    </p:anim>
                                    <p:animEffect transition="in" filter="fade">
                                      <p:cBhvr>
                                        <p:cTn id="31" dur="10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500"/>
                                        <p:tgtEl>
                                          <p:spTgt spid="35"/>
                                        </p:tgtEl>
                                      </p:cBhvr>
                                    </p:animEffect>
                                  </p:childTnLst>
                                </p:cTn>
                              </p:par>
                            </p:childTnLst>
                          </p:cTn>
                        </p:par>
                        <p:par>
                          <p:cTn id="37" fill="hold">
                            <p:stCondLst>
                              <p:cond delay="500"/>
                            </p:stCondLst>
                            <p:childTnLst>
                              <p:par>
                                <p:cTn id="38" presetID="31" presetClass="entr" presetSubtype="0"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1000" fill="hold"/>
                                        <p:tgtEl>
                                          <p:spTgt spid="30"/>
                                        </p:tgtEl>
                                        <p:attrNameLst>
                                          <p:attrName>ppt_w</p:attrName>
                                        </p:attrNameLst>
                                      </p:cBhvr>
                                      <p:tavLst>
                                        <p:tav tm="0">
                                          <p:val>
                                            <p:fltVal val="0"/>
                                          </p:val>
                                        </p:tav>
                                        <p:tav tm="100000">
                                          <p:val>
                                            <p:strVal val="#ppt_w"/>
                                          </p:val>
                                        </p:tav>
                                      </p:tavLst>
                                    </p:anim>
                                    <p:anim calcmode="lin" valueType="num">
                                      <p:cBhvr>
                                        <p:cTn id="41" dur="1000" fill="hold"/>
                                        <p:tgtEl>
                                          <p:spTgt spid="30"/>
                                        </p:tgtEl>
                                        <p:attrNameLst>
                                          <p:attrName>ppt_h</p:attrName>
                                        </p:attrNameLst>
                                      </p:cBhvr>
                                      <p:tavLst>
                                        <p:tav tm="0">
                                          <p:val>
                                            <p:fltVal val="0"/>
                                          </p:val>
                                        </p:tav>
                                        <p:tav tm="100000">
                                          <p:val>
                                            <p:strVal val="#ppt_h"/>
                                          </p:val>
                                        </p:tav>
                                      </p:tavLst>
                                    </p:anim>
                                    <p:anim calcmode="lin" valueType="num">
                                      <p:cBhvr>
                                        <p:cTn id="42" dur="1000" fill="hold"/>
                                        <p:tgtEl>
                                          <p:spTgt spid="30"/>
                                        </p:tgtEl>
                                        <p:attrNameLst>
                                          <p:attrName>style.rotation</p:attrName>
                                        </p:attrNameLst>
                                      </p:cBhvr>
                                      <p:tavLst>
                                        <p:tav tm="0">
                                          <p:val>
                                            <p:fltVal val="90"/>
                                          </p:val>
                                        </p:tav>
                                        <p:tav tm="100000">
                                          <p:val>
                                            <p:fltVal val="0"/>
                                          </p:val>
                                        </p:tav>
                                      </p:tavLst>
                                    </p:anim>
                                    <p:animEffect transition="in" filter="fade">
                                      <p:cBhvr>
                                        <p:cTn id="43" dur="10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right)">
                                      <p:cBhvr>
                                        <p:cTn id="48" dur="500"/>
                                        <p:tgtEl>
                                          <p:spTgt spid="29"/>
                                        </p:tgtEl>
                                      </p:cBhvr>
                                    </p:animEffect>
                                  </p:childTnLst>
                                </p:cTn>
                              </p:par>
                            </p:childTnLst>
                          </p:cTn>
                        </p:par>
                        <p:par>
                          <p:cTn id="49" fill="hold">
                            <p:stCondLst>
                              <p:cond delay="500"/>
                            </p:stCondLst>
                            <p:childTnLst>
                              <p:par>
                                <p:cTn id="50" presetID="31"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1000" fill="hold"/>
                                        <p:tgtEl>
                                          <p:spTgt spid="32"/>
                                        </p:tgtEl>
                                        <p:attrNameLst>
                                          <p:attrName>ppt_w</p:attrName>
                                        </p:attrNameLst>
                                      </p:cBhvr>
                                      <p:tavLst>
                                        <p:tav tm="0">
                                          <p:val>
                                            <p:fltVal val="0"/>
                                          </p:val>
                                        </p:tav>
                                        <p:tav tm="100000">
                                          <p:val>
                                            <p:strVal val="#ppt_w"/>
                                          </p:val>
                                        </p:tav>
                                      </p:tavLst>
                                    </p:anim>
                                    <p:anim calcmode="lin" valueType="num">
                                      <p:cBhvr>
                                        <p:cTn id="53" dur="1000" fill="hold"/>
                                        <p:tgtEl>
                                          <p:spTgt spid="32"/>
                                        </p:tgtEl>
                                        <p:attrNameLst>
                                          <p:attrName>ppt_h</p:attrName>
                                        </p:attrNameLst>
                                      </p:cBhvr>
                                      <p:tavLst>
                                        <p:tav tm="0">
                                          <p:val>
                                            <p:fltVal val="0"/>
                                          </p:val>
                                        </p:tav>
                                        <p:tav tm="100000">
                                          <p:val>
                                            <p:strVal val="#ppt_h"/>
                                          </p:val>
                                        </p:tav>
                                      </p:tavLst>
                                    </p:anim>
                                    <p:anim calcmode="lin" valueType="num">
                                      <p:cBhvr>
                                        <p:cTn id="54" dur="1000" fill="hold"/>
                                        <p:tgtEl>
                                          <p:spTgt spid="32"/>
                                        </p:tgtEl>
                                        <p:attrNameLst>
                                          <p:attrName>style.rotation</p:attrName>
                                        </p:attrNameLst>
                                      </p:cBhvr>
                                      <p:tavLst>
                                        <p:tav tm="0">
                                          <p:val>
                                            <p:fltVal val="90"/>
                                          </p:val>
                                        </p:tav>
                                        <p:tav tm="100000">
                                          <p:val>
                                            <p:fltVal val="0"/>
                                          </p:val>
                                        </p:tav>
                                      </p:tavLst>
                                    </p:anim>
                                    <p:animEffect transition="in" filter="fade">
                                      <p:cBhvr>
                                        <p:cTn id="55" dur="10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500"/>
                                        <p:tgtEl>
                                          <p:spTgt spid="33"/>
                                        </p:tgtEl>
                                      </p:cBhvr>
                                    </p:animEffect>
                                  </p:childTnLst>
                                </p:cTn>
                              </p:par>
                            </p:childTnLst>
                          </p:cTn>
                        </p:par>
                        <p:par>
                          <p:cTn id="61" fill="hold">
                            <p:stCondLst>
                              <p:cond delay="500"/>
                            </p:stCondLst>
                            <p:childTnLst>
                              <p:par>
                                <p:cTn id="62" presetID="31" presetClass="entr" presetSubtype="0"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1000" fill="hold"/>
                                        <p:tgtEl>
                                          <p:spTgt spid="34"/>
                                        </p:tgtEl>
                                        <p:attrNameLst>
                                          <p:attrName>ppt_w</p:attrName>
                                        </p:attrNameLst>
                                      </p:cBhvr>
                                      <p:tavLst>
                                        <p:tav tm="0">
                                          <p:val>
                                            <p:fltVal val="0"/>
                                          </p:val>
                                        </p:tav>
                                        <p:tav tm="100000">
                                          <p:val>
                                            <p:strVal val="#ppt_w"/>
                                          </p:val>
                                        </p:tav>
                                      </p:tavLst>
                                    </p:anim>
                                    <p:anim calcmode="lin" valueType="num">
                                      <p:cBhvr>
                                        <p:cTn id="65" dur="1000" fill="hold"/>
                                        <p:tgtEl>
                                          <p:spTgt spid="34"/>
                                        </p:tgtEl>
                                        <p:attrNameLst>
                                          <p:attrName>ppt_h</p:attrName>
                                        </p:attrNameLst>
                                      </p:cBhvr>
                                      <p:tavLst>
                                        <p:tav tm="0">
                                          <p:val>
                                            <p:fltVal val="0"/>
                                          </p:val>
                                        </p:tav>
                                        <p:tav tm="100000">
                                          <p:val>
                                            <p:strVal val="#ppt_h"/>
                                          </p:val>
                                        </p:tav>
                                      </p:tavLst>
                                    </p:anim>
                                    <p:anim calcmode="lin" valueType="num">
                                      <p:cBhvr>
                                        <p:cTn id="66" dur="1000" fill="hold"/>
                                        <p:tgtEl>
                                          <p:spTgt spid="34"/>
                                        </p:tgtEl>
                                        <p:attrNameLst>
                                          <p:attrName>style.rotation</p:attrName>
                                        </p:attrNameLst>
                                      </p:cBhvr>
                                      <p:tavLst>
                                        <p:tav tm="0">
                                          <p:val>
                                            <p:fltVal val="90"/>
                                          </p:val>
                                        </p:tav>
                                        <p:tav tm="100000">
                                          <p:val>
                                            <p:fltVal val="0"/>
                                          </p:val>
                                        </p:tav>
                                      </p:tavLst>
                                    </p:anim>
                                    <p:animEffect transition="in" filter="fade">
                                      <p:cBhvr>
                                        <p:cTn id="6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25" grpId="0" animBg="1"/>
      <p:bldP spid="26" grpId="0" animBg="1"/>
      <p:bldP spid="27" grpId="0" animBg="1"/>
      <p:bldP spid="29" grpId="0" animBg="1"/>
      <p:bldP spid="32" grpId="0" animBg="1"/>
      <p:bldP spid="33" grpId="0" animBg="1"/>
      <p:bldP spid="34" grpId="0" animBg="1"/>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95E2A01A-37E7-4E49-A4B0-0BE4C4D94941}"/>
              </a:ext>
            </a:extLst>
          </p:cNvPr>
          <p:cNvGrpSpPr/>
          <p:nvPr/>
        </p:nvGrpSpPr>
        <p:grpSpPr>
          <a:xfrm>
            <a:off x="1242149" y="1854426"/>
            <a:ext cx="5874569" cy="4424361"/>
            <a:chOff x="1417547" y="1264224"/>
            <a:chExt cx="4405927" cy="3318271"/>
          </a:xfrm>
        </p:grpSpPr>
        <p:pic>
          <p:nvPicPr>
            <p:cNvPr id="12" name="Picture 11">
              <a:extLst>
                <a:ext uri="{FF2B5EF4-FFF2-40B4-BE49-F238E27FC236}">
                  <a16:creationId xmlns:a16="http://schemas.microsoft.com/office/drawing/2014/main" xmlns=""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xmlns="" id="{FF041EC8-55B2-4FCF-BB45-E1C5B0EA5B49}"/>
                </a:ext>
              </a:extLst>
            </p:cNvPr>
            <p:cNvSpPr txBox="1"/>
            <p:nvPr/>
          </p:nvSpPr>
          <p:spPr>
            <a:xfrm>
              <a:off x="1997286" y="3255980"/>
              <a:ext cx="3409987" cy="633107"/>
            </a:xfrm>
            <a:prstGeom prst="rect">
              <a:avLst/>
            </a:prstGeom>
            <a:noFill/>
          </p:spPr>
          <p:txBody>
            <a:bodyPr wrap="square" rtlCol="0">
              <a:spAutoFit/>
            </a:bodyPr>
            <a:lstStyle/>
            <a:p>
              <a:pPr algn="ctr">
                <a:lnSpc>
                  <a:spcPct val="150000"/>
                </a:lnSpc>
              </a:pPr>
              <a:r>
                <a:rPr lang="vi-VN" sz="3700" b="1" dirty="0">
                  <a:solidFill>
                    <a:srgbClr val="17479D"/>
                  </a:solidFill>
                  <a:latin typeface="UTM Avo" panose="02040603050506020204" pitchFamily="18" charset="0"/>
                </a:rPr>
                <a:t>LUYỆN </a:t>
              </a:r>
              <a:r>
                <a:rPr lang="vi-VN" sz="3700" b="1" dirty="0" smtClean="0">
                  <a:solidFill>
                    <a:srgbClr val="17479D"/>
                  </a:solidFill>
                  <a:latin typeface="UTM Avo" panose="02040603050506020204" pitchFamily="18" charset="0"/>
                </a:rPr>
                <a:t>TỪ</a:t>
              </a:r>
              <a:r>
                <a:rPr lang="en-US" sz="3700" b="1" dirty="0" smtClean="0">
                  <a:solidFill>
                    <a:srgbClr val="17479D"/>
                  </a:solidFill>
                  <a:latin typeface="UTM Avo" panose="02040603050506020204" pitchFamily="18" charset="0"/>
                </a:rPr>
                <a:t>, </a:t>
              </a:r>
              <a:r>
                <a:rPr lang="vi-VN" sz="3700" b="1" dirty="0" smtClean="0">
                  <a:solidFill>
                    <a:srgbClr val="17479D"/>
                  </a:solidFill>
                  <a:latin typeface="UTM Avo" panose="02040603050506020204" pitchFamily="18" charset="0"/>
                </a:rPr>
                <a:t>CÂU</a:t>
              </a:r>
              <a:endParaRPr lang="en-US" sz="37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xmlns="" id="{1572C51F-CECB-48A7-8A70-7BA2BE8A7350}"/>
                </a:ext>
              </a:extLst>
            </p:cNvPr>
            <p:cNvSpPr txBox="1"/>
            <p:nvPr/>
          </p:nvSpPr>
          <p:spPr>
            <a:xfrm>
              <a:off x="2366264" y="2595991"/>
              <a:ext cx="3041009" cy="709810"/>
            </a:xfrm>
            <a:prstGeom prst="rect">
              <a:avLst/>
            </a:prstGeom>
            <a:noFill/>
          </p:spPr>
          <p:txBody>
            <a:bodyPr wrap="square" rtlCol="0">
              <a:spAutoFit/>
            </a:bodyPr>
            <a:lstStyle/>
            <a:p>
              <a:pPr algn="ctr">
                <a:lnSpc>
                  <a:spcPct val="150000"/>
                </a:lnSpc>
              </a:pPr>
              <a:r>
                <a:rPr lang="vi-VN" sz="3700" b="1" dirty="0">
                  <a:solidFill>
                    <a:schemeClr val="accent1">
                      <a:lumMod val="50000"/>
                    </a:schemeClr>
                  </a:solidFill>
                  <a:latin typeface="UTM Avo" panose="02040603050506020204" pitchFamily="18" charset="0"/>
                </a:rPr>
                <a:t>TIẾT 4</a:t>
              </a:r>
              <a:endParaRPr lang="en-US" sz="3700" b="1" dirty="0">
                <a:solidFill>
                  <a:schemeClr val="accent1">
                    <a:lumMod val="50000"/>
                  </a:schemeClr>
                </a:solidFill>
                <a:latin typeface="UTM Avo" panose="02040603050506020204" pitchFamily="18" charset="0"/>
              </a:endParaRPr>
            </a:p>
          </p:txBody>
        </p:sp>
      </p:grpSp>
      <p:pic>
        <p:nvPicPr>
          <p:cNvPr id="1026" name="Picture 2">
            <a:extLst>
              <a:ext uri="{FF2B5EF4-FFF2-40B4-BE49-F238E27FC236}">
                <a16:creationId xmlns:a16="http://schemas.microsoft.com/office/drawing/2014/main" xmlns="" id="{166231DB-40FF-4C3A-B8D2-2317012A90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34260" y="4209368"/>
            <a:ext cx="2347413" cy="234741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xmlns="" id="{0E999CEB-E554-4BAB-964E-276EF07BFC50}"/>
              </a:ext>
            </a:extLst>
          </p:cNvPr>
          <p:cNvGrpSpPr/>
          <p:nvPr/>
        </p:nvGrpSpPr>
        <p:grpSpPr>
          <a:xfrm>
            <a:off x="455866" y="823858"/>
            <a:ext cx="2188121" cy="778360"/>
            <a:chOff x="341899" y="617893"/>
            <a:chExt cx="1641091" cy="583770"/>
          </a:xfrm>
        </p:grpSpPr>
        <p:sp>
          <p:nvSpPr>
            <p:cNvPr id="16" name="TextBox 15">
              <a:extLst>
                <a:ext uri="{FF2B5EF4-FFF2-40B4-BE49-F238E27FC236}">
                  <a16:creationId xmlns:a16="http://schemas.microsoft.com/office/drawing/2014/main" xmlns="" id="{4A951724-D306-498F-82C9-C7826D182D33}"/>
                </a:ext>
              </a:extLst>
            </p:cNvPr>
            <p:cNvSpPr txBox="1"/>
            <p:nvPr/>
          </p:nvSpPr>
          <p:spPr>
            <a:xfrm>
              <a:off x="369343" y="617893"/>
              <a:ext cx="1613647" cy="577081"/>
            </a:xfrm>
            <a:prstGeom prst="rect">
              <a:avLst/>
            </a:prstGeom>
            <a:noFill/>
          </p:spPr>
          <p:txBody>
            <a:bodyPr wrap="square" rtlCol="0">
              <a:spAutoFit/>
            </a:bodyPr>
            <a:lstStyle/>
            <a:p>
              <a:r>
                <a:rPr lang="en-US" sz="4400" dirty="0">
                  <a:solidFill>
                    <a:srgbClr val="FFFF00"/>
                  </a:solidFill>
                  <a:latin typeface="UTM Cookies" panose="02040603050506020204" pitchFamily="18" charset="0"/>
                </a:rPr>
                <a:t>BÀI 4</a:t>
              </a:r>
            </a:p>
          </p:txBody>
        </p:sp>
        <p:sp>
          <p:nvSpPr>
            <p:cNvPr id="17" name="TextBox 16">
              <a:extLst>
                <a:ext uri="{FF2B5EF4-FFF2-40B4-BE49-F238E27FC236}">
                  <a16:creationId xmlns:a16="http://schemas.microsoft.com/office/drawing/2014/main" xmlns="" id="{AD0CD72A-7A74-49DA-98E3-E99E15479BB9}"/>
                </a:ext>
              </a:extLst>
            </p:cNvPr>
            <p:cNvSpPr txBox="1"/>
            <p:nvPr/>
          </p:nvSpPr>
          <p:spPr>
            <a:xfrm>
              <a:off x="341899" y="624582"/>
              <a:ext cx="1613647" cy="577081"/>
            </a:xfrm>
            <a:prstGeom prst="rect">
              <a:avLst/>
            </a:prstGeom>
            <a:noFill/>
          </p:spPr>
          <p:txBody>
            <a:bodyPr wrap="square" rtlCol="0">
              <a:spAutoFit/>
            </a:bodyPr>
            <a:lstStyle/>
            <a:p>
              <a:r>
                <a:rPr lang="en-US" sz="4400" dirty="0">
                  <a:solidFill>
                    <a:srgbClr val="FFFF00"/>
                  </a:solidFill>
                  <a:latin typeface="UTM Cookies" panose="02040603050506020204" pitchFamily="18" charset="0"/>
                </a:rPr>
                <a:t>BÀI 4</a:t>
              </a:r>
            </a:p>
          </p:txBody>
        </p:sp>
      </p:grpSp>
      <p:sp>
        <p:nvSpPr>
          <p:cNvPr id="18" name="TextBox 17">
            <a:extLst>
              <a:ext uri="{FF2B5EF4-FFF2-40B4-BE49-F238E27FC236}">
                <a16:creationId xmlns:a16="http://schemas.microsoft.com/office/drawing/2014/main" xmlns="" id="{73E14B20-A5D0-4A0D-B7E9-2FA7264B2224}"/>
              </a:ext>
            </a:extLst>
          </p:cNvPr>
          <p:cNvSpPr txBox="1"/>
          <p:nvPr/>
        </p:nvSpPr>
        <p:spPr>
          <a:xfrm>
            <a:off x="2250891" y="655065"/>
            <a:ext cx="7591660" cy="800215"/>
          </a:xfrm>
          <a:prstGeom prst="rect">
            <a:avLst/>
          </a:prstGeom>
          <a:noFill/>
        </p:spPr>
        <p:txBody>
          <a:bodyPr wrap="square" lIns="121917" tIns="60958" rIns="121917" bIns="60958" rtlCol="0">
            <a:spAutoFit/>
          </a:bodyPr>
          <a:lstStyle/>
          <a:p>
            <a:r>
              <a:rPr lang="vi-VN" sz="4400">
                <a:solidFill>
                  <a:srgbClr val="FFFF00"/>
                </a:solidFill>
                <a:latin typeface="UTM Cookies" panose="02040603050506020204" pitchFamily="18" charset="0"/>
              </a:rPr>
              <a:t>LÀM VIỆC THẬT LÀ VUI</a:t>
            </a:r>
            <a:endParaRPr lang="en-US" sz="4400" dirty="0">
              <a:solidFill>
                <a:srgbClr val="FFFF00"/>
              </a:solidFill>
              <a:latin typeface="UTM Cookies" panose="02040603050506020204" pitchFamily="18" charset="0"/>
            </a:endParaRPr>
          </a:p>
        </p:txBody>
      </p:sp>
    </p:spTree>
    <p:extLst>
      <p:ext uri="{BB962C8B-B14F-4D97-AF65-F5344CB8AC3E}">
        <p14:creationId xmlns:p14="http://schemas.microsoft.com/office/powerpoint/2010/main" val="103354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1AD3BCA-8F3A-40B3-8BBC-514F4252555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304800" y="577951"/>
            <a:ext cx="8534400" cy="6145283"/>
          </a:xfrm>
          <a:prstGeom prst="rect">
            <a:avLst/>
          </a:prstGeom>
        </p:spPr>
      </p:pic>
      <p:sp>
        <p:nvSpPr>
          <p:cNvPr id="22" name="TextBox 21">
            <a:extLst>
              <a:ext uri="{FF2B5EF4-FFF2-40B4-BE49-F238E27FC236}">
                <a16:creationId xmlns:a16="http://schemas.microsoft.com/office/drawing/2014/main" xmlns="" id="{950C902B-43A1-4FFF-8147-8E8C5CEBAFB1}"/>
              </a:ext>
            </a:extLst>
          </p:cNvPr>
          <p:cNvSpPr txBox="1"/>
          <p:nvPr/>
        </p:nvSpPr>
        <p:spPr>
          <a:xfrm>
            <a:off x="108296" y="-58846"/>
            <a:ext cx="9111903" cy="769441"/>
          </a:xfrm>
          <a:prstGeom prst="rect">
            <a:avLst/>
          </a:prstGeom>
          <a:noFill/>
        </p:spPr>
        <p:txBody>
          <a:bodyPr wrap="square" rtlCol="0">
            <a:spAutoFit/>
          </a:bodyPr>
          <a:lstStyle/>
          <a:p>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1.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Tìm và gọi tên các vật trong tranh.</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4" name="Rounded Rectangle 11">
            <a:extLst>
              <a:ext uri="{FF2B5EF4-FFF2-40B4-BE49-F238E27FC236}">
                <a16:creationId xmlns:a16="http://schemas.microsoft.com/office/drawing/2014/main" xmlns="" id="{88EE65ED-5650-4289-A413-71692C1A4CE8}"/>
              </a:ext>
            </a:extLst>
          </p:cNvPr>
          <p:cNvSpPr/>
          <p:nvPr/>
        </p:nvSpPr>
        <p:spPr>
          <a:xfrm>
            <a:off x="1905000" y="4305526"/>
            <a:ext cx="975782" cy="418874"/>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mj-lt"/>
              </a:rPr>
              <a:t>nồi</a:t>
            </a:r>
            <a:endParaRPr lang="en-US" sz="4000" b="1" dirty="0">
              <a:solidFill>
                <a:srgbClr val="FF0000"/>
              </a:solidFill>
              <a:latin typeface="+mj-lt"/>
            </a:endParaRPr>
          </a:p>
        </p:txBody>
      </p:sp>
      <p:sp>
        <p:nvSpPr>
          <p:cNvPr id="35" name="Rounded Rectangle 11">
            <a:extLst>
              <a:ext uri="{FF2B5EF4-FFF2-40B4-BE49-F238E27FC236}">
                <a16:creationId xmlns:a16="http://schemas.microsoft.com/office/drawing/2014/main" xmlns="" id="{82D36BD9-113F-4F71-8A09-9FBCB77B5B9F}"/>
              </a:ext>
            </a:extLst>
          </p:cNvPr>
          <p:cNvSpPr/>
          <p:nvPr/>
        </p:nvSpPr>
        <p:spPr>
          <a:xfrm>
            <a:off x="4068192" y="5257800"/>
            <a:ext cx="1040656" cy="380358"/>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mj-lt"/>
              </a:rPr>
              <a:t>bát</a:t>
            </a:r>
            <a:endParaRPr lang="en-US" sz="4000" b="1" dirty="0">
              <a:solidFill>
                <a:srgbClr val="FF0000"/>
              </a:solidFill>
              <a:latin typeface="+mj-lt"/>
            </a:endParaRPr>
          </a:p>
        </p:txBody>
      </p:sp>
      <p:sp>
        <p:nvSpPr>
          <p:cNvPr id="37" name="Rounded Rectangle 11">
            <a:extLst>
              <a:ext uri="{FF2B5EF4-FFF2-40B4-BE49-F238E27FC236}">
                <a16:creationId xmlns:a16="http://schemas.microsoft.com/office/drawing/2014/main" xmlns="" id="{0583369D-5693-46D3-B9DE-5A9FECAE6E8C}"/>
              </a:ext>
            </a:extLst>
          </p:cNvPr>
          <p:cNvSpPr/>
          <p:nvPr/>
        </p:nvSpPr>
        <p:spPr>
          <a:xfrm>
            <a:off x="2057400" y="5753326"/>
            <a:ext cx="915392" cy="418874"/>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mj-lt"/>
              </a:rPr>
              <a:t>đĩa</a:t>
            </a:r>
            <a:endParaRPr lang="en-US" sz="4000" b="1" dirty="0">
              <a:solidFill>
                <a:srgbClr val="FF0000"/>
              </a:solidFill>
              <a:latin typeface="+mj-lt"/>
            </a:endParaRPr>
          </a:p>
        </p:txBody>
      </p:sp>
      <p:sp>
        <p:nvSpPr>
          <p:cNvPr id="39" name="Rounded Rectangle 11">
            <a:extLst>
              <a:ext uri="{FF2B5EF4-FFF2-40B4-BE49-F238E27FC236}">
                <a16:creationId xmlns:a16="http://schemas.microsoft.com/office/drawing/2014/main" xmlns="" id="{70DDBD5B-A8B2-416D-92DB-CBE3983ED0A4}"/>
              </a:ext>
            </a:extLst>
          </p:cNvPr>
          <p:cNvSpPr/>
          <p:nvPr/>
        </p:nvSpPr>
        <p:spPr>
          <a:xfrm>
            <a:off x="6781800" y="3930115"/>
            <a:ext cx="2338075" cy="481741"/>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mj-lt"/>
              </a:rPr>
              <a:t>quạt điện</a:t>
            </a:r>
            <a:endParaRPr lang="en-US" sz="4000" b="1" dirty="0">
              <a:solidFill>
                <a:srgbClr val="FF0000"/>
              </a:solidFill>
              <a:latin typeface="+mj-lt"/>
            </a:endParaRPr>
          </a:p>
        </p:txBody>
      </p:sp>
      <p:sp>
        <p:nvSpPr>
          <p:cNvPr id="40" name="Rounded Rectangle 11">
            <a:extLst>
              <a:ext uri="{FF2B5EF4-FFF2-40B4-BE49-F238E27FC236}">
                <a16:creationId xmlns:a16="http://schemas.microsoft.com/office/drawing/2014/main" xmlns="" id="{676E1638-4AB6-4A93-A3D6-EFAE5360BF38}"/>
              </a:ext>
            </a:extLst>
          </p:cNvPr>
          <p:cNvSpPr/>
          <p:nvPr/>
        </p:nvSpPr>
        <p:spPr>
          <a:xfrm>
            <a:off x="5108848" y="4114800"/>
            <a:ext cx="1144346" cy="380357"/>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mj-lt"/>
              </a:rPr>
              <a:t>ấm</a:t>
            </a:r>
            <a:endParaRPr lang="en-US" sz="4000" b="1" dirty="0">
              <a:solidFill>
                <a:srgbClr val="FF0000"/>
              </a:solidFill>
              <a:latin typeface="+mj-lt"/>
            </a:endParaRPr>
          </a:p>
        </p:txBody>
      </p:sp>
      <p:sp>
        <p:nvSpPr>
          <p:cNvPr id="41" name="Rounded Rectangle 11">
            <a:extLst>
              <a:ext uri="{FF2B5EF4-FFF2-40B4-BE49-F238E27FC236}">
                <a16:creationId xmlns:a16="http://schemas.microsoft.com/office/drawing/2014/main" xmlns="" id="{2BBF075F-0DF8-4E8D-BE9C-09919C9706D5}"/>
              </a:ext>
            </a:extLst>
          </p:cNvPr>
          <p:cNvSpPr/>
          <p:nvPr/>
        </p:nvSpPr>
        <p:spPr>
          <a:xfrm>
            <a:off x="6253194" y="5322665"/>
            <a:ext cx="1595406" cy="430661"/>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mj-lt"/>
              </a:rPr>
              <a:t>chén</a:t>
            </a:r>
            <a:endParaRPr lang="en-US" sz="4000" b="1" dirty="0">
              <a:solidFill>
                <a:srgbClr val="FF0000"/>
              </a:solidFill>
              <a:latin typeface="+mj-lt"/>
            </a:endParaRPr>
          </a:p>
        </p:txBody>
      </p:sp>
      <p:sp>
        <p:nvSpPr>
          <p:cNvPr id="42" name="Rounded Rectangle 11">
            <a:extLst>
              <a:ext uri="{FF2B5EF4-FFF2-40B4-BE49-F238E27FC236}">
                <a16:creationId xmlns:a16="http://schemas.microsoft.com/office/drawing/2014/main" xmlns="" id="{87F267B9-FC85-4675-A903-0654A50CC809}"/>
              </a:ext>
            </a:extLst>
          </p:cNvPr>
          <p:cNvSpPr/>
          <p:nvPr/>
        </p:nvSpPr>
        <p:spPr>
          <a:xfrm>
            <a:off x="3092410" y="2936778"/>
            <a:ext cx="2368341" cy="559954"/>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mj-lt"/>
              </a:rPr>
              <a:t>quạt trần</a:t>
            </a:r>
            <a:endParaRPr lang="en-US" sz="4000" b="1" dirty="0">
              <a:solidFill>
                <a:srgbClr val="FF0000"/>
              </a:solidFill>
              <a:latin typeface="+mj-lt"/>
            </a:endParaRPr>
          </a:p>
        </p:txBody>
      </p:sp>
      <p:sp>
        <p:nvSpPr>
          <p:cNvPr id="43" name="Rounded Rectangle 11">
            <a:extLst>
              <a:ext uri="{FF2B5EF4-FFF2-40B4-BE49-F238E27FC236}">
                <a16:creationId xmlns:a16="http://schemas.microsoft.com/office/drawing/2014/main" xmlns="" id="{9B357F68-66AA-4933-B751-73EC321FC9B4}"/>
              </a:ext>
            </a:extLst>
          </p:cNvPr>
          <p:cNvSpPr/>
          <p:nvPr/>
        </p:nvSpPr>
        <p:spPr>
          <a:xfrm>
            <a:off x="3720392" y="3647199"/>
            <a:ext cx="1080208" cy="450684"/>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mj-lt"/>
              </a:rPr>
              <a:t>ghế</a:t>
            </a:r>
            <a:endParaRPr lang="en-US" sz="4000" b="1" dirty="0">
              <a:solidFill>
                <a:srgbClr val="FF0000"/>
              </a:solidFill>
              <a:latin typeface="+mj-lt"/>
            </a:endParaRPr>
          </a:p>
        </p:txBody>
      </p:sp>
      <p:sp>
        <p:nvSpPr>
          <p:cNvPr id="44" name="Rounded Rectangle 11">
            <a:extLst>
              <a:ext uri="{FF2B5EF4-FFF2-40B4-BE49-F238E27FC236}">
                <a16:creationId xmlns:a16="http://schemas.microsoft.com/office/drawing/2014/main" xmlns="" id="{ADFDA459-471D-4D25-B588-CF462531FFB1}"/>
              </a:ext>
            </a:extLst>
          </p:cNvPr>
          <p:cNvSpPr/>
          <p:nvPr/>
        </p:nvSpPr>
        <p:spPr>
          <a:xfrm>
            <a:off x="2918851" y="1221826"/>
            <a:ext cx="1388392" cy="418874"/>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mj-lt"/>
              </a:rPr>
              <a:t>ti vi</a:t>
            </a:r>
            <a:endParaRPr lang="en-US" sz="4000" b="1" dirty="0">
              <a:solidFill>
                <a:srgbClr val="FF0000"/>
              </a:solidFill>
              <a:latin typeface="+mj-lt"/>
            </a:endParaRPr>
          </a:p>
        </p:txBody>
      </p:sp>
      <p:sp>
        <p:nvSpPr>
          <p:cNvPr id="45" name="Rounded Rectangle 11">
            <a:extLst>
              <a:ext uri="{FF2B5EF4-FFF2-40B4-BE49-F238E27FC236}">
                <a16:creationId xmlns:a16="http://schemas.microsoft.com/office/drawing/2014/main" xmlns="" id="{DD39EA10-2BD9-448F-9DBF-DF6BD7876780}"/>
              </a:ext>
            </a:extLst>
          </p:cNvPr>
          <p:cNvSpPr/>
          <p:nvPr/>
        </p:nvSpPr>
        <p:spPr>
          <a:xfrm>
            <a:off x="5730775" y="3284719"/>
            <a:ext cx="2041625" cy="362481"/>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mj-lt"/>
              </a:rPr>
              <a:t>mắc áo</a:t>
            </a:r>
            <a:endParaRPr lang="en-US" sz="4000" b="1" dirty="0">
              <a:solidFill>
                <a:srgbClr val="FF0000"/>
              </a:solidFill>
              <a:latin typeface="+mj-lt"/>
            </a:endParaRPr>
          </a:p>
        </p:txBody>
      </p:sp>
      <p:sp>
        <p:nvSpPr>
          <p:cNvPr id="46" name="Rounded Rectangle 11">
            <a:extLst>
              <a:ext uri="{FF2B5EF4-FFF2-40B4-BE49-F238E27FC236}">
                <a16:creationId xmlns:a16="http://schemas.microsoft.com/office/drawing/2014/main" xmlns="" id="{F9D82933-27CC-488B-B93B-489D7E04855E}"/>
              </a:ext>
            </a:extLst>
          </p:cNvPr>
          <p:cNvSpPr/>
          <p:nvPr/>
        </p:nvSpPr>
        <p:spPr>
          <a:xfrm>
            <a:off x="4068192" y="2276539"/>
            <a:ext cx="1875407" cy="488444"/>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mj-lt"/>
              </a:rPr>
              <a:t>giường</a:t>
            </a:r>
            <a:endParaRPr lang="en-US" sz="4000" b="1" dirty="0">
              <a:solidFill>
                <a:srgbClr val="FF0000"/>
              </a:solidFill>
              <a:latin typeface="+mj-lt"/>
            </a:endParaRPr>
          </a:p>
        </p:txBody>
      </p:sp>
      <p:sp>
        <p:nvSpPr>
          <p:cNvPr id="47" name="Rounded Rectangle 11">
            <a:extLst>
              <a:ext uri="{FF2B5EF4-FFF2-40B4-BE49-F238E27FC236}">
                <a16:creationId xmlns:a16="http://schemas.microsoft.com/office/drawing/2014/main" xmlns="" id="{D58A9D02-8AE7-4590-8AFB-04B5E9F3F37F}"/>
              </a:ext>
            </a:extLst>
          </p:cNvPr>
          <p:cNvSpPr/>
          <p:nvPr/>
        </p:nvSpPr>
        <p:spPr>
          <a:xfrm>
            <a:off x="1510548" y="3394064"/>
            <a:ext cx="1232652" cy="536051"/>
          </a:xfrm>
          <a:prstGeom prst="roundRect">
            <a:avLst>
              <a:gd name="adj" fmla="val 2153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vi-VN" sz="4000" b="1" dirty="0">
                <a:solidFill>
                  <a:srgbClr val="FF0000"/>
                </a:solidFill>
                <a:latin typeface="+mj-lt"/>
              </a:rPr>
              <a:t>chổi</a:t>
            </a:r>
            <a:endParaRPr lang="en-US" sz="4000" b="1" dirty="0">
              <a:solidFill>
                <a:srgbClr val="FF0000"/>
              </a:solidFill>
              <a:latin typeface="+mj-lt"/>
            </a:endParaRPr>
          </a:p>
        </p:txBody>
      </p:sp>
      <p:sp>
        <p:nvSpPr>
          <p:cNvPr id="48" name="Rounded Rectangle 11">
            <a:extLst>
              <a:ext uri="{FF2B5EF4-FFF2-40B4-BE49-F238E27FC236}">
                <a16:creationId xmlns:a16="http://schemas.microsoft.com/office/drawing/2014/main" xmlns="" id="{CF3015D5-CE39-4D8D-AD59-E810616A8391}"/>
              </a:ext>
            </a:extLst>
          </p:cNvPr>
          <p:cNvSpPr/>
          <p:nvPr/>
        </p:nvSpPr>
        <p:spPr>
          <a:xfrm>
            <a:off x="6357676" y="2158280"/>
            <a:ext cx="1290607" cy="362481"/>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mj-lt"/>
              </a:rPr>
              <a:t>gối</a:t>
            </a:r>
            <a:endParaRPr lang="en-US" sz="4000" b="1" dirty="0">
              <a:solidFill>
                <a:srgbClr val="FF0000"/>
              </a:solidFill>
              <a:latin typeface="+mj-lt"/>
            </a:endParaRPr>
          </a:p>
        </p:txBody>
      </p:sp>
      <p:cxnSp>
        <p:nvCxnSpPr>
          <p:cNvPr id="4" name="Straight Connector 3">
            <a:extLst>
              <a:ext uri="{FF2B5EF4-FFF2-40B4-BE49-F238E27FC236}">
                <a16:creationId xmlns:a16="http://schemas.microsoft.com/office/drawing/2014/main" xmlns="" id="{38C0C321-C7F7-4164-B984-212D4D13D65E}"/>
              </a:ext>
            </a:extLst>
          </p:cNvPr>
          <p:cNvCxnSpPr/>
          <p:nvPr/>
        </p:nvCxnSpPr>
        <p:spPr>
          <a:xfrm>
            <a:off x="878890" y="577950"/>
            <a:ext cx="6316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31599259-CED6-4006-87E3-D7A229C8D48A}"/>
              </a:ext>
            </a:extLst>
          </p:cNvPr>
          <p:cNvCxnSpPr>
            <a:cxnSpLocks/>
          </p:cNvCxnSpPr>
          <p:nvPr/>
        </p:nvCxnSpPr>
        <p:spPr>
          <a:xfrm>
            <a:off x="2617618" y="588298"/>
            <a:ext cx="14505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F27EBD00-6D6F-4F6B-A26E-BE522A08A0ED}"/>
              </a:ext>
            </a:extLst>
          </p:cNvPr>
          <p:cNvCxnSpPr>
            <a:cxnSpLocks/>
          </p:cNvCxnSpPr>
          <p:nvPr/>
        </p:nvCxnSpPr>
        <p:spPr>
          <a:xfrm flipV="1">
            <a:off x="4340072" y="577950"/>
            <a:ext cx="4499128" cy="4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16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barn(inVertical)">
                                      <p:cBhvr>
                                        <p:cTn id="18" dur="500"/>
                                        <p:tgtEl>
                                          <p:spTgt spid="3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inVertical)">
                                      <p:cBhvr>
                                        <p:cTn id="24" dur="500"/>
                                        <p:tgtEl>
                                          <p:spTgt spid="3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inVertical)">
                                      <p:cBhvr>
                                        <p:cTn id="27" dur="500"/>
                                        <p:tgtEl>
                                          <p:spTgt spid="3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arn(inVertical)">
                                      <p:cBhvr>
                                        <p:cTn id="30" dur="500"/>
                                        <p:tgtEl>
                                          <p:spTgt spid="4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arn(inVertical)">
                                      <p:cBhvr>
                                        <p:cTn id="33" dur="500"/>
                                        <p:tgtEl>
                                          <p:spTgt spid="4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barn(inVertical)">
                                      <p:cBhvr>
                                        <p:cTn id="36" dur="500"/>
                                        <p:tgtEl>
                                          <p:spTgt spid="4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barn(inVertical)">
                                      <p:cBhvr>
                                        <p:cTn id="39" dur="500"/>
                                        <p:tgtEl>
                                          <p:spTgt spid="4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arn(inVertical)">
                                      <p:cBhvr>
                                        <p:cTn id="42" dur="500"/>
                                        <p:tgtEl>
                                          <p:spTgt spid="4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barn(inVertical)">
                                      <p:cBhvr>
                                        <p:cTn id="45" dur="500"/>
                                        <p:tgtEl>
                                          <p:spTgt spid="4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barn(inVertical)">
                                      <p:cBhvr>
                                        <p:cTn id="48" dur="500"/>
                                        <p:tgtEl>
                                          <p:spTgt spid="4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barn(inVertical)">
                                      <p:cBhvr>
                                        <p:cTn id="51" dur="500"/>
                                        <p:tgtEl>
                                          <p:spTgt spid="4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barn(inVertical)">
                                      <p:cBhvr>
                                        <p:cTn id="5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868AC771-11AC-400E-96E2-B494D9CA0570}"/>
              </a:ext>
            </a:extLst>
          </p:cNvPr>
          <p:cNvGrpSpPr/>
          <p:nvPr/>
        </p:nvGrpSpPr>
        <p:grpSpPr>
          <a:xfrm>
            <a:off x="1525690" y="1854426"/>
            <a:ext cx="5874569" cy="4424361"/>
            <a:chOff x="1417547" y="1264224"/>
            <a:chExt cx="4405927" cy="3318271"/>
          </a:xfrm>
        </p:grpSpPr>
        <p:pic>
          <p:nvPicPr>
            <p:cNvPr id="3" name="Picture 2">
              <a:extLst>
                <a:ext uri="{FF2B5EF4-FFF2-40B4-BE49-F238E27FC236}">
                  <a16:creationId xmlns:a16="http://schemas.microsoft.com/office/drawing/2014/main" xmlns=""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xmlns="" id="{72E96B82-CFE8-4E3D-9861-F35AD32A3F47}"/>
                </a:ext>
              </a:extLst>
            </p:cNvPr>
            <p:cNvSpPr txBox="1"/>
            <p:nvPr/>
          </p:nvSpPr>
          <p:spPr>
            <a:xfrm>
              <a:off x="3064386" y="2987782"/>
              <a:ext cx="2009748" cy="1090683"/>
            </a:xfrm>
            <a:prstGeom prst="rect">
              <a:avLst/>
            </a:prstGeom>
            <a:noFill/>
          </p:spPr>
          <p:txBody>
            <a:bodyPr wrap="square" rtlCol="0">
              <a:spAutoFit/>
            </a:bodyPr>
            <a:lstStyle/>
            <a:p>
              <a:pPr algn="ctr">
                <a:lnSpc>
                  <a:spcPct val="150000"/>
                </a:lnSpc>
              </a:pPr>
              <a:r>
                <a:rPr lang="vi-VN" sz="5900" b="1" dirty="0">
                  <a:solidFill>
                    <a:srgbClr val="17479D"/>
                  </a:solidFill>
                  <a:latin typeface="UTM Avo" panose="02040603050506020204" pitchFamily="18" charset="0"/>
                </a:rPr>
                <a:t>ĐỌC</a:t>
              </a:r>
              <a:endParaRPr lang="en-US" sz="59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xmlns="" id="{47C20E4F-5598-4543-99AA-79D922EC798E}"/>
                </a:ext>
              </a:extLst>
            </p:cNvPr>
            <p:cNvSpPr txBox="1"/>
            <p:nvPr/>
          </p:nvSpPr>
          <p:spPr>
            <a:xfrm>
              <a:off x="2447589" y="2552809"/>
              <a:ext cx="3041009" cy="830997"/>
            </a:xfrm>
            <a:prstGeom prst="rect">
              <a:avLst/>
            </a:prstGeom>
            <a:noFill/>
          </p:spPr>
          <p:txBody>
            <a:bodyPr wrap="square" rtlCol="0">
              <a:spAutoFit/>
            </a:bodyPr>
            <a:lstStyle/>
            <a:p>
              <a:pPr algn="ctr">
                <a:lnSpc>
                  <a:spcPct val="150000"/>
                </a:lnSpc>
              </a:pPr>
              <a:r>
                <a:rPr lang="vi-VN" sz="4400" b="1" dirty="0">
                  <a:solidFill>
                    <a:schemeClr val="accent1">
                      <a:lumMod val="50000"/>
                    </a:schemeClr>
                  </a:solidFill>
                  <a:latin typeface="UTM Avo" panose="02040603050506020204" pitchFamily="18" charset="0"/>
                </a:rPr>
                <a:t>TIẾT 1 – 2</a:t>
              </a:r>
              <a:endParaRPr lang="en-US" sz="44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xmlns="" id="{92AC510F-4E04-400B-8C1C-074ABFBB20F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7059" y="4358134"/>
            <a:ext cx="2084124" cy="208412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204DF970-48E5-48AB-9708-9CCA8255B628}"/>
              </a:ext>
            </a:extLst>
          </p:cNvPr>
          <p:cNvGrpSpPr/>
          <p:nvPr/>
        </p:nvGrpSpPr>
        <p:grpSpPr>
          <a:xfrm>
            <a:off x="455866" y="823858"/>
            <a:ext cx="2188121" cy="778360"/>
            <a:chOff x="341899" y="617893"/>
            <a:chExt cx="1641091" cy="583770"/>
          </a:xfrm>
        </p:grpSpPr>
        <p:sp>
          <p:nvSpPr>
            <p:cNvPr id="12" name="TextBox 11">
              <a:extLst>
                <a:ext uri="{FF2B5EF4-FFF2-40B4-BE49-F238E27FC236}">
                  <a16:creationId xmlns:a16="http://schemas.microsoft.com/office/drawing/2014/main" xmlns="" id="{F9EBF4D9-7DFC-4360-A7A6-8642B5D8DE7B}"/>
                </a:ext>
              </a:extLst>
            </p:cNvPr>
            <p:cNvSpPr txBox="1"/>
            <p:nvPr/>
          </p:nvSpPr>
          <p:spPr>
            <a:xfrm>
              <a:off x="369343" y="617893"/>
              <a:ext cx="1613647" cy="577081"/>
            </a:xfrm>
            <a:prstGeom prst="rect">
              <a:avLst/>
            </a:prstGeom>
            <a:noFill/>
          </p:spPr>
          <p:txBody>
            <a:bodyPr wrap="square" rtlCol="0">
              <a:spAutoFit/>
            </a:bodyPr>
            <a:lstStyle/>
            <a:p>
              <a:r>
                <a:rPr lang="en-US" sz="4400" dirty="0">
                  <a:solidFill>
                    <a:srgbClr val="FFFF00"/>
                  </a:solidFill>
                  <a:latin typeface="UTM Cookies" panose="02040603050506020204" pitchFamily="18" charset="0"/>
                </a:rPr>
                <a:t>BÀI 4</a:t>
              </a:r>
            </a:p>
          </p:txBody>
        </p:sp>
        <p:sp>
          <p:nvSpPr>
            <p:cNvPr id="13" name="TextBox 12">
              <a:extLst>
                <a:ext uri="{FF2B5EF4-FFF2-40B4-BE49-F238E27FC236}">
                  <a16:creationId xmlns:a16="http://schemas.microsoft.com/office/drawing/2014/main" xmlns="" id="{ED1BA16C-7EA5-48F4-8346-56A3175E0110}"/>
                </a:ext>
              </a:extLst>
            </p:cNvPr>
            <p:cNvSpPr txBox="1"/>
            <p:nvPr/>
          </p:nvSpPr>
          <p:spPr>
            <a:xfrm>
              <a:off x="341899" y="624582"/>
              <a:ext cx="1613647" cy="577081"/>
            </a:xfrm>
            <a:prstGeom prst="rect">
              <a:avLst/>
            </a:prstGeom>
            <a:noFill/>
          </p:spPr>
          <p:txBody>
            <a:bodyPr wrap="square" rtlCol="0">
              <a:spAutoFit/>
            </a:bodyPr>
            <a:lstStyle/>
            <a:p>
              <a:r>
                <a:rPr lang="en-US" sz="4400" dirty="0">
                  <a:solidFill>
                    <a:srgbClr val="FFFF00"/>
                  </a:solidFill>
                  <a:latin typeface="UTM Cookies" panose="02040603050506020204" pitchFamily="18" charset="0"/>
                </a:rPr>
                <a:t>BÀI 4</a:t>
              </a:r>
            </a:p>
          </p:txBody>
        </p:sp>
      </p:grpSp>
      <p:sp>
        <p:nvSpPr>
          <p:cNvPr id="14" name="TextBox 13">
            <a:extLst>
              <a:ext uri="{FF2B5EF4-FFF2-40B4-BE49-F238E27FC236}">
                <a16:creationId xmlns:a16="http://schemas.microsoft.com/office/drawing/2014/main" xmlns="" id="{75E32ADA-523D-4ACC-BA1B-20E677F68055}"/>
              </a:ext>
            </a:extLst>
          </p:cNvPr>
          <p:cNvSpPr txBox="1"/>
          <p:nvPr/>
        </p:nvSpPr>
        <p:spPr>
          <a:xfrm>
            <a:off x="2250891" y="655065"/>
            <a:ext cx="7591660" cy="800215"/>
          </a:xfrm>
          <a:prstGeom prst="rect">
            <a:avLst/>
          </a:prstGeom>
          <a:noFill/>
        </p:spPr>
        <p:txBody>
          <a:bodyPr wrap="square" lIns="121917" tIns="60958" rIns="121917" bIns="60958" rtlCol="0">
            <a:spAutoFit/>
          </a:bodyPr>
          <a:lstStyle/>
          <a:p>
            <a:r>
              <a:rPr lang="vi-VN" sz="4400">
                <a:solidFill>
                  <a:srgbClr val="FFFF00"/>
                </a:solidFill>
                <a:latin typeface="UTM Cookies" panose="02040603050506020204" pitchFamily="18" charset="0"/>
              </a:rPr>
              <a:t>LÀM VIỆC THẬT LÀ VUI</a:t>
            </a:r>
            <a:endParaRPr lang="en-US" sz="4400" dirty="0">
              <a:solidFill>
                <a:srgbClr val="FFFF00"/>
              </a:solidFill>
              <a:latin typeface="UTM Cookies" panose="02040603050506020204" pitchFamily="18" charset="0"/>
            </a:endParaRPr>
          </a:p>
        </p:txBody>
      </p:sp>
    </p:spTree>
    <p:extLst>
      <p:ext uri="{BB962C8B-B14F-4D97-AF65-F5344CB8AC3E}">
        <p14:creationId xmlns:p14="http://schemas.microsoft.com/office/powerpoint/2010/main" val="3627445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732" y="148570"/>
            <a:ext cx="8733290" cy="1200329"/>
          </a:xfrm>
          <a:prstGeom prst="rect">
            <a:avLst/>
          </a:prstGeom>
          <a:noFill/>
        </p:spPr>
        <p:txBody>
          <a:bodyPr wrap="square" rtlCol="0">
            <a:spAutoFit/>
          </a:bodyPr>
          <a:lstStyle/>
          <a:p>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2. </a:t>
            </a:r>
            <a:r>
              <a:rPr lang="vi-VN" sz="3600" b="1" dirty="0">
                <a:solidFill>
                  <a:schemeClr val="tx1">
                    <a:lumMod val="95000"/>
                    <a:lumOff val="5000"/>
                  </a:schemeClr>
                </a:solidFill>
                <a:latin typeface="Times New Roman" panose="02020603050405020304" pitchFamily="18" charset="0"/>
                <a:cs typeface="Times New Roman" panose="02020603050405020304" pitchFamily="18" charset="0"/>
              </a:rPr>
              <a:t>Tìm 3 – 5 từ ngữ chỉ hoạt động gắn với các vật trong tranh ở bài tập 1.</a:t>
            </a: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xmlns="" id="{56F2803F-077B-4DA7-9050-120B91F6470F}"/>
              </a:ext>
            </a:extLst>
          </p:cNvPr>
          <p:cNvSpPr/>
          <p:nvPr/>
        </p:nvSpPr>
        <p:spPr>
          <a:xfrm>
            <a:off x="342941" y="1723733"/>
            <a:ext cx="8343859" cy="1938992"/>
          </a:xfrm>
          <a:prstGeom prst="rect">
            <a:avLst/>
          </a:prstGeom>
        </p:spPr>
        <p:txBody>
          <a:bodyPr wrap="square">
            <a:spAutoFit/>
          </a:bodyPr>
          <a:lstStyle/>
          <a:p>
            <a:pPr algn="just">
              <a:lnSpc>
                <a:spcPct val="150000"/>
              </a:lnSpc>
            </a:pPr>
            <a:r>
              <a:rPr lang="vi-VN" sz="8000" b="1" dirty="0">
                <a:latin typeface="+mj-lt"/>
              </a:rPr>
              <a:t>M:</a:t>
            </a:r>
            <a:r>
              <a:rPr lang="vi-VN" sz="8000" b="1" dirty="0">
                <a:solidFill>
                  <a:srgbClr val="FF0000"/>
                </a:solidFill>
                <a:latin typeface="+mj-lt"/>
              </a:rPr>
              <a:t> </a:t>
            </a:r>
            <a:r>
              <a:rPr lang="vi-VN" sz="8000" dirty="0">
                <a:latin typeface="+mj-lt"/>
              </a:rPr>
              <a:t>chổi – quét nhà</a:t>
            </a:r>
          </a:p>
        </p:txBody>
      </p:sp>
      <p:cxnSp>
        <p:nvCxnSpPr>
          <p:cNvPr id="31" name="Straight Connector 30">
            <a:extLst>
              <a:ext uri="{FF2B5EF4-FFF2-40B4-BE49-F238E27FC236}">
                <a16:creationId xmlns:a16="http://schemas.microsoft.com/office/drawing/2014/main" xmlns="" id="{2692E164-4125-4C07-AC07-A5CE2C2B87A0}"/>
              </a:ext>
            </a:extLst>
          </p:cNvPr>
          <p:cNvCxnSpPr>
            <a:cxnSpLocks/>
          </p:cNvCxnSpPr>
          <p:nvPr/>
        </p:nvCxnSpPr>
        <p:spPr>
          <a:xfrm>
            <a:off x="822960" y="748734"/>
            <a:ext cx="59201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D320A3C4-CE24-47E5-BC7A-BAA4C1113234}"/>
              </a:ext>
            </a:extLst>
          </p:cNvPr>
          <p:cNvCxnSpPr>
            <a:cxnSpLocks/>
          </p:cNvCxnSpPr>
          <p:nvPr/>
        </p:nvCxnSpPr>
        <p:spPr>
          <a:xfrm>
            <a:off x="6960183" y="748734"/>
            <a:ext cx="14370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164D0DA2-8D4D-4677-869D-CD63E7EE7053}"/>
              </a:ext>
            </a:extLst>
          </p:cNvPr>
          <p:cNvCxnSpPr>
            <a:cxnSpLocks/>
          </p:cNvCxnSpPr>
          <p:nvPr/>
        </p:nvCxnSpPr>
        <p:spPr>
          <a:xfrm>
            <a:off x="342941" y="1219200"/>
            <a:ext cx="59397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xmlns="" id="{1A000E47-0954-476C-BD36-15052743D811}"/>
              </a:ext>
            </a:extLst>
          </p:cNvPr>
          <p:cNvSpPr/>
          <p:nvPr/>
        </p:nvSpPr>
        <p:spPr>
          <a:xfrm>
            <a:off x="1877561" y="2104463"/>
            <a:ext cx="1951175" cy="1323439"/>
          </a:xfrm>
          <a:prstGeom prst="rect">
            <a:avLst/>
          </a:prstGeom>
        </p:spPr>
        <p:txBody>
          <a:bodyPr wrap="none">
            <a:spAutoFit/>
          </a:bodyPr>
          <a:lstStyle/>
          <a:p>
            <a:r>
              <a:rPr lang="vi-VN" sz="8000" dirty="0">
                <a:solidFill>
                  <a:srgbClr val="FF0000"/>
                </a:solidFill>
                <a:latin typeface="+mj-lt"/>
              </a:rPr>
              <a:t>chổi</a:t>
            </a:r>
          </a:p>
        </p:txBody>
      </p:sp>
      <p:sp>
        <p:nvSpPr>
          <p:cNvPr id="35" name="Rectangle 34">
            <a:extLst>
              <a:ext uri="{FF2B5EF4-FFF2-40B4-BE49-F238E27FC236}">
                <a16:creationId xmlns:a16="http://schemas.microsoft.com/office/drawing/2014/main" xmlns="" id="{6A36F758-FBE4-421A-AA71-B67E3CAD68F3}"/>
              </a:ext>
            </a:extLst>
          </p:cNvPr>
          <p:cNvSpPr/>
          <p:nvPr/>
        </p:nvSpPr>
        <p:spPr>
          <a:xfrm>
            <a:off x="4656472" y="2104464"/>
            <a:ext cx="3688830" cy="1323439"/>
          </a:xfrm>
          <a:prstGeom prst="rect">
            <a:avLst/>
          </a:prstGeom>
        </p:spPr>
        <p:txBody>
          <a:bodyPr wrap="none">
            <a:spAutoFit/>
          </a:bodyPr>
          <a:lstStyle/>
          <a:p>
            <a:r>
              <a:rPr lang="vi-VN" sz="8000" dirty="0">
                <a:solidFill>
                  <a:srgbClr val="0070C0"/>
                </a:solidFill>
                <a:latin typeface="+mj-lt"/>
              </a:rPr>
              <a:t>quét nhà</a:t>
            </a:r>
          </a:p>
        </p:txBody>
      </p:sp>
      <p:sp>
        <p:nvSpPr>
          <p:cNvPr id="36" name="Rectangle 35">
            <a:extLst>
              <a:ext uri="{FF2B5EF4-FFF2-40B4-BE49-F238E27FC236}">
                <a16:creationId xmlns:a16="http://schemas.microsoft.com/office/drawing/2014/main" xmlns="" id="{52A9CAE8-3461-4F6F-95A2-6E8576185BEF}"/>
              </a:ext>
            </a:extLst>
          </p:cNvPr>
          <p:cNvSpPr/>
          <p:nvPr/>
        </p:nvSpPr>
        <p:spPr>
          <a:xfrm>
            <a:off x="2287096" y="3781205"/>
            <a:ext cx="1495922" cy="1323439"/>
          </a:xfrm>
          <a:prstGeom prst="rect">
            <a:avLst/>
          </a:prstGeom>
        </p:spPr>
        <p:txBody>
          <a:bodyPr wrap="none">
            <a:spAutoFit/>
          </a:bodyPr>
          <a:lstStyle/>
          <a:p>
            <a:r>
              <a:rPr lang="vi-VN" sz="8000" dirty="0">
                <a:solidFill>
                  <a:schemeClr val="tx1">
                    <a:lumMod val="95000"/>
                    <a:lumOff val="5000"/>
                  </a:schemeClr>
                </a:solidFill>
                <a:latin typeface="+mj-lt"/>
              </a:rPr>
              <a:t>SV</a:t>
            </a:r>
          </a:p>
        </p:txBody>
      </p:sp>
      <p:cxnSp>
        <p:nvCxnSpPr>
          <p:cNvPr id="7" name="Straight Arrow Connector 6">
            <a:extLst>
              <a:ext uri="{FF2B5EF4-FFF2-40B4-BE49-F238E27FC236}">
                <a16:creationId xmlns:a16="http://schemas.microsoft.com/office/drawing/2014/main" xmlns="" id="{934CE948-5B84-470D-85E4-8C463B4A4212}"/>
              </a:ext>
            </a:extLst>
          </p:cNvPr>
          <p:cNvCxnSpPr/>
          <p:nvPr/>
        </p:nvCxnSpPr>
        <p:spPr>
          <a:xfrm>
            <a:off x="3035057" y="3427902"/>
            <a:ext cx="0" cy="399505"/>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xmlns="" id="{58198AF2-EA7E-4F7A-96F7-BC352B21806A}"/>
              </a:ext>
            </a:extLst>
          </p:cNvPr>
          <p:cNvCxnSpPr/>
          <p:nvPr/>
        </p:nvCxnSpPr>
        <p:spPr>
          <a:xfrm>
            <a:off x="6282703" y="3462972"/>
            <a:ext cx="0" cy="399505"/>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xmlns="" id="{C1F28E44-91F8-492B-9BA1-81EE83C57C6F}"/>
              </a:ext>
            </a:extLst>
          </p:cNvPr>
          <p:cNvSpPr/>
          <p:nvPr/>
        </p:nvSpPr>
        <p:spPr>
          <a:xfrm>
            <a:off x="5449782" y="3753496"/>
            <a:ext cx="1665841" cy="1323439"/>
          </a:xfrm>
          <a:prstGeom prst="rect">
            <a:avLst/>
          </a:prstGeom>
        </p:spPr>
        <p:txBody>
          <a:bodyPr wrap="none">
            <a:spAutoFit/>
          </a:bodyPr>
          <a:lstStyle/>
          <a:p>
            <a:r>
              <a:rPr lang="vi-VN" sz="8000" dirty="0">
                <a:solidFill>
                  <a:schemeClr val="tx1">
                    <a:lumMod val="95000"/>
                    <a:lumOff val="5000"/>
                  </a:schemeClr>
                </a:solidFill>
                <a:latin typeface="+mj-lt"/>
              </a:rPr>
              <a:t>HĐ</a:t>
            </a:r>
          </a:p>
        </p:txBody>
      </p:sp>
    </p:spTree>
    <p:extLst>
      <p:ext uri="{BB962C8B-B14F-4D97-AF65-F5344CB8AC3E}">
        <p14:creationId xmlns:p14="http://schemas.microsoft.com/office/powerpoint/2010/main" val="341854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inVertical)">
                                      <p:cBhvr>
                                        <p:cTn id="10" dur="500"/>
                                        <p:tgtEl>
                                          <p:spTgt spid="32"/>
                                        </p:tgtEl>
                                      </p:cBhvr>
                                    </p:animEffect>
                                  </p:childTnLst>
                                </p:cTn>
                              </p:par>
                              <p:par>
                                <p:cTn id="11" presetID="16" presetClass="entr" presetSubtype="21"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barn(inVertical)">
                                      <p:cBhvr>
                                        <p:cTn id="18" dur="500"/>
                                        <p:tgtEl>
                                          <p:spTgt spid="2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inVertical)">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arn(inVertical)">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barn(inVertical)">
                                      <p:cBhvr>
                                        <p:cTn id="41" dur="500"/>
                                        <p:tgtEl>
                                          <p:spTgt spid="4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barn(inVertical)">
                                      <p:cBhvr>
                                        <p:cTn id="4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5" grpId="0"/>
      <p:bldP spid="36"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580" y="427553"/>
            <a:ext cx="8320620" cy="605294"/>
          </a:xfrm>
          <a:prstGeom prst="rect">
            <a:avLst/>
          </a:prstGeom>
          <a:noFill/>
        </p:spPr>
        <p:txBody>
          <a:bodyPr wrap="square" rtlCol="0">
            <a:spAutoFit/>
          </a:bodyPr>
          <a:lstStyle/>
          <a:p>
            <a:pPr>
              <a:lnSpc>
                <a:spcPts val="4000"/>
              </a:lnSpc>
            </a:pP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3. </a:t>
            </a:r>
            <a:r>
              <a:rPr lang="vi-VN" sz="3600" b="1" dirty="0">
                <a:solidFill>
                  <a:schemeClr val="tx1">
                    <a:lumMod val="95000"/>
                    <a:lumOff val="5000"/>
                  </a:schemeClr>
                </a:solidFill>
                <a:latin typeface="Times New Roman" panose="02020603050405020304" pitchFamily="18" charset="0"/>
                <a:cs typeface="Times New Roman" panose="02020603050405020304" pitchFamily="18" charset="0"/>
              </a:rPr>
              <a:t>Đặt một câu nói về việc em làm ở nhà.</a:t>
            </a: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xmlns="" id="{56F2803F-077B-4DA7-9050-120B91F6470F}"/>
              </a:ext>
            </a:extLst>
          </p:cNvPr>
          <p:cNvSpPr/>
          <p:nvPr/>
        </p:nvSpPr>
        <p:spPr>
          <a:xfrm>
            <a:off x="191722" y="1032847"/>
            <a:ext cx="5797598" cy="1311449"/>
          </a:xfrm>
          <a:prstGeom prst="rect">
            <a:avLst/>
          </a:prstGeom>
        </p:spPr>
        <p:txBody>
          <a:bodyPr wrap="square">
            <a:spAutoFit/>
          </a:bodyPr>
          <a:lstStyle/>
          <a:p>
            <a:pPr algn="just">
              <a:lnSpc>
                <a:spcPct val="150000"/>
              </a:lnSpc>
            </a:pPr>
            <a:r>
              <a:rPr lang="vi-VN" sz="6000" b="1" dirty="0">
                <a:solidFill>
                  <a:schemeClr val="tx1">
                    <a:lumMod val="95000"/>
                    <a:lumOff val="5000"/>
                  </a:schemeClr>
                </a:solidFill>
                <a:latin typeface="Times New Roman" panose="02020603050405020304" pitchFamily="18" charset="0"/>
                <a:cs typeface="Times New Roman" panose="02020603050405020304" pitchFamily="18" charset="0"/>
              </a:rPr>
              <a:t>M: </a:t>
            </a:r>
            <a:r>
              <a:rPr lang="vi-VN" sz="6000" dirty="0">
                <a:latin typeface="Times New Roman" panose="02020603050405020304" pitchFamily="18" charset="0"/>
                <a:cs typeface="Times New Roman" panose="02020603050405020304" pitchFamily="18" charset="0"/>
              </a:rPr>
              <a:t>Em </a:t>
            </a:r>
            <a:r>
              <a:rPr lang="vi-VN" sz="6000" b="1" dirty="0">
                <a:latin typeface="Times New Roman" panose="02020603050405020304" pitchFamily="18" charset="0"/>
                <a:cs typeface="Times New Roman" panose="02020603050405020304" pitchFamily="18" charset="0"/>
              </a:rPr>
              <a:t>quét nhà</a:t>
            </a:r>
            <a:r>
              <a:rPr lang="vi-VN" sz="6000" dirty="0">
                <a:latin typeface="Times New Roman" panose="02020603050405020304" pitchFamily="18" charset="0"/>
                <a:cs typeface="Times New Roman" panose="02020603050405020304" pitchFamily="18" charset="0"/>
              </a:rPr>
              <a:t>.</a:t>
            </a:r>
          </a:p>
        </p:txBody>
      </p:sp>
      <p:cxnSp>
        <p:nvCxnSpPr>
          <p:cNvPr id="9" name="Straight Connector 8">
            <a:extLst>
              <a:ext uri="{FF2B5EF4-FFF2-40B4-BE49-F238E27FC236}">
                <a16:creationId xmlns:a16="http://schemas.microsoft.com/office/drawing/2014/main" xmlns="" id="{65F75924-D3E5-447A-B697-31C9A4928ABC}"/>
              </a:ext>
            </a:extLst>
          </p:cNvPr>
          <p:cNvCxnSpPr>
            <a:cxnSpLocks/>
          </p:cNvCxnSpPr>
          <p:nvPr/>
        </p:nvCxnSpPr>
        <p:spPr>
          <a:xfrm>
            <a:off x="655722" y="906813"/>
            <a:ext cx="2399899" cy="80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C3AE4536-73C6-4C8C-B69F-0690ED7D7480}"/>
              </a:ext>
            </a:extLst>
          </p:cNvPr>
          <p:cNvCxnSpPr>
            <a:cxnSpLocks/>
          </p:cNvCxnSpPr>
          <p:nvPr/>
        </p:nvCxnSpPr>
        <p:spPr>
          <a:xfrm>
            <a:off x="3131017" y="914834"/>
            <a:ext cx="49233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6F2CD85C-FE2E-4E61-ADF8-819FD9C9D135}"/>
              </a:ext>
            </a:extLst>
          </p:cNvPr>
          <p:cNvCxnSpPr>
            <a:cxnSpLocks/>
          </p:cNvCxnSpPr>
          <p:nvPr/>
        </p:nvCxnSpPr>
        <p:spPr>
          <a:xfrm>
            <a:off x="1427254" y="2133600"/>
            <a:ext cx="10263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70461F40-E578-413E-B68B-B2BED6E04F11}"/>
              </a:ext>
            </a:extLst>
          </p:cNvPr>
          <p:cNvCxnSpPr>
            <a:cxnSpLocks/>
          </p:cNvCxnSpPr>
          <p:nvPr/>
        </p:nvCxnSpPr>
        <p:spPr>
          <a:xfrm>
            <a:off x="2792478" y="2133600"/>
            <a:ext cx="27853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22BF0211-D769-4124-A685-AB0E833F53B8}"/>
              </a:ext>
            </a:extLst>
          </p:cNvPr>
          <p:cNvCxnSpPr>
            <a:cxnSpLocks/>
          </p:cNvCxnSpPr>
          <p:nvPr/>
        </p:nvCxnSpPr>
        <p:spPr>
          <a:xfrm>
            <a:off x="2792478" y="2195494"/>
            <a:ext cx="27853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08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95E2A01A-37E7-4E49-A4B0-0BE4C4D94941}"/>
              </a:ext>
            </a:extLst>
          </p:cNvPr>
          <p:cNvGrpSpPr/>
          <p:nvPr/>
        </p:nvGrpSpPr>
        <p:grpSpPr>
          <a:xfrm>
            <a:off x="1242149" y="1854426"/>
            <a:ext cx="5874569" cy="4424361"/>
            <a:chOff x="1417547" y="1264224"/>
            <a:chExt cx="4405927" cy="3318271"/>
          </a:xfrm>
        </p:grpSpPr>
        <p:pic>
          <p:nvPicPr>
            <p:cNvPr id="12" name="Picture 11">
              <a:extLst>
                <a:ext uri="{FF2B5EF4-FFF2-40B4-BE49-F238E27FC236}">
                  <a16:creationId xmlns:a16="http://schemas.microsoft.com/office/drawing/2014/main" xmlns=""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xmlns="" id="{FF041EC8-55B2-4FCF-BB45-E1C5B0EA5B49}"/>
                </a:ext>
              </a:extLst>
            </p:cNvPr>
            <p:cNvSpPr txBox="1"/>
            <p:nvPr/>
          </p:nvSpPr>
          <p:spPr>
            <a:xfrm>
              <a:off x="1997286" y="3255980"/>
              <a:ext cx="3826188" cy="709810"/>
            </a:xfrm>
            <a:prstGeom prst="rect">
              <a:avLst/>
            </a:prstGeom>
            <a:noFill/>
          </p:spPr>
          <p:txBody>
            <a:bodyPr wrap="square" rtlCol="0">
              <a:spAutoFit/>
            </a:bodyPr>
            <a:lstStyle/>
            <a:p>
              <a:pPr algn="ctr">
                <a:lnSpc>
                  <a:spcPct val="150000"/>
                </a:lnSpc>
              </a:pPr>
              <a:r>
                <a:rPr lang="vi-VN" sz="3700" b="1" dirty="0">
                  <a:solidFill>
                    <a:srgbClr val="17479D"/>
                  </a:solidFill>
                  <a:latin typeface="UTM Avo" panose="02040603050506020204" pitchFamily="18" charset="0"/>
                </a:rPr>
                <a:t>LUYỆN VIẾT ĐOẠN</a:t>
              </a:r>
              <a:endParaRPr lang="en-US" sz="37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xmlns="" id="{1572C51F-CECB-48A7-8A70-7BA2BE8A7350}"/>
                </a:ext>
              </a:extLst>
            </p:cNvPr>
            <p:cNvSpPr txBox="1"/>
            <p:nvPr/>
          </p:nvSpPr>
          <p:spPr>
            <a:xfrm>
              <a:off x="2366264" y="2595991"/>
              <a:ext cx="3041009" cy="709810"/>
            </a:xfrm>
            <a:prstGeom prst="rect">
              <a:avLst/>
            </a:prstGeom>
            <a:noFill/>
          </p:spPr>
          <p:txBody>
            <a:bodyPr wrap="square" rtlCol="0">
              <a:spAutoFit/>
            </a:bodyPr>
            <a:lstStyle/>
            <a:p>
              <a:pPr algn="ctr">
                <a:lnSpc>
                  <a:spcPct val="150000"/>
                </a:lnSpc>
              </a:pPr>
              <a:r>
                <a:rPr lang="vi-VN" sz="3700" b="1" dirty="0">
                  <a:solidFill>
                    <a:schemeClr val="accent1">
                      <a:lumMod val="50000"/>
                    </a:schemeClr>
                  </a:solidFill>
                  <a:latin typeface="UTM Avo" panose="02040603050506020204" pitchFamily="18" charset="0"/>
                </a:rPr>
                <a:t>TIẾT 5 – 6</a:t>
              </a:r>
              <a:endParaRPr lang="en-US" sz="3700" b="1" dirty="0">
                <a:solidFill>
                  <a:schemeClr val="accent1">
                    <a:lumMod val="50000"/>
                  </a:schemeClr>
                </a:solidFill>
                <a:latin typeface="UTM Avo" panose="02040603050506020204" pitchFamily="18" charset="0"/>
              </a:endParaRPr>
            </a:p>
          </p:txBody>
        </p:sp>
      </p:grpSp>
      <p:pic>
        <p:nvPicPr>
          <p:cNvPr id="3074" name="Picture 2">
            <a:extLst>
              <a:ext uri="{FF2B5EF4-FFF2-40B4-BE49-F238E27FC236}">
                <a16:creationId xmlns:a16="http://schemas.microsoft.com/office/drawing/2014/main" xmlns="" id="{059E8847-6DF9-49B9-A6CB-3B711B446E0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05113" y="3872280"/>
            <a:ext cx="2647507" cy="264750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xmlns="" id="{C0336C53-CC4C-478E-8ED5-A9837067479C}"/>
              </a:ext>
            </a:extLst>
          </p:cNvPr>
          <p:cNvGrpSpPr/>
          <p:nvPr/>
        </p:nvGrpSpPr>
        <p:grpSpPr>
          <a:xfrm>
            <a:off x="455866" y="823858"/>
            <a:ext cx="2188121" cy="778360"/>
            <a:chOff x="341899" y="617893"/>
            <a:chExt cx="1641091" cy="583770"/>
          </a:xfrm>
        </p:grpSpPr>
        <p:sp>
          <p:nvSpPr>
            <p:cNvPr id="16" name="TextBox 15">
              <a:extLst>
                <a:ext uri="{FF2B5EF4-FFF2-40B4-BE49-F238E27FC236}">
                  <a16:creationId xmlns:a16="http://schemas.microsoft.com/office/drawing/2014/main" xmlns="" id="{FCDB54DE-061D-40EF-8593-83AA02D694FB}"/>
                </a:ext>
              </a:extLst>
            </p:cNvPr>
            <p:cNvSpPr txBox="1"/>
            <p:nvPr/>
          </p:nvSpPr>
          <p:spPr>
            <a:xfrm>
              <a:off x="369343" y="617893"/>
              <a:ext cx="1613647" cy="577081"/>
            </a:xfrm>
            <a:prstGeom prst="rect">
              <a:avLst/>
            </a:prstGeom>
            <a:noFill/>
          </p:spPr>
          <p:txBody>
            <a:bodyPr wrap="square" rtlCol="0">
              <a:spAutoFit/>
            </a:bodyPr>
            <a:lstStyle/>
            <a:p>
              <a:r>
                <a:rPr lang="en-US" sz="4400" dirty="0">
                  <a:solidFill>
                    <a:srgbClr val="FFFF00"/>
                  </a:solidFill>
                  <a:latin typeface="UTM Cookies" panose="02040603050506020204" pitchFamily="18" charset="0"/>
                </a:rPr>
                <a:t>BÀI 4</a:t>
              </a:r>
            </a:p>
          </p:txBody>
        </p:sp>
        <p:sp>
          <p:nvSpPr>
            <p:cNvPr id="17" name="TextBox 16">
              <a:extLst>
                <a:ext uri="{FF2B5EF4-FFF2-40B4-BE49-F238E27FC236}">
                  <a16:creationId xmlns:a16="http://schemas.microsoft.com/office/drawing/2014/main" xmlns="" id="{7F13E742-D568-4510-A965-3350C695A691}"/>
                </a:ext>
              </a:extLst>
            </p:cNvPr>
            <p:cNvSpPr txBox="1"/>
            <p:nvPr/>
          </p:nvSpPr>
          <p:spPr>
            <a:xfrm>
              <a:off x="341899" y="624582"/>
              <a:ext cx="1613647" cy="577081"/>
            </a:xfrm>
            <a:prstGeom prst="rect">
              <a:avLst/>
            </a:prstGeom>
            <a:noFill/>
          </p:spPr>
          <p:txBody>
            <a:bodyPr wrap="square" rtlCol="0">
              <a:spAutoFit/>
            </a:bodyPr>
            <a:lstStyle/>
            <a:p>
              <a:r>
                <a:rPr lang="en-US" sz="4400" dirty="0">
                  <a:solidFill>
                    <a:srgbClr val="FFFF00"/>
                  </a:solidFill>
                  <a:latin typeface="UTM Cookies" panose="02040603050506020204" pitchFamily="18" charset="0"/>
                </a:rPr>
                <a:t>BÀI 4</a:t>
              </a:r>
            </a:p>
          </p:txBody>
        </p:sp>
      </p:grpSp>
      <p:sp>
        <p:nvSpPr>
          <p:cNvPr id="18" name="TextBox 17">
            <a:extLst>
              <a:ext uri="{FF2B5EF4-FFF2-40B4-BE49-F238E27FC236}">
                <a16:creationId xmlns:a16="http://schemas.microsoft.com/office/drawing/2014/main" xmlns="" id="{6365B387-4014-4CE0-A2EC-62CA23D0DED2}"/>
              </a:ext>
            </a:extLst>
          </p:cNvPr>
          <p:cNvSpPr txBox="1"/>
          <p:nvPr/>
        </p:nvSpPr>
        <p:spPr>
          <a:xfrm>
            <a:off x="2250891" y="655065"/>
            <a:ext cx="7591660" cy="800215"/>
          </a:xfrm>
          <a:prstGeom prst="rect">
            <a:avLst/>
          </a:prstGeom>
          <a:noFill/>
        </p:spPr>
        <p:txBody>
          <a:bodyPr wrap="square" lIns="121917" tIns="60958" rIns="121917" bIns="60958" rtlCol="0">
            <a:spAutoFit/>
          </a:bodyPr>
          <a:lstStyle/>
          <a:p>
            <a:r>
              <a:rPr lang="vi-VN" sz="4400">
                <a:solidFill>
                  <a:srgbClr val="FFFF00"/>
                </a:solidFill>
                <a:latin typeface="UTM Cookies" panose="02040603050506020204" pitchFamily="18" charset="0"/>
              </a:rPr>
              <a:t>LÀM VIỆC THẬT LÀ VUI</a:t>
            </a:r>
            <a:endParaRPr lang="en-US" sz="4400" dirty="0">
              <a:solidFill>
                <a:srgbClr val="FFFF00"/>
              </a:solidFill>
              <a:latin typeface="UTM Cookies" panose="02040603050506020204" pitchFamily="18" charset="0"/>
            </a:endParaRPr>
          </a:p>
        </p:txBody>
      </p:sp>
    </p:spTree>
    <p:extLst>
      <p:ext uri="{BB962C8B-B14F-4D97-AF65-F5344CB8AC3E}">
        <p14:creationId xmlns:p14="http://schemas.microsoft.com/office/powerpoint/2010/main" val="2639008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6928" y="0"/>
            <a:ext cx="790637" cy="726914"/>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753" y="726914"/>
            <a:ext cx="9127247" cy="636068"/>
          </a:xfrm>
          <a:prstGeom prst="rect">
            <a:avLst/>
          </a:prstGeom>
          <a:noFill/>
        </p:spPr>
        <p:txBody>
          <a:bodyPr wrap="square" lIns="121917" tIns="60958" rIns="121917" bIns="60958" rtlCol="0">
            <a:spAutoFit/>
          </a:bodyPr>
          <a:lstStyle/>
          <a:p>
            <a:pPr>
              <a:lnSpc>
                <a:spcPts val="4000"/>
              </a:lnSpc>
            </a:pPr>
            <a:r>
              <a:rPr lang="en-US" sz="3600" b="1" dirty="0">
                <a:solidFill>
                  <a:schemeClr val="accent4">
                    <a:lumMod val="50000"/>
                  </a:schemeClr>
                </a:solidFill>
                <a:latin typeface="UTM Avo" panose="02040603050506020204" pitchFamily="18" charset="0"/>
              </a:rPr>
              <a:t>1. </a:t>
            </a:r>
            <a:r>
              <a:rPr lang="vi-VN" sz="3600" b="1" dirty="0">
                <a:solidFill>
                  <a:schemeClr val="accent4">
                    <a:lumMod val="50000"/>
                  </a:schemeClr>
                </a:solidFill>
                <a:latin typeface="UTM Avo" panose="02040603050506020204" pitchFamily="18" charset="0"/>
              </a:rPr>
              <a:t>Nhìn tranh, kể về các việc bạn nhỏ đã làm.</a:t>
            </a:r>
            <a:endParaRPr lang="en-US" sz="3600" b="1" dirty="0">
              <a:solidFill>
                <a:schemeClr val="accent4">
                  <a:lumMod val="50000"/>
                </a:schemeClr>
              </a:solidFill>
              <a:latin typeface="UTM Avo" panose="02040603050506020204" pitchFamily="18" charset="0"/>
            </a:endParaRPr>
          </a:p>
        </p:txBody>
      </p:sp>
      <p:pic>
        <p:nvPicPr>
          <p:cNvPr id="3" name="Picture 2">
            <a:extLst>
              <a:ext uri="{FF2B5EF4-FFF2-40B4-BE49-F238E27FC236}">
                <a16:creationId xmlns:a16="http://schemas.microsoft.com/office/drawing/2014/main" xmlns="" id="{83A116E8-A8B1-40B1-A3D5-AE959B462F16}"/>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52400" y="1362982"/>
            <a:ext cx="8839200" cy="3178376"/>
          </a:xfrm>
          <a:prstGeom prst="rect">
            <a:avLst/>
          </a:prstGeom>
        </p:spPr>
      </p:pic>
      <p:sp>
        <p:nvSpPr>
          <p:cNvPr id="16" name="Rectangle 15">
            <a:extLst>
              <a:ext uri="{FF2B5EF4-FFF2-40B4-BE49-F238E27FC236}">
                <a16:creationId xmlns:a16="http://schemas.microsoft.com/office/drawing/2014/main" xmlns="" id="{22F227D3-F640-4BD8-AA3F-FF7929C1DF8A}"/>
              </a:ext>
            </a:extLst>
          </p:cNvPr>
          <p:cNvSpPr/>
          <p:nvPr/>
        </p:nvSpPr>
        <p:spPr>
          <a:xfrm>
            <a:off x="-6928" y="4541358"/>
            <a:ext cx="3054928" cy="1785100"/>
          </a:xfrm>
          <a:prstGeom prst="rect">
            <a:avLst/>
          </a:prstGeom>
        </p:spPr>
        <p:txBody>
          <a:bodyPr wrap="square" lIns="121917" tIns="60958" rIns="121917" bIns="60958">
            <a:spAutoFit/>
          </a:bodyPr>
          <a:lstStyle/>
          <a:p>
            <a:r>
              <a:rPr lang="vi-VN" sz="3600" dirty="0">
                <a:solidFill>
                  <a:srgbClr val="FF0000"/>
                </a:solidFill>
                <a:latin typeface="UTM Avo" panose="02040603050506020204" pitchFamily="18" charset="0"/>
              </a:rPr>
              <a:t>Bạn nhỏ đang lấy các quả táo từ trong rổ.</a:t>
            </a:r>
            <a:endParaRPr lang="vi-VN" sz="3600" dirty="0">
              <a:solidFill>
                <a:srgbClr val="FF0000"/>
              </a:solidFill>
            </a:endParaRPr>
          </a:p>
        </p:txBody>
      </p:sp>
      <p:sp>
        <p:nvSpPr>
          <p:cNvPr id="17" name="Rectangle 16">
            <a:extLst>
              <a:ext uri="{FF2B5EF4-FFF2-40B4-BE49-F238E27FC236}">
                <a16:creationId xmlns:a16="http://schemas.microsoft.com/office/drawing/2014/main" xmlns="" id="{AB6DE6AD-0D1F-445F-B78A-125DFB82FFE7}"/>
              </a:ext>
            </a:extLst>
          </p:cNvPr>
          <p:cNvSpPr/>
          <p:nvPr/>
        </p:nvSpPr>
        <p:spPr>
          <a:xfrm>
            <a:off x="3048000" y="4549927"/>
            <a:ext cx="2895600" cy="1785100"/>
          </a:xfrm>
          <a:prstGeom prst="rect">
            <a:avLst/>
          </a:prstGeom>
        </p:spPr>
        <p:txBody>
          <a:bodyPr wrap="square" lIns="121917" tIns="60958" rIns="121917" bIns="60958">
            <a:spAutoFit/>
          </a:bodyPr>
          <a:lstStyle/>
          <a:p>
            <a:r>
              <a:rPr lang="vi-VN" sz="3600" dirty="0">
                <a:solidFill>
                  <a:srgbClr val="FF0000"/>
                </a:solidFill>
                <a:latin typeface="UTM Avo" panose="02040603050506020204" pitchFamily="18" charset="0"/>
              </a:rPr>
              <a:t>Bạn nhỏ đang rửa các quả táo.</a:t>
            </a:r>
            <a:endParaRPr lang="vi-VN" sz="3600" dirty="0">
              <a:solidFill>
                <a:srgbClr val="FF0000"/>
              </a:solidFill>
            </a:endParaRPr>
          </a:p>
        </p:txBody>
      </p:sp>
      <p:sp>
        <p:nvSpPr>
          <p:cNvPr id="18" name="Rectangle 17">
            <a:extLst>
              <a:ext uri="{FF2B5EF4-FFF2-40B4-BE49-F238E27FC236}">
                <a16:creationId xmlns:a16="http://schemas.microsoft.com/office/drawing/2014/main" xmlns="" id="{A2FA7D28-9761-48D0-8DC6-A9A8AC602B1C}"/>
              </a:ext>
            </a:extLst>
          </p:cNvPr>
          <p:cNvSpPr/>
          <p:nvPr/>
        </p:nvSpPr>
        <p:spPr>
          <a:xfrm>
            <a:off x="5943600" y="4558496"/>
            <a:ext cx="3200400" cy="2339098"/>
          </a:xfrm>
          <a:prstGeom prst="rect">
            <a:avLst/>
          </a:prstGeom>
        </p:spPr>
        <p:txBody>
          <a:bodyPr wrap="square" lIns="121917" tIns="60958" rIns="121917" bIns="60958">
            <a:spAutoFit/>
          </a:bodyPr>
          <a:lstStyle/>
          <a:p>
            <a:r>
              <a:rPr lang="vi-VN" sz="3600" dirty="0">
                <a:solidFill>
                  <a:srgbClr val="FF0000"/>
                </a:solidFill>
                <a:latin typeface="UTM Avo" panose="02040603050506020204" pitchFamily="18" charset="0"/>
              </a:rPr>
              <a:t>Bạn nhỏ đặt các quả táo rửa xong vào trong rổ.</a:t>
            </a:r>
            <a:endParaRPr lang="vi-VN" sz="3600" dirty="0">
              <a:solidFill>
                <a:srgbClr val="FF0000"/>
              </a:solidFill>
            </a:endParaRPr>
          </a:p>
        </p:txBody>
      </p:sp>
    </p:spTree>
    <p:extLst>
      <p:ext uri="{BB962C8B-B14F-4D97-AF65-F5344CB8AC3E}">
        <p14:creationId xmlns:p14="http://schemas.microsoft.com/office/powerpoint/2010/main" val="338011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down)">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ppt_y</p:attrName>
                                        </p:attrNameLst>
                                      </p:cBhvr>
                                      <p:tavLst>
                                        <p:tav tm="0">
                                          <p:val>
                                            <p:strVal val="#ppt_y-#ppt_h*1.125000"/>
                                          </p:val>
                                        </p:tav>
                                        <p:tav tm="100000">
                                          <p:val>
                                            <p:strVal val="#ppt_y"/>
                                          </p:val>
                                        </p:tav>
                                      </p:tavLst>
                                    </p:anim>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ppt_y</p:attrName>
                                        </p:attrNameLst>
                                      </p:cBhvr>
                                      <p:tavLst>
                                        <p:tav tm="0">
                                          <p:val>
                                            <p:strVal val="#ppt_y-#ppt_h*1.125000"/>
                                          </p:val>
                                        </p:tav>
                                        <p:tav tm="100000">
                                          <p:val>
                                            <p:strVal val="#ppt_y"/>
                                          </p:val>
                                        </p:tav>
                                      </p:tavLst>
                                    </p:anim>
                                    <p:animEffect transition="in" filter="wipe(down)">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5301"/>
            <a:ext cx="9143999" cy="636068"/>
          </a:xfrm>
          <a:prstGeom prst="rect">
            <a:avLst/>
          </a:prstGeom>
          <a:noFill/>
        </p:spPr>
        <p:txBody>
          <a:bodyPr wrap="square" lIns="121917" tIns="60958" rIns="121917" bIns="60958" rtlCol="0">
            <a:spAutoFit/>
          </a:bodyPr>
          <a:lstStyle/>
          <a:p>
            <a:pPr>
              <a:lnSpc>
                <a:spcPts val="4000"/>
              </a:lnSpc>
            </a:pPr>
            <a:r>
              <a:rPr lang="en-US" sz="3400" b="1" dirty="0">
                <a:solidFill>
                  <a:schemeClr val="accent4">
                    <a:lumMod val="50000"/>
                  </a:schemeClr>
                </a:solidFill>
                <a:latin typeface="Times New Roman" pitchFamily="18" charset="0"/>
                <a:cs typeface="Times New Roman" pitchFamily="18" charset="0"/>
              </a:rPr>
              <a:t>2. </a:t>
            </a:r>
            <a:r>
              <a:rPr lang="en-US" sz="3400" b="1" dirty="0" err="1">
                <a:solidFill>
                  <a:schemeClr val="accent4">
                    <a:lumMod val="50000"/>
                  </a:schemeClr>
                </a:solidFill>
                <a:latin typeface="Times New Roman" pitchFamily="18" charset="0"/>
                <a:cs typeface="Times New Roman" pitchFamily="18" charset="0"/>
              </a:rPr>
              <a:t>Viết</a:t>
            </a:r>
            <a:r>
              <a:rPr lang="en-US" sz="3400" b="1" dirty="0">
                <a:solidFill>
                  <a:schemeClr val="accent4">
                    <a:lumMod val="50000"/>
                  </a:schemeClr>
                </a:solidFill>
                <a:latin typeface="Times New Roman" pitchFamily="18" charset="0"/>
                <a:cs typeface="Times New Roman" pitchFamily="18" charset="0"/>
              </a:rPr>
              <a:t> 2 - 3 </a:t>
            </a:r>
            <a:r>
              <a:rPr lang="en-US" sz="3400" b="1" dirty="0" err="1">
                <a:solidFill>
                  <a:schemeClr val="accent4">
                    <a:lumMod val="50000"/>
                  </a:schemeClr>
                </a:solidFill>
                <a:latin typeface="Times New Roman" pitchFamily="18" charset="0"/>
                <a:cs typeface="Times New Roman" pitchFamily="18" charset="0"/>
              </a:rPr>
              <a:t>câu</a:t>
            </a:r>
            <a:r>
              <a:rPr lang="en-US" sz="3400" b="1" dirty="0">
                <a:solidFill>
                  <a:schemeClr val="accent4">
                    <a:lumMod val="50000"/>
                  </a:schemeClr>
                </a:solidFill>
                <a:latin typeface="Times New Roman" pitchFamily="18" charset="0"/>
                <a:cs typeface="Times New Roman" pitchFamily="18" charset="0"/>
              </a:rPr>
              <a:t> </a:t>
            </a:r>
            <a:r>
              <a:rPr lang="vi-VN" sz="3400" b="1" dirty="0">
                <a:solidFill>
                  <a:schemeClr val="accent4">
                    <a:lumMod val="50000"/>
                  </a:schemeClr>
                </a:solidFill>
                <a:latin typeface="Times New Roman" pitchFamily="18" charset="0"/>
                <a:cs typeface="Times New Roman" pitchFamily="18" charset="0"/>
              </a:rPr>
              <a:t>kể về một việc em đã làm ở nhà</a:t>
            </a:r>
            <a:r>
              <a:rPr lang="en-US" sz="3400" b="1" dirty="0">
                <a:solidFill>
                  <a:schemeClr val="accent4">
                    <a:lumMod val="50000"/>
                  </a:schemeClr>
                </a:solidFill>
                <a:latin typeface="Times New Roman" pitchFamily="18" charset="0"/>
                <a:cs typeface="Times New Roman" pitchFamily="18" charset="0"/>
              </a:rPr>
              <a:t>.</a:t>
            </a:r>
          </a:p>
        </p:txBody>
      </p:sp>
      <p:grpSp>
        <p:nvGrpSpPr>
          <p:cNvPr id="20" name="Group 19"/>
          <p:cNvGrpSpPr/>
          <p:nvPr/>
        </p:nvGrpSpPr>
        <p:grpSpPr>
          <a:xfrm>
            <a:off x="896363" y="1179139"/>
            <a:ext cx="7222401" cy="4665373"/>
            <a:chOff x="768927" y="1641595"/>
            <a:chExt cx="5340928" cy="2511698"/>
          </a:xfrm>
        </p:grpSpPr>
        <p:grpSp>
          <p:nvGrpSpPr>
            <p:cNvPr id="16" name="Group 15"/>
            <p:cNvGrpSpPr/>
            <p:nvPr/>
          </p:nvGrpSpPr>
          <p:grpSpPr>
            <a:xfrm>
              <a:off x="768927" y="1641595"/>
              <a:ext cx="5340928" cy="2511698"/>
              <a:chOff x="768927" y="1641595"/>
              <a:chExt cx="5340928" cy="2511698"/>
            </a:xfrm>
          </p:grpSpPr>
          <p:sp>
            <p:nvSpPr>
              <p:cNvPr id="15" name="Rectangle 14"/>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itchFamily="18" charset="0"/>
                  <a:cs typeface="Times New Roman" pitchFamily="18" charset="0"/>
                </a:endParaRPr>
              </a:p>
            </p:txBody>
          </p:sp>
          <p:grpSp>
            <p:nvGrpSpPr>
              <p:cNvPr id="3" name="Google Shape;1251;p47"/>
              <p:cNvGrpSpPr/>
              <p:nvPr/>
            </p:nvGrpSpPr>
            <p:grpSpPr>
              <a:xfrm>
                <a:off x="768927" y="1641595"/>
                <a:ext cx="5340928" cy="2511698"/>
                <a:chOff x="4875791" y="946666"/>
                <a:chExt cx="1252993" cy="1443671"/>
              </a:xfrm>
            </p:grpSpPr>
            <p:sp>
              <p:nvSpPr>
                <p:cNvPr id="4" name="Google Shape;1252;p47"/>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91425" tIns="91425" rIns="91425" bIns="91425" anchor="ctr" anchorCtr="0">
                  <a:noAutofit/>
                </a:bodyPr>
                <a:lstStyle/>
                <a:p>
                  <a:endParaRPr sz="4000">
                    <a:latin typeface="Times New Roman" pitchFamily="18" charset="0"/>
                    <a:cs typeface="Times New Roman" pitchFamily="18" charset="0"/>
                  </a:endParaRPr>
                </a:p>
              </p:txBody>
            </p:sp>
            <p:sp>
              <p:nvSpPr>
                <p:cNvPr id="5" name="Google Shape;1253;p47"/>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91425" tIns="91425" rIns="91425" bIns="91425" anchor="ctr" anchorCtr="0">
                  <a:noAutofit/>
                </a:bodyPr>
                <a:lstStyle/>
                <a:p>
                  <a:endParaRPr sz="4000">
                    <a:latin typeface="Times New Roman" pitchFamily="18" charset="0"/>
                    <a:cs typeface="Times New Roman" pitchFamily="18" charset="0"/>
                  </a:endParaRPr>
                </a:p>
              </p:txBody>
            </p:sp>
            <p:sp>
              <p:nvSpPr>
                <p:cNvPr id="6" name="Google Shape;1254;p47"/>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91425" tIns="91425" rIns="91425" bIns="91425" anchor="ctr" anchorCtr="0">
                  <a:noAutofit/>
                </a:bodyPr>
                <a:lstStyle/>
                <a:p>
                  <a:r>
                    <a:rPr lang="en" sz="4000">
                      <a:latin typeface="Times New Roman" pitchFamily="18" charset="0"/>
                      <a:cs typeface="Times New Roman" pitchFamily="18" charset="0"/>
                    </a:rPr>
                    <a:t>   </a:t>
                  </a:r>
                  <a:endParaRPr sz="4000">
                    <a:latin typeface="Times New Roman" pitchFamily="18" charset="0"/>
                    <a:cs typeface="Times New Roman" pitchFamily="18" charset="0"/>
                  </a:endParaRPr>
                </a:p>
              </p:txBody>
            </p:sp>
            <p:sp>
              <p:nvSpPr>
                <p:cNvPr id="7" name="Google Shape;1255;p47"/>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91425" tIns="91425" rIns="91425" bIns="91425" anchor="ctr" anchorCtr="0">
                  <a:noAutofit/>
                </a:bodyPr>
                <a:lstStyle/>
                <a:p>
                  <a:endParaRPr sz="4000">
                    <a:latin typeface="Times New Roman" pitchFamily="18" charset="0"/>
                    <a:cs typeface="Times New Roman" pitchFamily="18" charset="0"/>
                  </a:endParaRPr>
                </a:p>
              </p:txBody>
            </p:sp>
            <p:sp>
              <p:nvSpPr>
                <p:cNvPr id="8" name="Google Shape;1256;p47"/>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91425" tIns="91425" rIns="91425" bIns="91425" anchor="ctr" anchorCtr="0">
                  <a:noAutofit/>
                </a:bodyPr>
                <a:lstStyle/>
                <a:p>
                  <a:endParaRPr sz="4000">
                    <a:latin typeface="Times New Roman" pitchFamily="18" charset="0"/>
                    <a:cs typeface="Times New Roman" pitchFamily="18" charset="0"/>
                  </a:endParaRPr>
                </a:p>
              </p:txBody>
            </p:sp>
            <p:sp>
              <p:nvSpPr>
                <p:cNvPr id="9" name="Google Shape;1257;p47"/>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91425" tIns="91425" rIns="91425" bIns="91425" anchor="ctr" anchorCtr="0">
                  <a:noAutofit/>
                </a:bodyPr>
                <a:lstStyle/>
                <a:p>
                  <a:endParaRPr sz="4000">
                    <a:latin typeface="Times New Roman" pitchFamily="18" charset="0"/>
                    <a:cs typeface="Times New Roman" pitchFamily="18" charset="0"/>
                  </a:endParaRPr>
                </a:p>
              </p:txBody>
            </p:sp>
            <p:sp>
              <p:nvSpPr>
                <p:cNvPr id="10" name="Google Shape;1258;p47"/>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91425" tIns="91425" rIns="91425" bIns="91425" anchor="ctr" anchorCtr="0">
                  <a:noAutofit/>
                </a:bodyPr>
                <a:lstStyle/>
                <a:p>
                  <a:endParaRPr sz="4000">
                    <a:latin typeface="Times New Roman" pitchFamily="18" charset="0"/>
                    <a:cs typeface="Times New Roman" pitchFamily="18" charset="0"/>
                  </a:endParaRPr>
                </a:p>
              </p:txBody>
            </p:sp>
            <p:sp>
              <p:nvSpPr>
                <p:cNvPr id="11" name="Google Shape;1259;p47"/>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91425" tIns="91425" rIns="91425" bIns="91425" anchor="ctr" anchorCtr="0">
                  <a:noAutofit/>
                </a:bodyPr>
                <a:lstStyle/>
                <a:p>
                  <a:endParaRPr sz="4000">
                    <a:latin typeface="Times New Roman" pitchFamily="18" charset="0"/>
                    <a:cs typeface="Times New Roman" pitchFamily="18" charset="0"/>
                  </a:endParaRPr>
                </a:p>
              </p:txBody>
            </p:sp>
            <p:sp>
              <p:nvSpPr>
                <p:cNvPr id="12" name="Google Shape;1260;p47"/>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91425" tIns="91425" rIns="91425" bIns="91425" anchor="ctr" anchorCtr="0">
                  <a:noAutofit/>
                </a:bodyPr>
                <a:lstStyle/>
                <a:p>
                  <a:endParaRPr sz="4000">
                    <a:latin typeface="Times New Roman" pitchFamily="18" charset="0"/>
                    <a:cs typeface="Times New Roman" pitchFamily="18" charset="0"/>
                  </a:endParaRPr>
                </a:p>
              </p:txBody>
            </p:sp>
            <p:sp>
              <p:nvSpPr>
                <p:cNvPr id="13" name="Google Shape;1261;p47"/>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91425" tIns="91425" rIns="91425" bIns="91425" anchor="ctr" anchorCtr="0">
                  <a:noAutofit/>
                </a:bodyPr>
                <a:lstStyle/>
                <a:p>
                  <a:endParaRPr sz="4000">
                    <a:latin typeface="Times New Roman" pitchFamily="18" charset="0"/>
                    <a:cs typeface="Times New Roman" pitchFamily="18" charset="0"/>
                  </a:endParaRPr>
                </a:p>
              </p:txBody>
            </p:sp>
          </p:grpSp>
          <p:sp>
            <p:nvSpPr>
              <p:cNvPr id="17" name="Rectangle 14"/>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itchFamily="18" charset="0"/>
                  <a:cs typeface="Times New Roman" pitchFamily="18" charset="0"/>
                </a:endParaRPr>
              </a:p>
            </p:txBody>
          </p:sp>
        </p:grpSp>
        <p:sp>
          <p:nvSpPr>
            <p:cNvPr id="18" name="TextBox 17"/>
            <p:cNvSpPr txBox="1"/>
            <p:nvPr/>
          </p:nvSpPr>
          <p:spPr>
            <a:xfrm>
              <a:off x="3042838" y="1727227"/>
              <a:ext cx="1129909" cy="530914"/>
            </a:xfrm>
            <a:prstGeom prst="rect">
              <a:avLst/>
            </a:prstGeom>
            <a:noFill/>
          </p:spPr>
          <p:txBody>
            <a:bodyPr wrap="square" rtlCol="0">
              <a:spAutoFit/>
            </a:bodyPr>
            <a:lstStyle/>
            <a:p>
              <a:r>
                <a:rPr lang="en-US" sz="4000" dirty="0" err="1">
                  <a:latin typeface="Times New Roman" pitchFamily="18" charset="0"/>
                  <a:cs typeface="Times New Roman" pitchFamily="18" charset="0"/>
                </a:rPr>
                <a:t>Gợi</a:t>
              </a:r>
              <a:r>
                <a:rPr lang="en-US" sz="4000" dirty="0">
                  <a:latin typeface="Times New Roman" pitchFamily="18" charset="0"/>
                  <a:cs typeface="Times New Roman" pitchFamily="18" charset="0"/>
                </a:rPr>
                <a:t> ý</a:t>
              </a:r>
            </a:p>
          </p:txBody>
        </p:sp>
      </p:grpSp>
      <p:sp>
        <p:nvSpPr>
          <p:cNvPr id="19" name="TextBox 18"/>
          <p:cNvSpPr txBox="1"/>
          <p:nvPr/>
        </p:nvSpPr>
        <p:spPr>
          <a:xfrm>
            <a:off x="1105471" y="2229474"/>
            <a:ext cx="6574704" cy="3429333"/>
          </a:xfrm>
          <a:prstGeom prst="rect">
            <a:avLst/>
          </a:prstGeom>
          <a:noFill/>
        </p:spPr>
        <p:txBody>
          <a:bodyPr wrap="square" lIns="121917" tIns="60958" rIns="121917" bIns="60958" rtlCol="0">
            <a:spAutoFit/>
          </a:bodyPr>
          <a:lstStyle/>
          <a:p>
            <a:pPr marL="457189" indent="-457189">
              <a:lnSpc>
                <a:spcPct val="125000"/>
              </a:lnSpc>
              <a:buFontTx/>
              <a:buChar char="-"/>
            </a:pPr>
            <a:r>
              <a:rPr lang="en-US" sz="4400" dirty="0" err="1">
                <a:solidFill>
                  <a:srgbClr val="FF0000"/>
                </a:solidFill>
                <a:latin typeface="Times New Roman" pitchFamily="18" charset="0"/>
                <a:cs typeface="Times New Roman" pitchFamily="18" charset="0"/>
              </a:rPr>
              <a:t>Em</a:t>
            </a:r>
            <a:r>
              <a:rPr lang="en-US" sz="4400" dirty="0">
                <a:solidFill>
                  <a:srgbClr val="FF0000"/>
                </a:solidFill>
                <a:latin typeface="Times New Roman" pitchFamily="18" charset="0"/>
                <a:cs typeface="Times New Roman" pitchFamily="18" charset="0"/>
              </a:rPr>
              <a:t> </a:t>
            </a:r>
            <a:r>
              <a:rPr lang="vi-VN" sz="4400" dirty="0">
                <a:solidFill>
                  <a:srgbClr val="FF0000"/>
                </a:solidFill>
                <a:latin typeface="Times New Roman" pitchFamily="18" charset="0"/>
                <a:cs typeface="Times New Roman" pitchFamily="18" charset="0"/>
              </a:rPr>
              <a:t>đã làm được việc gì?</a:t>
            </a:r>
          </a:p>
          <a:p>
            <a:pPr marL="457189" indent="-457189">
              <a:lnSpc>
                <a:spcPct val="125000"/>
              </a:lnSpc>
              <a:buFontTx/>
              <a:buChar char="-"/>
            </a:pPr>
            <a:r>
              <a:rPr lang="vi-VN" sz="4400" dirty="0">
                <a:solidFill>
                  <a:srgbClr val="FF0000"/>
                </a:solidFill>
                <a:latin typeface="Times New Roman" pitchFamily="18" charset="0"/>
                <a:cs typeface="Times New Roman" pitchFamily="18" charset="0"/>
              </a:rPr>
              <a:t>Em làm việc đó thế nào?</a:t>
            </a:r>
          </a:p>
          <a:p>
            <a:pPr marL="457189" indent="-457189">
              <a:lnSpc>
                <a:spcPct val="125000"/>
              </a:lnSpc>
              <a:buFontTx/>
              <a:buChar char="-"/>
            </a:pPr>
            <a:r>
              <a:rPr lang="vi-VN" sz="4400" dirty="0">
                <a:solidFill>
                  <a:srgbClr val="FF0000"/>
                </a:solidFill>
                <a:latin typeface="Times New Roman" pitchFamily="18" charset="0"/>
                <a:cs typeface="Times New Roman" pitchFamily="18" charset="0"/>
              </a:rPr>
              <a:t>Nêu suy nghĩ của em khi làm xong việc đó.</a:t>
            </a:r>
            <a:endParaRPr lang="en-US" sz="4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2048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305156-7455-8F4C-AA31-731375F4FEB5}"/>
              </a:ext>
            </a:extLst>
          </p:cNvPr>
          <p:cNvSpPr txBox="1"/>
          <p:nvPr/>
        </p:nvSpPr>
        <p:spPr>
          <a:xfrm>
            <a:off x="2250891" y="655064"/>
            <a:ext cx="6026836" cy="943848"/>
          </a:xfrm>
          <a:prstGeom prst="rect">
            <a:avLst/>
          </a:prstGeom>
          <a:noFill/>
        </p:spPr>
        <p:txBody>
          <a:bodyPr wrap="square" lIns="121917" tIns="60958" rIns="121917" bIns="60958" rtlCol="0">
            <a:spAutoFit/>
          </a:bodyPr>
          <a:lstStyle/>
          <a:p>
            <a:pPr algn="ctr"/>
            <a:r>
              <a:rPr lang="vi-VN" sz="5300" dirty="0">
                <a:solidFill>
                  <a:schemeClr val="accent2"/>
                </a:solidFill>
                <a:latin typeface="UTM Cookies" panose="02040603050506020204" pitchFamily="18" charset="0"/>
              </a:rPr>
              <a:t>ĐỌC MỞ RỘNG</a:t>
            </a:r>
            <a:endParaRPr lang="en-US" sz="5300" dirty="0">
              <a:solidFill>
                <a:schemeClr val="accent2"/>
              </a:solidFill>
              <a:latin typeface="UTM Cookies" panose="02040603050506020204" pitchFamily="18" charset="0"/>
            </a:endParaRPr>
          </a:p>
        </p:txBody>
      </p:sp>
      <p:sp>
        <p:nvSpPr>
          <p:cNvPr id="5" name="TextBox 4">
            <a:extLst>
              <a:ext uri="{FF2B5EF4-FFF2-40B4-BE49-F238E27FC236}">
                <a16:creationId xmlns:a16="http://schemas.microsoft.com/office/drawing/2014/main" xmlns="" id="{9A5FBF8A-C683-DC4F-8D52-7E14A6824B00}"/>
              </a:ext>
            </a:extLst>
          </p:cNvPr>
          <p:cNvSpPr txBox="1"/>
          <p:nvPr/>
        </p:nvSpPr>
        <p:spPr>
          <a:xfrm>
            <a:off x="505369" y="2139132"/>
            <a:ext cx="8100687" cy="1231102"/>
          </a:xfrm>
          <a:prstGeom prst="rect">
            <a:avLst/>
          </a:prstGeom>
          <a:noFill/>
        </p:spPr>
        <p:txBody>
          <a:bodyPr wrap="square" lIns="121917" tIns="60958" rIns="121917" bIns="60958" rtlCol="0">
            <a:spAutoFit/>
          </a:bodyPr>
          <a:lstStyle/>
          <a:p>
            <a:pPr algn="just">
              <a:spcBef>
                <a:spcPts val="133"/>
              </a:spcBef>
              <a:spcAft>
                <a:spcPts val="133"/>
              </a:spcAft>
            </a:pPr>
            <a:r>
              <a:rPr lang="vi-VN" sz="3200" b="1" dirty="0">
                <a:solidFill>
                  <a:srgbClr val="17479D"/>
                </a:solidFill>
                <a:latin typeface="UTM Avo" panose="02040603050506020204" pitchFamily="18" charset="0"/>
              </a:rPr>
              <a:t>1. </a:t>
            </a:r>
            <a:r>
              <a:rPr lang="vi-VN" sz="3600" dirty="0">
                <a:latin typeface="UTM Avo" panose="02040603050506020204" pitchFamily="18" charset="0"/>
              </a:rPr>
              <a:t>Tìm đọc các bài viết về những hoạt động của thiếu nhi.</a:t>
            </a:r>
          </a:p>
        </p:txBody>
      </p:sp>
      <p:sp>
        <p:nvSpPr>
          <p:cNvPr id="6" name="TextBox 5">
            <a:extLst>
              <a:ext uri="{FF2B5EF4-FFF2-40B4-BE49-F238E27FC236}">
                <a16:creationId xmlns:a16="http://schemas.microsoft.com/office/drawing/2014/main" xmlns="" id="{993AD1E2-BAA4-614B-8AA8-95EF8A805123}"/>
              </a:ext>
            </a:extLst>
          </p:cNvPr>
          <p:cNvSpPr txBox="1"/>
          <p:nvPr/>
        </p:nvSpPr>
        <p:spPr>
          <a:xfrm>
            <a:off x="499318" y="3311608"/>
            <a:ext cx="7885351" cy="1231102"/>
          </a:xfrm>
          <a:prstGeom prst="rect">
            <a:avLst/>
          </a:prstGeom>
          <a:noFill/>
        </p:spPr>
        <p:txBody>
          <a:bodyPr wrap="square" lIns="121917" tIns="60958" rIns="121917" bIns="60958" rtlCol="0">
            <a:spAutoFit/>
          </a:bodyPr>
          <a:lstStyle/>
          <a:p>
            <a:pPr algn="just"/>
            <a:r>
              <a:rPr lang="vi-VN" sz="3200" b="1" dirty="0">
                <a:solidFill>
                  <a:srgbClr val="17479D"/>
                </a:solidFill>
                <a:latin typeface="UTM Avo" panose="02040603050506020204" pitchFamily="18" charset="0"/>
              </a:rPr>
              <a:t>2. </a:t>
            </a:r>
            <a:r>
              <a:rPr lang="vi-VN" sz="3600" dirty="0">
                <a:latin typeface="UTM Avo" panose="02040603050506020204" pitchFamily="18" charset="0"/>
              </a:rPr>
              <a:t>Trao đổi với các bạn về bài đã đọc dựa vào gợi ý sau:</a:t>
            </a:r>
          </a:p>
        </p:txBody>
      </p:sp>
      <p:pic>
        <p:nvPicPr>
          <p:cNvPr id="7" name="Picture 6">
            <a:extLst>
              <a:ext uri="{FF2B5EF4-FFF2-40B4-BE49-F238E27FC236}">
                <a16:creationId xmlns:a16="http://schemas.microsoft.com/office/drawing/2014/main" xmlns="" id="{F2898DD7-A2F3-41A9-87B8-F0BC6803DBA3}"/>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b="3321"/>
          <a:stretch/>
        </p:blipFill>
        <p:spPr>
          <a:xfrm>
            <a:off x="2514600" y="3657043"/>
            <a:ext cx="4953000" cy="2847252"/>
          </a:xfrm>
          <a:prstGeom prst="rect">
            <a:avLst/>
          </a:prstGeom>
        </p:spPr>
      </p:pic>
      <p:pic>
        <p:nvPicPr>
          <p:cNvPr id="8" name="Picture 7">
            <a:extLst>
              <a:ext uri="{FF2B5EF4-FFF2-40B4-BE49-F238E27FC236}">
                <a16:creationId xmlns:a16="http://schemas.microsoft.com/office/drawing/2014/main" xmlns="" id="{61CCEA7C-ADFE-4665-AD16-62F704C83B43}"/>
              </a:ext>
            </a:extLst>
          </p:cNvPr>
          <p:cNvPicPr>
            <a:picLocks noChangeAspect="1"/>
          </p:cNvPicPr>
          <p:nvPr/>
        </p:nvPicPr>
        <p:blipFill rotWithShape="1">
          <a:blip r:embed="rId4"/>
          <a:srcRect l="3194" t="12246" r="52012"/>
          <a:stretch/>
        </p:blipFill>
        <p:spPr>
          <a:xfrm>
            <a:off x="499318" y="491337"/>
            <a:ext cx="1688073" cy="1647795"/>
          </a:xfrm>
          <a:prstGeom prst="ellipse">
            <a:avLst/>
          </a:prstGeom>
        </p:spPr>
      </p:pic>
    </p:spTree>
    <p:extLst>
      <p:ext uri="{BB962C8B-B14F-4D97-AF65-F5344CB8AC3E}">
        <p14:creationId xmlns:p14="http://schemas.microsoft.com/office/powerpoint/2010/main" val="209153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17816FD-9AC0-4D9F-95CF-E65FBC4086FF}"/>
              </a:ext>
            </a:extLst>
          </p:cNvPr>
          <p:cNvGrpSpPr/>
          <p:nvPr/>
        </p:nvGrpSpPr>
        <p:grpSpPr>
          <a:xfrm>
            <a:off x="455866" y="823858"/>
            <a:ext cx="2188121" cy="778360"/>
            <a:chOff x="341899" y="617893"/>
            <a:chExt cx="1641091" cy="583770"/>
          </a:xfrm>
        </p:grpSpPr>
        <p:sp>
          <p:nvSpPr>
            <p:cNvPr id="5" name="TextBox 4">
              <a:extLst>
                <a:ext uri="{FF2B5EF4-FFF2-40B4-BE49-F238E27FC236}">
                  <a16:creationId xmlns:a16="http://schemas.microsoft.com/office/drawing/2014/main" xmlns="" id="{6A553182-F3C1-4121-8FDA-73CEE8D72B23}"/>
                </a:ext>
              </a:extLst>
            </p:cNvPr>
            <p:cNvSpPr txBox="1"/>
            <p:nvPr/>
          </p:nvSpPr>
          <p:spPr>
            <a:xfrm>
              <a:off x="369343" y="617893"/>
              <a:ext cx="1613647" cy="577081"/>
            </a:xfrm>
            <a:prstGeom prst="rect">
              <a:avLst/>
            </a:prstGeom>
            <a:noFill/>
          </p:spPr>
          <p:txBody>
            <a:bodyPr wrap="square" rtlCol="0">
              <a:spAutoFit/>
            </a:bodyPr>
            <a:lstStyle/>
            <a:p>
              <a:r>
                <a:rPr lang="en-US" sz="4400" dirty="0">
                  <a:solidFill>
                    <a:srgbClr val="FFFF00"/>
                  </a:solidFill>
                  <a:latin typeface="UTM Cookies" panose="02040603050506020204" pitchFamily="18" charset="0"/>
                </a:rPr>
                <a:t>BÀI 4</a:t>
              </a:r>
            </a:p>
          </p:txBody>
        </p:sp>
        <p:sp>
          <p:nvSpPr>
            <p:cNvPr id="6" name="TextBox 5">
              <a:extLst>
                <a:ext uri="{FF2B5EF4-FFF2-40B4-BE49-F238E27FC236}">
                  <a16:creationId xmlns:a16="http://schemas.microsoft.com/office/drawing/2014/main" xmlns="" id="{31A601FE-6892-4EC6-ACDD-75D395FCC956}"/>
                </a:ext>
              </a:extLst>
            </p:cNvPr>
            <p:cNvSpPr txBox="1"/>
            <p:nvPr/>
          </p:nvSpPr>
          <p:spPr>
            <a:xfrm>
              <a:off x="341899" y="624582"/>
              <a:ext cx="1613647" cy="577081"/>
            </a:xfrm>
            <a:prstGeom prst="rect">
              <a:avLst/>
            </a:prstGeom>
            <a:noFill/>
          </p:spPr>
          <p:txBody>
            <a:bodyPr wrap="square" rtlCol="0">
              <a:spAutoFit/>
            </a:bodyPr>
            <a:lstStyle/>
            <a:p>
              <a:r>
                <a:rPr lang="en-US" sz="4400" dirty="0">
                  <a:solidFill>
                    <a:srgbClr val="FFFF00"/>
                  </a:solidFill>
                  <a:latin typeface="UTM Cookies" panose="02040603050506020204" pitchFamily="18" charset="0"/>
                </a:rPr>
                <a:t>BÀI 4</a:t>
              </a:r>
            </a:p>
          </p:txBody>
        </p:sp>
      </p:grpSp>
      <p:pic>
        <p:nvPicPr>
          <p:cNvPr id="7" name="Picture 6">
            <a:extLst>
              <a:ext uri="{FF2B5EF4-FFF2-40B4-BE49-F238E27FC236}">
                <a16:creationId xmlns:a16="http://schemas.microsoft.com/office/drawing/2014/main" xmlns="" id="{A5FE461F-E49E-4C41-98B4-152CC73E7463}"/>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92458" y="2015656"/>
            <a:ext cx="927752" cy="488951"/>
          </a:xfrm>
          <a:prstGeom prst="rect">
            <a:avLst/>
          </a:prstGeom>
        </p:spPr>
      </p:pic>
      <p:sp>
        <p:nvSpPr>
          <p:cNvPr id="8" name="TextBox 7">
            <a:extLst>
              <a:ext uri="{FF2B5EF4-FFF2-40B4-BE49-F238E27FC236}">
                <a16:creationId xmlns:a16="http://schemas.microsoft.com/office/drawing/2014/main" xmlns="" id="{B600F577-F819-4602-BCEB-985221633540}"/>
              </a:ext>
            </a:extLst>
          </p:cNvPr>
          <p:cNvSpPr txBox="1"/>
          <p:nvPr/>
        </p:nvSpPr>
        <p:spPr>
          <a:xfrm>
            <a:off x="1676400" y="1757479"/>
            <a:ext cx="7010399" cy="954103"/>
          </a:xfrm>
          <a:prstGeom prst="rect">
            <a:avLst/>
          </a:prstGeom>
          <a:noFill/>
        </p:spPr>
        <p:txBody>
          <a:bodyPr wrap="square" lIns="121917" tIns="60958" rIns="121917" bIns="60958" rtlCol="0">
            <a:spAutoFit/>
          </a:bodyPr>
          <a:lstStyle/>
          <a:p>
            <a:pPr algn="ctr">
              <a:lnSpc>
                <a:spcPct val="150000"/>
              </a:lnSpc>
            </a:pPr>
            <a:r>
              <a:rPr lang="vi-VN" sz="3600" dirty="0">
                <a:latin typeface="Times New Roman" pitchFamily="18" charset="0"/>
                <a:cs typeface="Times New Roman" pitchFamily="18" charset="0"/>
              </a:rPr>
              <a:t>Hôm qua em đã làm những việc gì?</a:t>
            </a:r>
            <a:endParaRPr lang="en-US" sz="3600" b="1"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xmlns="" id="{7B5B728C-6E08-431C-95CB-497657ACF5B5}"/>
              </a:ext>
            </a:extLst>
          </p:cNvPr>
          <p:cNvSpPr txBox="1"/>
          <p:nvPr/>
        </p:nvSpPr>
        <p:spPr>
          <a:xfrm>
            <a:off x="2250891" y="655065"/>
            <a:ext cx="7591660" cy="800215"/>
          </a:xfrm>
          <a:prstGeom prst="rect">
            <a:avLst/>
          </a:prstGeom>
          <a:noFill/>
        </p:spPr>
        <p:txBody>
          <a:bodyPr wrap="square" lIns="121917" tIns="60958" rIns="121917" bIns="60958" rtlCol="0">
            <a:spAutoFit/>
          </a:bodyPr>
          <a:lstStyle/>
          <a:p>
            <a:r>
              <a:rPr lang="vi-VN" sz="4400">
                <a:solidFill>
                  <a:srgbClr val="FFFF00"/>
                </a:solidFill>
                <a:latin typeface="UTM Cookies" panose="02040603050506020204" pitchFamily="18" charset="0"/>
              </a:rPr>
              <a:t>LÀM VIỆC THẬT LÀ VUI</a:t>
            </a:r>
            <a:endParaRPr lang="en-US" sz="4400" dirty="0">
              <a:solidFill>
                <a:srgbClr val="FFFF00"/>
              </a:solidFill>
              <a:latin typeface="UTM Cookies" panose="02040603050506020204" pitchFamily="18" charset="0"/>
            </a:endParaRPr>
          </a:p>
        </p:txBody>
      </p:sp>
      <p:pic>
        <p:nvPicPr>
          <p:cNvPr id="2" name="Picture 1">
            <a:extLst>
              <a:ext uri="{FF2B5EF4-FFF2-40B4-BE49-F238E27FC236}">
                <a16:creationId xmlns:a16="http://schemas.microsoft.com/office/drawing/2014/main" xmlns="" id="{50C46793-CB82-4E1B-8D68-98BCC11BDFF6}"/>
              </a:ext>
            </a:extLst>
          </p:cNvPr>
          <p:cNvPicPr>
            <a:picLocks noChangeAspect="1"/>
          </p:cNvPicPr>
          <p:nvPr/>
        </p:nvPicPr>
        <p:blipFill>
          <a:blip r:embed="rId4"/>
          <a:stretch>
            <a:fillRect/>
          </a:stretch>
        </p:blipFill>
        <p:spPr>
          <a:xfrm>
            <a:off x="921698" y="2692445"/>
            <a:ext cx="7315200" cy="3644944"/>
          </a:xfrm>
          <a:prstGeom prst="rect">
            <a:avLst/>
          </a:prstGeom>
        </p:spPr>
      </p:pic>
    </p:spTree>
    <p:extLst>
      <p:ext uri="{BB962C8B-B14F-4D97-AF65-F5344CB8AC3E}">
        <p14:creationId xmlns:p14="http://schemas.microsoft.com/office/powerpoint/2010/main" val="359395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B3F568F-BE16-4A9E-B05E-3C60823DCFDC}"/>
              </a:ext>
            </a:extLst>
          </p:cNvPr>
          <p:cNvSpPr txBox="1"/>
          <p:nvPr/>
        </p:nvSpPr>
        <p:spPr>
          <a:xfrm>
            <a:off x="542989" y="-130903"/>
            <a:ext cx="1084780" cy="677104"/>
          </a:xfrm>
          <a:prstGeom prst="rect">
            <a:avLst/>
          </a:prstGeom>
          <a:noFill/>
        </p:spPr>
        <p:txBody>
          <a:bodyPr wrap="square" lIns="121917" tIns="60958" rIns="121917" bIns="60958" rtlCol="0">
            <a:spAutoFit/>
          </a:bodyPr>
          <a:lstStyle/>
          <a:p>
            <a:pPr algn="ctr">
              <a:lnSpc>
                <a:spcPct val="150000"/>
              </a:lnSpc>
            </a:pPr>
            <a:r>
              <a:rPr lang="vi-VN" sz="2400" b="1" dirty="0">
                <a:solidFill>
                  <a:srgbClr val="17479D"/>
                </a:solidFill>
                <a:latin typeface="UTM Avo" panose="02040603050506020204" pitchFamily="18" charset="0"/>
              </a:rPr>
              <a:t>ĐỌC</a:t>
            </a:r>
            <a:endParaRPr lang="en-US" sz="24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xmlns="" id="{B038C1AA-8DDF-4A47-AC89-F4E2EFE79787}"/>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33825" y="38992"/>
            <a:ext cx="623455" cy="562281"/>
          </a:xfrm>
          <a:prstGeom prst="rect">
            <a:avLst/>
          </a:prstGeom>
        </p:spPr>
      </p:pic>
      <p:sp>
        <p:nvSpPr>
          <p:cNvPr id="4" name="TextBox 3">
            <a:extLst>
              <a:ext uri="{FF2B5EF4-FFF2-40B4-BE49-F238E27FC236}">
                <a16:creationId xmlns:a16="http://schemas.microsoft.com/office/drawing/2014/main" xmlns="" id="{EC1E3D26-0FBF-489D-9BF9-77F94C02DE90}"/>
              </a:ext>
            </a:extLst>
          </p:cNvPr>
          <p:cNvSpPr txBox="1"/>
          <p:nvPr/>
        </p:nvSpPr>
        <p:spPr>
          <a:xfrm>
            <a:off x="853533" y="58374"/>
            <a:ext cx="7154436" cy="677104"/>
          </a:xfrm>
          <a:prstGeom prst="rect">
            <a:avLst/>
          </a:prstGeom>
          <a:noFill/>
        </p:spPr>
        <p:txBody>
          <a:bodyPr wrap="square" lIns="121917" tIns="60958" rIns="121917" bIns="60958" rtlCol="0">
            <a:spAutoFit/>
          </a:bodyPr>
          <a:lstStyle/>
          <a:p>
            <a:pPr algn="ctr"/>
            <a:r>
              <a:rPr lang="vi-VN" sz="3600" b="1" dirty="0">
                <a:solidFill>
                  <a:schemeClr val="accent1">
                    <a:lumMod val="50000"/>
                  </a:schemeClr>
                </a:solidFill>
                <a:latin typeface="Times New Roman" pitchFamily="18" charset="0"/>
                <a:cs typeface="Times New Roman" pitchFamily="18" charset="0"/>
              </a:rPr>
              <a:t>Làm việc thật là vui</a:t>
            </a:r>
            <a:endParaRPr lang="en-US" sz="3600" b="1" dirty="0">
              <a:solidFill>
                <a:schemeClr val="accent1">
                  <a:lumMod val="50000"/>
                </a:schemeClr>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xmlns="" id="{83DE1F8B-C43D-4B7A-8155-BEAC33AC1D49}"/>
              </a:ext>
            </a:extLst>
          </p:cNvPr>
          <p:cNvSpPr txBox="1"/>
          <p:nvPr/>
        </p:nvSpPr>
        <p:spPr>
          <a:xfrm>
            <a:off x="116580" y="533400"/>
            <a:ext cx="8869270" cy="6524859"/>
          </a:xfrm>
          <a:prstGeom prst="rect">
            <a:avLst/>
          </a:prstGeom>
          <a:noFill/>
        </p:spPr>
        <p:txBody>
          <a:bodyPr wrap="square" lIns="121917" tIns="60958" rIns="121917" bIns="60958" rtlCol="0">
            <a:spAutoFit/>
          </a:bodyPr>
          <a:lstStyle/>
          <a:p>
            <a:pPr algn="just"/>
            <a:r>
              <a:rPr lang="vi-VN" sz="3200" dirty="0">
                <a:latin typeface="Times New Roman" pitchFamily="18" charset="0"/>
                <a:cs typeface="Times New Roman" pitchFamily="18" charset="0"/>
              </a:rPr>
              <a:t>      Quanh ta, mọi vật, mọi người đều làm việc.</a:t>
            </a:r>
          </a:p>
          <a:p>
            <a:pPr algn="just"/>
            <a:r>
              <a:rPr lang="vi-VN" sz="3200" dirty="0">
                <a:latin typeface="Times New Roman" pitchFamily="18" charset="0"/>
                <a:cs typeface="Times New Roman" pitchFamily="18"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algn="just"/>
            <a:r>
              <a:rPr lang="vi-VN" sz="3200" dirty="0">
                <a:latin typeface="Times New Roman" pitchFamily="18" charset="0"/>
                <a:cs typeface="Times New Roman" pitchFamily="18" charset="0"/>
              </a:rPr>
              <a:t>      Như mọi vật, mọi người, bé cũng làm việc. Bé làm bài. Bé đi học. Học xong, bé quét nhà, nhặt rau, chơi với em đỡ mẹ. Bé luôn luôn bận rộn, mà lúc nào cũng vui</a:t>
            </a:r>
            <a:r>
              <a:rPr lang="vi-VN"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xmlns="" id="{F6B89A9F-A79E-4009-AAB8-AE48ED70B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552" y="735478"/>
            <a:ext cx="406360" cy="384000"/>
          </a:xfrm>
          <a:prstGeom prst="rect">
            <a:avLst/>
          </a:prstGeom>
        </p:spPr>
      </p:pic>
      <p:pic>
        <p:nvPicPr>
          <p:cNvPr id="7" name="Picture 6">
            <a:extLst>
              <a:ext uri="{FF2B5EF4-FFF2-40B4-BE49-F238E27FC236}">
                <a16:creationId xmlns:a16="http://schemas.microsoft.com/office/drawing/2014/main" xmlns="" id="{EE7F0873-A04B-4F76-B3BE-C08D806D7769}"/>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43819" y="1219200"/>
            <a:ext cx="384000" cy="384000"/>
          </a:xfrm>
          <a:prstGeom prst="rect">
            <a:avLst/>
          </a:prstGeom>
        </p:spPr>
      </p:pic>
      <p:pic>
        <p:nvPicPr>
          <p:cNvPr id="9" name="Picture 8">
            <a:extLst>
              <a:ext uri="{FF2B5EF4-FFF2-40B4-BE49-F238E27FC236}">
                <a16:creationId xmlns="" xmlns:a16="http://schemas.microsoft.com/office/drawing/2014/main" id="{AEBA4DB0-80EA-458E-8FF5-AC1C9C9F69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000" y="5026200"/>
            <a:ext cx="384000" cy="384000"/>
          </a:xfrm>
          <a:prstGeom prst="rect">
            <a:avLst/>
          </a:prstGeom>
        </p:spPr>
      </p:pic>
    </p:spTree>
    <p:extLst>
      <p:ext uri="{BB962C8B-B14F-4D97-AF65-F5344CB8AC3E}">
        <p14:creationId xmlns:p14="http://schemas.microsoft.com/office/powerpoint/2010/main" val="233748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A978C64-4DD0-4FE3-9BF1-C89919C7D371}"/>
              </a:ext>
            </a:extLst>
          </p:cNvPr>
          <p:cNvSpPr txBox="1"/>
          <p:nvPr/>
        </p:nvSpPr>
        <p:spPr>
          <a:xfrm>
            <a:off x="850612" y="73500"/>
            <a:ext cx="1672221" cy="861770"/>
          </a:xfrm>
          <a:prstGeom prst="rect">
            <a:avLst/>
          </a:prstGeom>
          <a:noFill/>
        </p:spPr>
        <p:txBody>
          <a:bodyPr wrap="square" lIns="121917" tIns="60958" rIns="121917" bIns="60958" rtlCol="0">
            <a:spAutoFit/>
          </a:bodyPr>
          <a:lstStyle/>
          <a:p>
            <a:pPr algn="ctr">
              <a:lnSpc>
                <a:spcPct val="150000"/>
              </a:lnSpc>
            </a:pPr>
            <a:r>
              <a:rPr lang="vi-VN" sz="3200" b="1" dirty="0">
                <a:solidFill>
                  <a:srgbClr val="17479D"/>
                </a:solidFill>
                <a:latin typeface="UTM Avo" panose="02040603050506020204" pitchFamily="18" charset="0"/>
              </a:rPr>
              <a:t>ĐỌC</a:t>
            </a:r>
            <a:endParaRPr lang="en-US" sz="32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xmlns="" id="{1392C8D2-656C-4B7E-A2AA-7854544E65A5}"/>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18368" y="235041"/>
            <a:ext cx="776411" cy="700229"/>
          </a:xfrm>
          <a:prstGeom prst="rect">
            <a:avLst/>
          </a:prstGeom>
        </p:spPr>
      </p:pic>
      <p:sp>
        <p:nvSpPr>
          <p:cNvPr id="4" name="TextBox 3">
            <a:extLst>
              <a:ext uri="{FF2B5EF4-FFF2-40B4-BE49-F238E27FC236}">
                <a16:creationId xmlns:a16="http://schemas.microsoft.com/office/drawing/2014/main" xmlns="" id="{5B65DD8A-71CD-47B9-8EA5-A5DD6D7DDE01}"/>
              </a:ext>
            </a:extLst>
          </p:cNvPr>
          <p:cNvSpPr txBox="1"/>
          <p:nvPr/>
        </p:nvSpPr>
        <p:spPr>
          <a:xfrm>
            <a:off x="850612" y="725240"/>
            <a:ext cx="7154436" cy="954103"/>
          </a:xfrm>
          <a:prstGeom prst="rect">
            <a:avLst/>
          </a:prstGeom>
          <a:noFill/>
        </p:spPr>
        <p:txBody>
          <a:bodyPr wrap="square" lIns="121917" tIns="60958" rIns="121917" bIns="60958" rtlCol="0">
            <a:spAutoFit/>
          </a:bodyPr>
          <a:lstStyle/>
          <a:p>
            <a:pPr algn="ctr">
              <a:lnSpc>
                <a:spcPct val="150000"/>
              </a:lnSpc>
            </a:pPr>
            <a:r>
              <a:rPr lang="vi-VN" sz="3600" b="1" dirty="0">
                <a:solidFill>
                  <a:schemeClr val="accent6">
                    <a:lumMod val="50000"/>
                  </a:schemeClr>
                </a:solidFill>
                <a:latin typeface="Times New Roman" pitchFamily="18" charset="0"/>
                <a:cs typeface="Times New Roman" pitchFamily="18" charset="0"/>
              </a:rPr>
              <a:t>Một số câu văn dài</a:t>
            </a:r>
            <a:endParaRPr lang="en-US" sz="3600" b="1" dirty="0">
              <a:solidFill>
                <a:schemeClr val="accent6">
                  <a:lumMod val="50000"/>
                </a:schemeClr>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xmlns="" id="{682F5B47-B0A6-415E-9D7B-BA059CC8BA69}"/>
              </a:ext>
            </a:extLst>
          </p:cNvPr>
          <p:cNvSpPr/>
          <p:nvPr/>
        </p:nvSpPr>
        <p:spPr>
          <a:xfrm>
            <a:off x="276284" y="1647512"/>
            <a:ext cx="8486716" cy="2135645"/>
          </a:xfrm>
          <a:prstGeom prst="rect">
            <a:avLst/>
          </a:prstGeom>
        </p:spPr>
        <p:txBody>
          <a:bodyPr wrap="square" lIns="121917" tIns="60958" rIns="121917" bIns="60958">
            <a:spAutoFit/>
          </a:bodyPr>
          <a:lstStyle/>
          <a:p>
            <a:pPr algn="just">
              <a:lnSpc>
                <a:spcPct val="125000"/>
              </a:lnSpc>
            </a:pPr>
            <a:r>
              <a:rPr lang="vi-VN" sz="3600" dirty="0">
                <a:latin typeface="Times New Roman" pitchFamily="18" charset="0"/>
                <a:cs typeface="Times New Roman" pitchFamily="18" charset="0"/>
              </a:rPr>
              <a:t>     Con gà trống gáy vang ò ó o, báo cho mọi người biết trời sắp sáng, mau mau thức dậy.</a:t>
            </a:r>
          </a:p>
        </p:txBody>
      </p:sp>
      <p:sp>
        <p:nvSpPr>
          <p:cNvPr id="6" name="Oval 5">
            <a:extLst>
              <a:ext uri="{FF2B5EF4-FFF2-40B4-BE49-F238E27FC236}">
                <a16:creationId xmlns:a16="http://schemas.microsoft.com/office/drawing/2014/main" xmlns="" id="{9012F39B-9488-4693-A04A-8E0E8D87ADAC}"/>
              </a:ext>
            </a:extLst>
          </p:cNvPr>
          <p:cNvSpPr/>
          <p:nvPr/>
        </p:nvSpPr>
        <p:spPr>
          <a:xfrm>
            <a:off x="382780" y="2026377"/>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vi-VN"/>
          </a:p>
        </p:txBody>
      </p:sp>
      <p:sp>
        <p:nvSpPr>
          <p:cNvPr id="7" name="Rectangle 6">
            <a:extLst>
              <a:ext uri="{FF2B5EF4-FFF2-40B4-BE49-F238E27FC236}">
                <a16:creationId xmlns:a16="http://schemas.microsoft.com/office/drawing/2014/main" xmlns="" id="{552A16D4-D6FD-4A3E-A854-6A81CD0E4348}"/>
              </a:ext>
            </a:extLst>
          </p:cNvPr>
          <p:cNvSpPr/>
          <p:nvPr/>
        </p:nvSpPr>
        <p:spPr>
          <a:xfrm>
            <a:off x="373270" y="4068621"/>
            <a:ext cx="7995681" cy="1443148"/>
          </a:xfrm>
          <a:prstGeom prst="rect">
            <a:avLst/>
          </a:prstGeom>
        </p:spPr>
        <p:txBody>
          <a:bodyPr wrap="square" lIns="121917" tIns="60958" rIns="121917" bIns="60958">
            <a:spAutoFit/>
          </a:bodyPr>
          <a:lstStyle/>
          <a:p>
            <a:pPr algn="just">
              <a:lnSpc>
                <a:spcPct val="125000"/>
              </a:lnSpc>
            </a:pPr>
            <a:r>
              <a:rPr lang="vi-VN" sz="3600" dirty="0">
                <a:latin typeface="Times New Roman" pitchFamily="18" charset="0"/>
                <a:cs typeface="Times New Roman" pitchFamily="18" charset="0"/>
              </a:rPr>
              <a:t>     Cành đào nở hoa cho sắc xuân thêm rực rỡ, ngày xuân thêm tưng bừng.</a:t>
            </a:r>
          </a:p>
        </p:txBody>
      </p:sp>
      <p:sp>
        <p:nvSpPr>
          <p:cNvPr id="8" name="Oval 7">
            <a:extLst>
              <a:ext uri="{FF2B5EF4-FFF2-40B4-BE49-F238E27FC236}">
                <a16:creationId xmlns:a16="http://schemas.microsoft.com/office/drawing/2014/main" xmlns="" id="{6086B046-6941-4264-B5FC-9BDF1320F432}"/>
              </a:ext>
            </a:extLst>
          </p:cNvPr>
          <p:cNvSpPr/>
          <p:nvPr/>
        </p:nvSpPr>
        <p:spPr>
          <a:xfrm>
            <a:off x="418216" y="4287826"/>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vi-VN"/>
          </a:p>
        </p:txBody>
      </p:sp>
      <p:cxnSp>
        <p:nvCxnSpPr>
          <p:cNvPr id="17" name="Straight Connector 16"/>
          <p:cNvCxnSpPr/>
          <p:nvPr/>
        </p:nvCxnSpPr>
        <p:spPr>
          <a:xfrm flipH="1">
            <a:off x="6934200" y="1710665"/>
            <a:ext cx="148416" cy="5858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791200" y="2374504"/>
            <a:ext cx="148416" cy="5858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43000" y="3048000"/>
            <a:ext cx="148416" cy="5858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201361" y="3047999"/>
            <a:ext cx="148416" cy="5858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445434" y="4106646"/>
            <a:ext cx="148416" cy="5858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689782" y="4786656"/>
            <a:ext cx="148416" cy="5858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804101" y="4790195"/>
            <a:ext cx="148416" cy="5858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852592" y="4786655"/>
            <a:ext cx="148416" cy="5858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4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par>
                                <p:cTn id="15" presetID="16" presetClass="entr" presetSubtype="21"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par>
                                <p:cTn id="37" presetID="16" presetClass="entr" presetSubtype="21"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par>
                                <p:cTn id="43" presetID="16" presetClass="entr" presetSubtype="21"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arn(inVertical)">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227348F-064B-42E6-B9FA-3D9BF71C50E2}"/>
              </a:ext>
            </a:extLst>
          </p:cNvPr>
          <p:cNvSpPr txBox="1"/>
          <p:nvPr/>
        </p:nvSpPr>
        <p:spPr>
          <a:xfrm>
            <a:off x="868083" y="52999"/>
            <a:ext cx="1375134" cy="861770"/>
          </a:xfrm>
          <a:prstGeom prst="rect">
            <a:avLst/>
          </a:prstGeom>
          <a:noFill/>
        </p:spPr>
        <p:txBody>
          <a:bodyPr wrap="square" lIns="121917" tIns="60958" rIns="121917" bIns="60958" rtlCol="0">
            <a:spAutoFit/>
          </a:bodyPr>
          <a:lstStyle/>
          <a:p>
            <a:pPr algn="ctr">
              <a:lnSpc>
                <a:spcPct val="150000"/>
              </a:lnSpc>
            </a:pPr>
            <a:r>
              <a:rPr lang="vi-VN" sz="3200" b="1" dirty="0">
                <a:solidFill>
                  <a:srgbClr val="17479D"/>
                </a:solidFill>
                <a:latin typeface="UTM Avo" panose="02040603050506020204" pitchFamily="18" charset="0"/>
              </a:rPr>
              <a:t>ĐỌC</a:t>
            </a:r>
            <a:endParaRPr lang="en-US" sz="32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xmlns="" id="{EF6C3FF1-7550-41A3-B07C-6A8FE604B928}"/>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183742" y="235041"/>
            <a:ext cx="776411" cy="700229"/>
          </a:xfrm>
          <a:prstGeom prst="rect">
            <a:avLst/>
          </a:prstGeom>
        </p:spPr>
      </p:pic>
      <p:sp>
        <p:nvSpPr>
          <p:cNvPr id="4" name="TextBox 3">
            <a:extLst>
              <a:ext uri="{FF2B5EF4-FFF2-40B4-BE49-F238E27FC236}">
                <a16:creationId xmlns:a16="http://schemas.microsoft.com/office/drawing/2014/main" xmlns="" id="{6989577D-2694-44C6-813B-E128B42A92B3}"/>
              </a:ext>
            </a:extLst>
          </p:cNvPr>
          <p:cNvSpPr txBox="1"/>
          <p:nvPr/>
        </p:nvSpPr>
        <p:spPr>
          <a:xfrm>
            <a:off x="977310" y="591275"/>
            <a:ext cx="7154436" cy="954103"/>
          </a:xfrm>
          <a:prstGeom prst="rect">
            <a:avLst/>
          </a:prstGeom>
          <a:noFill/>
        </p:spPr>
        <p:txBody>
          <a:bodyPr wrap="square" lIns="121917" tIns="60958" rIns="121917" bIns="60958" rtlCol="0">
            <a:spAutoFit/>
          </a:bodyPr>
          <a:lstStyle/>
          <a:p>
            <a:pPr algn="ctr">
              <a:lnSpc>
                <a:spcPct val="150000"/>
              </a:lnSpc>
            </a:pPr>
            <a:r>
              <a:rPr lang="vi-VN" sz="3600" b="1" dirty="0">
                <a:solidFill>
                  <a:schemeClr val="accent6">
                    <a:lumMod val="50000"/>
                  </a:schemeClr>
                </a:solidFill>
                <a:latin typeface="Times New Roman" pitchFamily="18" charset="0"/>
                <a:cs typeface="Times New Roman" pitchFamily="18" charset="0"/>
              </a:rPr>
              <a:t>Từ ngữ</a:t>
            </a:r>
            <a:endParaRPr lang="en-US" sz="3600" b="1" dirty="0">
              <a:solidFill>
                <a:schemeClr val="accent6">
                  <a:lumMod val="50000"/>
                </a:schemeClr>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xmlns="" id="{B4BA87DE-AAC9-4B5A-8698-0CEA3528A482}"/>
              </a:ext>
            </a:extLst>
          </p:cNvPr>
          <p:cNvSpPr/>
          <p:nvPr/>
        </p:nvSpPr>
        <p:spPr>
          <a:xfrm>
            <a:off x="101427" y="1727562"/>
            <a:ext cx="7995683" cy="954103"/>
          </a:xfrm>
          <a:prstGeom prst="rect">
            <a:avLst/>
          </a:prstGeom>
        </p:spPr>
        <p:txBody>
          <a:bodyPr wrap="square" lIns="121917" tIns="60958" rIns="121917" bIns="60958">
            <a:spAutoFit/>
          </a:bodyPr>
          <a:lstStyle/>
          <a:p>
            <a:pPr algn="just">
              <a:lnSpc>
                <a:spcPct val="150000"/>
              </a:lnSpc>
            </a:pPr>
            <a:r>
              <a:rPr lang="vi-VN" sz="3600" dirty="0">
                <a:latin typeface="Times New Roman" pitchFamily="18" charset="0"/>
                <a:cs typeface="Times New Roman" pitchFamily="18" charset="0"/>
              </a:rPr>
              <a:t>     Sắc xuân</a:t>
            </a:r>
          </a:p>
        </p:txBody>
      </p:sp>
      <p:sp>
        <p:nvSpPr>
          <p:cNvPr id="6" name="Oval 5">
            <a:extLst>
              <a:ext uri="{FF2B5EF4-FFF2-40B4-BE49-F238E27FC236}">
                <a16:creationId xmlns:a16="http://schemas.microsoft.com/office/drawing/2014/main" xmlns="" id="{720A18E7-78D1-492F-8431-2E4C7EB646FC}"/>
              </a:ext>
            </a:extLst>
          </p:cNvPr>
          <p:cNvSpPr/>
          <p:nvPr/>
        </p:nvSpPr>
        <p:spPr>
          <a:xfrm>
            <a:off x="301744" y="2096833"/>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vi-VN" sz="3600">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xmlns="" id="{46DA635B-AA76-477B-9434-219E9306AEF0}"/>
              </a:ext>
            </a:extLst>
          </p:cNvPr>
          <p:cNvSpPr/>
          <p:nvPr/>
        </p:nvSpPr>
        <p:spPr>
          <a:xfrm>
            <a:off x="101427" y="2660075"/>
            <a:ext cx="7995683" cy="954103"/>
          </a:xfrm>
          <a:prstGeom prst="rect">
            <a:avLst/>
          </a:prstGeom>
        </p:spPr>
        <p:txBody>
          <a:bodyPr wrap="square" lIns="121917" tIns="60958" rIns="121917" bIns="60958">
            <a:spAutoFit/>
          </a:bodyPr>
          <a:lstStyle/>
          <a:p>
            <a:pPr algn="just">
              <a:lnSpc>
                <a:spcPct val="150000"/>
              </a:lnSpc>
            </a:pPr>
            <a:r>
              <a:rPr lang="vi-VN" sz="3600" dirty="0">
                <a:latin typeface="Times New Roman" pitchFamily="18" charset="0"/>
                <a:cs typeface="Times New Roman" pitchFamily="18" charset="0"/>
              </a:rPr>
              <a:t>     Tưng bừng</a:t>
            </a:r>
          </a:p>
        </p:txBody>
      </p:sp>
      <p:sp>
        <p:nvSpPr>
          <p:cNvPr id="8" name="Oval 7">
            <a:extLst>
              <a:ext uri="{FF2B5EF4-FFF2-40B4-BE49-F238E27FC236}">
                <a16:creationId xmlns:a16="http://schemas.microsoft.com/office/drawing/2014/main" xmlns="" id="{C2AEDFD1-5A61-4EA1-B03C-B2C1FB91510F}"/>
              </a:ext>
            </a:extLst>
          </p:cNvPr>
          <p:cNvSpPr/>
          <p:nvPr/>
        </p:nvSpPr>
        <p:spPr>
          <a:xfrm>
            <a:off x="365307" y="302670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vi-VN"/>
          </a:p>
        </p:txBody>
      </p:sp>
      <p:sp>
        <p:nvSpPr>
          <p:cNvPr id="9" name="Rectangle 8">
            <a:extLst>
              <a:ext uri="{FF2B5EF4-FFF2-40B4-BE49-F238E27FC236}">
                <a16:creationId xmlns:a16="http://schemas.microsoft.com/office/drawing/2014/main" xmlns="" id="{7D539E32-F7DE-4AAF-96DC-A2C40E938035}"/>
              </a:ext>
            </a:extLst>
          </p:cNvPr>
          <p:cNvSpPr/>
          <p:nvPr/>
        </p:nvSpPr>
        <p:spPr>
          <a:xfrm>
            <a:off x="183742" y="4068457"/>
            <a:ext cx="7995683" cy="954103"/>
          </a:xfrm>
          <a:prstGeom prst="rect">
            <a:avLst/>
          </a:prstGeom>
        </p:spPr>
        <p:txBody>
          <a:bodyPr wrap="square" lIns="121917" tIns="60958" rIns="121917" bIns="60958">
            <a:spAutoFit/>
          </a:bodyPr>
          <a:lstStyle/>
          <a:p>
            <a:pPr algn="just">
              <a:lnSpc>
                <a:spcPct val="150000"/>
              </a:lnSpc>
            </a:pPr>
            <a:r>
              <a:rPr lang="vi-VN" sz="3600" dirty="0">
                <a:latin typeface="Times New Roman" pitchFamily="18" charset="0"/>
                <a:cs typeface="Times New Roman" pitchFamily="18" charset="0"/>
              </a:rPr>
              <a:t>     Rúc</a:t>
            </a:r>
          </a:p>
        </p:txBody>
      </p:sp>
      <p:sp>
        <p:nvSpPr>
          <p:cNvPr id="10" name="Oval 9">
            <a:extLst>
              <a:ext uri="{FF2B5EF4-FFF2-40B4-BE49-F238E27FC236}">
                <a16:creationId xmlns:a16="http://schemas.microsoft.com/office/drawing/2014/main" xmlns="" id="{B94B83DB-6AF4-4047-B2E8-4F5763CC8448}"/>
              </a:ext>
            </a:extLst>
          </p:cNvPr>
          <p:cNvSpPr/>
          <p:nvPr/>
        </p:nvSpPr>
        <p:spPr>
          <a:xfrm>
            <a:off x="401807" y="4465162"/>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vi-VN" sz="360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xmlns="" id="{08C13695-BCAF-4BB2-9739-07E4186BDFE6}"/>
              </a:ext>
            </a:extLst>
          </p:cNvPr>
          <p:cNvSpPr txBox="1"/>
          <p:nvPr/>
        </p:nvSpPr>
        <p:spPr>
          <a:xfrm>
            <a:off x="2342870" y="1723924"/>
            <a:ext cx="6520123" cy="954103"/>
          </a:xfrm>
          <a:prstGeom prst="rect">
            <a:avLst/>
          </a:prstGeom>
          <a:noFill/>
        </p:spPr>
        <p:txBody>
          <a:bodyPr wrap="square" lIns="121917" tIns="60958" rIns="121917" bIns="60958" rtlCol="0">
            <a:spAutoFit/>
          </a:bodyPr>
          <a:lstStyle/>
          <a:p>
            <a:pPr>
              <a:lnSpc>
                <a:spcPct val="150000"/>
              </a:lnSpc>
            </a:pPr>
            <a:r>
              <a:rPr lang="vi-VN" sz="3600" dirty="0">
                <a:solidFill>
                  <a:schemeClr val="accent6">
                    <a:lumMod val="50000"/>
                  </a:schemeClr>
                </a:solidFill>
                <a:latin typeface="Times New Roman" pitchFamily="18" charset="0"/>
                <a:cs typeface="Times New Roman" pitchFamily="18" charset="0"/>
              </a:rPr>
              <a:t>: cảnh vật, màu sắc của mùa xuân</a:t>
            </a:r>
            <a:endParaRPr lang="en-US" sz="3600" dirty="0">
              <a:solidFill>
                <a:schemeClr val="accent6">
                  <a:lumMod val="50000"/>
                </a:schemeClr>
              </a:solidFill>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xmlns="" id="{69FA40D6-2F94-46CE-9D63-D36A1DBBAB40}"/>
              </a:ext>
            </a:extLst>
          </p:cNvPr>
          <p:cNvSpPr txBox="1"/>
          <p:nvPr/>
        </p:nvSpPr>
        <p:spPr>
          <a:xfrm>
            <a:off x="2695060" y="2778650"/>
            <a:ext cx="6154077" cy="1443148"/>
          </a:xfrm>
          <a:prstGeom prst="rect">
            <a:avLst/>
          </a:prstGeom>
          <a:noFill/>
        </p:spPr>
        <p:txBody>
          <a:bodyPr wrap="square" lIns="121917" tIns="60958" rIns="121917" bIns="60958" rtlCol="0">
            <a:spAutoFit/>
          </a:bodyPr>
          <a:lstStyle/>
          <a:p>
            <a:pPr>
              <a:lnSpc>
                <a:spcPct val="125000"/>
              </a:lnSpc>
            </a:pPr>
            <a:r>
              <a:rPr lang="vi-VN" sz="3600" dirty="0">
                <a:solidFill>
                  <a:schemeClr val="accent6">
                    <a:lumMod val="50000"/>
                  </a:schemeClr>
                </a:solidFill>
                <a:latin typeface="Times New Roman" pitchFamily="18" charset="0"/>
                <a:cs typeface="Times New Roman" pitchFamily="18" charset="0"/>
              </a:rPr>
              <a:t>: (quang cảnh, không khí) nhộn nhịp, tươi vui</a:t>
            </a:r>
            <a:endParaRPr lang="en-US" sz="3600" dirty="0">
              <a:solidFill>
                <a:schemeClr val="accent6">
                  <a:lumMod val="50000"/>
                </a:schemeClr>
              </a:solidFill>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xmlns="" id="{F789103F-7DC2-4138-ACE9-2269DBEA02DC}"/>
              </a:ext>
            </a:extLst>
          </p:cNvPr>
          <p:cNvSpPr txBox="1"/>
          <p:nvPr/>
        </p:nvSpPr>
        <p:spPr>
          <a:xfrm>
            <a:off x="1555650" y="4086436"/>
            <a:ext cx="4141073" cy="954103"/>
          </a:xfrm>
          <a:prstGeom prst="rect">
            <a:avLst/>
          </a:prstGeom>
          <a:noFill/>
        </p:spPr>
        <p:txBody>
          <a:bodyPr wrap="square" lIns="121917" tIns="60958" rIns="121917" bIns="60958" rtlCol="0">
            <a:spAutoFit/>
          </a:bodyPr>
          <a:lstStyle/>
          <a:p>
            <a:pPr>
              <a:lnSpc>
                <a:spcPct val="150000"/>
              </a:lnSpc>
            </a:pPr>
            <a:r>
              <a:rPr lang="vi-VN" sz="3600" dirty="0">
                <a:solidFill>
                  <a:schemeClr val="accent6">
                    <a:lumMod val="50000"/>
                  </a:schemeClr>
                </a:solidFill>
                <a:latin typeface="Times New Roman" pitchFamily="18" charset="0"/>
                <a:cs typeface="Times New Roman" pitchFamily="18" charset="0"/>
              </a:rPr>
              <a:t>: kêu lên một hồi dài</a:t>
            </a:r>
            <a:endParaRPr lang="en-US" sz="3600" dirty="0">
              <a:solidFill>
                <a:schemeClr val="accent6">
                  <a:lumMod val="50000"/>
                </a:schemeClr>
              </a:solidFill>
              <a:latin typeface="Times New Roman" pitchFamily="18" charset="0"/>
              <a:cs typeface="Times New Roman" pitchFamily="18" charset="0"/>
            </a:endParaRPr>
          </a:p>
        </p:txBody>
      </p:sp>
      <p:pic>
        <p:nvPicPr>
          <p:cNvPr id="1026" name="Picture 2" descr="Hoa Đào Mùa - Miễn Phí vector hình ảnh trên Pixabay">
            <a:extLst>
              <a:ext uri="{FF2B5EF4-FFF2-40B4-BE49-F238E27FC236}">
                <a16:creationId xmlns:a16="http://schemas.microsoft.com/office/drawing/2014/main" xmlns="" id="{7C710945-6C33-434F-9190-29A4A1EA0F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745233" y="235041"/>
            <a:ext cx="3225899" cy="161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81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P spid="9" grpId="0"/>
      <p:bldP spid="10" grpId="0" animBg="1"/>
      <p:bldP spid="11"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B600F577-F819-4602-BCEB-985221633540}"/>
              </a:ext>
            </a:extLst>
          </p:cNvPr>
          <p:cNvSpPr txBox="1"/>
          <p:nvPr/>
        </p:nvSpPr>
        <p:spPr>
          <a:xfrm>
            <a:off x="265808" y="2068362"/>
            <a:ext cx="8573393" cy="1443148"/>
          </a:xfrm>
          <a:prstGeom prst="rect">
            <a:avLst/>
          </a:prstGeom>
          <a:noFill/>
        </p:spPr>
        <p:txBody>
          <a:bodyPr wrap="square" lIns="121917" tIns="60958" rIns="121917" bIns="60958" rtlCol="0">
            <a:spAutoFit/>
          </a:bodyPr>
          <a:lstStyle/>
          <a:p>
            <a:pPr algn="just">
              <a:lnSpc>
                <a:spcPct val="125000"/>
              </a:lnSpc>
            </a:pPr>
            <a:r>
              <a:rPr lang="vi-VN" sz="3600" b="1" dirty="0">
                <a:solidFill>
                  <a:schemeClr val="accent6">
                    <a:lumMod val="75000"/>
                  </a:schemeClr>
                </a:solidFill>
                <a:latin typeface="Times New Roman" pitchFamily="18" charset="0"/>
                <a:cs typeface="Times New Roman" pitchFamily="18" charset="0"/>
              </a:rPr>
              <a:t>1.</a:t>
            </a:r>
            <a:r>
              <a:rPr lang="vi-VN" sz="3600" dirty="0">
                <a:latin typeface="Times New Roman" pitchFamily="18" charset="0"/>
                <a:cs typeface="Times New Roman" pitchFamily="18" charset="0"/>
              </a:rPr>
              <a:t> Những con vật nào được nói đến trong bài?</a:t>
            </a:r>
          </a:p>
        </p:txBody>
      </p:sp>
      <p:sp>
        <p:nvSpPr>
          <p:cNvPr id="15" name="TextBox 14">
            <a:extLst>
              <a:ext uri="{FF2B5EF4-FFF2-40B4-BE49-F238E27FC236}">
                <a16:creationId xmlns:a16="http://schemas.microsoft.com/office/drawing/2014/main" xmlns="" id="{CC238813-6EDC-49C5-8D5C-B80523462C08}"/>
              </a:ext>
            </a:extLst>
          </p:cNvPr>
          <p:cNvSpPr txBox="1"/>
          <p:nvPr/>
        </p:nvSpPr>
        <p:spPr>
          <a:xfrm>
            <a:off x="2250891" y="655065"/>
            <a:ext cx="6026836" cy="861775"/>
          </a:xfrm>
          <a:prstGeom prst="rect">
            <a:avLst/>
          </a:prstGeom>
          <a:noFill/>
        </p:spPr>
        <p:txBody>
          <a:bodyPr wrap="square" lIns="121917" tIns="60958" rIns="121917" bIns="60958" rtlCol="0">
            <a:spAutoFit/>
          </a:bodyPr>
          <a:lstStyle/>
          <a:p>
            <a:pPr algn="ctr"/>
            <a:r>
              <a:rPr lang="vi-VN" sz="4800" dirty="0">
                <a:solidFill>
                  <a:srgbClr val="FFFF00"/>
                </a:solidFill>
                <a:latin typeface="UTM Cookies" panose="02040603050506020204" pitchFamily="18" charset="0"/>
              </a:rPr>
              <a:t>TRẢ LỜI CÂU HỎI</a:t>
            </a:r>
            <a:endParaRPr lang="en-US" sz="4800" dirty="0">
              <a:solidFill>
                <a:srgbClr val="FFFF00"/>
              </a:solidFill>
              <a:latin typeface="UTM Cookies" panose="02040603050506020204" pitchFamily="18" charset="0"/>
            </a:endParaRPr>
          </a:p>
        </p:txBody>
      </p:sp>
      <p:pic>
        <p:nvPicPr>
          <p:cNvPr id="8" name="Picture 7">
            <a:extLst>
              <a:ext uri="{FF2B5EF4-FFF2-40B4-BE49-F238E27FC236}">
                <a16:creationId xmlns:a16="http://schemas.microsoft.com/office/drawing/2014/main" xmlns="" id="{1C1E9DA9-7373-4EB8-92C8-CAA6980722C6}"/>
              </a:ext>
            </a:extLst>
          </p:cNvPr>
          <p:cNvPicPr>
            <a:picLocks noChangeAspect="1"/>
          </p:cNvPicPr>
          <p:nvPr/>
        </p:nvPicPr>
        <p:blipFill rotWithShape="1">
          <a:blip r:embed="rId2"/>
          <a:srcRect l="3194" t="12246" r="52012"/>
          <a:stretch/>
        </p:blipFill>
        <p:spPr>
          <a:xfrm>
            <a:off x="265808" y="608903"/>
            <a:ext cx="1688073" cy="1185063"/>
          </a:xfrm>
          <a:prstGeom prst="ellipse">
            <a:avLst/>
          </a:prstGeom>
        </p:spPr>
      </p:pic>
      <p:pic>
        <p:nvPicPr>
          <p:cNvPr id="9" name="Picture 8">
            <a:extLst>
              <a:ext uri="{FF2B5EF4-FFF2-40B4-BE49-F238E27FC236}">
                <a16:creationId xmlns:a16="http://schemas.microsoft.com/office/drawing/2014/main" xmlns="" id="{B6D45F70-C7AE-4CFF-8C84-70045C93C553}"/>
              </a:ext>
            </a:extLst>
          </p:cNvPr>
          <p:cNvPicPr>
            <a:picLocks noChangeAspect="1"/>
          </p:cNvPicPr>
          <p:nvPr/>
        </p:nvPicPr>
        <p:blipFill rotWithShape="1">
          <a:blip r:embed="rId2">
            <a:clrChange>
              <a:clrFrom>
                <a:srgbClr val="FFFFFC"/>
              </a:clrFrom>
              <a:clrTo>
                <a:srgbClr val="FFFFFC">
                  <a:alpha val="0"/>
                </a:srgbClr>
              </a:clrTo>
            </a:clrChange>
          </a:blip>
          <a:srcRect l="71813" t="-1" r="-1" b="63849"/>
          <a:stretch/>
        </p:blipFill>
        <p:spPr>
          <a:xfrm>
            <a:off x="3797431" y="5084617"/>
            <a:ext cx="2133820" cy="1363605"/>
          </a:xfrm>
          <a:prstGeom prst="rect">
            <a:avLst/>
          </a:prstGeom>
        </p:spPr>
      </p:pic>
      <p:pic>
        <p:nvPicPr>
          <p:cNvPr id="10" name="Picture 9">
            <a:extLst>
              <a:ext uri="{FF2B5EF4-FFF2-40B4-BE49-F238E27FC236}">
                <a16:creationId xmlns:a16="http://schemas.microsoft.com/office/drawing/2014/main" xmlns="" id="{21958922-5642-4303-AD94-E414534910DF}"/>
              </a:ext>
            </a:extLst>
          </p:cNvPr>
          <p:cNvPicPr>
            <a:picLocks noChangeAspect="1"/>
          </p:cNvPicPr>
          <p:nvPr/>
        </p:nvPicPr>
        <p:blipFill rotWithShape="1">
          <a:blip r:embed="rId2"/>
          <a:srcRect l="328" t="20661" r="76167" b="50045"/>
          <a:stretch/>
        </p:blipFill>
        <p:spPr>
          <a:xfrm>
            <a:off x="1091772" y="5084617"/>
            <a:ext cx="2195978" cy="1363604"/>
          </a:xfrm>
          <a:prstGeom prst="rect">
            <a:avLst/>
          </a:prstGeom>
        </p:spPr>
      </p:pic>
      <p:sp>
        <p:nvSpPr>
          <p:cNvPr id="11" name="TextBox 10">
            <a:extLst>
              <a:ext uri="{FF2B5EF4-FFF2-40B4-BE49-F238E27FC236}">
                <a16:creationId xmlns:a16="http://schemas.microsoft.com/office/drawing/2014/main" xmlns="" id="{55794B41-C36C-4B8B-AF1A-7398A70A2E57}"/>
              </a:ext>
            </a:extLst>
          </p:cNvPr>
          <p:cNvSpPr txBox="1"/>
          <p:nvPr/>
        </p:nvSpPr>
        <p:spPr>
          <a:xfrm>
            <a:off x="265808" y="3511510"/>
            <a:ext cx="8344792" cy="1508101"/>
          </a:xfrm>
          <a:prstGeom prst="rect">
            <a:avLst/>
          </a:prstGeom>
          <a:noFill/>
        </p:spPr>
        <p:txBody>
          <a:bodyPr wrap="square" lIns="121917" tIns="60958" rIns="121917" bIns="60958" rtlCol="0">
            <a:spAutoFit/>
          </a:bodyPr>
          <a:lstStyle/>
          <a:p>
            <a:pPr algn="just">
              <a:lnSpc>
                <a:spcPct val="125000"/>
              </a:lnSpc>
            </a:pPr>
            <a:r>
              <a:rPr lang="vi-VN" sz="3600" dirty="0">
                <a:solidFill>
                  <a:schemeClr val="accent6">
                    <a:lumMod val="75000"/>
                  </a:schemeClr>
                </a:solidFill>
                <a:latin typeface="Times New Roman" pitchFamily="18" charset="0"/>
                <a:cs typeface="Times New Roman" pitchFamily="18" charset="0"/>
                <a:sym typeface="Wingdings" panose="05000000000000000000" pitchFamily="2" charset="2"/>
              </a:rPr>
              <a:t> Những con vật được nói đến là: gà trống, con tu hú, chim bắt sâu, chim cú mèo.</a:t>
            </a:r>
          </a:p>
        </p:txBody>
      </p:sp>
    </p:spTree>
    <p:extLst>
      <p:ext uri="{BB962C8B-B14F-4D97-AF65-F5344CB8AC3E}">
        <p14:creationId xmlns:p14="http://schemas.microsoft.com/office/powerpoint/2010/main" val="41823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CC238813-6EDC-49C5-8D5C-B80523462C08}"/>
              </a:ext>
            </a:extLst>
          </p:cNvPr>
          <p:cNvSpPr txBox="1"/>
          <p:nvPr/>
        </p:nvSpPr>
        <p:spPr>
          <a:xfrm>
            <a:off x="2250891" y="655065"/>
            <a:ext cx="6026836" cy="861775"/>
          </a:xfrm>
          <a:prstGeom prst="rect">
            <a:avLst/>
          </a:prstGeom>
          <a:noFill/>
        </p:spPr>
        <p:txBody>
          <a:bodyPr wrap="square" lIns="121917" tIns="60958" rIns="121917" bIns="60958" rtlCol="0">
            <a:spAutoFit/>
          </a:bodyPr>
          <a:lstStyle/>
          <a:p>
            <a:pPr algn="ctr"/>
            <a:r>
              <a:rPr lang="vi-VN" sz="4800" dirty="0">
                <a:solidFill>
                  <a:srgbClr val="FFFF00"/>
                </a:solidFill>
                <a:latin typeface="UTM Cookies" panose="02040603050506020204" pitchFamily="18" charset="0"/>
              </a:rPr>
              <a:t>TRẢ LỜI CÂU HỎI</a:t>
            </a:r>
            <a:endParaRPr lang="en-US" sz="4800" dirty="0">
              <a:solidFill>
                <a:srgbClr val="FFFF00"/>
              </a:solidFill>
              <a:latin typeface="UTM Cookies" panose="02040603050506020204" pitchFamily="18" charset="0"/>
            </a:endParaRPr>
          </a:p>
        </p:txBody>
      </p:sp>
      <p:pic>
        <p:nvPicPr>
          <p:cNvPr id="8" name="Picture 7">
            <a:extLst>
              <a:ext uri="{FF2B5EF4-FFF2-40B4-BE49-F238E27FC236}">
                <a16:creationId xmlns:a16="http://schemas.microsoft.com/office/drawing/2014/main" xmlns="" id="{1C1E9DA9-7373-4EB8-92C8-CAA6980722C6}"/>
              </a:ext>
            </a:extLst>
          </p:cNvPr>
          <p:cNvPicPr>
            <a:picLocks noChangeAspect="1"/>
          </p:cNvPicPr>
          <p:nvPr/>
        </p:nvPicPr>
        <p:blipFill rotWithShape="1">
          <a:blip r:embed="rId2"/>
          <a:srcRect l="3194" t="12246" r="52012"/>
          <a:stretch/>
        </p:blipFill>
        <p:spPr>
          <a:xfrm>
            <a:off x="499318" y="491337"/>
            <a:ext cx="1688073" cy="1647795"/>
          </a:xfrm>
          <a:prstGeom prst="ellipse">
            <a:avLst/>
          </a:prstGeom>
        </p:spPr>
      </p:pic>
      <p:sp>
        <p:nvSpPr>
          <p:cNvPr id="18" name="TextBox 17">
            <a:extLst>
              <a:ext uri="{FF2B5EF4-FFF2-40B4-BE49-F238E27FC236}">
                <a16:creationId xmlns:a16="http://schemas.microsoft.com/office/drawing/2014/main" xmlns="" id="{0DEEC8A3-6233-4513-850A-83D19282324D}"/>
              </a:ext>
            </a:extLst>
          </p:cNvPr>
          <p:cNvSpPr txBox="1"/>
          <p:nvPr/>
        </p:nvSpPr>
        <p:spPr>
          <a:xfrm>
            <a:off x="432457" y="2159914"/>
            <a:ext cx="8212883" cy="1443148"/>
          </a:xfrm>
          <a:prstGeom prst="rect">
            <a:avLst/>
          </a:prstGeom>
          <a:noFill/>
        </p:spPr>
        <p:txBody>
          <a:bodyPr wrap="square" lIns="121917" tIns="60958" rIns="121917" bIns="60958" rtlCol="0">
            <a:spAutoFit/>
          </a:bodyPr>
          <a:lstStyle/>
          <a:p>
            <a:pPr algn="just">
              <a:lnSpc>
                <a:spcPct val="125000"/>
              </a:lnSpc>
            </a:pPr>
            <a:r>
              <a:rPr lang="vi-VN" sz="3600" b="1" dirty="0">
                <a:solidFill>
                  <a:schemeClr val="accent6">
                    <a:lumMod val="75000"/>
                  </a:schemeClr>
                </a:solidFill>
                <a:latin typeface="Times New Roman" pitchFamily="18" charset="0"/>
                <a:cs typeface="Times New Roman" pitchFamily="18" charset="0"/>
              </a:rPr>
              <a:t>2.</a:t>
            </a:r>
            <a:r>
              <a:rPr lang="vi-VN" sz="3600" dirty="0">
                <a:latin typeface="Times New Roman" pitchFamily="18" charset="0"/>
                <a:cs typeface="Times New Roman" pitchFamily="18" charset="0"/>
              </a:rPr>
              <a:t> Đóng vai một con vật trong bài, nói về công việc của mình.</a:t>
            </a:r>
          </a:p>
        </p:txBody>
      </p:sp>
      <p:pic>
        <p:nvPicPr>
          <p:cNvPr id="19" name="Picture 18">
            <a:extLst>
              <a:ext uri="{FF2B5EF4-FFF2-40B4-BE49-F238E27FC236}">
                <a16:creationId xmlns:a16="http://schemas.microsoft.com/office/drawing/2014/main" xmlns="" id="{0E4CFD62-C10B-4A9A-B91C-DD1DB9CBDFF1}"/>
              </a:ext>
            </a:extLst>
          </p:cNvPr>
          <p:cNvPicPr>
            <a:picLocks noChangeAspect="1"/>
          </p:cNvPicPr>
          <p:nvPr/>
        </p:nvPicPr>
        <p:blipFill rotWithShape="1">
          <a:blip r:embed="rId2">
            <a:clrChange>
              <a:clrFrom>
                <a:srgbClr val="FFFFFC"/>
              </a:clrFrom>
              <a:clrTo>
                <a:srgbClr val="FFFFFC">
                  <a:alpha val="0"/>
                </a:srgbClr>
              </a:clrTo>
            </a:clrChange>
          </a:blip>
          <a:srcRect l="71813" t="-1" r="-1" b="63849"/>
          <a:stretch/>
        </p:blipFill>
        <p:spPr>
          <a:xfrm flipH="1">
            <a:off x="5867400" y="4953000"/>
            <a:ext cx="2133820" cy="1363605"/>
          </a:xfrm>
          <a:prstGeom prst="rect">
            <a:avLst/>
          </a:prstGeom>
        </p:spPr>
      </p:pic>
      <p:sp>
        <p:nvSpPr>
          <p:cNvPr id="20" name="TextBox 19">
            <a:extLst>
              <a:ext uri="{FF2B5EF4-FFF2-40B4-BE49-F238E27FC236}">
                <a16:creationId xmlns:a16="http://schemas.microsoft.com/office/drawing/2014/main" xmlns="" id="{97760BF9-E2F5-45DF-BE21-CB25F9734747}"/>
              </a:ext>
            </a:extLst>
          </p:cNvPr>
          <p:cNvSpPr txBox="1"/>
          <p:nvPr/>
        </p:nvSpPr>
        <p:spPr>
          <a:xfrm>
            <a:off x="531301" y="3552919"/>
            <a:ext cx="8114039" cy="2200598"/>
          </a:xfrm>
          <a:prstGeom prst="rect">
            <a:avLst/>
          </a:prstGeom>
          <a:noFill/>
        </p:spPr>
        <p:txBody>
          <a:bodyPr wrap="square" lIns="121917" tIns="60958" rIns="121917" bIns="60958" rtlCol="0">
            <a:spAutoFit/>
          </a:bodyPr>
          <a:lstStyle/>
          <a:p>
            <a:pPr algn="just">
              <a:lnSpc>
                <a:spcPct val="125000"/>
              </a:lnSpc>
            </a:pPr>
            <a:r>
              <a:rPr lang="vi-VN" sz="3600" dirty="0">
                <a:solidFill>
                  <a:schemeClr val="accent6">
                    <a:lumMod val="75000"/>
                  </a:schemeClr>
                </a:solidFill>
                <a:latin typeface="Times New Roman" pitchFamily="18" charset="0"/>
                <a:cs typeface="Times New Roman" pitchFamily="18" charset="0"/>
                <a:sym typeface="Wingdings" panose="05000000000000000000" pitchFamily="2" charset="2"/>
              </a:rPr>
              <a:t> Tôi là gà trống, tôi như chiếc đồng hồ báo thức, báo cho mọi người mau mau thức dậy.</a:t>
            </a:r>
          </a:p>
        </p:txBody>
      </p:sp>
    </p:spTree>
    <p:extLst>
      <p:ext uri="{BB962C8B-B14F-4D97-AF65-F5344CB8AC3E}">
        <p14:creationId xmlns:p14="http://schemas.microsoft.com/office/powerpoint/2010/main" val="208847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6BE8217-8760-4D3B-A9E2-3B3779B8A853}"/>
              </a:ext>
            </a:extLst>
          </p:cNvPr>
          <p:cNvSpPr txBox="1"/>
          <p:nvPr/>
        </p:nvSpPr>
        <p:spPr>
          <a:xfrm>
            <a:off x="3389978" y="1560851"/>
            <a:ext cx="5774804" cy="3520640"/>
          </a:xfrm>
          <a:prstGeom prst="rect">
            <a:avLst/>
          </a:prstGeom>
          <a:noFill/>
        </p:spPr>
        <p:txBody>
          <a:bodyPr wrap="square" lIns="121917" tIns="60958" rIns="121917" bIns="60958" rtlCol="0">
            <a:spAutoFit/>
          </a:bodyPr>
          <a:lstStyle/>
          <a:p>
            <a:pPr marL="380990" indent="-380990" algn="just">
              <a:lnSpc>
                <a:spcPct val="125000"/>
              </a:lnSpc>
              <a:buFont typeface="Arial" panose="020B0604020202020204" pitchFamily="34" charset="0"/>
              <a:buChar char="•"/>
            </a:pPr>
            <a:r>
              <a:rPr lang="vi-VN" sz="3600" dirty="0">
                <a:solidFill>
                  <a:schemeClr val="accent6">
                    <a:lumMod val="75000"/>
                  </a:schemeClr>
                </a:solidFill>
                <a:latin typeface="Times New Roman" pitchFamily="18" charset="0"/>
                <a:cs typeface="Times New Roman" pitchFamily="18" charset="0"/>
              </a:rPr>
              <a:t>Bé làm bài.</a:t>
            </a:r>
          </a:p>
          <a:p>
            <a:pPr marL="380990" indent="-380990" algn="just">
              <a:lnSpc>
                <a:spcPct val="125000"/>
              </a:lnSpc>
              <a:buFont typeface="Arial" panose="020B0604020202020204" pitchFamily="34" charset="0"/>
              <a:buChar char="•"/>
            </a:pPr>
            <a:r>
              <a:rPr lang="vi-VN" sz="3600" dirty="0">
                <a:solidFill>
                  <a:schemeClr val="accent6">
                    <a:lumMod val="75000"/>
                  </a:schemeClr>
                </a:solidFill>
                <a:latin typeface="Times New Roman" pitchFamily="18" charset="0"/>
                <a:cs typeface="Times New Roman" pitchFamily="18" charset="0"/>
              </a:rPr>
              <a:t>Bé đi học.</a:t>
            </a:r>
          </a:p>
          <a:p>
            <a:pPr marL="380990" indent="-380990" algn="just">
              <a:lnSpc>
                <a:spcPct val="125000"/>
              </a:lnSpc>
              <a:buFont typeface="Arial" panose="020B0604020202020204" pitchFamily="34" charset="0"/>
              <a:buChar char="•"/>
            </a:pPr>
            <a:r>
              <a:rPr lang="vi-VN" sz="3600" dirty="0">
                <a:solidFill>
                  <a:schemeClr val="accent6">
                    <a:lumMod val="75000"/>
                  </a:schemeClr>
                </a:solidFill>
                <a:latin typeface="Times New Roman" pitchFamily="18" charset="0"/>
                <a:cs typeface="Times New Roman" pitchFamily="18" charset="0"/>
              </a:rPr>
              <a:t>Bé quét nhà.</a:t>
            </a:r>
          </a:p>
          <a:p>
            <a:pPr marL="380990" indent="-380990" algn="just">
              <a:lnSpc>
                <a:spcPct val="125000"/>
              </a:lnSpc>
              <a:buFont typeface="Arial" panose="020B0604020202020204" pitchFamily="34" charset="0"/>
              <a:buChar char="•"/>
            </a:pPr>
            <a:r>
              <a:rPr lang="vi-VN" sz="3600" dirty="0">
                <a:solidFill>
                  <a:schemeClr val="accent6">
                    <a:lumMod val="75000"/>
                  </a:schemeClr>
                </a:solidFill>
                <a:latin typeface="Times New Roman" pitchFamily="18" charset="0"/>
                <a:cs typeface="Times New Roman" pitchFamily="18" charset="0"/>
              </a:rPr>
              <a:t>Bé nhặt rau.</a:t>
            </a:r>
          </a:p>
          <a:p>
            <a:pPr marL="380990" indent="-380990" algn="just">
              <a:lnSpc>
                <a:spcPct val="125000"/>
              </a:lnSpc>
              <a:buFont typeface="Arial" panose="020B0604020202020204" pitchFamily="34" charset="0"/>
              <a:buChar char="•"/>
            </a:pPr>
            <a:r>
              <a:rPr lang="vi-VN" sz="3600" dirty="0">
                <a:solidFill>
                  <a:schemeClr val="accent6">
                    <a:lumMod val="75000"/>
                  </a:schemeClr>
                </a:solidFill>
                <a:latin typeface="Times New Roman" pitchFamily="18" charset="0"/>
                <a:cs typeface="Times New Roman" pitchFamily="18" charset="0"/>
              </a:rPr>
              <a:t>Bé chơi với em đỡ mẹ.</a:t>
            </a:r>
          </a:p>
        </p:txBody>
      </p:sp>
      <p:sp>
        <p:nvSpPr>
          <p:cNvPr id="3" name="TextBox 2">
            <a:extLst>
              <a:ext uri="{FF2B5EF4-FFF2-40B4-BE49-F238E27FC236}">
                <a16:creationId xmlns:a16="http://schemas.microsoft.com/office/drawing/2014/main" xmlns="" id="{816071DC-B131-2D45-8C63-61A27880C1EE}"/>
              </a:ext>
            </a:extLst>
          </p:cNvPr>
          <p:cNvSpPr txBox="1"/>
          <p:nvPr/>
        </p:nvSpPr>
        <p:spPr>
          <a:xfrm>
            <a:off x="92595" y="304800"/>
            <a:ext cx="8822805" cy="1443148"/>
          </a:xfrm>
          <a:prstGeom prst="rect">
            <a:avLst/>
          </a:prstGeom>
          <a:noFill/>
        </p:spPr>
        <p:txBody>
          <a:bodyPr wrap="square" lIns="121917" tIns="60958" rIns="121917" bIns="60958" rtlCol="0">
            <a:spAutoFit/>
          </a:bodyPr>
          <a:lstStyle/>
          <a:p>
            <a:pPr algn="just">
              <a:lnSpc>
                <a:spcPct val="125000"/>
              </a:lnSpc>
            </a:pPr>
            <a:r>
              <a:rPr lang="vi-VN" sz="3600" b="1" dirty="0">
                <a:solidFill>
                  <a:schemeClr val="accent6">
                    <a:lumMod val="75000"/>
                  </a:schemeClr>
                </a:solidFill>
                <a:latin typeface="Times New Roman" pitchFamily="18" charset="0"/>
                <a:cs typeface="Times New Roman" pitchFamily="18" charset="0"/>
              </a:rPr>
              <a:t>3. </a:t>
            </a:r>
            <a:r>
              <a:rPr lang="vi-VN" sz="3600" dirty="0">
                <a:latin typeface="Times New Roman" pitchFamily="18" charset="0"/>
                <a:cs typeface="Times New Roman" pitchFamily="18" charset="0"/>
              </a:rPr>
              <a:t>Kể tên những việc bạn nhỏ trong bài đã làm.</a:t>
            </a:r>
          </a:p>
        </p:txBody>
      </p:sp>
      <p:pic>
        <p:nvPicPr>
          <p:cNvPr id="9" name="Picture 8">
            <a:extLst>
              <a:ext uri="{FF2B5EF4-FFF2-40B4-BE49-F238E27FC236}">
                <a16:creationId xmlns:a16="http://schemas.microsoft.com/office/drawing/2014/main" xmlns="" id="{ED3CCB9B-F035-43B1-8369-FE9B9EFFCE05}"/>
              </a:ext>
            </a:extLst>
          </p:cNvPr>
          <p:cNvPicPr>
            <a:picLocks noChangeAspect="1"/>
          </p:cNvPicPr>
          <p:nvPr/>
        </p:nvPicPr>
        <p:blipFill rotWithShape="1">
          <a:blip r:embed="rId2"/>
          <a:srcRect l="3194" t="12246" r="52012"/>
          <a:stretch/>
        </p:blipFill>
        <p:spPr>
          <a:xfrm>
            <a:off x="178689" y="1965393"/>
            <a:ext cx="2777837" cy="2711556"/>
          </a:xfrm>
          <a:prstGeom prst="ellipse">
            <a:avLst/>
          </a:prstGeom>
        </p:spPr>
      </p:pic>
    </p:spTree>
    <p:extLst>
      <p:ext uri="{BB962C8B-B14F-4D97-AF65-F5344CB8AC3E}">
        <p14:creationId xmlns:p14="http://schemas.microsoft.com/office/powerpoint/2010/main" val="325786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ipe(left)">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ipe(left)">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left)">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wipe(left)">
                                      <p:cBhvr>
                                        <p:cTn id="3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1290</TotalTime>
  <Words>936</Words>
  <Application>Microsoft Office PowerPoint</Application>
  <PresentationFormat>On-screen Show (4:3)</PresentationFormat>
  <Paragraphs>172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38</cp:revision>
  <dcterms:created xsi:type="dcterms:W3CDTF">2022-09-10T17:49:34Z</dcterms:created>
  <dcterms:modified xsi:type="dcterms:W3CDTF">2024-09-28T03:32:26Z</dcterms:modified>
</cp:coreProperties>
</file>