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42"/>
  </p:notesMasterIdLst>
  <p:sldIdLst>
    <p:sldId id="261" r:id="rId2"/>
    <p:sldId id="262" r:id="rId3"/>
    <p:sldId id="263" r:id="rId4"/>
    <p:sldId id="257" r:id="rId5"/>
    <p:sldId id="258" r:id="rId6"/>
    <p:sldId id="259" r:id="rId7"/>
    <p:sldId id="260" r:id="rId8"/>
    <p:sldId id="269" r:id="rId9"/>
    <p:sldId id="270" r:id="rId10"/>
    <p:sldId id="271" r:id="rId11"/>
    <p:sldId id="288" r:id="rId12"/>
    <p:sldId id="289" r:id="rId13"/>
    <p:sldId id="290" r:id="rId14"/>
    <p:sldId id="291" r:id="rId15"/>
    <p:sldId id="275" r:id="rId16"/>
    <p:sldId id="292" r:id="rId17"/>
    <p:sldId id="293" r:id="rId18"/>
    <p:sldId id="294" r:id="rId19"/>
    <p:sldId id="274" r:id="rId20"/>
    <p:sldId id="295" r:id="rId21"/>
    <p:sldId id="296" r:id="rId22"/>
    <p:sldId id="297" r:id="rId23"/>
    <p:sldId id="298" r:id="rId24"/>
    <p:sldId id="299" r:id="rId25"/>
    <p:sldId id="304" r:id="rId26"/>
    <p:sldId id="300" r:id="rId27"/>
    <p:sldId id="279" r:id="rId28"/>
    <p:sldId id="301" r:id="rId29"/>
    <p:sldId id="302" r:id="rId30"/>
    <p:sldId id="303" r:id="rId31"/>
    <p:sldId id="305" r:id="rId32"/>
    <p:sldId id="306" r:id="rId33"/>
    <p:sldId id="307" r:id="rId34"/>
    <p:sldId id="308" r:id="rId35"/>
    <p:sldId id="309" r:id="rId36"/>
    <p:sldId id="310" r:id="rId37"/>
    <p:sldId id="284" r:id="rId38"/>
    <p:sldId id="285" r:id="rId39"/>
    <p:sldId id="286" r:id="rId40"/>
    <p:sldId id="2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9" d="100"/>
          <a:sy n="79" d="100"/>
        </p:scale>
        <p:origin x="21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56835-B01E-4FAB-B7BE-4F7C36C76447}" type="datetimeFigureOut">
              <a:rPr lang="en-US" smtClean="0"/>
              <a:t>6/19/2022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5EAC53-0F28-4A4A-BF0B-12F569568BBD}" type="slidenum">
              <a:rPr lang="en-US" smtClean="0"/>
              <a:t>‹#›</a:t>
            </a:fld>
            <a:endParaRPr lang="en-US"/>
          </a:p>
        </p:txBody>
      </p:sp>
    </p:spTree>
    <p:extLst>
      <p:ext uri="{BB962C8B-B14F-4D97-AF65-F5344CB8AC3E}">
        <p14:creationId xmlns:p14="http://schemas.microsoft.com/office/powerpoint/2010/main" val="111269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7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40</a:t>
            </a:fld>
            <a:endParaRPr lang="en-US"/>
          </a:p>
        </p:txBody>
      </p:sp>
    </p:spTree>
    <p:extLst>
      <p:ext uri="{BB962C8B-B14F-4D97-AF65-F5344CB8AC3E}">
        <p14:creationId xmlns:p14="http://schemas.microsoft.com/office/powerpoint/2010/main" val="129412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4091DF3-15C0-436E-988D-CF934A184B5B}"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24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207465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275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6979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267693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5511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756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939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14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52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6/19/2022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92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417C98-5284-4BB1-92D3-069DDE070442}"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55940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417C98-5284-4BB1-92D3-069DDE070442}" type="datetimeFigureOut">
              <a:rPr lang="en-US" smtClean="0"/>
              <a:t>6/19/2022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91DF3-15C0-436E-988D-CF934A184B5B}"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19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417C98-5284-4BB1-92D3-069DDE070442}" type="datetimeFigureOut">
              <a:rPr lang="en-US" smtClean="0"/>
              <a:t>6/19/2022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91DF3-15C0-436E-988D-CF934A184B5B}"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924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7C98-5284-4BB1-92D3-069DDE070442}" type="datetimeFigureOut">
              <a:rPr lang="en-US" smtClean="0"/>
              <a:t>6/19/2022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3092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57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6/19/2022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03188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3417C98-5284-4BB1-92D3-069DDE070442}" type="datetimeFigureOut">
              <a:rPr lang="en-US" smtClean="0"/>
              <a:t>6/19/2022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091DF3-15C0-436E-988D-CF934A184B5B}" type="slidenum">
              <a:rPr lang="en-US" smtClean="0"/>
              <a:t>‹#›</a:t>
            </a:fld>
            <a:endParaRPr lang="en-US"/>
          </a:p>
        </p:txBody>
      </p:sp>
    </p:spTree>
    <p:extLst>
      <p:ext uri="{BB962C8B-B14F-4D97-AF65-F5344CB8AC3E}">
        <p14:creationId xmlns:p14="http://schemas.microsoft.com/office/powerpoint/2010/main" val="332304649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5.sv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50.png"/><Relationship Id="rId5" Type="http://schemas.openxmlformats.org/officeDocument/2006/relationships/image" Target="../media/image46.jpe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4.jpeg"/><Relationship Id="rId7" Type="http://schemas.openxmlformats.org/officeDocument/2006/relationships/image" Target="../media/image51.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0.png"/><Relationship Id="rId5" Type="http://schemas.openxmlformats.org/officeDocument/2006/relationships/image" Target="../media/image34.jpe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1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6.png"/><Relationship Id="rId17" Type="http://schemas.openxmlformats.org/officeDocument/2006/relationships/image" Target="../media/image36.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8.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5.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8.sv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8.sv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58.sv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58.sv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18" Type="http://schemas.openxmlformats.org/officeDocument/2006/relationships/image" Target="../media/image9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6.png"/><Relationship Id="rId17" Type="http://schemas.openxmlformats.org/officeDocument/2006/relationships/image" Target="../media/image36.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28.svg"/><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7" Type="http://schemas.microsoft.com/office/2007/relationships/hdphoto" Target="../media/hdphoto10.wdp"/><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5.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microsoft.com/office/2007/relationships/hdphoto" Target="../media/hdphoto5.wdp"/><Relationship Id="rId3" Type="http://schemas.openxmlformats.org/officeDocument/2006/relationships/audio" Target="NULL" TargetMode="External"/><Relationship Id="rId21" Type="http://schemas.openxmlformats.org/officeDocument/2006/relationships/image" Target="../media/image30.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7.png"/><Relationship Id="rId20" Type="http://schemas.microsoft.com/office/2007/relationships/hdphoto" Target="../media/hdphoto6.wdp"/><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5.png"/><Relationship Id="rId5" Type="http://schemas.openxmlformats.org/officeDocument/2006/relationships/slideLayout" Target="../slideLayouts/slideLayout1.xml"/><Relationship Id="rId15" Type="http://schemas.openxmlformats.org/officeDocument/2006/relationships/slide" Target="slide6.xml"/><Relationship Id="rId10" Type="http://schemas.openxmlformats.org/officeDocument/2006/relationships/slide" Target="slide5.xml"/><Relationship Id="rId19" Type="http://schemas.openxmlformats.org/officeDocument/2006/relationships/image" Target="../media/image29.png"/><Relationship Id="rId4" Type="http://schemas.microsoft.com/office/2007/relationships/media" Target="../media/media2.mp3"/><Relationship Id="rId9" Type="http://schemas.microsoft.com/office/2007/relationships/hdphoto" Target="../media/hdphoto2.wdp"/><Relationship Id="rId14" Type="http://schemas.microsoft.com/office/2007/relationships/hdphoto" Target="../media/hdphoto4.wdp"/><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7.gif"/><Relationship Id="rId18" Type="http://schemas.openxmlformats.org/officeDocument/2006/relationships/image" Target="../media/image110.png"/><Relationship Id="rId26" Type="http://schemas.openxmlformats.org/officeDocument/2006/relationships/image" Target="../media/image115.png"/><Relationship Id="rId3" Type="http://schemas.openxmlformats.org/officeDocument/2006/relationships/image" Target="../media/image101.gif"/><Relationship Id="rId21" Type="http://schemas.microsoft.com/office/2007/relationships/hdphoto" Target="../media/hdphoto17.wdp"/><Relationship Id="rId7" Type="http://schemas.microsoft.com/office/2007/relationships/hdphoto" Target="../media/hdphoto12.wdp"/><Relationship Id="rId12" Type="http://schemas.openxmlformats.org/officeDocument/2006/relationships/image" Target="../media/image106.gif"/><Relationship Id="rId17" Type="http://schemas.microsoft.com/office/2007/relationships/hdphoto" Target="../media/hdphoto16.wdp"/><Relationship Id="rId25" Type="http://schemas.microsoft.com/office/2007/relationships/hdphoto" Target="../media/hdphoto19.wdp"/><Relationship Id="rId2" Type="http://schemas.openxmlformats.org/officeDocument/2006/relationships/notesSlide" Target="../notesSlides/notesSlide2.xml"/><Relationship Id="rId16" Type="http://schemas.openxmlformats.org/officeDocument/2006/relationships/image" Target="../media/image109.png"/><Relationship Id="rId20" Type="http://schemas.openxmlformats.org/officeDocument/2006/relationships/image" Target="../media/image112.png"/><Relationship Id="rId29" Type="http://schemas.microsoft.com/office/2007/relationships/hdphoto" Target="../media/hdphoto21.wdp"/><Relationship Id="rId1" Type="http://schemas.openxmlformats.org/officeDocument/2006/relationships/slideLayout" Target="../slideLayouts/slideLayout2.xml"/><Relationship Id="rId6" Type="http://schemas.openxmlformats.org/officeDocument/2006/relationships/image" Target="../media/image103.png"/><Relationship Id="rId11" Type="http://schemas.microsoft.com/office/2007/relationships/hdphoto" Target="../media/hdphoto14.wdp"/><Relationship Id="rId24" Type="http://schemas.openxmlformats.org/officeDocument/2006/relationships/image" Target="../media/image114.png"/><Relationship Id="rId32" Type="http://schemas.microsoft.com/office/2007/relationships/hdphoto" Target="../media/hdphoto22.wdp"/><Relationship Id="rId5" Type="http://schemas.microsoft.com/office/2007/relationships/hdphoto" Target="../media/hdphoto11.wdp"/><Relationship Id="rId15" Type="http://schemas.microsoft.com/office/2007/relationships/hdphoto" Target="../media/hdphoto15.wdp"/><Relationship Id="rId23" Type="http://schemas.microsoft.com/office/2007/relationships/hdphoto" Target="../media/hdphoto18.wdp"/><Relationship Id="rId28" Type="http://schemas.openxmlformats.org/officeDocument/2006/relationships/image" Target="../media/image116.png"/><Relationship Id="rId10" Type="http://schemas.openxmlformats.org/officeDocument/2006/relationships/image" Target="../media/image105.png"/><Relationship Id="rId19" Type="http://schemas.openxmlformats.org/officeDocument/2006/relationships/image" Target="../media/image111.gif"/><Relationship Id="rId31" Type="http://schemas.openxmlformats.org/officeDocument/2006/relationships/image" Target="../media/image118.png"/><Relationship Id="rId4" Type="http://schemas.openxmlformats.org/officeDocument/2006/relationships/image" Target="../media/image102.png"/><Relationship Id="rId9" Type="http://schemas.microsoft.com/office/2007/relationships/hdphoto" Target="../media/hdphoto13.wdp"/><Relationship Id="rId14" Type="http://schemas.openxmlformats.org/officeDocument/2006/relationships/image" Target="../media/image108.png"/><Relationship Id="rId22" Type="http://schemas.openxmlformats.org/officeDocument/2006/relationships/image" Target="../media/image113.png"/><Relationship Id="rId27" Type="http://schemas.microsoft.com/office/2007/relationships/hdphoto" Target="../media/hdphoto20.wdp"/><Relationship Id="rId30" Type="http://schemas.openxmlformats.org/officeDocument/2006/relationships/image" Target="../media/image117.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png"/><Relationship Id="rId18" Type="http://schemas.openxmlformats.org/officeDocument/2006/relationships/image" Target="../media/image36.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30.svg"/><Relationship Id="rId17" Type="http://schemas.openxmlformats.org/officeDocument/2006/relationships/image" Target="../media/image18.png"/><Relationship Id="rId2" Type="http://schemas.openxmlformats.org/officeDocument/2006/relationships/image" Target="../media/image39.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4.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96324">
            <a:off x="43584" y="5517911"/>
            <a:ext cx="2600277" cy="86991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2249" y="4396630"/>
            <a:ext cx="2305671" cy="217990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6855">
            <a:off x="9986189" y="667866"/>
            <a:ext cx="2134019" cy="679006"/>
          </a:xfrm>
          <a:prstGeom prst="rect">
            <a:avLst/>
          </a:prstGeom>
        </p:spPr>
      </p:pic>
      <p:pic>
        <p:nvPicPr>
          <p:cNvPr id="4" name="Picture 3" descr="A couple of figurines on a cake&#10;&#10;Description automatically generated with low confidence">
            <a:extLst>
              <a:ext uri="{FF2B5EF4-FFF2-40B4-BE49-F238E27FC236}">
                <a16:creationId xmlns:a16="http://schemas.microsoft.com/office/drawing/2014/main"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2032000" y="2971800"/>
            <a:ext cx="8902535" cy="4209262"/>
          </a:xfrm>
          <a:prstGeom prst="rect">
            <a:avLst/>
          </a:prstGeom>
        </p:spPr>
      </p:pic>
      <p:sp>
        <p:nvSpPr>
          <p:cNvPr id="2" name="TextBox 1"/>
          <p:cNvSpPr txBox="1"/>
          <p:nvPr/>
        </p:nvSpPr>
        <p:spPr>
          <a:xfrm>
            <a:off x="2436238" y="676629"/>
            <a:ext cx="8984034" cy="1692899"/>
          </a:xfrm>
          <a:prstGeom prst="rect">
            <a:avLst/>
          </a:prstGeom>
          <a:noFill/>
        </p:spPr>
        <p:txBody>
          <a:bodyPr wrap="square" rtlCol="0">
            <a:spAutoFit/>
          </a:bodyPr>
          <a:lstStyle/>
          <a:p>
            <a:r>
              <a:rPr lang="en-US" sz="10401" dirty="0" err="1">
                <a:ln>
                  <a:solidFill>
                    <a:srgbClr val="002060"/>
                  </a:solidFill>
                </a:ln>
                <a:solidFill>
                  <a:srgbClr val="0070C0"/>
                </a:solidFill>
                <a:effectLst>
                  <a:reflection blurRad="6350" stA="60000" endA="900" endPos="58000" dir="5400000" sy="-100000" algn="bl" rotWithShape="0"/>
                </a:effectLst>
                <a:latin typeface="HP-142" panose="020B0603050302020204" pitchFamily="34" charset="0"/>
              </a:rPr>
              <a:t>Công</a:t>
            </a:r>
            <a:r>
              <a:rPr lang="en-US" sz="10401" dirty="0">
                <a:ln>
                  <a:solidFill>
                    <a:srgbClr val="002060"/>
                  </a:solidFill>
                </a:ln>
                <a:solidFill>
                  <a:srgbClr val="0070C0"/>
                </a:solidFill>
                <a:effectLst>
                  <a:reflection blurRad="6350" stA="60000" endA="900" endPos="58000" dir="5400000" sy="-100000" algn="bl" rotWithShape="0"/>
                </a:effectLst>
                <a:latin typeface="HP-142" panose="020B0603050302020204" pitchFamily="34" charset="0"/>
              </a:rPr>
              <a:t> </a:t>
            </a:r>
            <a:r>
              <a:rPr lang="en-US" sz="10401" dirty="0" err="1">
                <a:ln>
                  <a:solidFill>
                    <a:srgbClr val="002060"/>
                  </a:solidFill>
                </a:ln>
                <a:solidFill>
                  <a:srgbClr val="0070C0"/>
                </a:solidFill>
                <a:effectLst>
                  <a:reflection blurRad="6350" stA="60000" endA="900" endPos="58000" dir="5400000" sy="-100000" algn="bl" rotWithShape="0"/>
                </a:effectLst>
                <a:latin typeface="HP-142" panose="020B0603050302020204" pitchFamily="34" charset="0"/>
              </a:rPr>
              <a:t>nghệ</a:t>
            </a:r>
            <a:endParaRPr lang="en-US" sz="10401" dirty="0">
              <a:ln>
                <a:solidFill>
                  <a:srgbClr val="002060"/>
                </a:solidFill>
              </a:ln>
              <a:solidFill>
                <a:srgbClr val="0070C0"/>
              </a:solidFill>
              <a:effectLst>
                <a:reflection blurRad="6350" stA="60000" endA="900" endPos="58000" dir="5400000" sy="-100000" algn="bl" rotWithShape="0"/>
              </a:effectLst>
              <a:latin typeface="HP-142" panose="020B0603050302020204" pitchFamily="34" charset="0"/>
            </a:endParaRPr>
          </a:p>
        </p:txBody>
      </p:sp>
    </p:spTree>
    <p:extLst>
      <p:ext uri="{BB962C8B-B14F-4D97-AF65-F5344CB8AC3E}">
        <p14:creationId xmlns:p14="http://schemas.microsoft.com/office/powerpoint/2010/main" val="15135621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02FE67-C912-4297-BF2E-C7EA96A0A6B1}"/>
              </a:ext>
            </a:extLst>
          </p:cNvPr>
          <p:cNvGrpSpPr/>
          <p:nvPr/>
        </p:nvGrpSpPr>
        <p:grpSpPr>
          <a:xfrm>
            <a:off x="462509" y="526262"/>
            <a:ext cx="9862956" cy="1320800"/>
            <a:chOff x="1263920" y="789393"/>
            <a:chExt cx="14208409" cy="1981200"/>
          </a:xfrm>
        </p:grpSpPr>
        <p:pic>
          <p:nvPicPr>
            <p:cNvPr id="13" name="Picture 5">
              <a:extLst>
                <a:ext uri="{FF2B5EF4-FFF2-40B4-BE49-F238E27FC236}">
                  <a16:creationId xmlns:a16="http://schemas.microsoft.com/office/drawing/2014/main" id="{E9890816-A92F-4D23-82B2-C4394A74E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48649" y="789393"/>
              <a:ext cx="13438952" cy="1981200"/>
            </a:xfrm>
            <a:prstGeom prst="rect">
              <a:avLst/>
            </a:prstGeom>
          </p:spPr>
        </p:pic>
        <p:sp>
          <p:nvSpPr>
            <p:cNvPr id="12" name="Rectangle 11">
              <a:extLst>
                <a:ext uri="{FF2B5EF4-FFF2-40B4-BE49-F238E27FC236}">
                  <a16:creationId xmlns:a16="http://schemas.microsoft.com/office/drawing/2014/main" id="{32F4987E-4153-4771-9BAE-1D2AFF4B2C4A}"/>
                </a:ext>
              </a:extLst>
            </p:cNvPr>
            <p:cNvSpPr/>
            <p:nvPr/>
          </p:nvSpPr>
          <p:spPr>
            <a:xfrm>
              <a:off x="1263920" y="1179828"/>
              <a:ext cx="14208409" cy="1200328"/>
            </a:xfrm>
            <a:prstGeom prst="rect">
              <a:avLst/>
            </a:prstGeom>
            <a:noFill/>
          </p:spPr>
          <p:txBody>
            <a:bodyPr wrap="none" lIns="60960" tIns="30480" rIns="60960" bIns="30480">
              <a:spAutoFit/>
            </a:bodyPr>
            <a:lstStyle/>
            <a:p>
              <a:pPr algn="ctr"/>
              <a:r>
                <a:rPr lang="en-US" sz="4800" dirty="0" smtClean="0">
                  <a:ln w="0">
                    <a:solidFill>
                      <a:sysClr val="windowText" lastClr="000000"/>
                    </a:solidFill>
                  </a:ln>
                  <a:solidFill>
                    <a:srgbClr val="0070C0"/>
                  </a:solidFill>
                  <a:latin typeface="#9Slide03 BoosterNextFYBlack" panose="02000A03000000020004" pitchFamily="2" charset="0"/>
                </a:rPr>
                <a:t>Dụng cụ và vật liệu làm thủ công</a:t>
              </a:r>
              <a:endParaRPr lang="en-US" sz="4800" dirty="0">
                <a:ln w="0">
                  <a:solidFill>
                    <a:sysClr val="windowText" lastClr="000000"/>
                  </a:solidFill>
                </a:ln>
                <a:solidFill>
                  <a:srgbClr val="0070C0"/>
                </a:solidFill>
                <a:latin typeface="#9Slide03 BoosterNextFYBlack" panose="02000A03000000020004" pitchFamily="2" charset="0"/>
              </a:endParaRPr>
            </a:p>
          </p:txBody>
        </p:sp>
      </p:grpSp>
      <p:pic>
        <p:nvPicPr>
          <p:cNvPr id="8" name="Picture 5">
            <a:extLst>
              <a:ext uri="{FF2B5EF4-FFF2-40B4-BE49-F238E27FC236}">
                <a16:creationId xmlns:a16="http://schemas.microsoft.com/office/drawing/2014/main" id="{494A618C-C26B-4C04-A5C9-9247526547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309251">
            <a:off x="9939925" y="409583"/>
            <a:ext cx="2113947" cy="1306803"/>
          </a:xfrm>
          <a:prstGeom prst="rect">
            <a:avLst/>
          </a:prstGeom>
        </p:spPr>
      </p:pic>
      <p:pic>
        <p:nvPicPr>
          <p:cNvPr id="4" name="Picture 3"/>
          <p:cNvPicPr>
            <a:picLocks noChangeAspect="1"/>
          </p:cNvPicPr>
          <p:nvPr/>
        </p:nvPicPr>
        <p:blipFill>
          <a:blip r:embed="rId8"/>
          <a:stretch>
            <a:fillRect/>
          </a:stretch>
        </p:blipFill>
        <p:spPr>
          <a:xfrm>
            <a:off x="3374687" y="2107352"/>
            <a:ext cx="4800600" cy="4076700"/>
          </a:xfrm>
          <a:prstGeom prst="rect">
            <a:avLst/>
          </a:prstGeom>
        </p:spPr>
      </p:pic>
    </p:spTree>
    <p:extLst>
      <p:ext uri="{BB962C8B-B14F-4D97-AF65-F5344CB8AC3E}">
        <p14:creationId xmlns:p14="http://schemas.microsoft.com/office/powerpoint/2010/main" val="305285704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94A618C-C26B-4C04-A5C9-9247526547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309251">
            <a:off x="9939925" y="409583"/>
            <a:ext cx="2113947" cy="1306803"/>
          </a:xfrm>
          <a:prstGeom prst="rect">
            <a:avLst/>
          </a:prstGeom>
        </p:spPr>
      </p:pic>
      <p:pic>
        <p:nvPicPr>
          <p:cNvPr id="1028" name="Picture 4" descr="http://abacusmaster.edu.vn/wp-content/uploads/2018/09/toan-tu-duy-2-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897" y="2513299"/>
            <a:ext cx="4902808" cy="3826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1632" y="875489"/>
            <a:ext cx="6949338" cy="1323439"/>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8000" b="1" dirty="0" smtClean="0">
                <a:ln/>
                <a:solidFill>
                  <a:schemeClr val="accent3"/>
                </a:solidFill>
                <a:latin typeface="HP-030" panose="020B0603050302020204" pitchFamily="34" charset="0"/>
              </a:rPr>
              <a:t>Nhìn nhanh  - Nhớ đúng</a:t>
            </a:r>
            <a:endParaRPr lang="en-US" sz="8000" b="1" dirty="0">
              <a:ln/>
              <a:solidFill>
                <a:schemeClr val="accent3"/>
              </a:solidFill>
              <a:latin typeface="HP-030" panose="020B0603050302020204" pitchFamily="34" charset="0"/>
            </a:endParaRPr>
          </a:p>
        </p:txBody>
      </p:sp>
    </p:spTree>
    <p:extLst>
      <p:ext uri="{BB962C8B-B14F-4D97-AF65-F5344CB8AC3E}">
        <p14:creationId xmlns:p14="http://schemas.microsoft.com/office/powerpoint/2010/main" val="10955065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se4.mm.bing.net/th?id=OIP.eRnu96iBeKFShNcQ8-huxwHaEq&amp;pid=Api&amp;P=0&amp;w=265&amp;h=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955" y="2975668"/>
            <a:ext cx="2524125" cy="2215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chuyenvanphongpham.com/upload/images/ho%20kho%20vpp%20an%20loc%20vi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847" y="750483"/>
            <a:ext cx="1744043" cy="1308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580326" y="1105018"/>
            <a:ext cx="2057400" cy="2095500"/>
          </a:xfrm>
          <a:prstGeom prst="rect">
            <a:avLst/>
          </a:prstGeom>
        </p:spPr>
      </p:pic>
      <p:pic>
        <p:nvPicPr>
          <p:cNvPr id="7" name="Picture 14" descr="https://tse3.mm.bing.net/th?id=OIP.gbdA3vxP9uh4tEWB6Jc0WgHaHa&amp;pid=Api&amp;P=0&amp;w=154&amp;h=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3401" y="743153"/>
            <a:ext cx="1634314" cy="16343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https://i.vdoc.vn/data/image/2020/12/15/van-mau-lop-4-ta-chiec-thuoc-ke-cua-e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396" y="3010321"/>
            <a:ext cx="2463437" cy="175006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2" descr="https://tse1.mm.bing.net/th?id=OIP.Fwrg1Hz30aFgdZRnWzO3nwHaEV&amp;pid=Api&amp;P=0&amp;w=268&amp;h=1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24" descr="https://toplist.vn/images/800px/sang-tao-cung-but-chi-14722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8617" y="1152095"/>
            <a:ext cx="1754020" cy="16318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http://product.hstatic.net/1000235735/product/gstar_aaa_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6090" y="4004340"/>
            <a:ext cx="1964920" cy="1964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books.daisan.vn/site/upload/media/images/general/1607420201_5fc53ae393020610f358d213142f4ed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0326" y="4184137"/>
            <a:ext cx="2014922" cy="20149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a:off x="1092335" y="906820"/>
            <a:ext cx="1957889" cy="2068848"/>
          </a:xfrm>
          <a:prstGeom prst="rect">
            <a:avLst/>
          </a:prstGeom>
        </p:spPr>
      </p:pic>
      <p:pic>
        <p:nvPicPr>
          <p:cNvPr id="27" name="Picture 26"/>
          <p:cNvPicPr>
            <a:picLocks noChangeAspect="1"/>
          </p:cNvPicPr>
          <p:nvPr/>
        </p:nvPicPr>
        <p:blipFill>
          <a:blip r:embed="rId11"/>
          <a:stretch>
            <a:fillRect/>
          </a:stretch>
        </p:blipFill>
        <p:spPr>
          <a:xfrm>
            <a:off x="799691" y="4215285"/>
            <a:ext cx="2543175" cy="1952625"/>
          </a:xfrm>
          <a:prstGeom prst="rect">
            <a:avLst/>
          </a:prstGeom>
        </p:spPr>
      </p:pic>
    </p:spTree>
    <p:extLst>
      <p:ext uri="{BB962C8B-B14F-4D97-AF65-F5344CB8AC3E}">
        <p14:creationId xmlns:p14="http://schemas.microsoft.com/office/powerpoint/2010/main" val="169424964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751" y="634929"/>
            <a:ext cx="1787828" cy="523220"/>
          </a:xfrm>
          <a:prstGeom prst="rect">
            <a:avLst/>
          </a:prstGeom>
          <a:noFill/>
        </p:spPr>
        <p:txBody>
          <a:bodyPr wrap="square" rtlCol="0">
            <a:spAutoFit/>
          </a:bodyPr>
          <a:lstStyle/>
          <a:p>
            <a:r>
              <a:rPr lang="en-US" sz="2800" dirty="0" smtClean="0">
                <a:solidFill>
                  <a:srgbClr val="0070C0"/>
                </a:solidFill>
                <a:latin typeface="UTM Alberta Heavy" panose="02040603050506020204" pitchFamily="18" charset="0"/>
              </a:rPr>
              <a:t>Vật liệu</a:t>
            </a:r>
            <a:endParaRPr lang="en-US" sz="2800" dirty="0">
              <a:solidFill>
                <a:srgbClr val="0070C0"/>
              </a:solidFill>
              <a:latin typeface="UTM Alberta Heavy" panose="02040603050506020204" pitchFamily="18" charset="0"/>
            </a:endParaRPr>
          </a:p>
        </p:txBody>
      </p:sp>
      <p:sp>
        <p:nvSpPr>
          <p:cNvPr id="3" name="TextBox 2"/>
          <p:cNvSpPr txBox="1"/>
          <p:nvPr/>
        </p:nvSpPr>
        <p:spPr>
          <a:xfrm flipH="1">
            <a:off x="8382322" y="634928"/>
            <a:ext cx="2630065" cy="523220"/>
          </a:xfrm>
          <a:prstGeom prst="rect">
            <a:avLst/>
          </a:prstGeom>
          <a:noFill/>
        </p:spPr>
        <p:txBody>
          <a:bodyPr wrap="square" rtlCol="0">
            <a:spAutoFit/>
          </a:bodyPr>
          <a:lstStyle/>
          <a:p>
            <a:r>
              <a:rPr lang="en-US" sz="2800" dirty="0" smtClean="0">
                <a:solidFill>
                  <a:srgbClr val="00B050"/>
                </a:solidFill>
                <a:latin typeface="UTM Alberta Heavy" panose="02040603050506020204" pitchFamily="18" charset="0"/>
              </a:rPr>
              <a:t>Dụng cụ</a:t>
            </a:r>
            <a:endParaRPr lang="en-US" sz="2800" dirty="0">
              <a:solidFill>
                <a:srgbClr val="00B050"/>
              </a:solidFill>
              <a:latin typeface="UTM Alberta Heavy" panose="02040603050506020204" pitchFamily="18" charset="0"/>
            </a:endParaRPr>
          </a:p>
        </p:txBody>
      </p:sp>
      <p:cxnSp>
        <p:nvCxnSpPr>
          <p:cNvPr id="5" name="Straight Connector 4"/>
          <p:cNvCxnSpPr/>
          <p:nvPr/>
        </p:nvCxnSpPr>
        <p:spPr>
          <a:xfrm>
            <a:off x="6284065" y="865762"/>
            <a:ext cx="77821" cy="5330757"/>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6" descr="https://tse4.mm.bing.net/th?id=OIP.eRnu96iBeKFShNcQ8-huxwHaEq&amp;pid=Api&amp;P=0&amp;w=265&amp;h=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65" y="4545453"/>
            <a:ext cx="1593231" cy="13986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chuyenvanphongpham.com/upload/images/ho%20kho%20vpp%20an%20loc%20vi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483" y="1187131"/>
            <a:ext cx="1892467" cy="1419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4196660" y="3827566"/>
            <a:ext cx="1561183" cy="1590094"/>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504" y="991971"/>
            <a:ext cx="1733056" cy="1524193"/>
          </a:xfrm>
          <a:prstGeom prst="rect">
            <a:avLst/>
          </a:prstGeom>
          <a:noFill/>
          <a:ln>
            <a:noFill/>
          </a:ln>
        </p:spPr>
      </p:pic>
      <p:sp>
        <p:nvSpPr>
          <p:cNvPr id="12" name="TextBox 11"/>
          <p:cNvSpPr txBox="1"/>
          <p:nvPr/>
        </p:nvSpPr>
        <p:spPr>
          <a:xfrm>
            <a:off x="1300412" y="2515117"/>
            <a:ext cx="1096775" cy="369332"/>
          </a:xfrm>
          <a:prstGeom prst="rect">
            <a:avLst/>
          </a:prstGeom>
          <a:noFill/>
        </p:spPr>
        <p:txBody>
          <a:bodyPr wrap="none" rtlCol="0">
            <a:spAutoFit/>
          </a:bodyPr>
          <a:lstStyle/>
          <a:p>
            <a:r>
              <a:rPr lang="en-US" dirty="0">
                <a:latin typeface="HP001 Kieu 2" panose="020B0603050302020204" pitchFamily="34" charset="0"/>
              </a:rPr>
              <a:t>g</a:t>
            </a:r>
            <a:r>
              <a:rPr lang="en-US" dirty="0" smtClean="0">
                <a:latin typeface="HP001 Kieu 2" panose="020B0603050302020204" pitchFamily="34" charset="0"/>
              </a:rPr>
              <a:t>iấy màu</a:t>
            </a:r>
            <a:endParaRPr lang="en-US" dirty="0">
              <a:latin typeface="HP001 Kieu 2" panose="020B0603050302020204" pitchFamily="34" charset="0"/>
            </a:endParaRPr>
          </a:p>
        </p:txBody>
      </p:sp>
      <p:sp>
        <p:nvSpPr>
          <p:cNvPr id="14" name="TextBox 13"/>
          <p:cNvSpPr txBox="1"/>
          <p:nvPr/>
        </p:nvSpPr>
        <p:spPr>
          <a:xfrm>
            <a:off x="2658713" y="4360787"/>
            <a:ext cx="957313" cy="369332"/>
          </a:xfrm>
          <a:prstGeom prst="rect">
            <a:avLst/>
          </a:prstGeom>
          <a:noFill/>
        </p:spPr>
        <p:txBody>
          <a:bodyPr wrap="none" rtlCol="0">
            <a:spAutoFit/>
          </a:bodyPr>
          <a:lstStyle/>
          <a:p>
            <a:r>
              <a:rPr lang="en-US" dirty="0">
                <a:latin typeface="HP001 Kieu 2" panose="020B0603050302020204" pitchFamily="34" charset="0"/>
              </a:rPr>
              <a:t>c</a:t>
            </a:r>
            <a:r>
              <a:rPr lang="en-US" dirty="0" smtClean="0">
                <a:latin typeface="HP001 Kieu 2" panose="020B0603050302020204" pitchFamily="34" charset="0"/>
              </a:rPr>
              <a:t>hỉ màu</a:t>
            </a:r>
            <a:endParaRPr lang="en-US" dirty="0">
              <a:latin typeface="HP001 Kieu 2" panose="020B0603050302020204" pitchFamily="34" charset="0"/>
            </a:endParaRPr>
          </a:p>
        </p:txBody>
      </p:sp>
      <p:sp>
        <p:nvSpPr>
          <p:cNvPr id="16" name="TextBox 15"/>
          <p:cNvSpPr txBox="1"/>
          <p:nvPr/>
        </p:nvSpPr>
        <p:spPr>
          <a:xfrm>
            <a:off x="942796" y="5944151"/>
            <a:ext cx="1638590" cy="369332"/>
          </a:xfrm>
          <a:prstGeom prst="rect">
            <a:avLst/>
          </a:prstGeom>
          <a:noFill/>
        </p:spPr>
        <p:txBody>
          <a:bodyPr wrap="none" rtlCol="0">
            <a:spAutoFit/>
          </a:bodyPr>
          <a:lstStyle/>
          <a:p>
            <a:r>
              <a:rPr lang="en-US" dirty="0">
                <a:latin typeface="HP001 Kieu 2" panose="020B0603050302020204" pitchFamily="34" charset="0"/>
              </a:rPr>
              <a:t>b</a:t>
            </a:r>
            <a:r>
              <a:rPr lang="en-US" dirty="0" smtClean="0">
                <a:latin typeface="HP001 Kieu 2" panose="020B0603050302020204" pitchFamily="34" charset="0"/>
              </a:rPr>
              <a:t>ăng dán màu</a:t>
            </a:r>
            <a:endParaRPr lang="en-US" dirty="0">
              <a:latin typeface="HP001 Kieu 2" panose="020B0603050302020204" pitchFamily="34" charset="0"/>
            </a:endParaRPr>
          </a:p>
        </p:txBody>
      </p:sp>
      <p:sp>
        <p:nvSpPr>
          <p:cNvPr id="17" name="TextBox 16"/>
          <p:cNvSpPr txBox="1"/>
          <p:nvPr/>
        </p:nvSpPr>
        <p:spPr>
          <a:xfrm>
            <a:off x="4457892" y="2851357"/>
            <a:ext cx="896399" cy="369332"/>
          </a:xfrm>
          <a:prstGeom prst="rect">
            <a:avLst/>
          </a:prstGeom>
          <a:noFill/>
        </p:spPr>
        <p:txBody>
          <a:bodyPr wrap="none" rtlCol="0">
            <a:spAutoFit/>
          </a:bodyPr>
          <a:lstStyle/>
          <a:p>
            <a:r>
              <a:rPr lang="en-US" dirty="0" smtClean="0">
                <a:latin typeface="HP001 Kieu 2" panose="020B0603050302020204" pitchFamily="34" charset="0"/>
              </a:rPr>
              <a:t>keo dán</a:t>
            </a:r>
            <a:endParaRPr lang="en-US" dirty="0">
              <a:latin typeface="HP001 Kieu 2" panose="020B0603050302020204" pitchFamily="34" charset="0"/>
            </a:endParaRPr>
          </a:p>
        </p:txBody>
      </p:sp>
      <p:sp>
        <p:nvSpPr>
          <p:cNvPr id="18" name="TextBox 17"/>
          <p:cNvSpPr txBox="1"/>
          <p:nvPr/>
        </p:nvSpPr>
        <p:spPr>
          <a:xfrm>
            <a:off x="4582579" y="5596492"/>
            <a:ext cx="958917" cy="369332"/>
          </a:xfrm>
          <a:prstGeom prst="rect">
            <a:avLst/>
          </a:prstGeom>
          <a:noFill/>
        </p:spPr>
        <p:txBody>
          <a:bodyPr wrap="none" rtlCol="0">
            <a:spAutoFit/>
          </a:bodyPr>
          <a:lstStyle/>
          <a:p>
            <a:r>
              <a:rPr lang="en-US" dirty="0">
                <a:latin typeface="HP001 Kieu 2" panose="020B0603050302020204" pitchFamily="34" charset="0"/>
              </a:rPr>
              <a:t>g</a:t>
            </a:r>
            <a:r>
              <a:rPr lang="en-US" dirty="0" smtClean="0">
                <a:latin typeface="HP001 Kieu 2" panose="020B0603050302020204" pitchFamily="34" charset="0"/>
              </a:rPr>
              <a:t>iấy bìa</a:t>
            </a:r>
            <a:endParaRPr lang="en-US" dirty="0">
              <a:latin typeface="HP001 Kieu 2" panose="020B0603050302020204" pitchFamily="34" charset="0"/>
            </a:endParaRPr>
          </a:p>
        </p:txBody>
      </p:sp>
      <p:pic>
        <p:nvPicPr>
          <p:cNvPr id="19" name="Picture 14" descr="https://tse3.mm.bing.net/th?id=OIP.gbdA3vxP9uh4tEWB6Jc0WgHaHa&amp;pid=Api&amp;P=0&amp;w=154&amp;h=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0391" y="1149051"/>
            <a:ext cx="1455992" cy="14559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ttps://i.vdoc.vn/data/image/2020/12/15/van-mau-lop-4-ta-chiec-thuoc-ke-cua-em-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9231" y="2922766"/>
            <a:ext cx="1772996" cy="12595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https://toplist.vn/images/800px/sang-tao-cung-but-chi-14722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259" y="1240784"/>
            <a:ext cx="1367827" cy="12725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http://product.hstatic.net/1000235735/product/gstar_aaa_lar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4067" y="4237391"/>
            <a:ext cx="1512989" cy="15129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descr="https://books.daisan.vn/site/upload/media/images/general/1607420201_5fc53ae393020610f358d213142f4ed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52227" y="4271242"/>
            <a:ext cx="1616210" cy="161621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7108718" y="2533373"/>
            <a:ext cx="987771" cy="369332"/>
          </a:xfrm>
          <a:prstGeom prst="rect">
            <a:avLst/>
          </a:prstGeom>
          <a:noFill/>
        </p:spPr>
        <p:txBody>
          <a:bodyPr wrap="none" rtlCol="0">
            <a:spAutoFit/>
          </a:bodyPr>
          <a:lstStyle/>
          <a:p>
            <a:r>
              <a:rPr lang="en-US" dirty="0">
                <a:latin typeface="HP001 Kieu 2" panose="020B0603050302020204" pitchFamily="34" charset="0"/>
              </a:rPr>
              <a:t>b</a:t>
            </a:r>
            <a:r>
              <a:rPr lang="en-US" dirty="0" smtClean="0">
                <a:latin typeface="HP001 Kieu 2" panose="020B0603050302020204" pitchFamily="34" charset="0"/>
              </a:rPr>
              <a:t>út màu</a:t>
            </a:r>
            <a:endParaRPr lang="en-US" dirty="0">
              <a:latin typeface="HP001 Kieu 2" panose="020B0603050302020204" pitchFamily="34" charset="0"/>
            </a:endParaRPr>
          </a:p>
        </p:txBody>
      </p:sp>
      <p:sp>
        <p:nvSpPr>
          <p:cNvPr id="31" name="TextBox 30"/>
          <p:cNvSpPr txBox="1"/>
          <p:nvPr/>
        </p:nvSpPr>
        <p:spPr>
          <a:xfrm>
            <a:off x="6827740" y="5887452"/>
            <a:ext cx="817853" cy="369332"/>
          </a:xfrm>
          <a:prstGeom prst="rect">
            <a:avLst/>
          </a:prstGeom>
          <a:noFill/>
        </p:spPr>
        <p:txBody>
          <a:bodyPr wrap="none" rtlCol="0">
            <a:spAutoFit/>
          </a:bodyPr>
          <a:lstStyle/>
          <a:p>
            <a:r>
              <a:rPr lang="en-US" dirty="0">
                <a:latin typeface="HP001 Kieu 2" panose="020B0603050302020204" pitchFamily="34" charset="0"/>
              </a:rPr>
              <a:t>b</a:t>
            </a:r>
            <a:r>
              <a:rPr lang="en-US" dirty="0" smtClean="0">
                <a:latin typeface="HP001 Kieu 2" panose="020B0603050302020204" pitchFamily="34" charset="0"/>
              </a:rPr>
              <a:t>út chì</a:t>
            </a:r>
            <a:endParaRPr lang="en-US" dirty="0">
              <a:latin typeface="HP001 Kieu 2" panose="020B0603050302020204" pitchFamily="34" charset="0"/>
            </a:endParaRPr>
          </a:p>
        </p:txBody>
      </p:sp>
      <p:sp>
        <p:nvSpPr>
          <p:cNvPr id="32" name="TextBox 31"/>
          <p:cNvSpPr txBox="1"/>
          <p:nvPr/>
        </p:nvSpPr>
        <p:spPr>
          <a:xfrm>
            <a:off x="10302623" y="2738100"/>
            <a:ext cx="431528" cy="369332"/>
          </a:xfrm>
          <a:prstGeom prst="rect">
            <a:avLst/>
          </a:prstGeom>
          <a:noFill/>
        </p:spPr>
        <p:txBody>
          <a:bodyPr wrap="none" rtlCol="0">
            <a:spAutoFit/>
          </a:bodyPr>
          <a:lstStyle/>
          <a:p>
            <a:r>
              <a:rPr lang="en-US" dirty="0" smtClean="0">
                <a:latin typeface="HP001 Kieu 2" panose="020B0603050302020204" pitchFamily="34" charset="0"/>
              </a:rPr>
              <a:t>kéo</a:t>
            </a:r>
            <a:endParaRPr lang="en-US" dirty="0">
              <a:latin typeface="HP001 Kieu 2" panose="020B0603050302020204" pitchFamily="34" charset="0"/>
            </a:endParaRPr>
          </a:p>
        </p:txBody>
      </p:sp>
      <p:sp>
        <p:nvSpPr>
          <p:cNvPr id="35" name="TextBox 34"/>
          <p:cNvSpPr txBox="1"/>
          <p:nvPr/>
        </p:nvSpPr>
        <p:spPr>
          <a:xfrm>
            <a:off x="8457243" y="4222454"/>
            <a:ext cx="894797" cy="369332"/>
          </a:xfrm>
          <a:prstGeom prst="rect">
            <a:avLst/>
          </a:prstGeom>
          <a:noFill/>
        </p:spPr>
        <p:txBody>
          <a:bodyPr wrap="none" rtlCol="0">
            <a:spAutoFit/>
          </a:bodyPr>
          <a:lstStyle/>
          <a:p>
            <a:r>
              <a:rPr lang="en-US" dirty="0">
                <a:latin typeface="HP001 Kieu 2" panose="020B0603050302020204" pitchFamily="34" charset="0"/>
              </a:rPr>
              <a:t>t</a:t>
            </a:r>
            <a:r>
              <a:rPr lang="en-US" dirty="0" smtClean="0">
                <a:latin typeface="HP001 Kieu 2" panose="020B0603050302020204" pitchFamily="34" charset="0"/>
              </a:rPr>
              <a:t>hước kẻ</a:t>
            </a:r>
            <a:endParaRPr lang="en-US" dirty="0">
              <a:latin typeface="HP001 Kieu 2" panose="020B0603050302020204" pitchFamily="34" charset="0"/>
            </a:endParaRPr>
          </a:p>
        </p:txBody>
      </p:sp>
      <p:sp>
        <p:nvSpPr>
          <p:cNvPr id="36" name="TextBox 35"/>
          <p:cNvSpPr txBox="1"/>
          <p:nvPr/>
        </p:nvSpPr>
        <p:spPr>
          <a:xfrm>
            <a:off x="10214042" y="5912749"/>
            <a:ext cx="1018227" cy="369332"/>
          </a:xfrm>
          <a:prstGeom prst="rect">
            <a:avLst/>
          </a:prstGeom>
          <a:noFill/>
        </p:spPr>
        <p:txBody>
          <a:bodyPr wrap="none" rtlCol="0">
            <a:spAutoFit/>
          </a:bodyPr>
          <a:lstStyle/>
          <a:p>
            <a:r>
              <a:rPr lang="en-US" dirty="0">
                <a:latin typeface="HP001 Kieu 2" panose="020B0603050302020204" pitchFamily="34" charset="0"/>
              </a:rPr>
              <a:t>c</a:t>
            </a:r>
            <a:r>
              <a:rPr lang="en-US" dirty="0" smtClean="0">
                <a:latin typeface="HP001 Kieu 2" panose="020B0603050302020204" pitchFamily="34" charset="0"/>
              </a:rPr>
              <a:t>om - pa</a:t>
            </a:r>
            <a:endParaRPr lang="en-US" dirty="0">
              <a:latin typeface="HP001 Kieu 2" panose="020B0603050302020204" pitchFamily="34" charset="0"/>
            </a:endParaRPr>
          </a:p>
        </p:txBody>
      </p:sp>
      <p:pic>
        <p:nvPicPr>
          <p:cNvPr id="37" name="Picture 36"/>
          <p:cNvPicPr>
            <a:picLocks noChangeAspect="1"/>
          </p:cNvPicPr>
          <p:nvPr/>
        </p:nvPicPr>
        <p:blipFill>
          <a:blip r:embed="rId11"/>
          <a:stretch>
            <a:fillRect/>
          </a:stretch>
        </p:blipFill>
        <p:spPr>
          <a:xfrm>
            <a:off x="2284498" y="3035031"/>
            <a:ext cx="1694651" cy="1301136"/>
          </a:xfrm>
          <a:prstGeom prst="rect">
            <a:avLst/>
          </a:prstGeom>
        </p:spPr>
      </p:pic>
    </p:spTree>
    <p:extLst>
      <p:ext uri="{BB962C8B-B14F-4D97-AF65-F5344CB8AC3E}">
        <p14:creationId xmlns:p14="http://schemas.microsoft.com/office/powerpoint/2010/main" val="14660455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80">
                                          <p:stCondLst>
                                            <p:cond delay="0"/>
                                          </p:stCondLst>
                                        </p:cTn>
                                        <p:tgtEl>
                                          <p:spTgt spid="19"/>
                                        </p:tgtEl>
                                      </p:cBhvr>
                                    </p:animEffect>
                                    <p:anim calcmode="lin" valueType="num">
                                      <p:cBhvr>
                                        <p:cTn id="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5" dur="26">
                                          <p:stCondLst>
                                            <p:cond delay="650"/>
                                          </p:stCondLst>
                                        </p:cTn>
                                        <p:tgtEl>
                                          <p:spTgt spid="19"/>
                                        </p:tgtEl>
                                      </p:cBhvr>
                                      <p:to x="100000" y="60000"/>
                                    </p:animScale>
                                    <p:animScale>
                                      <p:cBhvr>
                                        <p:cTn id="66" dur="166" decel="50000">
                                          <p:stCondLst>
                                            <p:cond delay="676"/>
                                          </p:stCondLst>
                                        </p:cTn>
                                        <p:tgtEl>
                                          <p:spTgt spid="19"/>
                                        </p:tgtEl>
                                      </p:cBhvr>
                                      <p:to x="100000" y="100000"/>
                                    </p:animScale>
                                    <p:animScale>
                                      <p:cBhvr>
                                        <p:cTn id="67" dur="26">
                                          <p:stCondLst>
                                            <p:cond delay="1312"/>
                                          </p:stCondLst>
                                        </p:cTn>
                                        <p:tgtEl>
                                          <p:spTgt spid="19"/>
                                        </p:tgtEl>
                                      </p:cBhvr>
                                      <p:to x="100000" y="80000"/>
                                    </p:animScale>
                                    <p:animScale>
                                      <p:cBhvr>
                                        <p:cTn id="68" dur="166" decel="50000">
                                          <p:stCondLst>
                                            <p:cond delay="1338"/>
                                          </p:stCondLst>
                                        </p:cTn>
                                        <p:tgtEl>
                                          <p:spTgt spid="19"/>
                                        </p:tgtEl>
                                      </p:cBhvr>
                                      <p:to x="100000" y="100000"/>
                                    </p:animScale>
                                    <p:animScale>
                                      <p:cBhvr>
                                        <p:cTn id="69" dur="26">
                                          <p:stCondLst>
                                            <p:cond delay="1642"/>
                                          </p:stCondLst>
                                        </p:cTn>
                                        <p:tgtEl>
                                          <p:spTgt spid="19"/>
                                        </p:tgtEl>
                                      </p:cBhvr>
                                      <p:to x="100000" y="90000"/>
                                    </p:animScale>
                                    <p:animScale>
                                      <p:cBhvr>
                                        <p:cTn id="70" dur="166" decel="50000">
                                          <p:stCondLst>
                                            <p:cond delay="1668"/>
                                          </p:stCondLst>
                                        </p:cTn>
                                        <p:tgtEl>
                                          <p:spTgt spid="19"/>
                                        </p:tgtEl>
                                      </p:cBhvr>
                                      <p:to x="100000" y="100000"/>
                                    </p:animScale>
                                    <p:animScale>
                                      <p:cBhvr>
                                        <p:cTn id="71" dur="26">
                                          <p:stCondLst>
                                            <p:cond delay="1808"/>
                                          </p:stCondLst>
                                        </p:cTn>
                                        <p:tgtEl>
                                          <p:spTgt spid="19"/>
                                        </p:tgtEl>
                                      </p:cBhvr>
                                      <p:to x="100000" y="95000"/>
                                    </p:animScale>
                                    <p:animScale>
                                      <p:cBhvr>
                                        <p:cTn id="72" dur="166" decel="50000">
                                          <p:stCondLst>
                                            <p:cond delay="1834"/>
                                          </p:stCondLst>
                                        </p:cTn>
                                        <p:tgtEl>
                                          <p:spTgt spid="19"/>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80">
                                          <p:stCondLst>
                                            <p:cond delay="0"/>
                                          </p:stCondLst>
                                        </p:cTn>
                                        <p:tgtEl>
                                          <p:spTgt spid="32"/>
                                        </p:tgtEl>
                                      </p:cBhvr>
                                    </p:animEffect>
                                    <p:anim calcmode="lin" valueType="num">
                                      <p:cBhvr>
                                        <p:cTn id="7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81" dur="26">
                                          <p:stCondLst>
                                            <p:cond delay="650"/>
                                          </p:stCondLst>
                                        </p:cTn>
                                        <p:tgtEl>
                                          <p:spTgt spid="32"/>
                                        </p:tgtEl>
                                      </p:cBhvr>
                                      <p:to x="100000" y="60000"/>
                                    </p:animScale>
                                    <p:animScale>
                                      <p:cBhvr>
                                        <p:cTn id="82" dur="166" decel="50000">
                                          <p:stCondLst>
                                            <p:cond delay="676"/>
                                          </p:stCondLst>
                                        </p:cTn>
                                        <p:tgtEl>
                                          <p:spTgt spid="32"/>
                                        </p:tgtEl>
                                      </p:cBhvr>
                                      <p:to x="100000" y="100000"/>
                                    </p:animScale>
                                    <p:animScale>
                                      <p:cBhvr>
                                        <p:cTn id="83" dur="26">
                                          <p:stCondLst>
                                            <p:cond delay="1312"/>
                                          </p:stCondLst>
                                        </p:cTn>
                                        <p:tgtEl>
                                          <p:spTgt spid="32"/>
                                        </p:tgtEl>
                                      </p:cBhvr>
                                      <p:to x="100000" y="80000"/>
                                    </p:animScale>
                                    <p:animScale>
                                      <p:cBhvr>
                                        <p:cTn id="84" dur="166" decel="50000">
                                          <p:stCondLst>
                                            <p:cond delay="1338"/>
                                          </p:stCondLst>
                                        </p:cTn>
                                        <p:tgtEl>
                                          <p:spTgt spid="32"/>
                                        </p:tgtEl>
                                      </p:cBhvr>
                                      <p:to x="100000" y="100000"/>
                                    </p:animScale>
                                    <p:animScale>
                                      <p:cBhvr>
                                        <p:cTn id="85" dur="26">
                                          <p:stCondLst>
                                            <p:cond delay="1642"/>
                                          </p:stCondLst>
                                        </p:cTn>
                                        <p:tgtEl>
                                          <p:spTgt spid="32"/>
                                        </p:tgtEl>
                                      </p:cBhvr>
                                      <p:to x="100000" y="90000"/>
                                    </p:animScale>
                                    <p:animScale>
                                      <p:cBhvr>
                                        <p:cTn id="86" dur="166" decel="50000">
                                          <p:stCondLst>
                                            <p:cond delay="1668"/>
                                          </p:stCondLst>
                                        </p:cTn>
                                        <p:tgtEl>
                                          <p:spTgt spid="32"/>
                                        </p:tgtEl>
                                      </p:cBhvr>
                                      <p:to x="100000" y="100000"/>
                                    </p:animScale>
                                    <p:animScale>
                                      <p:cBhvr>
                                        <p:cTn id="87" dur="26">
                                          <p:stCondLst>
                                            <p:cond delay="1808"/>
                                          </p:stCondLst>
                                        </p:cTn>
                                        <p:tgtEl>
                                          <p:spTgt spid="32"/>
                                        </p:tgtEl>
                                      </p:cBhvr>
                                      <p:to x="100000" y="95000"/>
                                    </p:animScale>
                                    <p:animScale>
                                      <p:cBhvr>
                                        <p:cTn id="88" dur="166" decel="50000">
                                          <p:stCondLst>
                                            <p:cond delay="1834"/>
                                          </p:stCondLst>
                                        </p:cTn>
                                        <p:tgtEl>
                                          <p:spTgt spid="32"/>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animEffect transition="in" filter="fade">
                                      <p:cBhvr>
                                        <p:cTn id="95" dur="500"/>
                                        <p:tgtEl>
                                          <p:spTgt spid="2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anim calcmode="lin" valueType="num">
                                      <p:cBhvr>
                                        <p:cTn id="98" dur="500" fill="hold"/>
                                        <p:tgtEl>
                                          <p:spTgt spid="35"/>
                                        </p:tgtEl>
                                        <p:attrNameLst>
                                          <p:attrName>ppt_w</p:attrName>
                                        </p:attrNameLst>
                                      </p:cBhvr>
                                      <p:tavLst>
                                        <p:tav tm="0">
                                          <p:val>
                                            <p:fltVal val="0"/>
                                          </p:val>
                                        </p:tav>
                                        <p:tav tm="100000">
                                          <p:val>
                                            <p:strVal val="#ppt_w"/>
                                          </p:val>
                                        </p:tav>
                                      </p:tavLst>
                                    </p:anim>
                                    <p:anim calcmode="lin" valueType="num">
                                      <p:cBhvr>
                                        <p:cTn id="99" dur="500" fill="hold"/>
                                        <p:tgtEl>
                                          <p:spTgt spid="35"/>
                                        </p:tgtEl>
                                        <p:attrNameLst>
                                          <p:attrName>ppt_h</p:attrName>
                                        </p:attrNameLst>
                                      </p:cBhvr>
                                      <p:tavLst>
                                        <p:tav tm="0">
                                          <p:val>
                                            <p:fltVal val="0"/>
                                          </p:val>
                                        </p:tav>
                                        <p:tav tm="100000">
                                          <p:val>
                                            <p:strVal val="#ppt_h"/>
                                          </p:val>
                                        </p:tav>
                                      </p:tavLst>
                                    </p:anim>
                                    <p:animEffect transition="in" filter="fade">
                                      <p:cBhvr>
                                        <p:cTn id="100" dur="5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1000" fill="hold"/>
                                        <p:tgtEl>
                                          <p:spTgt spid="22"/>
                                        </p:tgtEl>
                                        <p:attrNameLst>
                                          <p:attrName>ppt_w</p:attrName>
                                        </p:attrNameLst>
                                      </p:cBhvr>
                                      <p:tavLst>
                                        <p:tav tm="0">
                                          <p:val>
                                            <p:fltVal val="0"/>
                                          </p:val>
                                        </p:tav>
                                        <p:tav tm="100000">
                                          <p:val>
                                            <p:strVal val="#ppt_w"/>
                                          </p:val>
                                        </p:tav>
                                      </p:tavLst>
                                    </p:anim>
                                    <p:anim calcmode="lin" valueType="num">
                                      <p:cBhvr>
                                        <p:cTn id="106" dur="1000" fill="hold"/>
                                        <p:tgtEl>
                                          <p:spTgt spid="22"/>
                                        </p:tgtEl>
                                        <p:attrNameLst>
                                          <p:attrName>ppt_h</p:attrName>
                                        </p:attrNameLst>
                                      </p:cBhvr>
                                      <p:tavLst>
                                        <p:tav tm="0">
                                          <p:val>
                                            <p:fltVal val="0"/>
                                          </p:val>
                                        </p:tav>
                                        <p:tav tm="100000">
                                          <p:val>
                                            <p:strVal val="#ppt_h"/>
                                          </p:val>
                                        </p:tav>
                                      </p:tavLst>
                                    </p:anim>
                                    <p:anim calcmode="lin" valueType="num">
                                      <p:cBhvr>
                                        <p:cTn id="107" dur="1000" fill="hold"/>
                                        <p:tgtEl>
                                          <p:spTgt spid="22"/>
                                        </p:tgtEl>
                                        <p:attrNameLst>
                                          <p:attrName>style.rotation</p:attrName>
                                        </p:attrNameLst>
                                      </p:cBhvr>
                                      <p:tavLst>
                                        <p:tav tm="0">
                                          <p:val>
                                            <p:fltVal val="90"/>
                                          </p:val>
                                        </p:tav>
                                        <p:tav tm="100000">
                                          <p:val>
                                            <p:fltVal val="0"/>
                                          </p:val>
                                        </p:tav>
                                      </p:tavLst>
                                    </p:anim>
                                    <p:animEffect transition="in" filter="fade">
                                      <p:cBhvr>
                                        <p:cTn id="108" dur="1000"/>
                                        <p:tgtEl>
                                          <p:spTgt spid="22"/>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1000" fill="hold"/>
                                        <p:tgtEl>
                                          <p:spTgt spid="31"/>
                                        </p:tgtEl>
                                        <p:attrNameLst>
                                          <p:attrName>ppt_w</p:attrName>
                                        </p:attrNameLst>
                                      </p:cBhvr>
                                      <p:tavLst>
                                        <p:tav tm="0">
                                          <p:val>
                                            <p:fltVal val="0"/>
                                          </p:val>
                                        </p:tav>
                                        <p:tav tm="100000">
                                          <p:val>
                                            <p:strVal val="#ppt_w"/>
                                          </p:val>
                                        </p:tav>
                                      </p:tavLst>
                                    </p:anim>
                                    <p:anim calcmode="lin" valueType="num">
                                      <p:cBhvr>
                                        <p:cTn id="112" dur="1000" fill="hold"/>
                                        <p:tgtEl>
                                          <p:spTgt spid="31"/>
                                        </p:tgtEl>
                                        <p:attrNameLst>
                                          <p:attrName>ppt_h</p:attrName>
                                        </p:attrNameLst>
                                      </p:cBhvr>
                                      <p:tavLst>
                                        <p:tav tm="0">
                                          <p:val>
                                            <p:fltVal val="0"/>
                                          </p:val>
                                        </p:tav>
                                        <p:tav tm="100000">
                                          <p:val>
                                            <p:strVal val="#ppt_h"/>
                                          </p:val>
                                        </p:tav>
                                      </p:tavLst>
                                    </p:anim>
                                    <p:anim calcmode="lin" valueType="num">
                                      <p:cBhvr>
                                        <p:cTn id="113" dur="1000" fill="hold"/>
                                        <p:tgtEl>
                                          <p:spTgt spid="31"/>
                                        </p:tgtEl>
                                        <p:attrNameLst>
                                          <p:attrName>style.rotation</p:attrName>
                                        </p:attrNameLst>
                                      </p:cBhvr>
                                      <p:tavLst>
                                        <p:tav tm="0">
                                          <p:val>
                                            <p:fltVal val="90"/>
                                          </p:val>
                                        </p:tav>
                                        <p:tav tm="100000">
                                          <p:val>
                                            <p:fltVal val="0"/>
                                          </p:val>
                                        </p:tav>
                                      </p:tavLst>
                                    </p:anim>
                                    <p:animEffect transition="in" filter="fade">
                                      <p:cBhvr>
                                        <p:cTn id="114" dur="10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17" presetClass="entr" presetSubtype="10" fill="hold"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strVal val="#ppt_h"/>
                                          </p:val>
                                        </p:tav>
                                        <p:tav tm="100000">
                                          <p:val>
                                            <p:strVal val="#ppt_h"/>
                                          </p:val>
                                        </p:tav>
                                      </p:tavLst>
                                    </p:anim>
                                  </p:childTnLst>
                                </p:cTn>
                              </p:par>
                              <p:par>
                                <p:cTn id="121" presetID="17" presetClass="entr" presetSubtype="1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p:cTn id="123" dur="500" fill="hold"/>
                                        <p:tgtEl>
                                          <p:spTgt spid="36"/>
                                        </p:tgtEl>
                                        <p:attrNameLst>
                                          <p:attrName>ppt_w</p:attrName>
                                        </p:attrNameLst>
                                      </p:cBhvr>
                                      <p:tavLst>
                                        <p:tav tm="0">
                                          <p:val>
                                            <p:fltVal val="0"/>
                                          </p:val>
                                        </p:tav>
                                        <p:tav tm="100000">
                                          <p:val>
                                            <p:strVal val="#ppt_w"/>
                                          </p:val>
                                        </p:tav>
                                      </p:tavLst>
                                    </p:anim>
                                    <p:anim calcmode="lin" valueType="num">
                                      <p:cBhvr>
                                        <p:cTn id="12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1" presetClass="entr" presetSubtype="1"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wheel(1)">
                                      <p:cBhvr>
                                        <p:cTn id="129" dur="2000"/>
                                        <p:tgtEl>
                                          <p:spTgt spid="2"/>
                                        </p:tgtEl>
                                      </p:cBhvr>
                                    </p:animEffect>
                                  </p:childTnLst>
                                </p:cTn>
                              </p:par>
                            </p:childTnLst>
                          </p:cTn>
                        </p:par>
                      </p:childTnLst>
                    </p:cTn>
                  </p:par>
                  <p:par>
                    <p:cTn id="130" fill="hold">
                      <p:stCondLst>
                        <p:cond delay="indefinite"/>
                      </p:stCondLst>
                      <p:childTnLst>
                        <p:par>
                          <p:cTn id="131" fill="hold">
                            <p:stCondLst>
                              <p:cond delay="0"/>
                            </p:stCondLst>
                            <p:childTnLst>
                              <p:par>
                                <p:cTn id="132" presetID="21" presetClass="entr" presetSubtype="1" fill="hold" grpId="0" nodeType="clickEffect">
                                  <p:stCondLst>
                                    <p:cond delay="0"/>
                                  </p:stCondLst>
                                  <p:childTnLst>
                                    <p:set>
                                      <p:cBhvr>
                                        <p:cTn id="133" dur="1" fill="hold">
                                          <p:stCondLst>
                                            <p:cond delay="0"/>
                                          </p:stCondLst>
                                        </p:cTn>
                                        <p:tgtEl>
                                          <p:spTgt spid="3"/>
                                        </p:tgtEl>
                                        <p:attrNameLst>
                                          <p:attrName>style.visibility</p:attrName>
                                        </p:attrNameLst>
                                      </p:cBhvr>
                                      <p:to>
                                        <p:strVal val="visible"/>
                                      </p:to>
                                    </p:set>
                                    <p:animEffect transition="in" filter="wheel(1)">
                                      <p:cBhvr>
                                        <p:cTn id="13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14" grpId="0"/>
      <p:bldP spid="16" grpId="0"/>
      <p:bldP spid="17" grpId="0"/>
      <p:bldP spid="18" grpId="0"/>
      <p:bldP spid="30" grpId="0"/>
      <p:bldP spid="31" grpId="0"/>
      <p:bldP spid="32"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se2.mm.bing.net/th?id=OIP.yf2c6VGfKgqP05IbjDZW7AAAAA&amp;pid=Api&amp;P=0&amp;w=207&amp;h=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05" y="1625441"/>
            <a:ext cx="2893554" cy="2124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s://zenmart.vn/Resources/Zenmart/Product/2020/01/709/8935049510222-fanta-cam-lon-330ml-6371462833415645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725" y="1043997"/>
            <a:ext cx="276225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tse4.mm.bing.net/th?id=OIP.sgf9ViRv7N8iy69LO8fAPQHaE8&amp;pid=Api&amp;P=0&amp;w=260&amp;h=1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603" y="3923226"/>
            <a:ext cx="3219857" cy="2142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bizweb.dktcdn.net/thumb/1024x1024/100/348/234/products/bo-kim-khau-nhua-6-cay-tien-loi-3.jpg?v=15782951835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5109" y="3688877"/>
            <a:ext cx="2376792" cy="23767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s://tse2.mm.bing.net/th?id=OIP.ar6mRSHgFdrLgiskl9MrEgHaGq&amp;pid=Api&amp;P=0&amp;w=188&amp;h=1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054" y="4042830"/>
            <a:ext cx="2363354" cy="2124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ongcutot.vn/uploads/store/doc/keo/cat-chi/cat-chi-senyu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1467" y="1364866"/>
            <a:ext cx="3020694" cy="22655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6366" y="582332"/>
            <a:ext cx="9654278" cy="461665"/>
          </a:xfrm>
          <a:prstGeom prst="rect">
            <a:avLst/>
          </a:prstGeom>
          <a:noFill/>
        </p:spPr>
        <p:txBody>
          <a:bodyPr wrap="square" rtlCol="0">
            <a:spAutoFit/>
          </a:bodyPr>
          <a:lstStyle/>
          <a:p>
            <a:r>
              <a:rPr lang="en-US" sz="2400" dirty="0" smtClean="0">
                <a:solidFill>
                  <a:srgbClr val="00B050"/>
                </a:solidFill>
                <a:latin typeface="HP-142" panose="020B0603050302020204" pitchFamily="34" charset="0"/>
              </a:rPr>
              <a:t>Em hãy kể thêm một số vật liệu và dụng cụ làm thủ công khác</a:t>
            </a:r>
            <a:endParaRPr lang="en-US" sz="2400" dirty="0">
              <a:solidFill>
                <a:srgbClr val="00B050"/>
              </a:solidFill>
              <a:latin typeface="HP-142" panose="020B0603050302020204" pitchFamily="34" charset="0"/>
            </a:endParaRPr>
          </a:p>
        </p:txBody>
      </p:sp>
    </p:spTree>
    <p:extLst>
      <p:ext uri="{BB962C8B-B14F-4D97-AF65-F5344CB8AC3E}">
        <p14:creationId xmlns:p14="http://schemas.microsoft.com/office/powerpoint/2010/main" val="8082642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E6C875A9-C31F-4DA4-888A-7E06CE6F800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642096" y="4352686"/>
            <a:ext cx="2468638" cy="2468638"/>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AAB98104-8039-419F-80D4-2B787F043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438" y="2816867"/>
            <a:ext cx="3967467" cy="3967467"/>
          </a:xfrm>
          <a:prstGeom prst="rect">
            <a:avLst/>
          </a:prstGeom>
        </p:spPr>
      </p:pic>
      <p:pic>
        <p:nvPicPr>
          <p:cNvPr id="21" name="Picture 20" descr="Icon&#10;&#10;Description automatically generated">
            <a:extLst>
              <a:ext uri="{FF2B5EF4-FFF2-40B4-BE49-F238E27FC236}">
                <a16:creationId xmlns:a16="http://schemas.microsoft.com/office/drawing/2014/main" id="{6E525906-D388-4FEE-BBC5-9BD7D0CDA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045" y="5452906"/>
            <a:ext cx="2384689" cy="1512143"/>
          </a:xfrm>
          <a:prstGeom prst="rect">
            <a:avLst/>
          </a:prstGeom>
        </p:spPr>
      </p:pic>
      <p:pic>
        <p:nvPicPr>
          <p:cNvPr id="23" name="Picture 22" descr="Text&#10;&#10;Description automatically generated">
            <a:extLst>
              <a:ext uri="{FF2B5EF4-FFF2-40B4-BE49-F238E27FC236}">
                <a16:creationId xmlns:a16="http://schemas.microsoft.com/office/drawing/2014/main" id="{33F42693-FB7F-4344-9F2F-CBC78CEBA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400" y="3581400"/>
            <a:ext cx="2438400" cy="2438400"/>
          </a:xfrm>
          <a:prstGeom prst="rect">
            <a:avLst/>
          </a:prstGeom>
        </p:spPr>
      </p:pic>
      <p:sp>
        <p:nvSpPr>
          <p:cNvPr id="2" name="TextBox 1"/>
          <p:cNvSpPr txBox="1"/>
          <p:nvPr/>
        </p:nvSpPr>
        <p:spPr>
          <a:xfrm>
            <a:off x="2483402" y="598073"/>
            <a:ext cx="8278382" cy="183652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1334" b="1" dirty="0" err="1">
                <a:ln/>
                <a:solidFill>
                  <a:schemeClr val="accent4"/>
                </a:solidFill>
                <a:latin typeface="#9Slide03 BoosterNextFYBlack" panose="02000A03000000020004" pitchFamily="2" charset="0"/>
              </a:rPr>
              <a:t>Ghép</a:t>
            </a:r>
            <a:r>
              <a:rPr lang="en-US" sz="11334" b="1" dirty="0">
                <a:ln/>
                <a:solidFill>
                  <a:schemeClr val="accent4"/>
                </a:solidFill>
                <a:latin typeface="#9Slide03 BoosterNextFYBlack" panose="02000A03000000020004" pitchFamily="2" charset="0"/>
              </a:rPr>
              <a:t> </a:t>
            </a:r>
            <a:r>
              <a:rPr lang="en-US" sz="11334" b="1" dirty="0" err="1">
                <a:ln/>
                <a:solidFill>
                  <a:schemeClr val="accent4"/>
                </a:solidFill>
                <a:latin typeface="#9Slide03 BoosterNextFYBlack" panose="02000A03000000020004" pitchFamily="2" charset="0"/>
              </a:rPr>
              <a:t>đôi</a:t>
            </a:r>
            <a:endParaRPr lang="en-US" sz="11334" b="1" dirty="0">
              <a:ln/>
              <a:solidFill>
                <a:schemeClr val="accent4"/>
              </a:solidFill>
              <a:latin typeface="#9Slide03 BoosterNextFYBlack" panose="02000A03000000020004" pitchFamily="2" charset="0"/>
            </a:endParaRPr>
          </a:p>
        </p:txBody>
      </p:sp>
      <p:sp>
        <p:nvSpPr>
          <p:cNvPr id="3" name="Heart 2"/>
          <p:cNvSpPr/>
          <p:nvPr/>
        </p:nvSpPr>
        <p:spPr>
          <a:xfrm>
            <a:off x="3445203" y="4451309"/>
            <a:ext cx="1249680" cy="1211107"/>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665913" y="2816867"/>
            <a:ext cx="4779724" cy="4779724"/>
          </a:xfrm>
          <a:prstGeom prst="rect">
            <a:avLst/>
          </a:prstGeom>
        </p:spPr>
      </p:pic>
    </p:spTree>
    <p:extLst>
      <p:ext uri="{BB962C8B-B14F-4D97-AF65-F5344CB8AC3E}">
        <p14:creationId xmlns:p14="http://schemas.microsoft.com/office/powerpoint/2010/main" val="35361216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61111E-6 1.11022E-16 L 0.275 0.03704 " pathEditMode="relative" rAng="0" ptsTypes="AA">
                                      <p:cBhvr>
                                        <p:cTn id="6" dur="2000" fill="hold"/>
                                        <p:tgtEl>
                                          <p:spTgt spid="7"/>
                                        </p:tgtEl>
                                        <p:attrNameLst>
                                          <p:attrName>ppt_x</p:attrName>
                                          <p:attrName>ppt_y</p:attrName>
                                        </p:attrNameLst>
                                      </p:cBhvr>
                                      <p:rCtr x="13750" y="1852"/>
                                    </p:animMotion>
                                  </p:childTnLst>
                                </p:cTn>
                              </p:par>
                              <p:par>
                                <p:cTn id="7" presetID="35" presetClass="path" presetSubtype="0" accel="50000" decel="50000" fill="hold" nodeType="withEffect">
                                  <p:stCondLst>
                                    <p:cond delay="0"/>
                                  </p:stCondLst>
                                  <p:childTnLst>
                                    <p:animMotion origin="layout" path="M -1.52778E-6 -3.45679E-6 L -0.57647 -0.01327 " pathEditMode="relative" rAng="0" ptsTypes="AA">
                                      <p:cBhvr>
                                        <p:cTn id="8" dur="2000" fill="hold"/>
                                        <p:tgtEl>
                                          <p:spTgt spid="5"/>
                                        </p:tgtEl>
                                        <p:attrNameLst>
                                          <p:attrName>ppt_x</p:attrName>
                                          <p:attrName>ppt_y</p:attrName>
                                        </p:attrNameLst>
                                      </p:cBhvr>
                                      <p:rCtr x="-28828" y="-664"/>
                                    </p:animMotion>
                                  </p:childTnLst>
                                </p:cTn>
                              </p:par>
                            </p:childTnLst>
                          </p:cTn>
                        </p:par>
                        <p:par>
                          <p:cTn id="9" fill="hold">
                            <p:stCondLst>
                              <p:cond delay="2000"/>
                            </p:stCondLst>
                            <p:childTnLst>
                              <p:par>
                                <p:cTn id="10" presetID="16" presetClass="entr" presetSubtype="21"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6"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mph" presetSubtype="0" fill="hold" nodeType="withEffect">
                                  <p:stCondLst>
                                    <p:cond delay="0"/>
                                  </p:stCondLst>
                                  <p:childTnLst>
                                    <p:animScale>
                                      <p:cBhvr>
                                        <p:cTn id="23"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81678" y="1220637"/>
            <a:ext cx="3378309" cy="3441129"/>
          </a:xfrm>
          <a:prstGeom prst="rect">
            <a:avLst/>
          </a:prstGeom>
        </p:spPr>
      </p:pic>
      <p:pic>
        <p:nvPicPr>
          <p:cNvPr id="3" name="Picture 2"/>
          <p:cNvPicPr>
            <a:picLocks noChangeAspect="1"/>
          </p:cNvPicPr>
          <p:nvPr/>
        </p:nvPicPr>
        <p:blipFill>
          <a:blip r:embed="rId3"/>
          <a:stretch>
            <a:fillRect/>
          </a:stretch>
        </p:blipFill>
        <p:spPr>
          <a:xfrm>
            <a:off x="996181" y="1223051"/>
            <a:ext cx="3339317" cy="3374992"/>
          </a:xfrm>
          <a:prstGeom prst="rect">
            <a:avLst/>
          </a:prstGeom>
        </p:spPr>
      </p:pic>
      <p:pic>
        <p:nvPicPr>
          <p:cNvPr id="4" name="Picture 3"/>
          <p:cNvPicPr>
            <a:picLocks noChangeAspect="1"/>
          </p:cNvPicPr>
          <p:nvPr/>
        </p:nvPicPr>
        <p:blipFill>
          <a:blip r:embed="rId4"/>
          <a:stretch>
            <a:fillRect/>
          </a:stretch>
        </p:blipFill>
        <p:spPr>
          <a:xfrm>
            <a:off x="8006167" y="1022750"/>
            <a:ext cx="3405653" cy="3639016"/>
          </a:xfrm>
          <a:prstGeom prst="rect">
            <a:avLst/>
          </a:prstGeom>
        </p:spPr>
      </p:pic>
      <p:sp>
        <p:nvSpPr>
          <p:cNvPr id="5" name="TextBox 4"/>
          <p:cNvSpPr txBox="1"/>
          <p:nvPr/>
        </p:nvSpPr>
        <p:spPr>
          <a:xfrm>
            <a:off x="4241260" y="697417"/>
            <a:ext cx="4620637" cy="523220"/>
          </a:xfrm>
          <a:prstGeom prst="rect">
            <a:avLst/>
          </a:prstGeom>
          <a:noFill/>
        </p:spPr>
        <p:txBody>
          <a:bodyPr wrap="square" rtlCol="0">
            <a:spAutoFit/>
          </a:bodyPr>
          <a:lstStyle/>
          <a:p>
            <a:r>
              <a:rPr lang="en-US" sz="2800" b="1" dirty="0" smtClean="0">
                <a:latin typeface="HP-009" panose="020B0803050302020204" pitchFamily="34" charset="0"/>
              </a:rPr>
              <a:t>Dùng tay tạo hình</a:t>
            </a:r>
            <a:endParaRPr lang="en-US" sz="2800" b="1" dirty="0">
              <a:latin typeface="HP-009" panose="020B0803050302020204" pitchFamily="34" charset="0"/>
            </a:endParaRPr>
          </a:p>
        </p:txBody>
      </p:sp>
      <p:sp>
        <p:nvSpPr>
          <p:cNvPr id="6" name="TextBox 5"/>
          <p:cNvSpPr txBox="1"/>
          <p:nvPr/>
        </p:nvSpPr>
        <p:spPr>
          <a:xfrm>
            <a:off x="9178764" y="5637126"/>
            <a:ext cx="1060458" cy="523220"/>
          </a:xfrm>
          <a:prstGeom prst="rect">
            <a:avLst/>
          </a:prstGeom>
          <a:solidFill>
            <a:srgbClr val="FFFF00"/>
          </a:solidFill>
        </p:spPr>
        <p:txBody>
          <a:bodyPr wrap="square" rtlCol="0">
            <a:spAutoFit/>
          </a:bodyPr>
          <a:lstStyle/>
          <a:p>
            <a:pPr algn="ctr"/>
            <a:r>
              <a:rPr lang="en-US" sz="2800" dirty="0">
                <a:latin typeface="HP-142" panose="020B0603050302020204" pitchFamily="34" charset="0"/>
              </a:rPr>
              <a:t>n</a:t>
            </a:r>
            <a:r>
              <a:rPr lang="en-US" sz="2800" dirty="0" smtClean="0">
                <a:latin typeface="HP-142" panose="020B0603050302020204" pitchFamily="34" charset="0"/>
              </a:rPr>
              <a:t>ặn</a:t>
            </a:r>
            <a:endParaRPr lang="en-US" sz="2800" dirty="0">
              <a:latin typeface="HP-142" panose="020B0603050302020204" pitchFamily="34" charset="0"/>
            </a:endParaRPr>
          </a:p>
        </p:txBody>
      </p:sp>
      <p:sp>
        <p:nvSpPr>
          <p:cNvPr id="7" name="TextBox 6"/>
          <p:cNvSpPr txBox="1"/>
          <p:nvPr/>
        </p:nvSpPr>
        <p:spPr>
          <a:xfrm>
            <a:off x="1773177" y="5637126"/>
            <a:ext cx="1060458" cy="523220"/>
          </a:xfrm>
          <a:prstGeom prst="rect">
            <a:avLst/>
          </a:prstGeom>
          <a:solidFill>
            <a:srgbClr val="FFFF00"/>
          </a:solidFill>
        </p:spPr>
        <p:txBody>
          <a:bodyPr wrap="square" rtlCol="0">
            <a:spAutoFit/>
          </a:bodyPr>
          <a:lstStyle/>
          <a:p>
            <a:pPr algn="ctr"/>
            <a:r>
              <a:rPr lang="en-US" sz="2800" dirty="0">
                <a:latin typeface="HP-142" panose="020B0603050302020204" pitchFamily="34" charset="0"/>
              </a:rPr>
              <a:t>g</a:t>
            </a:r>
            <a:r>
              <a:rPr lang="en-US" sz="2800" dirty="0" smtClean="0">
                <a:latin typeface="HP-142" panose="020B0603050302020204" pitchFamily="34" charset="0"/>
              </a:rPr>
              <a:t>ấp</a:t>
            </a:r>
            <a:endParaRPr lang="en-US" sz="2800" dirty="0">
              <a:latin typeface="HP-142" panose="020B0603050302020204" pitchFamily="34" charset="0"/>
            </a:endParaRPr>
          </a:p>
        </p:txBody>
      </p:sp>
      <p:sp>
        <p:nvSpPr>
          <p:cNvPr id="8" name="TextBox 7"/>
          <p:cNvSpPr txBox="1"/>
          <p:nvPr/>
        </p:nvSpPr>
        <p:spPr>
          <a:xfrm>
            <a:off x="5565419" y="5637126"/>
            <a:ext cx="1060458" cy="523220"/>
          </a:xfrm>
          <a:prstGeom prst="rect">
            <a:avLst/>
          </a:prstGeom>
          <a:solidFill>
            <a:srgbClr val="FFFF00"/>
          </a:solidFill>
        </p:spPr>
        <p:txBody>
          <a:bodyPr wrap="square" rtlCol="0">
            <a:spAutoFit/>
          </a:bodyPr>
          <a:lstStyle/>
          <a:p>
            <a:pPr algn="ctr"/>
            <a:r>
              <a:rPr lang="en-US" sz="2800" dirty="0" smtClean="0">
                <a:latin typeface="HP-142" panose="020B0603050302020204" pitchFamily="34" charset="0"/>
              </a:rPr>
              <a:t>xé</a:t>
            </a:r>
            <a:endParaRPr lang="en-US" sz="2800" dirty="0">
              <a:latin typeface="HP-142" panose="020B0603050302020204" pitchFamily="34" charset="0"/>
            </a:endParaRPr>
          </a:p>
        </p:txBody>
      </p:sp>
    </p:spTree>
    <p:extLst>
      <p:ext uri="{BB962C8B-B14F-4D97-AF65-F5344CB8AC3E}">
        <p14:creationId xmlns:p14="http://schemas.microsoft.com/office/powerpoint/2010/main" val="6138273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2.29167E-6 4.81481E-6 L 0.32045 -0.14514 " pathEditMode="relative" rAng="0" ptsTypes="AA">
                                      <p:cBhvr>
                                        <p:cTn id="6" dur="2000" fill="hold"/>
                                        <p:tgtEl>
                                          <p:spTgt spid="7"/>
                                        </p:tgtEl>
                                        <p:attrNameLst>
                                          <p:attrName>ppt_x</p:attrName>
                                          <p:attrName>ppt_y</p:attrName>
                                        </p:attrNameLst>
                                      </p:cBhvr>
                                      <p:rCtr x="16016" y="-7269"/>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grpId="0" nodeType="clickEffect">
                                  <p:stCondLst>
                                    <p:cond delay="0"/>
                                  </p:stCondLst>
                                  <p:childTnLst>
                                    <p:animMotion origin="layout" path="M 0 4.81481E-6 L 0.29284 -0.14514 " pathEditMode="relative" rAng="0" ptsTypes="AA">
                                      <p:cBhvr>
                                        <p:cTn id="11" dur="2000" fill="hold"/>
                                        <p:tgtEl>
                                          <p:spTgt spid="8"/>
                                        </p:tgtEl>
                                        <p:attrNameLst>
                                          <p:attrName>ppt_x</p:attrName>
                                          <p:attrName>ppt_y</p:attrName>
                                        </p:attrNameLst>
                                      </p:cBhvr>
                                      <p:rCtr x="14635" y="-7269"/>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5" presetClass="path" presetSubtype="0" accel="50000" decel="50000" fill="hold" grpId="0" nodeType="clickEffect">
                                  <p:stCondLst>
                                    <p:cond delay="0"/>
                                  </p:stCondLst>
                                  <p:childTnLst>
                                    <p:animMotion origin="layout" path="M -4.16667E-6 4.81481E-6 L -0.57552 -0.14375 " pathEditMode="relative" rAng="0" ptsTypes="AA">
                                      <p:cBhvr>
                                        <p:cTn id="16" dur="2000" fill="hold"/>
                                        <p:tgtEl>
                                          <p:spTgt spid="6"/>
                                        </p:tgtEl>
                                        <p:attrNameLst>
                                          <p:attrName>ppt_x</p:attrName>
                                          <p:attrName>ppt_y</p:attrName>
                                        </p:attrNameLst>
                                      </p:cBhvr>
                                      <p:rCtr x="-28776" y="-7199"/>
                                    </p:animMotion>
                                  </p:childTnLst>
                                </p:cTn>
                              </p:par>
                            </p:childTnLst>
                          </p:cTn>
                        </p:par>
                      </p:childTnLst>
                    </p:cTn>
                  </p:par>
                </p:childTnLst>
              </p:cTn>
              <p:nextCondLst>
                <p:cond evt="onClick" delay="0">
                  <p:tgtEl>
                    <p:spTgt spid="6"/>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6503" y="1304989"/>
            <a:ext cx="9688749" cy="3141749"/>
          </a:xfrm>
          <a:prstGeom prst="rect">
            <a:avLst/>
          </a:prstGeom>
        </p:spPr>
      </p:pic>
      <p:sp>
        <p:nvSpPr>
          <p:cNvPr id="3" name="TextBox 2"/>
          <p:cNvSpPr txBox="1"/>
          <p:nvPr/>
        </p:nvSpPr>
        <p:spPr>
          <a:xfrm>
            <a:off x="4231533" y="668234"/>
            <a:ext cx="4620637" cy="523220"/>
          </a:xfrm>
          <a:prstGeom prst="rect">
            <a:avLst/>
          </a:prstGeom>
          <a:noFill/>
        </p:spPr>
        <p:txBody>
          <a:bodyPr wrap="square" rtlCol="0">
            <a:spAutoFit/>
          </a:bodyPr>
          <a:lstStyle/>
          <a:p>
            <a:r>
              <a:rPr lang="en-US" sz="2800" b="1" dirty="0" smtClean="0">
                <a:latin typeface="HP-009" panose="020B0803050302020204" pitchFamily="34" charset="0"/>
              </a:rPr>
              <a:t>Dùng kéo cắt tạo hình</a:t>
            </a:r>
            <a:endParaRPr lang="en-US" sz="2800" b="1" dirty="0">
              <a:latin typeface="HP-009" panose="020B0803050302020204" pitchFamily="34" charset="0"/>
            </a:endParaRPr>
          </a:p>
        </p:txBody>
      </p:sp>
      <p:sp>
        <p:nvSpPr>
          <p:cNvPr id="4" name="TextBox 3"/>
          <p:cNvSpPr txBox="1"/>
          <p:nvPr/>
        </p:nvSpPr>
        <p:spPr>
          <a:xfrm>
            <a:off x="8030899" y="5220909"/>
            <a:ext cx="3331435" cy="954107"/>
          </a:xfrm>
          <a:prstGeom prst="rect">
            <a:avLst/>
          </a:prstGeom>
          <a:solidFill>
            <a:srgbClr val="FFFF00"/>
          </a:solidFill>
        </p:spPr>
        <p:txBody>
          <a:bodyPr wrap="square" rtlCol="0">
            <a:spAutoFit/>
          </a:bodyPr>
          <a:lstStyle/>
          <a:p>
            <a:pPr algn="ctr"/>
            <a:r>
              <a:rPr lang="en-US" sz="2800" dirty="0">
                <a:latin typeface="HP-142" panose="020B0603050302020204" pitchFamily="34" charset="0"/>
              </a:rPr>
              <a:t>c</a:t>
            </a:r>
            <a:r>
              <a:rPr lang="en-US" sz="2800" dirty="0" smtClean="0">
                <a:latin typeface="HP-142" panose="020B0603050302020204" pitchFamily="34" charset="0"/>
              </a:rPr>
              <a:t>ắt thành các đoạn khác nhau</a:t>
            </a:r>
            <a:endParaRPr lang="en-US" sz="2800" dirty="0">
              <a:latin typeface="HP-142" panose="020B0603050302020204" pitchFamily="34" charset="0"/>
            </a:endParaRPr>
          </a:p>
        </p:txBody>
      </p:sp>
      <p:sp>
        <p:nvSpPr>
          <p:cNvPr id="5" name="TextBox 4"/>
          <p:cNvSpPr txBox="1"/>
          <p:nvPr/>
        </p:nvSpPr>
        <p:spPr>
          <a:xfrm>
            <a:off x="1275492" y="5220909"/>
            <a:ext cx="2594575" cy="954107"/>
          </a:xfrm>
          <a:prstGeom prst="rect">
            <a:avLst/>
          </a:prstGeom>
          <a:solidFill>
            <a:srgbClr val="FFFF00"/>
          </a:solidFill>
        </p:spPr>
        <p:txBody>
          <a:bodyPr wrap="square" rtlCol="0">
            <a:spAutoFit/>
          </a:bodyPr>
          <a:lstStyle/>
          <a:p>
            <a:pPr algn="ctr"/>
            <a:r>
              <a:rPr lang="en-US" sz="2800" dirty="0">
                <a:latin typeface="HP-142" panose="020B0603050302020204" pitchFamily="34" charset="0"/>
              </a:rPr>
              <a:t>c</a:t>
            </a:r>
            <a:r>
              <a:rPr lang="en-US" sz="2800" dirty="0" smtClean="0">
                <a:latin typeface="HP-142" panose="020B0603050302020204" pitchFamily="34" charset="0"/>
              </a:rPr>
              <a:t>ắt theo đường thẳng</a:t>
            </a:r>
            <a:endParaRPr lang="en-US" sz="2800" dirty="0">
              <a:latin typeface="HP-142" panose="020B0603050302020204" pitchFamily="34" charset="0"/>
            </a:endParaRPr>
          </a:p>
        </p:txBody>
      </p:sp>
      <p:sp>
        <p:nvSpPr>
          <p:cNvPr id="6" name="TextBox 5"/>
          <p:cNvSpPr txBox="1"/>
          <p:nvPr/>
        </p:nvSpPr>
        <p:spPr>
          <a:xfrm>
            <a:off x="4753450" y="5220909"/>
            <a:ext cx="2394066" cy="954107"/>
          </a:xfrm>
          <a:prstGeom prst="rect">
            <a:avLst/>
          </a:prstGeom>
          <a:solidFill>
            <a:srgbClr val="FFFF00"/>
          </a:solidFill>
        </p:spPr>
        <p:txBody>
          <a:bodyPr wrap="square" rtlCol="0">
            <a:spAutoFit/>
          </a:bodyPr>
          <a:lstStyle/>
          <a:p>
            <a:pPr algn="ctr"/>
            <a:r>
              <a:rPr lang="en-US" sz="2800" dirty="0">
                <a:latin typeface="HP-142" panose="020B0603050302020204" pitchFamily="34" charset="0"/>
              </a:rPr>
              <a:t>c</a:t>
            </a:r>
            <a:r>
              <a:rPr lang="en-US" sz="2800" dirty="0" smtClean="0">
                <a:latin typeface="HP-142" panose="020B0603050302020204" pitchFamily="34" charset="0"/>
              </a:rPr>
              <a:t>ắt theo đường cong</a:t>
            </a:r>
            <a:endParaRPr lang="en-US" sz="2800" dirty="0">
              <a:latin typeface="HP-142" panose="020B0603050302020204" pitchFamily="34" charset="0"/>
            </a:endParaRPr>
          </a:p>
        </p:txBody>
      </p:sp>
    </p:spTree>
    <p:extLst>
      <p:ext uri="{BB962C8B-B14F-4D97-AF65-F5344CB8AC3E}">
        <p14:creationId xmlns:p14="http://schemas.microsoft.com/office/powerpoint/2010/main" val="158627753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2.5E-6 2.96296E-6 L 0.32044 -0.14514 " pathEditMode="relative" rAng="0" ptsTypes="AA">
                                      <p:cBhvr>
                                        <p:cTn id="6" dur="2000" fill="hold"/>
                                        <p:tgtEl>
                                          <p:spTgt spid="5"/>
                                        </p:tgtEl>
                                        <p:attrNameLst>
                                          <p:attrName>ppt_x</p:attrName>
                                          <p:attrName>ppt_y</p:attrName>
                                        </p:attrNameLst>
                                      </p:cBhvr>
                                      <p:rCtr x="16016" y="-7269"/>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grpId="0" nodeType="clickEffect">
                                  <p:stCondLst>
                                    <p:cond delay="0"/>
                                  </p:stCondLst>
                                  <p:childTnLst>
                                    <p:animMotion origin="layout" path="M -8.33333E-7 2.96296E-6 L 0.29284 -0.14514 " pathEditMode="relative" rAng="0" ptsTypes="AA">
                                      <p:cBhvr>
                                        <p:cTn id="11" dur="2000" fill="hold"/>
                                        <p:tgtEl>
                                          <p:spTgt spid="6"/>
                                        </p:tgtEl>
                                        <p:attrNameLst>
                                          <p:attrName>ppt_x</p:attrName>
                                          <p:attrName>ppt_y</p:attrName>
                                        </p:attrNameLst>
                                      </p:cBhvr>
                                      <p:rCtr x="14635" y="-7269"/>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5" presetClass="path" presetSubtype="0" accel="50000" decel="50000" fill="hold" grpId="0" nodeType="clickEffect">
                                  <p:stCondLst>
                                    <p:cond delay="0"/>
                                  </p:stCondLst>
                                  <p:childTnLst>
                                    <p:animMotion origin="layout" path="M -2.5E-6 2.96296E-6 L -0.57552 -0.14375 " pathEditMode="relative" rAng="0" ptsTypes="AA">
                                      <p:cBhvr>
                                        <p:cTn id="16" dur="2000" fill="hold"/>
                                        <p:tgtEl>
                                          <p:spTgt spid="4"/>
                                        </p:tgtEl>
                                        <p:attrNameLst>
                                          <p:attrName>ppt_x</p:attrName>
                                          <p:attrName>ppt_y</p:attrName>
                                        </p:attrNameLst>
                                      </p:cBhvr>
                                      <p:rCtr x="-28776" y="-7199"/>
                                    </p:animMotion>
                                  </p:child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7252" y="1296236"/>
            <a:ext cx="9859916" cy="3343857"/>
          </a:xfrm>
          <a:prstGeom prst="rect">
            <a:avLst/>
          </a:prstGeom>
        </p:spPr>
      </p:pic>
      <p:sp>
        <p:nvSpPr>
          <p:cNvPr id="3" name="TextBox 2"/>
          <p:cNvSpPr txBox="1"/>
          <p:nvPr/>
        </p:nvSpPr>
        <p:spPr>
          <a:xfrm>
            <a:off x="3784061" y="697417"/>
            <a:ext cx="5447488" cy="523220"/>
          </a:xfrm>
          <a:prstGeom prst="rect">
            <a:avLst/>
          </a:prstGeom>
          <a:noFill/>
        </p:spPr>
        <p:txBody>
          <a:bodyPr wrap="square" rtlCol="0">
            <a:spAutoFit/>
          </a:bodyPr>
          <a:lstStyle/>
          <a:p>
            <a:r>
              <a:rPr lang="en-US" sz="2800" b="1" dirty="0" smtClean="0">
                <a:latin typeface="HP-009" panose="020B0803050302020204" pitchFamily="34" charset="0"/>
              </a:rPr>
              <a:t>Dùng vật liệu hỗ trợ dán, dính</a:t>
            </a:r>
            <a:endParaRPr lang="en-US" sz="2800" b="1" dirty="0">
              <a:latin typeface="HP-009" panose="020B0803050302020204" pitchFamily="34" charset="0"/>
            </a:endParaRPr>
          </a:p>
        </p:txBody>
      </p:sp>
      <p:sp>
        <p:nvSpPr>
          <p:cNvPr id="4" name="TextBox 3"/>
          <p:cNvSpPr txBox="1"/>
          <p:nvPr/>
        </p:nvSpPr>
        <p:spPr>
          <a:xfrm>
            <a:off x="8196271" y="5220909"/>
            <a:ext cx="2757075" cy="954107"/>
          </a:xfrm>
          <a:prstGeom prst="rect">
            <a:avLst/>
          </a:prstGeom>
          <a:solidFill>
            <a:srgbClr val="FFFF00"/>
          </a:solidFill>
        </p:spPr>
        <p:txBody>
          <a:bodyPr wrap="square" rtlCol="0">
            <a:spAutoFit/>
          </a:bodyPr>
          <a:lstStyle/>
          <a:p>
            <a:pPr algn="ctr"/>
            <a:r>
              <a:rPr lang="en-US" sz="2800" dirty="0" smtClean="0">
                <a:latin typeface="HP-142" panose="020B0603050302020204" pitchFamily="34" charset="0"/>
              </a:rPr>
              <a:t>dán bằng băng dính </a:t>
            </a:r>
            <a:endParaRPr lang="en-US" sz="2800" dirty="0">
              <a:latin typeface="HP-142" panose="020B0603050302020204" pitchFamily="34" charset="0"/>
            </a:endParaRPr>
          </a:p>
        </p:txBody>
      </p:sp>
      <p:sp>
        <p:nvSpPr>
          <p:cNvPr id="5" name="TextBox 4"/>
          <p:cNvSpPr txBox="1"/>
          <p:nvPr/>
        </p:nvSpPr>
        <p:spPr>
          <a:xfrm>
            <a:off x="1275492" y="5220909"/>
            <a:ext cx="2594575" cy="954107"/>
          </a:xfrm>
          <a:prstGeom prst="rect">
            <a:avLst/>
          </a:prstGeom>
          <a:solidFill>
            <a:srgbClr val="FFFF00"/>
          </a:solidFill>
        </p:spPr>
        <p:txBody>
          <a:bodyPr wrap="square" rtlCol="0">
            <a:spAutoFit/>
          </a:bodyPr>
          <a:lstStyle/>
          <a:p>
            <a:pPr algn="ctr"/>
            <a:r>
              <a:rPr lang="en-US" sz="2800" dirty="0">
                <a:latin typeface="HP-142" panose="020B0603050302020204" pitchFamily="34" charset="0"/>
              </a:rPr>
              <a:t>d</a:t>
            </a:r>
            <a:r>
              <a:rPr lang="en-US" sz="2800" dirty="0" smtClean="0">
                <a:latin typeface="HP-142" panose="020B0603050302020204" pitchFamily="34" charset="0"/>
              </a:rPr>
              <a:t>án bằng hồ dán dính</a:t>
            </a:r>
            <a:endParaRPr lang="en-US" sz="2800" dirty="0">
              <a:latin typeface="HP-142" panose="020B0603050302020204" pitchFamily="34" charset="0"/>
            </a:endParaRPr>
          </a:p>
        </p:txBody>
      </p:sp>
      <p:sp>
        <p:nvSpPr>
          <p:cNvPr id="6" name="TextBox 5"/>
          <p:cNvSpPr txBox="1"/>
          <p:nvPr/>
        </p:nvSpPr>
        <p:spPr>
          <a:xfrm>
            <a:off x="4753450" y="5220909"/>
            <a:ext cx="2394066" cy="954107"/>
          </a:xfrm>
          <a:prstGeom prst="rect">
            <a:avLst/>
          </a:prstGeom>
          <a:solidFill>
            <a:srgbClr val="FFFF00"/>
          </a:solidFill>
        </p:spPr>
        <p:txBody>
          <a:bodyPr wrap="square" rtlCol="0">
            <a:spAutoFit/>
          </a:bodyPr>
          <a:lstStyle/>
          <a:p>
            <a:pPr algn="ctr"/>
            <a:r>
              <a:rPr lang="en-US" sz="2800" dirty="0">
                <a:latin typeface="HP-142" panose="020B0603050302020204" pitchFamily="34" charset="0"/>
              </a:rPr>
              <a:t>d</a:t>
            </a:r>
            <a:r>
              <a:rPr lang="en-US" sz="2800" dirty="0" smtClean="0">
                <a:latin typeface="HP-142" panose="020B0603050302020204" pitchFamily="34" charset="0"/>
              </a:rPr>
              <a:t>án bằng keo sữa</a:t>
            </a:r>
            <a:endParaRPr lang="en-US" sz="2800" dirty="0">
              <a:latin typeface="HP-142" panose="020B0603050302020204" pitchFamily="34" charset="0"/>
            </a:endParaRPr>
          </a:p>
        </p:txBody>
      </p:sp>
    </p:spTree>
    <p:extLst>
      <p:ext uri="{BB962C8B-B14F-4D97-AF65-F5344CB8AC3E}">
        <p14:creationId xmlns:p14="http://schemas.microsoft.com/office/powerpoint/2010/main" val="859820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2.5E-6 2.96296E-6 L 0.32044 -0.14514 " pathEditMode="relative" rAng="0" ptsTypes="AA">
                                      <p:cBhvr>
                                        <p:cTn id="6" dur="2000" fill="hold"/>
                                        <p:tgtEl>
                                          <p:spTgt spid="5"/>
                                        </p:tgtEl>
                                        <p:attrNameLst>
                                          <p:attrName>ppt_x</p:attrName>
                                          <p:attrName>ppt_y</p:attrName>
                                        </p:attrNameLst>
                                      </p:cBhvr>
                                      <p:rCtr x="16016" y="-7269"/>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56" presetClass="path" presetSubtype="0" accel="50000" decel="50000" fill="hold" grpId="0" nodeType="clickEffect">
                                  <p:stCondLst>
                                    <p:cond delay="0"/>
                                  </p:stCondLst>
                                  <p:childTnLst>
                                    <p:animMotion origin="layout" path="M -8.33333E-7 2.96296E-6 L 0.29284 -0.14514 " pathEditMode="relative" rAng="0" ptsTypes="AA">
                                      <p:cBhvr>
                                        <p:cTn id="11" dur="2000" fill="hold"/>
                                        <p:tgtEl>
                                          <p:spTgt spid="6"/>
                                        </p:tgtEl>
                                        <p:attrNameLst>
                                          <p:attrName>ppt_x</p:attrName>
                                          <p:attrName>ppt_y</p:attrName>
                                        </p:attrNameLst>
                                      </p:cBhvr>
                                      <p:rCtr x="14635" y="-7269"/>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5" presetClass="path" presetSubtype="0" accel="50000" decel="50000" fill="hold" grpId="0" nodeType="clickEffect">
                                  <p:stCondLst>
                                    <p:cond delay="0"/>
                                  </p:stCondLst>
                                  <p:childTnLst>
                                    <p:animMotion origin="layout" path="M 3.54167E-6 2.96296E-6 L -0.57552 -0.14375 " pathEditMode="relative" rAng="0" ptsTypes="AA">
                                      <p:cBhvr>
                                        <p:cTn id="16" dur="2000" fill="hold"/>
                                        <p:tgtEl>
                                          <p:spTgt spid="4"/>
                                        </p:tgtEl>
                                        <p:attrNameLst>
                                          <p:attrName>ppt_x</p:attrName>
                                          <p:attrName>ppt_y</p:attrName>
                                        </p:attrNameLst>
                                      </p:cBhvr>
                                      <p:rCtr x="-28776" y="-7199"/>
                                    </p:animMotion>
                                  </p:childTnLst>
                                </p:cTn>
                              </p:par>
                            </p:childTnLst>
                          </p:cTn>
                        </p:par>
                      </p:childTnLst>
                    </p:cTn>
                  </p:par>
                </p:childTnLst>
              </p:cTn>
              <p:nextCondLst>
                <p:cond evt="onClick" delay="0">
                  <p:tgtEl>
                    <p:spTgt spid="4"/>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52" t="3498" b="51852"/>
          <a:stretch/>
        </p:blipFill>
        <p:spPr>
          <a:xfrm>
            <a:off x="8528326" y="2348447"/>
            <a:ext cx="4380058" cy="4061850"/>
          </a:xfrm>
          <a:prstGeom prst="rect">
            <a:avLst/>
          </a:prstGeom>
        </p:spPr>
      </p:pic>
      <p:grpSp>
        <p:nvGrpSpPr>
          <p:cNvPr id="7" name="Group 6">
            <a:extLst>
              <a:ext uri="{FF2B5EF4-FFF2-40B4-BE49-F238E27FC236}">
                <a16:creationId xmlns:a16="http://schemas.microsoft.com/office/drawing/2014/main" id="{1B02FE67-C912-4297-BF2E-C7EA96A0A6B1}"/>
              </a:ext>
            </a:extLst>
          </p:cNvPr>
          <p:cNvGrpSpPr/>
          <p:nvPr/>
        </p:nvGrpSpPr>
        <p:grpSpPr>
          <a:xfrm>
            <a:off x="1093596" y="946253"/>
            <a:ext cx="9804009" cy="1668876"/>
            <a:chOff x="-1883292" y="633959"/>
            <a:chExt cx="22237261" cy="2060564"/>
          </a:xfrm>
        </p:grpSpPr>
        <p:pic>
          <p:nvPicPr>
            <p:cNvPr id="10" name="Picture 5">
              <a:extLst>
                <a:ext uri="{FF2B5EF4-FFF2-40B4-BE49-F238E27FC236}">
                  <a16:creationId xmlns:a16="http://schemas.microsoft.com/office/drawing/2014/main" id="{E9890816-A92F-4D23-82B2-C4394A74E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3732" y="713323"/>
              <a:ext cx="22007701" cy="1981200"/>
            </a:xfrm>
            <a:prstGeom prst="rect">
              <a:avLst/>
            </a:prstGeom>
          </p:spPr>
        </p:pic>
        <p:sp>
          <p:nvSpPr>
            <p:cNvPr id="11" name="Rectangle 10">
              <a:extLst>
                <a:ext uri="{FF2B5EF4-FFF2-40B4-BE49-F238E27FC236}">
                  <a16:creationId xmlns:a16="http://schemas.microsoft.com/office/drawing/2014/main" id="{32F4987E-4153-4771-9BAE-1D2AFF4B2C4A}"/>
                </a:ext>
              </a:extLst>
            </p:cNvPr>
            <p:cNvSpPr/>
            <p:nvPr/>
          </p:nvSpPr>
          <p:spPr>
            <a:xfrm>
              <a:off x="-1883292" y="633959"/>
              <a:ext cx="21830690" cy="1900062"/>
            </a:xfrm>
            <a:prstGeom prst="rect">
              <a:avLst/>
            </a:prstGeom>
            <a:noFill/>
          </p:spPr>
          <p:txBody>
            <a:bodyPr wrap="square" lIns="60960" tIns="30480" rIns="60960" bIns="3048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n/>
                  <a:solidFill>
                    <a:srgbClr val="0070C0"/>
                  </a:solidFill>
                  <a:latin typeface="#9Slide03 BoosterNextFYBlack" panose="02000A03000000020004" pitchFamily="2" charset="0"/>
                </a:rPr>
                <a:t>Tìm hiểu </a:t>
              </a:r>
              <a:r>
                <a:rPr lang="en-US" sz="4800" b="1" dirty="0" smtClean="0">
                  <a:ln/>
                  <a:solidFill>
                    <a:srgbClr val="0070C0"/>
                  </a:solidFill>
                  <a:latin typeface="#9Slide03 BoosterNextFYBlack" panose="02000A03000000020004" pitchFamily="2" charset="0"/>
                </a:rPr>
                <a:t>cách lựa chọn vật liệu làm thủ công</a:t>
              </a:r>
              <a:endParaRPr lang="en-US" sz="4800" b="1" dirty="0">
                <a:ln/>
                <a:solidFill>
                  <a:srgbClr val="0070C0"/>
                </a:solidFill>
                <a:latin typeface="#9Slide03 BoosterNextFYBlack" panose="02000A03000000020004" pitchFamily="2" charset="0"/>
              </a:endParaRPr>
            </a:p>
          </p:txBody>
        </p:sp>
      </p:grpSp>
    </p:spTree>
    <p:extLst>
      <p:ext uri="{BB962C8B-B14F-4D97-AF65-F5344CB8AC3E}">
        <p14:creationId xmlns:p14="http://schemas.microsoft.com/office/powerpoint/2010/main" val="427071589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270148" y="5114170"/>
            <a:ext cx="1759126" cy="15270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9925886" y="0"/>
            <a:ext cx="2266114" cy="11441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5462291" y="641146"/>
            <a:ext cx="1305543" cy="42726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5606565" y="5666759"/>
            <a:ext cx="978871" cy="126084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38223" y="5510154"/>
            <a:ext cx="731820" cy="68425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0667861" y="798612"/>
            <a:ext cx="409404" cy="69097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58644" y="1879186"/>
            <a:ext cx="2588904" cy="2836449"/>
          </a:xfrm>
          <a:prstGeom prst="rect">
            <a:avLst/>
          </a:prstGeom>
        </p:spPr>
      </p:pic>
      <p:sp>
        <p:nvSpPr>
          <p:cNvPr id="10" name="TextBox 10"/>
          <p:cNvSpPr txBox="1"/>
          <p:nvPr/>
        </p:nvSpPr>
        <p:spPr>
          <a:xfrm>
            <a:off x="1004970" y="2657092"/>
            <a:ext cx="2588904" cy="1551707"/>
          </a:xfrm>
          <a:prstGeom prst="rect">
            <a:avLst/>
          </a:prstGeom>
        </p:spPr>
        <p:txBody>
          <a:bodyPr lIns="0" tIns="0" rIns="0" bIns="0" rtlCol="0" anchor="t">
            <a:spAutoFit/>
          </a:bodyPr>
          <a:lstStyle/>
          <a:p>
            <a:pPr algn="ctr" defTabSz="609630">
              <a:lnSpc>
                <a:spcPts val="12084"/>
              </a:lnSpc>
              <a:spcBef>
                <a:spcPct val="0"/>
              </a:spcBef>
              <a:defRPr/>
            </a:pPr>
            <a:r>
              <a:rPr lang="en-US" sz="12084">
                <a:solidFill>
                  <a:srgbClr val="F46E16"/>
                </a:solidFill>
                <a:latin typeface="SFU Rhythm" panose="00000400000000000000" pitchFamily="2" charset="0"/>
              </a:rPr>
              <a:t>01</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58800" y="686026"/>
            <a:ext cx="742615" cy="661602"/>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479999F4-9D15-4DB4-BB74-2A61F510D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48000" y="1675658"/>
            <a:ext cx="9758856" cy="2459473"/>
          </a:xfrm>
          <a:prstGeom prst="rect">
            <a:avLst/>
          </a:prstGeom>
        </p:spPr>
      </p:pic>
    </p:spTree>
    <p:extLst>
      <p:ext uri="{BB962C8B-B14F-4D97-AF65-F5344CB8AC3E}">
        <p14:creationId xmlns:p14="http://schemas.microsoft.com/office/powerpoint/2010/main" val="27324400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par>
                          <p:cTn id="11" fill="hold">
                            <p:stCondLst>
                              <p:cond delay="2000"/>
                            </p:stCondLst>
                            <p:childTnLst>
                              <p:par>
                                <p:cTn id="12" presetID="14"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839" y="612842"/>
            <a:ext cx="11344772" cy="400110"/>
          </a:xfrm>
          <a:prstGeom prst="rect">
            <a:avLst/>
          </a:prstGeom>
          <a:noFill/>
        </p:spPr>
        <p:txBody>
          <a:bodyPr wrap="none" rtlCol="0">
            <a:spAutoFit/>
          </a:bodyPr>
          <a:lstStyle/>
          <a:p>
            <a:r>
              <a:rPr lang="en-US" sz="2000" dirty="0" smtClean="0">
                <a:latin typeface="HP-009" panose="020B0803050302020204" pitchFamily="34" charset="0"/>
              </a:rPr>
              <a:t>Em hãy quan sát Hình 5 và cho biết vật liệu nào có tính mềm, cứng, thấm nước, không thấm nước. </a:t>
            </a:r>
            <a:endParaRPr lang="en-US" sz="2000" dirty="0">
              <a:latin typeface="HP-009" panose="020B0803050302020204" pitchFamily="34" charset="0"/>
            </a:endParaRPr>
          </a:p>
        </p:txBody>
      </p:sp>
      <p:pic>
        <p:nvPicPr>
          <p:cNvPr id="4" name="Picture 3"/>
          <p:cNvPicPr>
            <a:picLocks noChangeAspect="1"/>
          </p:cNvPicPr>
          <p:nvPr/>
        </p:nvPicPr>
        <p:blipFill>
          <a:blip r:embed="rId2"/>
          <a:stretch>
            <a:fillRect/>
          </a:stretch>
        </p:blipFill>
        <p:spPr>
          <a:xfrm>
            <a:off x="2253777" y="1138136"/>
            <a:ext cx="7533570" cy="4991524"/>
          </a:xfrm>
          <a:prstGeom prst="rect">
            <a:avLst/>
          </a:prstGeom>
        </p:spPr>
      </p:pic>
    </p:spTree>
    <p:extLst>
      <p:ext uri="{BB962C8B-B14F-4D97-AF65-F5344CB8AC3E}">
        <p14:creationId xmlns:p14="http://schemas.microsoft.com/office/powerpoint/2010/main" val="12017117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406806"/>
              </p:ext>
            </p:extLst>
          </p:nvPr>
        </p:nvGraphicFramePr>
        <p:xfrm>
          <a:off x="864676" y="855853"/>
          <a:ext cx="10399952" cy="5155841"/>
        </p:xfrm>
        <a:graphic>
          <a:graphicData uri="http://schemas.openxmlformats.org/drawingml/2006/table">
            <a:tbl>
              <a:tblPr firstRow="1" bandRow="1">
                <a:tableStyleId>{5940675A-B579-460E-94D1-54222C63F5DA}</a:tableStyleId>
              </a:tblPr>
              <a:tblGrid>
                <a:gridCol w="2599988">
                  <a:extLst>
                    <a:ext uri="{9D8B030D-6E8A-4147-A177-3AD203B41FA5}">
                      <a16:colId xmlns:a16="http://schemas.microsoft.com/office/drawing/2014/main" val="2734659931"/>
                    </a:ext>
                  </a:extLst>
                </a:gridCol>
                <a:gridCol w="2599988">
                  <a:extLst>
                    <a:ext uri="{9D8B030D-6E8A-4147-A177-3AD203B41FA5}">
                      <a16:colId xmlns:a16="http://schemas.microsoft.com/office/drawing/2014/main" val="4186713473"/>
                    </a:ext>
                  </a:extLst>
                </a:gridCol>
                <a:gridCol w="2599988">
                  <a:extLst>
                    <a:ext uri="{9D8B030D-6E8A-4147-A177-3AD203B41FA5}">
                      <a16:colId xmlns:a16="http://schemas.microsoft.com/office/drawing/2014/main" val="845184840"/>
                    </a:ext>
                  </a:extLst>
                </a:gridCol>
                <a:gridCol w="2599988">
                  <a:extLst>
                    <a:ext uri="{9D8B030D-6E8A-4147-A177-3AD203B41FA5}">
                      <a16:colId xmlns:a16="http://schemas.microsoft.com/office/drawing/2014/main" val="416597462"/>
                    </a:ext>
                  </a:extLst>
                </a:gridCol>
              </a:tblGrid>
              <a:tr h="912302">
                <a:tc>
                  <a:txBody>
                    <a:bodyPr/>
                    <a:lstStyle/>
                    <a:p>
                      <a:pPr algn="ctr"/>
                      <a:r>
                        <a:rPr lang="en-US" sz="2400" dirty="0" smtClean="0">
                          <a:solidFill>
                            <a:srgbClr val="0070C0"/>
                          </a:solidFill>
                          <a:latin typeface="HP-009" panose="020B0803050302020204" pitchFamily="34" charset="0"/>
                        </a:rPr>
                        <a:t>Cứng</a:t>
                      </a:r>
                      <a:endParaRPr lang="en-US" sz="2400" dirty="0">
                        <a:solidFill>
                          <a:srgbClr val="0070C0"/>
                        </a:solidFill>
                        <a:latin typeface="HP-009" panose="020B0803050302020204" pitchFamily="34" charset="0"/>
                      </a:endParaRPr>
                    </a:p>
                  </a:txBody>
                  <a:tcPr/>
                </a:tc>
                <a:tc>
                  <a:txBody>
                    <a:bodyPr/>
                    <a:lstStyle/>
                    <a:p>
                      <a:pPr algn="ctr"/>
                      <a:r>
                        <a:rPr lang="en-US" sz="2400" dirty="0" smtClean="0">
                          <a:solidFill>
                            <a:srgbClr val="0070C0"/>
                          </a:solidFill>
                          <a:latin typeface="HP-009" panose="020B0803050302020204" pitchFamily="34" charset="0"/>
                        </a:rPr>
                        <a:t>Mềm</a:t>
                      </a:r>
                      <a:endParaRPr lang="en-US" sz="2400" dirty="0">
                        <a:solidFill>
                          <a:srgbClr val="0070C0"/>
                        </a:solidFill>
                        <a:latin typeface="HP-009" panose="020B0803050302020204" pitchFamily="34" charset="0"/>
                      </a:endParaRPr>
                    </a:p>
                  </a:txBody>
                  <a:tcPr/>
                </a:tc>
                <a:tc>
                  <a:txBody>
                    <a:bodyPr/>
                    <a:lstStyle/>
                    <a:p>
                      <a:pPr algn="ctr"/>
                      <a:r>
                        <a:rPr lang="en-US" sz="2400" dirty="0" smtClean="0">
                          <a:solidFill>
                            <a:srgbClr val="0070C0"/>
                          </a:solidFill>
                          <a:latin typeface="HP-009" panose="020B0803050302020204" pitchFamily="34" charset="0"/>
                        </a:rPr>
                        <a:t>Thấm nước</a:t>
                      </a:r>
                      <a:endParaRPr lang="en-US" sz="2400" dirty="0">
                        <a:solidFill>
                          <a:srgbClr val="0070C0"/>
                        </a:solidFill>
                        <a:latin typeface="HP-009" panose="020B0803050302020204" pitchFamily="34" charset="0"/>
                      </a:endParaRPr>
                    </a:p>
                  </a:txBody>
                  <a:tcPr/>
                </a:tc>
                <a:tc>
                  <a:txBody>
                    <a:bodyPr/>
                    <a:lstStyle/>
                    <a:p>
                      <a:pPr algn="ctr"/>
                      <a:r>
                        <a:rPr lang="en-US" sz="2400" dirty="0" smtClean="0">
                          <a:solidFill>
                            <a:srgbClr val="0070C0"/>
                          </a:solidFill>
                          <a:latin typeface="HP-009" panose="020B0803050302020204" pitchFamily="34" charset="0"/>
                        </a:rPr>
                        <a:t>Không</a:t>
                      </a:r>
                      <a:r>
                        <a:rPr lang="en-US" sz="2400" baseline="0" dirty="0" smtClean="0">
                          <a:solidFill>
                            <a:srgbClr val="0070C0"/>
                          </a:solidFill>
                          <a:latin typeface="HP-009" panose="020B0803050302020204" pitchFamily="34" charset="0"/>
                        </a:rPr>
                        <a:t> thấm nước</a:t>
                      </a:r>
                      <a:endParaRPr lang="en-US" sz="2400" dirty="0">
                        <a:solidFill>
                          <a:srgbClr val="0070C0"/>
                        </a:solidFill>
                        <a:latin typeface="HP-009" panose="020B0803050302020204" pitchFamily="34" charset="0"/>
                      </a:endParaRPr>
                    </a:p>
                  </a:txBody>
                  <a:tcPr/>
                </a:tc>
                <a:extLst>
                  <a:ext uri="{0D108BD9-81ED-4DB2-BD59-A6C34878D82A}">
                    <a16:rowId xmlns:a16="http://schemas.microsoft.com/office/drawing/2014/main" val="561540295"/>
                  </a:ext>
                </a:extLst>
              </a:tr>
              <a:tr h="4243539">
                <a:tc>
                  <a:txBody>
                    <a:bodyPr/>
                    <a:lstStyle/>
                    <a:p>
                      <a:endParaRPr lang="en-US">
                        <a:solidFill>
                          <a:srgbClr val="0070C0"/>
                        </a:solidFill>
                        <a:latin typeface="HP-009" panose="020B0803050302020204" pitchFamily="34" charset="0"/>
                      </a:endParaRPr>
                    </a:p>
                  </a:txBody>
                  <a:tcPr/>
                </a:tc>
                <a:tc>
                  <a:txBody>
                    <a:bodyPr/>
                    <a:lstStyle/>
                    <a:p>
                      <a:endParaRPr lang="en-US" dirty="0">
                        <a:solidFill>
                          <a:srgbClr val="0070C0"/>
                        </a:solidFill>
                        <a:latin typeface="HP-009" panose="020B0803050302020204" pitchFamily="34" charset="0"/>
                      </a:endParaRPr>
                    </a:p>
                  </a:txBody>
                  <a:tcPr/>
                </a:tc>
                <a:tc>
                  <a:txBody>
                    <a:bodyPr/>
                    <a:lstStyle/>
                    <a:p>
                      <a:endParaRPr lang="en-US" dirty="0">
                        <a:solidFill>
                          <a:srgbClr val="0070C0"/>
                        </a:solidFill>
                        <a:latin typeface="HP-009" panose="020B0803050302020204" pitchFamily="34" charset="0"/>
                      </a:endParaRPr>
                    </a:p>
                  </a:txBody>
                  <a:tcPr/>
                </a:tc>
                <a:tc>
                  <a:txBody>
                    <a:bodyPr/>
                    <a:lstStyle/>
                    <a:p>
                      <a:endParaRPr lang="en-US" dirty="0">
                        <a:solidFill>
                          <a:srgbClr val="0070C0"/>
                        </a:solidFill>
                        <a:latin typeface="HP-009" panose="020B0803050302020204" pitchFamily="34" charset="0"/>
                      </a:endParaRPr>
                    </a:p>
                  </a:txBody>
                  <a:tcPr/>
                </a:tc>
                <a:extLst>
                  <a:ext uri="{0D108BD9-81ED-4DB2-BD59-A6C34878D82A}">
                    <a16:rowId xmlns:a16="http://schemas.microsoft.com/office/drawing/2014/main" val="3851097374"/>
                  </a:ext>
                </a:extLst>
              </a:tr>
            </a:tbl>
          </a:graphicData>
        </a:graphic>
      </p:graphicFrame>
      <p:pic>
        <p:nvPicPr>
          <p:cNvPr id="3" name="Picture 2"/>
          <p:cNvPicPr>
            <a:picLocks noChangeAspect="1"/>
          </p:cNvPicPr>
          <p:nvPr/>
        </p:nvPicPr>
        <p:blipFill>
          <a:blip r:embed="rId2"/>
          <a:stretch>
            <a:fillRect/>
          </a:stretch>
        </p:blipFill>
        <p:spPr>
          <a:xfrm>
            <a:off x="3557792" y="1904690"/>
            <a:ext cx="1315766" cy="1185340"/>
          </a:xfrm>
          <a:prstGeom prst="rect">
            <a:avLst/>
          </a:prstGeom>
        </p:spPr>
      </p:pic>
      <p:pic>
        <p:nvPicPr>
          <p:cNvPr id="4" name="Picture 2" descr="https://d37ccgxc0zy0si.cloudfront.net/products/6420/images/main/large_15676276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558" y="1904690"/>
            <a:ext cx="1165627" cy="1105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557793" y="3519389"/>
            <a:ext cx="1315766" cy="1227394"/>
          </a:xfrm>
          <a:prstGeom prst="rect">
            <a:avLst/>
          </a:prstGeom>
        </p:spPr>
      </p:pic>
      <p:pic>
        <p:nvPicPr>
          <p:cNvPr id="8" name="Picture 7"/>
          <p:cNvPicPr>
            <a:picLocks noChangeAspect="1"/>
          </p:cNvPicPr>
          <p:nvPr/>
        </p:nvPicPr>
        <p:blipFill>
          <a:blip r:embed="rId5"/>
          <a:stretch>
            <a:fillRect/>
          </a:stretch>
        </p:blipFill>
        <p:spPr>
          <a:xfrm>
            <a:off x="4873558" y="3519389"/>
            <a:ext cx="1101090" cy="1121481"/>
          </a:xfrm>
          <a:prstGeom prst="rect">
            <a:avLst/>
          </a:prstGeom>
        </p:spPr>
      </p:pic>
      <p:pic>
        <p:nvPicPr>
          <p:cNvPr id="9" name="Picture 8"/>
          <p:cNvPicPr>
            <a:picLocks noChangeAspect="1"/>
          </p:cNvPicPr>
          <p:nvPr/>
        </p:nvPicPr>
        <p:blipFill>
          <a:blip r:embed="rId6"/>
          <a:stretch>
            <a:fillRect/>
          </a:stretch>
        </p:blipFill>
        <p:spPr>
          <a:xfrm>
            <a:off x="4095346" y="4911945"/>
            <a:ext cx="1585608" cy="948691"/>
          </a:xfrm>
          <a:prstGeom prst="rect">
            <a:avLst/>
          </a:prstGeom>
        </p:spPr>
      </p:pic>
      <p:pic>
        <p:nvPicPr>
          <p:cNvPr id="10" name="Picture 4" descr="https://thongsokythuat.vn/wp-content/uploads/que-go-tron-600x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553" y="2318056"/>
            <a:ext cx="1874264" cy="1874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d37ccgxc0zy0si.cloudfront.net/products/6420/images/main/large_15676276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0552" y="1998601"/>
            <a:ext cx="1165627" cy="110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6707599" y="3732496"/>
            <a:ext cx="1315766" cy="1336566"/>
          </a:xfrm>
          <a:prstGeom prst="rect">
            <a:avLst/>
          </a:prstGeom>
        </p:spPr>
      </p:pic>
      <p:pic>
        <p:nvPicPr>
          <p:cNvPr id="13" name="Picture 12"/>
          <p:cNvPicPr>
            <a:picLocks noChangeAspect="1"/>
          </p:cNvPicPr>
          <p:nvPr/>
        </p:nvPicPr>
        <p:blipFill>
          <a:blip r:embed="rId5"/>
          <a:stretch>
            <a:fillRect/>
          </a:stretch>
        </p:blipFill>
        <p:spPr>
          <a:xfrm>
            <a:off x="6189323" y="1998601"/>
            <a:ext cx="1101090" cy="1121481"/>
          </a:xfrm>
          <a:prstGeom prst="rect">
            <a:avLst/>
          </a:prstGeom>
        </p:spPr>
      </p:pic>
      <p:pic>
        <p:nvPicPr>
          <p:cNvPr id="14" name="Picture 13"/>
          <p:cNvPicPr>
            <a:picLocks noChangeAspect="1"/>
          </p:cNvPicPr>
          <p:nvPr/>
        </p:nvPicPr>
        <p:blipFill>
          <a:blip r:embed="rId6"/>
          <a:stretch>
            <a:fillRect/>
          </a:stretch>
        </p:blipFill>
        <p:spPr>
          <a:xfrm>
            <a:off x="8713567" y="2053012"/>
            <a:ext cx="1170707" cy="1138135"/>
          </a:xfrm>
          <a:prstGeom prst="rect">
            <a:avLst/>
          </a:prstGeom>
        </p:spPr>
      </p:pic>
      <p:pic>
        <p:nvPicPr>
          <p:cNvPr id="15" name="Picture 4" descr="https://thongsokythuat.vn/wp-content/uploads/que-go-tron-600x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4566" y="3732496"/>
            <a:ext cx="1093375" cy="10933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
          <a:stretch>
            <a:fillRect/>
          </a:stretch>
        </p:blipFill>
        <p:spPr>
          <a:xfrm>
            <a:off x="9916568" y="2029409"/>
            <a:ext cx="1315766" cy="1185340"/>
          </a:xfrm>
          <a:prstGeom prst="rect">
            <a:avLst/>
          </a:prstGeom>
        </p:spPr>
      </p:pic>
    </p:spTree>
    <p:extLst>
      <p:ext uri="{BB962C8B-B14F-4D97-AF65-F5344CB8AC3E}">
        <p14:creationId xmlns:p14="http://schemas.microsoft.com/office/powerpoint/2010/main" val="415124605"/>
      </p:ext>
    </p:extLst>
  </p:cSld>
  <p:clrMapOvr>
    <a:masterClrMapping/>
  </p:clrMapOvr>
  <p:transition spd="slow">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0461" y="1206229"/>
            <a:ext cx="10379795" cy="4515255"/>
          </a:xfrm>
          <a:prstGeom prst="rect">
            <a:avLst/>
          </a:prstGeom>
        </p:spPr>
      </p:pic>
      <p:sp>
        <p:nvSpPr>
          <p:cNvPr id="3" name="TextBox 2"/>
          <p:cNvSpPr txBox="1"/>
          <p:nvPr/>
        </p:nvSpPr>
        <p:spPr>
          <a:xfrm>
            <a:off x="622575" y="612842"/>
            <a:ext cx="10885250" cy="707886"/>
          </a:xfrm>
          <a:prstGeom prst="rect">
            <a:avLst/>
          </a:prstGeom>
          <a:noFill/>
        </p:spPr>
        <p:txBody>
          <a:bodyPr wrap="square" rtlCol="0">
            <a:spAutoFit/>
          </a:bodyPr>
          <a:lstStyle/>
          <a:p>
            <a:r>
              <a:rPr lang="en-US" sz="2000" dirty="0" smtClean="0">
                <a:latin typeface="HP-009" panose="020B0803050302020204" pitchFamily="34" charset="0"/>
              </a:rPr>
              <a:t>Em hãy quan sát các sản phẩm thủ công trong Hình 6 và cho biết chúng được làm từ những </a:t>
            </a:r>
          </a:p>
          <a:p>
            <a:r>
              <a:rPr lang="en-US" sz="2000" dirty="0" smtClean="0">
                <a:latin typeface="HP-009" panose="020B0803050302020204" pitchFamily="34" charset="0"/>
              </a:rPr>
              <a:t>vật liệu nào.</a:t>
            </a:r>
            <a:endParaRPr lang="en-US" sz="2000" dirty="0">
              <a:latin typeface="HP-009" panose="020B0803050302020204" pitchFamily="34" charset="0"/>
            </a:endParaRPr>
          </a:p>
        </p:txBody>
      </p:sp>
      <p:sp>
        <p:nvSpPr>
          <p:cNvPr id="4" name="TextBox 3"/>
          <p:cNvSpPr txBox="1"/>
          <p:nvPr/>
        </p:nvSpPr>
        <p:spPr>
          <a:xfrm>
            <a:off x="1918973" y="5614639"/>
            <a:ext cx="1391728" cy="523220"/>
          </a:xfrm>
          <a:prstGeom prst="rect">
            <a:avLst/>
          </a:prstGeom>
          <a:noFill/>
        </p:spPr>
        <p:txBody>
          <a:bodyPr wrap="none" rtlCol="0">
            <a:spAutoFit/>
          </a:bodyPr>
          <a:lstStyle/>
          <a:p>
            <a:r>
              <a:rPr lang="en-US" sz="2800" dirty="0" smtClean="0">
                <a:solidFill>
                  <a:srgbClr val="0070C0"/>
                </a:solidFill>
                <a:latin typeface="HP001 Kieu 2" panose="020B0603050302020204" pitchFamily="34" charset="0"/>
              </a:rPr>
              <a:t>đất nặn</a:t>
            </a:r>
            <a:endParaRPr lang="en-US" sz="2800" dirty="0">
              <a:solidFill>
                <a:srgbClr val="0070C0"/>
              </a:solidFill>
              <a:latin typeface="HP001 Kieu 2" panose="020B0603050302020204" pitchFamily="34" charset="0"/>
            </a:endParaRPr>
          </a:p>
        </p:txBody>
      </p:sp>
      <p:sp>
        <p:nvSpPr>
          <p:cNvPr id="5" name="TextBox 4"/>
          <p:cNvSpPr txBox="1"/>
          <p:nvPr/>
        </p:nvSpPr>
        <p:spPr>
          <a:xfrm>
            <a:off x="7149211" y="5244430"/>
            <a:ext cx="1580882" cy="954107"/>
          </a:xfrm>
          <a:prstGeom prst="rect">
            <a:avLst/>
          </a:prstGeom>
          <a:noFill/>
        </p:spPr>
        <p:txBody>
          <a:bodyPr wrap="none" rtlCol="0">
            <a:spAutoFit/>
          </a:bodyPr>
          <a:lstStyle/>
          <a:p>
            <a:r>
              <a:rPr lang="en-US" sz="2800" dirty="0">
                <a:solidFill>
                  <a:srgbClr val="0070C0"/>
                </a:solidFill>
                <a:latin typeface="HP001 Kieu 2" panose="020B0603050302020204" pitchFamily="34" charset="0"/>
              </a:rPr>
              <a:t>g</a:t>
            </a:r>
            <a:r>
              <a:rPr lang="en-US" sz="2800" dirty="0" smtClean="0">
                <a:solidFill>
                  <a:srgbClr val="0070C0"/>
                </a:solidFill>
                <a:latin typeface="HP001 Kieu 2" panose="020B0603050302020204" pitchFamily="34" charset="0"/>
              </a:rPr>
              <a:t>iấy bìa, </a:t>
            </a:r>
          </a:p>
          <a:p>
            <a:r>
              <a:rPr lang="en-US" sz="2800" dirty="0" smtClean="0">
                <a:solidFill>
                  <a:srgbClr val="0070C0"/>
                </a:solidFill>
                <a:latin typeface="HP001 Kieu 2" panose="020B0603050302020204" pitchFamily="34" charset="0"/>
              </a:rPr>
              <a:t>dây buộc</a:t>
            </a:r>
            <a:endParaRPr lang="en-US" sz="2800" dirty="0">
              <a:solidFill>
                <a:srgbClr val="0070C0"/>
              </a:solidFill>
              <a:latin typeface="HP001 Kieu 2" panose="020B0603050302020204" pitchFamily="34" charset="0"/>
            </a:endParaRPr>
          </a:p>
        </p:txBody>
      </p:sp>
      <p:sp>
        <p:nvSpPr>
          <p:cNvPr id="6" name="TextBox 5"/>
          <p:cNvSpPr txBox="1"/>
          <p:nvPr/>
        </p:nvSpPr>
        <p:spPr>
          <a:xfrm>
            <a:off x="4286037" y="4093324"/>
            <a:ext cx="1550559" cy="954107"/>
          </a:xfrm>
          <a:prstGeom prst="rect">
            <a:avLst/>
          </a:prstGeom>
          <a:noFill/>
        </p:spPr>
        <p:txBody>
          <a:bodyPr wrap="square" rtlCol="0">
            <a:spAutoFit/>
          </a:bodyPr>
          <a:lstStyle/>
          <a:p>
            <a:r>
              <a:rPr lang="en-US" sz="2800" dirty="0">
                <a:solidFill>
                  <a:srgbClr val="0070C0"/>
                </a:solidFill>
                <a:latin typeface="HP001 Kieu 2" panose="020B0603050302020204" pitchFamily="34" charset="0"/>
              </a:rPr>
              <a:t>g</a:t>
            </a:r>
            <a:r>
              <a:rPr lang="en-US" sz="2800" dirty="0" smtClean="0">
                <a:solidFill>
                  <a:srgbClr val="0070C0"/>
                </a:solidFill>
                <a:latin typeface="HP001 Kieu 2" panose="020B0603050302020204" pitchFamily="34" charset="0"/>
              </a:rPr>
              <a:t>iấy bìa, keo dán</a:t>
            </a:r>
          </a:p>
        </p:txBody>
      </p:sp>
      <p:sp>
        <p:nvSpPr>
          <p:cNvPr id="7" name="TextBox 6"/>
          <p:cNvSpPr txBox="1"/>
          <p:nvPr/>
        </p:nvSpPr>
        <p:spPr>
          <a:xfrm>
            <a:off x="9461151" y="5244430"/>
            <a:ext cx="1580882" cy="954107"/>
          </a:xfrm>
          <a:prstGeom prst="rect">
            <a:avLst/>
          </a:prstGeom>
          <a:noFill/>
        </p:spPr>
        <p:txBody>
          <a:bodyPr wrap="none" rtlCol="0">
            <a:spAutoFit/>
          </a:bodyPr>
          <a:lstStyle/>
          <a:p>
            <a:pPr algn="ctr"/>
            <a:r>
              <a:rPr lang="en-US" sz="2800" dirty="0">
                <a:solidFill>
                  <a:srgbClr val="0070C0"/>
                </a:solidFill>
                <a:latin typeface="HP001 Kieu 2" panose="020B0603050302020204" pitchFamily="34" charset="0"/>
              </a:rPr>
              <a:t>g</a:t>
            </a:r>
            <a:r>
              <a:rPr lang="en-US" sz="2800" dirty="0" smtClean="0">
                <a:solidFill>
                  <a:srgbClr val="0070C0"/>
                </a:solidFill>
                <a:latin typeface="HP001 Kieu 2" panose="020B0603050302020204" pitchFamily="34" charset="0"/>
              </a:rPr>
              <a:t>iấy bìa, </a:t>
            </a:r>
          </a:p>
          <a:p>
            <a:pPr algn="ctr"/>
            <a:r>
              <a:rPr lang="en-US" sz="2800" dirty="0" smtClean="0">
                <a:solidFill>
                  <a:srgbClr val="0070C0"/>
                </a:solidFill>
                <a:latin typeface="HP001 Kieu 2" panose="020B0603050302020204" pitchFamily="34" charset="0"/>
              </a:rPr>
              <a:t>formex</a:t>
            </a:r>
            <a:endParaRPr lang="en-US" sz="2800" dirty="0">
              <a:solidFill>
                <a:srgbClr val="0070C0"/>
              </a:solidFill>
              <a:latin typeface="HP001 Kieu 2" panose="020B0603050302020204" pitchFamily="34" charset="0"/>
            </a:endParaRPr>
          </a:p>
        </p:txBody>
      </p:sp>
    </p:spTree>
    <p:extLst>
      <p:ext uri="{BB962C8B-B14F-4D97-AF65-F5344CB8AC3E}">
        <p14:creationId xmlns:p14="http://schemas.microsoft.com/office/powerpoint/2010/main" val="732343675"/>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1595336" y="1789889"/>
            <a:ext cx="9601200" cy="3151762"/>
          </a:xfrm>
          <a:prstGeom prst="doubleWave">
            <a:avLst/>
          </a:prstGeom>
          <a:solidFill>
            <a:srgbClr val="FFFF00"/>
          </a:solidFill>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50000"/>
              </a:lnSpc>
            </a:pPr>
            <a:r>
              <a:rPr lang="en-US" sz="2800" b="1" dirty="0">
                <a:solidFill>
                  <a:srgbClr val="0070C0"/>
                </a:solidFill>
                <a:latin typeface="HP001 Kieu 5H" panose="020B0603050302020204" pitchFamily="34" charset="0"/>
              </a:rPr>
              <a:t>Vật</a:t>
            </a:r>
            <a:r>
              <a:rPr lang="vi-VN" sz="2800" b="1" dirty="0">
                <a:solidFill>
                  <a:srgbClr val="0070C0"/>
                </a:solidFill>
                <a:latin typeface="HP001 Kieu 5H" panose="020B0603050302020204" pitchFamily="34" charset="0"/>
              </a:rPr>
              <a:t> liệu làm thủ công có nhiều loại. Khi lựa chọn vật liệu thủ công, cần chọn loại có tính chất phù hợp, an toàn, không độc </a:t>
            </a:r>
            <a:r>
              <a:rPr lang="vi-VN" sz="2800" b="1" dirty="0" smtClean="0">
                <a:solidFill>
                  <a:srgbClr val="0070C0"/>
                </a:solidFill>
                <a:latin typeface="HP001 Kieu 5H" panose="020B0603050302020204" pitchFamily="34" charset="0"/>
              </a:rPr>
              <a:t>h</a:t>
            </a:r>
            <a:r>
              <a:rPr lang="en-US" sz="2800" b="1" dirty="0" smtClean="0">
                <a:solidFill>
                  <a:srgbClr val="0070C0"/>
                </a:solidFill>
                <a:latin typeface="HP001 Kieu 5H" panose="020B0603050302020204" pitchFamily="34" charset="0"/>
              </a:rPr>
              <a:t>ại</a:t>
            </a:r>
            <a:r>
              <a:rPr lang="vi-VN" sz="2800" b="1" dirty="0" smtClean="0">
                <a:solidFill>
                  <a:srgbClr val="0070C0"/>
                </a:solidFill>
                <a:latin typeface="HP001 Kieu 5H" panose="020B0603050302020204" pitchFamily="34" charset="0"/>
              </a:rPr>
              <a:t> </a:t>
            </a:r>
            <a:r>
              <a:rPr lang="vi-VN" sz="2800" b="1" dirty="0">
                <a:solidFill>
                  <a:srgbClr val="0070C0"/>
                </a:solidFill>
                <a:latin typeface="HP001 Kieu 5H" panose="020B0603050302020204" pitchFamily="34" charset="0"/>
              </a:rPr>
              <a:t>và tận dụng vật liệu tái chế.</a:t>
            </a:r>
            <a:endParaRPr lang="en-US" sz="2800" b="1" dirty="0">
              <a:solidFill>
                <a:srgbClr val="0070C0"/>
              </a:solidFill>
              <a:latin typeface="HP001 Kieu 5H" panose="020B0603050302020204" pitchFamily="34" charset="0"/>
            </a:endParaRPr>
          </a:p>
        </p:txBody>
      </p:sp>
    </p:spTree>
    <p:extLst>
      <p:ext uri="{BB962C8B-B14F-4D97-AF65-F5344CB8AC3E}">
        <p14:creationId xmlns:p14="http://schemas.microsoft.com/office/powerpoint/2010/main" val="212865721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
                                            <p:txEl>
                                              <p:pRg st="0" end="0"/>
                                            </p:txEl>
                                          </p:spTgt>
                                        </p:tgtEl>
                                        <p:attrNameLst>
                                          <p:attrName>ppt_w</p:attrName>
                                        </p:attrNameLst>
                                      </p:cBhvr>
                                    </p:anim>
                                    <p:anim by="(#ppt_w*0.50)" calcmode="lin" valueType="num">
                                      <p:cBhvr>
                                        <p:cTn id="8" dur="500" decel="50000" autoRev="1" fill="hold">
                                          <p:stCondLst>
                                            <p:cond delay="0"/>
                                          </p:stCondLst>
                                        </p:cTn>
                                        <p:tgtEl>
                                          <p:spTgt spid="2">
                                            <p:txEl>
                                              <p:pRg st="0" end="0"/>
                                            </p:txEl>
                                          </p:spTgt>
                                        </p:tgtEl>
                                        <p:attrNameLst>
                                          <p:attrName>ppt_x</p:attrName>
                                        </p:attrNameLst>
                                      </p:cBhvr>
                                    </p:anim>
                                    <p:anim from="(-#ppt_h/2)" to="(#ppt_y)" calcmode="lin" valueType="num">
                                      <p:cBhvr>
                                        <p:cTn id="9" dur="1000" fill="hold">
                                          <p:stCondLst>
                                            <p:cond delay="0"/>
                                          </p:stCondLst>
                                        </p:cTn>
                                        <p:tgtEl>
                                          <p:spTgt spid="2">
                                            <p:txEl>
                                              <p:pRg st="0" end="0"/>
                                            </p:txEl>
                                          </p:spTgt>
                                        </p:tgtEl>
                                        <p:attrNameLst>
                                          <p:attrName>ppt_y</p:attrName>
                                        </p:attrNameLst>
                                      </p:cBhvr>
                                    </p:anim>
                                    <p:animRot by="21600000">
                                      <p:cBhvr>
                                        <p:cTn id="10" dur="1000" fill="hold">
                                          <p:stCondLst>
                                            <p:cond delay="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1.bp.blogspot.com/-VpSIM2FkY1s/VNGF6JSu7PI/AAAAAAAAFcg/Re2se4fHjtI/s1600/IMG_7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06" y="602665"/>
            <a:ext cx="3560863" cy="23764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filebroker-cdn.lazada.vn/kf/H8eb3470132f440a2878fddaa7a7c3bb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5" y="3891063"/>
            <a:ext cx="3560863" cy="2348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kheotay.com.vn/wp-content/uploads/2018/05/33849127_1646983132076522_1997150983662075904_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4382" y="3891064"/>
            <a:ext cx="3439457" cy="23485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inthudo.com/wp-content/uploads/1-18-768x7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157" y="1494020"/>
            <a:ext cx="3571335" cy="35713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s://img.loigiaihay.com/picture/2021/1130/capture_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383" y="738551"/>
            <a:ext cx="3329909" cy="224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644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2E1D4D18-6264-46DD-9029-53CA09440B26}"/>
              </a:ext>
            </a:extLst>
          </p:cNvPr>
          <p:cNvSpPr/>
          <p:nvPr/>
        </p:nvSpPr>
        <p:spPr>
          <a:xfrm>
            <a:off x="19484" y="11611"/>
            <a:ext cx="1673125" cy="1351066"/>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sz="1200"/>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202997" y="416232"/>
            <a:ext cx="913009" cy="590042"/>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sz="1200"/>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sz="1200"/>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sz="1200"/>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sz="1200"/>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sz="1200"/>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sz="1200"/>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0032962" y="6362084"/>
            <a:ext cx="2162213" cy="495917"/>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sz="1200"/>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1351996" y="5416663"/>
            <a:ext cx="743573" cy="1260798"/>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sz="1200"/>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sz="1200"/>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sz="1200"/>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sz="1200"/>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sz="1200"/>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sz="1200"/>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sz="1200"/>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sz="1200"/>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sz="1200"/>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sz="1200"/>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sz="1200"/>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sz="1200"/>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sz="1200"/>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sz="1200"/>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sz="1200"/>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sz="1200"/>
            </a:p>
          </p:txBody>
        </p:sp>
      </p:grpSp>
      <p:pic>
        <p:nvPicPr>
          <p:cNvPr id="89" name="Graphic 88">
            <a:extLst>
              <a:ext uri="{FF2B5EF4-FFF2-40B4-BE49-F238E27FC236}">
                <a16:creationId xmlns:a16="http://schemas.microsoft.com/office/drawing/2014/main" id="{45BCD263-D6D4-47CF-9CBE-A3F71F780F0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49482" y="1204170"/>
            <a:ext cx="10895517" cy="4319736"/>
          </a:xfrm>
          <a:prstGeom prst="rect">
            <a:avLst/>
          </a:prstGeom>
        </p:spPr>
      </p:pic>
      <p:pic>
        <p:nvPicPr>
          <p:cNvPr id="94" name="Graphic 93">
            <a:extLst>
              <a:ext uri="{FF2B5EF4-FFF2-40B4-BE49-F238E27FC236}">
                <a16:creationId xmlns:a16="http://schemas.microsoft.com/office/drawing/2014/main" id="{8521F1D3-D6CB-4537-A237-675B0A080CC4}"/>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213897" y="4998987"/>
            <a:ext cx="2543164" cy="1974692"/>
          </a:xfrm>
          <a:prstGeom prst="rect">
            <a:avLst/>
          </a:prstGeom>
        </p:spPr>
      </p:pic>
      <p:grpSp>
        <p:nvGrpSpPr>
          <p:cNvPr id="98" name="Group 97">
            <a:extLst>
              <a:ext uri="{FF2B5EF4-FFF2-40B4-BE49-F238E27FC236}">
                <a16:creationId xmlns:a16="http://schemas.microsoft.com/office/drawing/2014/main" id="{303DCDCE-56B8-480C-AC79-FA0E99564CF6}"/>
              </a:ext>
            </a:extLst>
          </p:cNvPr>
          <p:cNvGrpSpPr/>
          <p:nvPr/>
        </p:nvGrpSpPr>
        <p:grpSpPr>
          <a:xfrm>
            <a:off x="514772" y="113236"/>
            <a:ext cx="534550" cy="274054"/>
            <a:chOff x="772158" y="169853"/>
            <a:chExt cx="801825" cy="411081"/>
          </a:xfrm>
        </p:grpSpPr>
        <p:sp>
          <p:nvSpPr>
            <p:cNvPr id="99" name="Freeform: Shape 98">
              <a:extLst>
                <a:ext uri="{FF2B5EF4-FFF2-40B4-BE49-F238E27FC236}">
                  <a16:creationId xmlns:a16="http://schemas.microsoft.com/office/drawing/2014/main" id="{D0059DE5-E490-46AB-800D-E6697B302235}"/>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sz="1200"/>
            </a:p>
          </p:txBody>
        </p:sp>
        <p:sp>
          <p:nvSpPr>
            <p:cNvPr id="100" name="Freeform: Shape 99">
              <a:extLst>
                <a:ext uri="{FF2B5EF4-FFF2-40B4-BE49-F238E27FC236}">
                  <a16:creationId xmlns:a16="http://schemas.microsoft.com/office/drawing/2014/main" id="{381D2BF4-9A97-462D-8973-61684E3A66CA}"/>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sz="1200"/>
            </a:p>
          </p:txBody>
        </p:sp>
        <p:sp>
          <p:nvSpPr>
            <p:cNvPr id="101" name="Freeform: Shape 100">
              <a:extLst>
                <a:ext uri="{FF2B5EF4-FFF2-40B4-BE49-F238E27FC236}">
                  <a16:creationId xmlns:a16="http://schemas.microsoft.com/office/drawing/2014/main" id="{A76EFE3E-7E52-4ADE-885B-21A9013BAD2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sz="1200"/>
            </a:p>
          </p:txBody>
        </p:sp>
        <p:sp>
          <p:nvSpPr>
            <p:cNvPr id="102" name="Freeform: Shape 101">
              <a:extLst>
                <a:ext uri="{FF2B5EF4-FFF2-40B4-BE49-F238E27FC236}">
                  <a16:creationId xmlns:a16="http://schemas.microsoft.com/office/drawing/2014/main" id="{51C35BB6-5E8D-4812-BF1D-8ACAE31F24DC}"/>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sz="1200"/>
            </a:p>
          </p:txBody>
        </p:sp>
        <p:sp>
          <p:nvSpPr>
            <p:cNvPr id="103" name="Freeform: Shape 102">
              <a:extLst>
                <a:ext uri="{FF2B5EF4-FFF2-40B4-BE49-F238E27FC236}">
                  <a16:creationId xmlns:a16="http://schemas.microsoft.com/office/drawing/2014/main" id="{9E203066-4C71-47F9-BC9D-11920A7BBA7F}"/>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sz="1200"/>
            </a:p>
          </p:txBody>
        </p:sp>
        <p:sp>
          <p:nvSpPr>
            <p:cNvPr id="104" name="Freeform: Shape 103">
              <a:extLst>
                <a:ext uri="{FF2B5EF4-FFF2-40B4-BE49-F238E27FC236}">
                  <a16:creationId xmlns:a16="http://schemas.microsoft.com/office/drawing/2014/main" id="{6B4228AE-1154-4D76-BECB-03049A86E178}"/>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sz="1200"/>
            </a:p>
          </p:txBody>
        </p:sp>
        <p:sp>
          <p:nvSpPr>
            <p:cNvPr id="105" name="Freeform: Shape 104">
              <a:extLst>
                <a:ext uri="{FF2B5EF4-FFF2-40B4-BE49-F238E27FC236}">
                  <a16:creationId xmlns:a16="http://schemas.microsoft.com/office/drawing/2014/main" id="{928DDDD1-733A-4315-A1F4-7B69C27ECAF1}"/>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sz="1200"/>
            </a:p>
          </p:txBody>
        </p:sp>
        <p:sp>
          <p:nvSpPr>
            <p:cNvPr id="106" name="Freeform: Shape 105">
              <a:extLst>
                <a:ext uri="{FF2B5EF4-FFF2-40B4-BE49-F238E27FC236}">
                  <a16:creationId xmlns:a16="http://schemas.microsoft.com/office/drawing/2014/main" id="{588B02AF-86D4-4F53-8285-48A391DB0312}"/>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sz="1200"/>
            </a:p>
          </p:txBody>
        </p:sp>
        <p:sp>
          <p:nvSpPr>
            <p:cNvPr id="107" name="Freeform: Shape 106">
              <a:extLst>
                <a:ext uri="{FF2B5EF4-FFF2-40B4-BE49-F238E27FC236}">
                  <a16:creationId xmlns:a16="http://schemas.microsoft.com/office/drawing/2014/main" id="{878F4AEB-9EF1-4EEF-9E29-FA174023A229}"/>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sz="1200"/>
            </a:p>
          </p:txBody>
        </p:sp>
        <p:sp>
          <p:nvSpPr>
            <p:cNvPr id="108" name="Freeform: Shape 107">
              <a:extLst>
                <a:ext uri="{FF2B5EF4-FFF2-40B4-BE49-F238E27FC236}">
                  <a16:creationId xmlns:a16="http://schemas.microsoft.com/office/drawing/2014/main" id="{30E55010-CF9A-4A8E-A301-34ED3F85AA2B}"/>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sz="1200"/>
            </a:p>
          </p:txBody>
        </p:sp>
        <p:sp>
          <p:nvSpPr>
            <p:cNvPr id="109" name="Freeform: Shape 108">
              <a:extLst>
                <a:ext uri="{FF2B5EF4-FFF2-40B4-BE49-F238E27FC236}">
                  <a16:creationId xmlns:a16="http://schemas.microsoft.com/office/drawing/2014/main" id="{83108957-A43B-4E61-9970-63CF0236AC70}"/>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sz="1200"/>
            </a:p>
          </p:txBody>
        </p:sp>
        <p:sp>
          <p:nvSpPr>
            <p:cNvPr id="110" name="Freeform: Shape 109">
              <a:extLst>
                <a:ext uri="{FF2B5EF4-FFF2-40B4-BE49-F238E27FC236}">
                  <a16:creationId xmlns:a16="http://schemas.microsoft.com/office/drawing/2014/main" id="{D2DEACF8-9FAE-44F6-8E1A-9C8EB0B44A5F}"/>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sz="1200"/>
            </a:p>
          </p:txBody>
        </p:sp>
      </p:grpSp>
      <p:sp>
        <p:nvSpPr>
          <p:cNvPr id="114" name="Rectangle 113"/>
          <p:cNvSpPr/>
          <p:nvPr/>
        </p:nvSpPr>
        <p:spPr>
          <a:xfrm>
            <a:off x="1473200" y="1427909"/>
            <a:ext cx="8788400" cy="2452082"/>
          </a:xfrm>
          <a:prstGeom prst="rect">
            <a:avLst/>
          </a:prstGeom>
        </p:spPr>
        <p:txBody>
          <a:bodyPr wrap="square">
            <a:spAutoFit/>
          </a:bodyPr>
          <a:lstStyle/>
          <a:p>
            <a:pPr algn="ctr"/>
            <a:r>
              <a:rPr lang="en-US" sz="7667" b="1" dirty="0" smtClean="0">
                <a:solidFill>
                  <a:schemeClr val="accent6">
                    <a:lumMod val="50000"/>
                  </a:schemeClr>
                </a:solidFill>
                <a:latin typeface="#9Slide03 BoosterNextFYBlack" panose="02000A03000000020004" pitchFamily="2" charset="0"/>
              </a:rPr>
              <a:t>Sử dụng dụng cụ làm thủ công</a:t>
            </a:r>
            <a:endParaRPr lang="vi-VN" sz="7667" b="1" dirty="0">
              <a:solidFill>
                <a:schemeClr val="accent6">
                  <a:lumMod val="50000"/>
                </a:schemeClr>
              </a:solidFill>
              <a:latin typeface="#9Slide03 BoosterNextFYBlack" panose="02000A03000000020004" pitchFamily="2" charset="0"/>
            </a:endParaRPr>
          </a:p>
        </p:txBody>
      </p:sp>
      <p:pic>
        <p:nvPicPr>
          <p:cNvPr id="116" name="Picture 115"/>
          <p:cNvPicPr>
            <a:picLocks noChangeAspect="1"/>
          </p:cNvPicPr>
          <p:nvPr/>
        </p:nvPicPr>
        <p:blipFill>
          <a:blip r:embed="rId8">
            <a:extLst>
              <a:ext uri="{BEBA8EAE-BF5A-486C-A8C5-ECC9F3942E4B}">
                <a14:imgProps xmlns:a14="http://schemas.microsoft.com/office/drawing/2010/main">
                  <a14:imgLayer r:embed="rId9">
                    <a14:imgEffect>
                      <a14:backgroundRemoval t="0" b="100000" l="0" r="32891"/>
                    </a14:imgEffect>
                  </a14:imgLayer>
                </a14:imgProps>
              </a:ext>
            </a:extLst>
          </a:blip>
          <a:stretch>
            <a:fillRect/>
          </a:stretch>
        </p:blipFill>
        <p:spPr>
          <a:xfrm>
            <a:off x="4305929" y="2106278"/>
            <a:ext cx="7658313" cy="4307802"/>
          </a:xfrm>
          <a:prstGeom prst="rect">
            <a:avLst/>
          </a:prstGeom>
        </p:spPr>
      </p:pic>
    </p:spTree>
    <p:extLst>
      <p:ext uri="{BB962C8B-B14F-4D97-AF65-F5344CB8AC3E}">
        <p14:creationId xmlns:p14="http://schemas.microsoft.com/office/powerpoint/2010/main" val="8232616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0197319" y="170651"/>
            <a:ext cx="2113947" cy="1306803"/>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3717691" y="589305"/>
            <a:ext cx="5348104" cy="707886"/>
          </a:xfrm>
          <a:prstGeom prst="rect">
            <a:avLst/>
          </a:prstGeom>
          <a:solidFill>
            <a:schemeClr val="bg1"/>
          </a:solidFill>
          <a:ln>
            <a:solidFill>
              <a:schemeClr val="bg1"/>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latin typeface="#9Slide03 BoosterNextFYBlack" panose="02000A03000000020004" pitchFamily="2" charset="0"/>
              </a:rPr>
              <a:t>XỬ LÍ TÌNH HUỐNG</a:t>
            </a:r>
            <a:endParaRPr lang="vi-VN" sz="4000" b="1" dirty="0">
              <a:ln/>
              <a:solidFill>
                <a:schemeClr val="accent3"/>
              </a:solidFill>
              <a:latin typeface="#9Slide03 BoosterNextFYBlack" panose="02000A03000000020004" pitchFamily="2" charset="0"/>
            </a:endParaRPr>
          </a:p>
        </p:txBody>
      </p:sp>
      <p:sp>
        <p:nvSpPr>
          <p:cNvPr id="5" name="Rounded Rectangle 4"/>
          <p:cNvSpPr/>
          <p:nvPr/>
        </p:nvSpPr>
        <p:spPr>
          <a:xfrm>
            <a:off x="715805" y="1716069"/>
            <a:ext cx="2484795" cy="12033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a. Dùng dụng cụ không phù hợp với vật liệu</a:t>
            </a:r>
            <a:endParaRPr lang="en-US" sz="2400" dirty="0">
              <a:solidFill>
                <a:schemeClr val="tx1"/>
              </a:solidFill>
              <a:latin typeface="Cambria" panose="02040503050406030204" pitchFamily="18" charset="0"/>
            </a:endParaRPr>
          </a:p>
        </p:txBody>
      </p:sp>
      <p:sp>
        <p:nvSpPr>
          <p:cNvPr id="16" name="Rounded Rectangle 15"/>
          <p:cNvSpPr/>
          <p:nvPr/>
        </p:nvSpPr>
        <p:spPr>
          <a:xfrm>
            <a:off x="6294283" y="1716069"/>
            <a:ext cx="2324709" cy="108887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b. Chọn dụng cụ quá to so với tay cầm</a:t>
            </a:r>
            <a:endParaRPr lang="en-US" sz="2400" dirty="0">
              <a:solidFill>
                <a:schemeClr val="tx1"/>
              </a:solidFill>
              <a:latin typeface="Cambria" panose="02040503050406030204" pitchFamily="18" charset="0"/>
            </a:endParaRPr>
          </a:p>
        </p:txBody>
      </p:sp>
      <p:sp>
        <p:nvSpPr>
          <p:cNvPr id="17" name="Rounded Rectangle 16"/>
          <p:cNvSpPr/>
          <p:nvPr/>
        </p:nvSpPr>
        <p:spPr>
          <a:xfrm>
            <a:off x="744989" y="4375808"/>
            <a:ext cx="2382342" cy="116217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c. Không tập trung khi sử dụng dụng cụ</a:t>
            </a:r>
            <a:endParaRPr lang="en-US" sz="2400" dirty="0">
              <a:solidFill>
                <a:schemeClr val="tx1"/>
              </a:solidFill>
              <a:latin typeface="Cambria" panose="02040503050406030204" pitchFamily="18" charset="0"/>
            </a:endParaRPr>
          </a:p>
        </p:txBody>
      </p:sp>
      <p:sp>
        <p:nvSpPr>
          <p:cNvPr id="18" name="Rounded Rectangle 17"/>
          <p:cNvSpPr/>
          <p:nvPr/>
        </p:nvSpPr>
        <p:spPr>
          <a:xfrm>
            <a:off x="6245157" y="4375808"/>
            <a:ext cx="2457447" cy="11495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d. Không cất gọn dụng cụ sau khi dùng xong</a:t>
            </a:r>
            <a:endParaRPr lang="en-US" sz="2400" dirty="0">
              <a:solidFill>
                <a:schemeClr val="tx1"/>
              </a:solidFill>
              <a:latin typeface="Cambria" panose="02040503050406030204" pitchFamily="18" charset="0"/>
            </a:endParaRPr>
          </a:p>
        </p:txBody>
      </p:sp>
      <p:pic>
        <p:nvPicPr>
          <p:cNvPr id="19" name="Picture 18"/>
          <p:cNvPicPr>
            <a:picLocks noChangeAspect="1"/>
          </p:cNvPicPr>
          <p:nvPr/>
        </p:nvPicPr>
        <p:blipFill>
          <a:blip r:embed="rId6"/>
          <a:stretch>
            <a:fillRect/>
          </a:stretch>
        </p:blipFill>
        <p:spPr>
          <a:xfrm>
            <a:off x="3229785" y="1168599"/>
            <a:ext cx="3015372" cy="2062971"/>
          </a:xfrm>
          <a:prstGeom prst="rect">
            <a:avLst/>
          </a:prstGeom>
        </p:spPr>
      </p:pic>
      <p:pic>
        <p:nvPicPr>
          <p:cNvPr id="20" name="Picture 19"/>
          <p:cNvPicPr>
            <a:picLocks noChangeAspect="1"/>
          </p:cNvPicPr>
          <p:nvPr/>
        </p:nvPicPr>
        <p:blipFill>
          <a:blip r:embed="rId7"/>
          <a:stretch>
            <a:fillRect/>
          </a:stretch>
        </p:blipFill>
        <p:spPr>
          <a:xfrm>
            <a:off x="8668119" y="1168599"/>
            <a:ext cx="2892016" cy="2062971"/>
          </a:xfrm>
          <a:prstGeom prst="rect">
            <a:avLst/>
          </a:prstGeom>
        </p:spPr>
      </p:pic>
      <p:pic>
        <p:nvPicPr>
          <p:cNvPr id="21" name="Picture 20"/>
          <p:cNvPicPr>
            <a:picLocks noChangeAspect="1"/>
          </p:cNvPicPr>
          <p:nvPr/>
        </p:nvPicPr>
        <p:blipFill>
          <a:blip r:embed="rId8"/>
          <a:stretch>
            <a:fillRect/>
          </a:stretch>
        </p:blipFill>
        <p:spPr>
          <a:xfrm>
            <a:off x="3229784" y="3816399"/>
            <a:ext cx="2912920" cy="2098083"/>
          </a:xfrm>
          <a:prstGeom prst="rect">
            <a:avLst/>
          </a:prstGeom>
        </p:spPr>
      </p:pic>
      <p:pic>
        <p:nvPicPr>
          <p:cNvPr id="22" name="Picture 21"/>
          <p:cNvPicPr>
            <a:picLocks noChangeAspect="1"/>
          </p:cNvPicPr>
          <p:nvPr/>
        </p:nvPicPr>
        <p:blipFill>
          <a:blip r:embed="rId9"/>
          <a:stretch>
            <a:fillRect/>
          </a:stretch>
        </p:blipFill>
        <p:spPr>
          <a:xfrm>
            <a:off x="8805057" y="3816398"/>
            <a:ext cx="2755077" cy="2098083"/>
          </a:xfrm>
          <a:prstGeom prst="rect">
            <a:avLst/>
          </a:prstGeom>
        </p:spPr>
      </p:pic>
    </p:spTree>
    <p:extLst>
      <p:ext uri="{BB962C8B-B14F-4D97-AF65-F5344CB8AC3E}">
        <p14:creationId xmlns:p14="http://schemas.microsoft.com/office/powerpoint/2010/main" val="7581217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0197319" y="170651"/>
            <a:ext cx="2113947" cy="1306803"/>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3717691" y="589305"/>
            <a:ext cx="5348104" cy="707886"/>
          </a:xfrm>
          <a:prstGeom prst="rect">
            <a:avLst/>
          </a:prstGeom>
          <a:solidFill>
            <a:schemeClr val="bg1"/>
          </a:solidFill>
          <a:ln>
            <a:solidFill>
              <a:schemeClr val="bg1"/>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latin typeface="#9Slide03 BoosterNextFYBlack" panose="02000A03000000020004" pitchFamily="2" charset="0"/>
              </a:rPr>
              <a:t>XỬ LÍ TÌNH HUỐNG</a:t>
            </a:r>
            <a:endParaRPr lang="vi-VN" sz="4000" b="1" dirty="0">
              <a:ln/>
              <a:solidFill>
                <a:schemeClr val="accent3"/>
              </a:solidFill>
              <a:latin typeface="#9Slide03 BoosterNextFYBlack" panose="02000A03000000020004" pitchFamily="2" charset="0"/>
            </a:endParaRPr>
          </a:p>
        </p:txBody>
      </p:sp>
      <p:sp>
        <p:nvSpPr>
          <p:cNvPr id="5" name="Rounded Rectangle 4"/>
          <p:cNvSpPr/>
          <p:nvPr/>
        </p:nvSpPr>
        <p:spPr>
          <a:xfrm>
            <a:off x="6377302" y="2805567"/>
            <a:ext cx="4381489" cy="146487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HP-086" panose="020B0603050302020204" pitchFamily="34" charset="0"/>
              </a:rPr>
              <a:t>a. Dùng dụng cụ không phù hợp với vật liệu</a:t>
            </a:r>
            <a:endParaRPr lang="en-US" sz="3200" dirty="0">
              <a:solidFill>
                <a:schemeClr val="tx1"/>
              </a:solidFill>
              <a:latin typeface="HP-086" panose="020B0603050302020204" pitchFamily="34" charset="0"/>
            </a:endParaRPr>
          </a:p>
        </p:txBody>
      </p:sp>
      <p:pic>
        <p:nvPicPr>
          <p:cNvPr id="19" name="Picture 18"/>
          <p:cNvPicPr>
            <a:picLocks noChangeAspect="1"/>
          </p:cNvPicPr>
          <p:nvPr/>
        </p:nvPicPr>
        <p:blipFill>
          <a:blip r:embed="rId6"/>
          <a:stretch>
            <a:fillRect/>
          </a:stretch>
        </p:blipFill>
        <p:spPr>
          <a:xfrm>
            <a:off x="1537169" y="1870282"/>
            <a:ext cx="4588841" cy="3139462"/>
          </a:xfrm>
          <a:prstGeom prst="rect">
            <a:avLst/>
          </a:prstGeom>
        </p:spPr>
      </p:pic>
    </p:spTree>
    <p:extLst>
      <p:ext uri="{BB962C8B-B14F-4D97-AF65-F5344CB8AC3E}">
        <p14:creationId xmlns:p14="http://schemas.microsoft.com/office/powerpoint/2010/main" val="199080893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0197319" y="170651"/>
            <a:ext cx="2113947" cy="1306803"/>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3717691" y="589305"/>
            <a:ext cx="5348104" cy="707886"/>
          </a:xfrm>
          <a:prstGeom prst="rect">
            <a:avLst/>
          </a:prstGeom>
          <a:solidFill>
            <a:schemeClr val="bg1"/>
          </a:solidFill>
          <a:ln>
            <a:solidFill>
              <a:schemeClr val="bg1"/>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latin typeface="#9Slide03 BoosterNextFYBlack" panose="02000A03000000020004" pitchFamily="2" charset="0"/>
              </a:rPr>
              <a:t>XỬ LÍ TÌNH HUỐNG</a:t>
            </a:r>
            <a:endParaRPr lang="vi-VN" sz="4000" b="1" dirty="0">
              <a:ln/>
              <a:solidFill>
                <a:schemeClr val="accent3"/>
              </a:solidFill>
              <a:latin typeface="#9Slide03 BoosterNextFYBlack" panose="02000A03000000020004" pitchFamily="2" charset="0"/>
            </a:endParaRPr>
          </a:p>
        </p:txBody>
      </p:sp>
      <p:sp>
        <p:nvSpPr>
          <p:cNvPr id="16" name="Rounded Rectangle 15"/>
          <p:cNvSpPr/>
          <p:nvPr/>
        </p:nvSpPr>
        <p:spPr>
          <a:xfrm>
            <a:off x="6508292" y="2649924"/>
            <a:ext cx="4124040" cy="15037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HP-086" panose="020B0603050302020204" pitchFamily="34" charset="0"/>
              </a:rPr>
              <a:t>b. Chọn dụng cụ quá to so với tay cầm</a:t>
            </a:r>
            <a:endParaRPr lang="en-US" sz="3200" dirty="0">
              <a:solidFill>
                <a:schemeClr val="tx1"/>
              </a:solidFill>
              <a:latin typeface="HP-086" panose="020B0603050302020204" pitchFamily="34" charset="0"/>
            </a:endParaRPr>
          </a:p>
        </p:txBody>
      </p:sp>
      <p:pic>
        <p:nvPicPr>
          <p:cNvPr id="20" name="Picture 19"/>
          <p:cNvPicPr>
            <a:picLocks noChangeAspect="1"/>
          </p:cNvPicPr>
          <p:nvPr/>
        </p:nvPicPr>
        <p:blipFill>
          <a:blip r:embed="rId6"/>
          <a:stretch>
            <a:fillRect/>
          </a:stretch>
        </p:blipFill>
        <p:spPr>
          <a:xfrm>
            <a:off x="1441805" y="1860556"/>
            <a:ext cx="4551771" cy="3246929"/>
          </a:xfrm>
          <a:prstGeom prst="rect">
            <a:avLst/>
          </a:prstGeom>
        </p:spPr>
      </p:pic>
    </p:spTree>
    <p:extLst>
      <p:ext uri="{BB962C8B-B14F-4D97-AF65-F5344CB8AC3E}">
        <p14:creationId xmlns:p14="http://schemas.microsoft.com/office/powerpoint/2010/main" val="278222578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0197319" y="170651"/>
            <a:ext cx="2113947" cy="1306803"/>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3717691" y="589305"/>
            <a:ext cx="5348104" cy="707886"/>
          </a:xfrm>
          <a:prstGeom prst="rect">
            <a:avLst/>
          </a:prstGeom>
          <a:solidFill>
            <a:schemeClr val="bg1"/>
          </a:solidFill>
          <a:ln>
            <a:solidFill>
              <a:schemeClr val="bg1"/>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latin typeface="#9Slide03 BoosterNextFYBlack" panose="02000A03000000020004" pitchFamily="2" charset="0"/>
              </a:rPr>
              <a:t>XỬ LÍ TÌNH HUỐNG</a:t>
            </a:r>
            <a:endParaRPr lang="vi-VN" sz="4000" b="1" dirty="0">
              <a:ln/>
              <a:solidFill>
                <a:schemeClr val="accent3"/>
              </a:solidFill>
              <a:latin typeface="#9Slide03 BoosterNextFYBlack" panose="02000A03000000020004" pitchFamily="2" charset="0"/>
            </a:endParaRPr>
          </a:p>
        </p:txBody>
      </p:sp>
      <p:sp>
        <p:nvSpPr>
          <p:cNvPr id="17" name="Rounded Rectangle 16"/>
          <p:cNvSpPr/>
          <p:nvPr/>
        </p:nvSpPr>
        <p:spPr>
          <a:xfrm>
            <a:off x="6706976" y="2702758"/>
            <a:ext cx="4333918" cy="144122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HP-086" panose="020B0603050302020204" pitchFamily="34" charset="0"/>
              </a:rPr>
              <a:t>c. Không tập trung khi sử dụng dụng cụ</a:t>
            </a:r>
            <a:endParaRPr lang="en-US" sz="3200" dirty="0">
              <a:solidFill>
                <a:schemeClr val="tx1"/>
              </a:solidFill>
              <a:latin typeface="HP-086" panose="020B0603050302020204" pitchFamily="34" charset="0"/>
            </a:endParaRPr>
          </a:p>
        </p:txBody>
      </p:sp>
      <p:pic>
        <p:nvPicPr>
          <p:cNvPr id="21" name="Picture 20"/>
          <p:cNvPicPr>
            <a:picLocks noChangeAspect="1"/>
          </p:cNvPicPr>
          <p:nvPr/>
        </p:nvPicPr>
        <p:blipFill>
          <a:blip r:embed="rId6"/>
          <a:stretch>
            <a:fillRect/>
          </a:stretch>
        </p:blipFill>
        <p:spPr>
          <a:xfrm>
            <a:off x="1235612" y="1802773"/>
            <a:ext cx="5185857" cy="3735207"/>
          </a:xfrm>
          <a:prstGeom prst="rect">
            <a:avLst/>
          </a:prstGeom>
        </p:spPr>
      </p:pic>
    </p:spTree>
    <p:extLst>
      <p:ext uri="{BB962C8B-B14F-4D97-AF65-F5344CB8AC3E}">
        <p14:creationId xmlns:p14="http://schemas.microsoft.com/office/powerpoint/2010/main" val="768288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2142394"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291518" y="1250002"/>
            <a:ext cx="3436838" cy="830997"/>
          </a:xfrm>
          <a:prstGeom prst="rect">
            <a:avLst/>
          </a:prstGeom>
          <a:noFill/>
        </p:spPr>
        <p:txBody>
          <a:bodyPr wrap="none" lIns="0" tIns="0" rIns="0" bIns="0" rtlCol="0">
            <a:spAutoFit/>
          </a:bodyPr>
          <a:lstStyle/>
          <a:p>
            <a:pPr algn="ctr" defTabSz="914446"/>
            <a:r>
              <a:rPr lang="en-US" sz="5400" b="1" dirty="0">
                <a:ln w="31750">
                  <a:solidFill>
                    <a:srgbClr val="DEF5FD"/>
                  </a:solidFill>
                </a:ln>
                <a:solidFill>
                  <a:srgbClr val="663F0D">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9982201"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9248536" y="2591002"/>
            <a:ext cx="1429252" cy="52355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5038779" y="5541633"/>
            <a:ext cx="2109399" cy="774259"/>
          </a:xfrm>
          <a:prstGeom prst="rect">
            <a:avLst/>
          </a:prstGeom>
        </p:spPr>
      </p:pic>
      <p:sp>
        <p:nvSpPr>
          <p:cNvPr id="2" name="TextBox 1"/>
          <p:cNvSpPr txBox="1"/>
          <p:nvPr/>
        </p:nvSpPr>
        <p:spPr>
          <a:xfrm>
            <a:off x="2286000" y="2746410"/>
            <a:ext cx="10363200" cy="1077218"/>
          </a:xfrm>
          <a:prstGeom prst="rect">
            <a:avLst/>
          </a:prstGeom>
          <a:noFill/>
        </p:spPr>
        <p:txBody>
          <a:bodyPr wrap="square" rtlCol="0">
            <a:spAutoFit/>
          </a:bodyPr>
          <a:lstStyle/>
          <a:p>
            <a:r>
              <a:rPr lang="en-US" sz="6400" dirty="0">
                <a:solidFill>
                  <a:srgbClr val="FC2514"/>
                </a:solidFill>
                <a:latin typeface="HP-055" panose="020B0603050302020204" pitchFamily="34" charset="0"/>
              </a:rPr>
              <a:t>QUẢ TRỨNG KÌ DIỆU</a:t>
            </a:r>
          </a:p>
        </p:txBody>
      </p:sp>
    </p:spTree>
    <p:custDataLst>
      <p:tags r:id="rId1"/>
    </p:custDataLst>
    <p:extLst>
      <p:ext uri="{BB962C8B-B14F-4D97-AF65-F5344CB8AC3E}">
        <p14:creationId xmlns:p14="http://schemas.microsoft.com/office/powerpoint/2010/main" val="27031678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8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18" dur="5000" fill="hold"/>
                                            <p:tgtEl>
                                              <p:spTgt spid="19"/>
                                            </p:tgtEl>
                                            <p:attrNameLst>
                                              <p:attrName>ppt_x</p:attrName>
                                              <p:attrName>ppt_y</p:attrName>
                                            </p:attrNameLst>
                                          </p:cBhvr>
                                          <p:rCtr x="-1875" y="-1644"/>
                                        </p:animMotion>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23" dur="5000" fill="hold"/>
                                            <p:tgtEl>
                                              <p:spTgt spid="21"/>
                                            </p:tgtEl>
                                            <p:attrNameLst>
                                              <p:attrName>ppt_x</p:attrName>
                                              <p:attrName>ppt_y</p:attrName>
                                            </p:attrNameLst>
                                          </p:cBhvr>
                                          <p:rCtr x="-4688" y="23"/>
                                        </p:animMotion>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28" dur="5000" fill="hold"/>
                                            <p:tgtEl>
                                              <p:spTgt spid="22"/>
                                            </p:tgtEl>
                                            <p:attrNameLst>
                                              <p:attrName>ppt_x</p:attrName>
                                              <p:attrName>ppt_y</p:attrName>
                                            </p:attrNameLst>
                                          </p:cBhvr>
                                          <p:rCtr x="-4688" y="23"/>
                                        </p:animMotion>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33" dur="5000" fill="hold"/>
                                            <p:tgtEl>
                                              <p:spTgt spid="23"/>
                                            </p:tgtEl>
                                            <p:attrNameLst>
                                              <p:attrName>ppt_x</p:attrName>
                                              <p:attrName>ppt_y</p:attrName>
                                            </p:attrNameLst>
                                          </p:cBhvr>
                                          <p:rCtr x="5078" y="-1019"/>
                                        </p:animMotion>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38"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0197319" y="170651"/>
            <a:ext cx="2113947" cy="1306803"/>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3717691" y="589305"/>
            <a:ext cx="5348104" cy="707886"/>
          </a:xfrm>
          <a:prstGeom prst="rect">
            <a:avLst/>
          </a:prstGeom>
          <a:solidFill>
            <a:schemeClr val="bg1"/>
          </a:solidFill>
          <a:ln>
            <a:solidFill>
              <a:schemeClr val="bg1"/>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latin typeface="#9Slide03 BoosterNextFYBlack" panose="02000A03000000020004" pitchFamily="2" charset="0"/>
              </a:rPr>
              <a:t>XỬ LÍ TÌNH HUỐNG</a:t>
            </a:r>
            <a:endParaRPr lang="vi-VN" sz="4000" b="1" dirty="0">
              <a:ln/>
              <a:solidFill>
                <a:schemeClr val="accent3"/>
              </a:solidFill>
              <a:latin typeface="#9Slide03 BoosterNextFYBlack" panose="02000A03000000020004" pitchFamily="2" charset="0"/>
            </a:endParaRPr>
          </a:p>
        </p:txBody>
      </p:sp>
      <p:sp>
        <p:nvSpPr>
          <p:cNvPr id="18" name="Rounded Rectangle 17"/>
          <p:cNvSpPr/>
          <p:nvPr/>
        </p:nvSpPr>
        <p:spPr>
          <a:xfrm>
            <a:off x="6702358" y="2809654"/>
            <a:ext cx="4280170" cy="12565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HP-086" panose="020B0603050302020204" pitchFamily="34" charset="0"/>
              </a:rPr>
              <a:t>d. Không cất gọn dụng cụ sau khi dùng xong</a:t>
            </a:r>
            <a:endParaRPr lang="en-US" sz="3200" dirty="0">
              <a:solidFill>
                <a:schemeClr val="tx1"/>
              </a:solidFill>
              <a:latin typeface="HP-086" panose="020B0603050302020204" pitchFamily="34" charset="0"/>
            </a:endParaRPr>
          </a:p>
        </p:txBody>
      </p:sp>
      <p:pic>
        <p:nvPicPr>
          <p:cNvPr id="22" name="Picture 21"/>
          <p:cNvPicPr>
            <a:picLocks noChangeAspect="1"/>
          </p:cNvPicPr>
          <p:nvPr/>
        </p:nvPicPr>
        <p:blipFill>
          <a:blip r:embed="rId6"/>
          <a:stretch>
            <a:fillRect/>
          </a:stretch>
        </p:blipFill>
        <p:spPr>
          <a:xfrm>
            <a:off x="1202396" y="1573514"/>
            <a:ext cx="5189347" cy="3951861"/>
          </a:xfrm>
          <a:prstGeom prst="rect">
            <a:avLst/>
          </a:prstGeom>
        </p:spPr>
      </p:pic>
    </p:spTree>
    <p:extLst>
      <p:ext uri="{BB962C8B-B14F-4D97-AF65-F5344CB8AC3E}">
        <p14:creationId xmlns:p14="http://schemas.microsoft.com/office/powerpoint/2010/main" val="3504264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9576" y="690664"/>
            <a:ext cx="11001982" cy="830997"/>
          </a:xfrm>
          <a:prstGeom prst="rect">
            <a:avLst/>
          </a:prstGeom>
          <a:noFill/>
        </p:spPr>
        <p:txBody>
          <a:bodyPr wrap="square" rtlCol="0">
            <a:spAutoFit/>
          </a:bodyPr>
          <a:lstStyle/>
          <a:p>
            <a:r>
              <a:rPr lang="en-US" sz="2400" dirty="0" smtClean="0">
                <a:latin typeface="HP-009" panose="020B0803050302020204" pitchFamily="34" charset="0"/>
              </a:rPr>
              <a:t>Em hãy </a:t>
            </a:r>
            <a:r>
              <a:rPr lang="en-US" sz="2400" dirty="0" smtClean="0">
                <a:latin typeface="HP-009" panose="020B0803050302020204" pitchFamily="34" charset="0"/>
              </a:rPr>
              <a:t>sử dụng com pa, kéo, hồ dán và giấy thủ công để cắt, dán hình tròn  theo các bước sau:</a:t>
            </a:r>
            <a:endParaRPr lang="en-US" sz="2400" dirty="0">
              <a:latin typeface="HP-009" panose="020B0803050302020204" pitchFamily="34" charset="0"/>
            </a:endParaRPr>
          </a:p>
        </p:txBody>
      </p:sp>
      <p:sp>
        <p:nvSpPr>
          <p:cNvPr id="3" name="TextBox 2"/>
          <p:cNvSpPr txBox="1"/>
          <p:nvPr/>
        </p:nvSpPr>
        <p:spPr>
          <a:xfrm>
            <a:off x="729577" y="1792818"/>
            <a:ext cx="4134254" cy="461665"/>
          </a:xfrm>
          <a:prstGeom prst="rect">
            <a:avLst/>
          </a:prstGeom>
          <a:solidFill>
            <a:srgbClr val="FFFF00"/>
          </a:solidFill>
        </p:spPr>
        <p:txBody>
          <a:bodyPr wrap="square" rtlCol="0">
            <a:spAutoFit/>
          </a:bodyPr>
          <a:lstStyle/>
          <a:p>
            <a:r>
              <a:rPr lang="en-US" sz="2400" dirty="0" smtClean="0">
                <a:solidFill>
                  <a:srgbClr val="0070C0"/>
                </a:solidFill>
                <a:latin typeface="HP-136" panose="020B0803050302020204" pitchFamily="34" charset="0"/>
              </a:rPr>
              <a:t>Bước 1: Vẽ đường tròn</a:t>
            </a:r>
            <a:endParaRPr lang="en-US" sz="2400" dirty="0">
              <a:solidFill>
                <a:srgbClr val="0070C0"/>
              </a:solidFill>
              <a:latin typeface="HP-136" panose="020B0803050302020204" pitchFamily="34" charset="0"/>
            </a:endParaRPr>
          </a:p>
        </p:txBody>
      </p:sp>
      <p:sp>
        <p:nvSpPr>
          <p:cNvPr id="4" name="TextBox 3"/>
          <p:cNvSpPr txBox="1"/>
          <p:nvPr/>
        </p:nvSpPr>
        <p:spPr>
          <a:xfrm>
            <a:off x="879709" y="2597792"/>
            <a:ext cx="4612202" cy="830997"/>
          </a:xfrm>
          <a:prstGeom prst="rect">
            <a:avLst/>
          </a:prstGeom>
          <a:noFill/>
        </p:spPr>
        <p:txBody>
          <a:bodyPr wrap="square" rtlCol="0">
            <a:spAutoFit/>
          </a:bodyPr>
          <a:lstStyle/>
          <a:p>
            <a:r>
              <a:rPr lang="en-US" sz="2400" dirty="0" smtClean="0">
                <a:latin typeface="HP-009" panose="020B0803050302020204" pitchFamily="34" charset="0"/>
              </a:rPr>
              <a:t>Dùng com pa vẽ đường tròn trên mặt sau của giấy màu thủ công.</a:t>
            </a:r>
            <a:endParaRPr lang="en-US" sz="2400" dirty="0">
              <a:latin typeface="HP-009" panose="020B0803050302020204" pitchFamily="34" charset="0"/>
            </a:endParaRPr>
          </a:p>
        </p:txBody>
      </p:sp>
      <p:sp>
        <p:nvSpPr>
          <p:cNvPr id="5" name="TextBox 4"/>
          <p:cNvSpPr txBox="1"/>
          <p:nvPr/>
        </p:nvSpPr>
        <p:spPr>
          <a:xfrm>
            <a:off x="879709" y="3772098"/>
            <a:ext cx="4762336" cy="830997"/>
          </a:xfrm>
          <a:prstGeom prst="rect">
            <a:avLst/>
          </a:prstGeom>
          <a:noFill/>
        </p:spPr>
        <p:txBody>
          <a:bodyPr wrap="square" rtlCol="0">
            <a:spAutoFit/>
          </a:bodyPr>
          <a:lstStyle/>
          <a:p>
            <a:r>
              <a:rPr lang="en-US" sz="2400" dirty="0" smtClean="0">
                <a:latin typeface="HP-009" panose="020B0803050302020204" pitchFamily="34" charset="0"/>
              </a:rPr>
              <a:t>Xác định tâm của hình tròn và đặt kim com pa.</a:t>
            </a:r>
            <a:endParaRPr lang="en-US" sz="2400" dirty="0">
              <a:latin typeface="HP-009" panose="020B0803050302020204" pitchFamily="34" charset="0"/>
            </a:endParaRPr>
          </a:p>
        </p:txBody>
      </p:sp>
      <p:pic>
        <p:nvPicPr>
          <p:cNvPr id="6" name="Picture 5"/>
          <p:cNvPicPr>
            <a:picLocks noChangeAspect="1"/>
          </p:cNvPicPr>
          <p:nvPr/>
        </p:nvPicPr>
        <p:blipFill>
          <a:blip r:embed="rId2"/>
          <a:stretch>
            <a:fillRect/>
          </a:stretch>
        </p:blipFill>
        <p:spPr>
          <a:xfrm>
            <a:off x="6230567" y="1395201"/>
            <a:ext cx="4924425" cy="4067175"/>
          </a:xfrm>
          <a:prstGeom prst="rect">
            <a:avLst/>
          </a:prstGeom>
        </p:spPr>
      </p:pic>
    </p:spTree>
    <p:extLst>
      <p:ext uri="{BB962C8B-B14F-4D97-AF65-F5344CB8AC3E}">
        <p14:creationId xmlns:p14="http://schemas.microsoft.com/office/powerpoint/2010/main" val="1327581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599" y="2529193"/>
            <a:ext cx="4280170" cy="954107"/>
          </a:xfrm>
          <a:prstGeom prst="rect">
            <a:avLst/>
          </a:prstGeom>
          <a:noFill/>
        </p:spPr>
        <p:txBody>
          <a:bodyPr wrap="square" rtlCol="0">
            <a:spAutoFit/>
          </a:bodyPr>
          <a:lstStyle/>
          <a:p>
            <a:r>
              <a:rPr lang="en-US" sz="2800" b="1" dirty="0" smtClean="0">
                <a:latin typeface="HP-009" panose="020B0803050302020204" pitchFamily="34" charset="0"/>
              </a:rPr>
              <a:t>Lựa chọn độ dài bán kính của hình tròn</a:t>
            </a:r>
            <a:endParaRPr lang="en-US" sz="2800" b="1" dirty="0">
              <a:latin typeface="HP-009" panose="020B0803050302020204" pitchFamily="34" charset="0"/>
            </a:endParaRPr>
          </a:p>
        </p:txBody>
      </p:sp>
      <p:pic>
        <p:nvPicPr>
          <p:cNvPr id="3" name="Picture 2"/>
          <p:cNvPicPr>
            <a:picLocks noChangeAspect="1"/>
          </p:cNvPicPr>
          <p:nvPr/>
        </p:nvPicPr>
        <p:blipFill>
          <a:blip r:embed="rId2"/>
          <a:stretch>
            <a:fillRect/>
          </a:stretch>
        </p:blipFill>
        <p:spPr>
          <a:xfrm>
            <a:off x="6048432" y="1274324"/>
            <a:ext cx="5080547" cy="4169416"/>
          </a:xfrm>
          <a:prstGeom prst="rect">
            <a:avLst/>
          </a:prstGeom>
        </p:spPr>
      </p:pic>
    </p:spTree>
    <p:extLst>
      <p:ext uri="{BB962C8B-B14F-4D97-AF65-F5344CB8AC3E}">
        <p14:creationId xmlns:p14="http://schemas.microsoft.com/office/powerpoint/2010/main" val="290147265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4462" y="1721796"/>
            <a:ext cx="4649821" cy="461665"/>
          </a:xfrm>
          <a:prstGeom prst="rect">
            <a:avLst/>
          </a:prstGeom>
          <a:noFill/>
        </p:spPr>
        <p:txBody>
          <a:bodyPr wrap="square" rtlCol="0">
            <a:spAutoFit/>
          </a:bodyPr>
          <a:lstStyle/>
          <a:p>
            <a:r>
              <a:rPr lang="en-US" sz="2400" dirty="0" smtClean="0">
                <a:latin typeface="HP-009" panose="020B0803050302020204" pitchFamily="34" charset="0"/>
              </a:rPr>
              <a:t>Quay com pa để vẽ đường tròn</a:t>
            </a:r>
            <a:endParaRPr lang="en-US" sz="2400" dirty="0">
              <a:latin typeface="HP-009" panose="020B0803050302020204" pitchFamily="34" charset="0"/>
            </a:endParaRPr>
          </a:p>
        </p:txBody>
      </p:sp>
      <p:pic>
        <p:nvPicPr>
          <p:cNvPr id="3" name="Picture 2"/>
          <p:cNvPicPr>
            <a:picLocks noChangeAspect="1"/>
          </p:cNvPicPr>
          <p:nvPr/>
        </p:nvPicPr>
        <p:blipFill>
          <a:blip r:embed="rId2"/>
          <a:stretch>
            <a:fillRect/>
          </a:stretch>
        </p:blipFill>
        <p:spPr>
          <a:xfrm>
            <a:off x="6216176" y="1152017"/>
            <a:ext cx="5097092" cy="4214521"/>
          </a:xfrm>
          <a:prstGeom prst="rect">
            <a:avLst/>
          </a:prstGeom>
        </p:spPr>
      </p:pic>
      <p:sp>
        <p:nvSpPr>
          <p:cNvPr id="4" name="TextBox 3"/>
          <p:cNvSpPr txBox="1"/>
          <p:nvPr/>
        </p:nvSpPr>
        <p:spPr>
          <a:xfrm>
            <a:off x="1094462" y="2853933"/>
            <a:ext cx="4435812" cy="2308324"/>
          </a:xfrm>
          <a:prstGeom prst="rect">
            <a:avLst/>
          </a:prstGeom>
          <a:noFill/>
        </p:spPr>
        <p:txBody>
          <a:bodyPr wrap="square" rtlCol="0">
            <a:spAutoFit/>
          </a:bodyPr>
          <a:lstStyle/>
          <a:p>
            <a:pPr algn="just"/>
            <a:r>
              <a:rPr lang="en-US" sz="2400" dirty="0" smtClean="0">
                <a:solidFill>
                  <a:srgbClr val="00B0F0"/>
                </a:solidFill>
                <a:latin typeface="HP-009" panose="020B0803050302020204" pitchFamily="34" charset="0"/>
              </a:rPr>
              <a:t>Lưu ý:</a:t>
            </a:r>
          </a:p>
          <a:p>
            <a:pPr marL="285750" indent="-285750" algn="just">
              <a:buFontTx/>
              <a:buChar char="-"/>
            </a:pPr>
            <a:r>
              <a:rPr lang="en-US" sz="2400" dirty="0" smtClean="0">
                <a:solidFill>
                  <a:srgbClr val="00B0F0"/>
                </a:solidFill>
                <a:latin typeface="HP-009" panose="020B0803050302020204" pitchFamily="34" charset="0"/>
              </a:rPr>
              <a:t>Chọn com pa có đầu kim không quá sắc nhọn.</a:t>
            </a:r>
          </a:p>
          <a:p>
            <a:pPr marL="285750" indent="-285750" algn="just">
              <a:buFontTx/>
              <a:buChar char="-"/>
            </a:pPr>
            <a:r>
              <a:rPr lang="en-US" sz="2400" dirty="0" smtClean="0">
                <a:solidFill>
                  <a:srgbClr val="00B0F0"/>
                </a:solidFill>
                <a:latin typeface="HP-009" panose="020B0803050302020204" pitchFamily="34" charset="0"/>
              </a:rPr>
              <a:t>Khi sử dụng com pa cần tập trung và cẩn thận.</a:t>
            </a:r>
          </a:p>
          <a:p>
            <a:pPr marL="285750" indent="-285750" algn="just">
              <a:buFontTx/>
              <a:buChar char="-"/>
            </a:pPr>
            <a:r>
              <a:rPr lang="en-US" sz="2400" dirty="0" smtClean="0">
                <a:solidFill>
                  <a:srgbClr val="00B0F0"/>
                </a:solidFill>
                <a:latin typeface="HP-009" panose="020B0803050302020204" pitchFamily="34" charset="0"/>
              </a:rPr>
              <a:t>Cất gọn com pa khi sử dụng.</a:t>
            </a:r>
            <a:endParaRPr lang="en-US" sz="2400" dirty="0">
              <a:solidFill>
                <a:srgbClr val="00B0F0"/>
              </a:solidFill>
              <a:latin typeface="HP-009" panose="020B0803050302020204" pitchFamily="34" charset="0"/>
            </a:endParaRPr>
          </a:p>
        </p:txBody>
      </p:sp>
    </p:spTree>
    <p:extLst>
      <p:ext uri="{BB962C8B-B14F-4D97-AF65-F5344CB8AC3E}">
        <p14:creationId xmlns:p14="http://schemas.microsoft.com/office/powerpoint/2010/main" val="4238557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729" y="812658"/>
            <a:ext cx="3902030" cy="461665"/>
          </a:xfrm>
          <a:prstGeom prst="rect">
            <a:avLst/>
          </a:prstGeom>
          <a:solidFill>
            <a:srgbClr val="FFFF00"/>
          </a:solidFill>
        </p:spPr>
        <p:txBody>
          <a:bodyPr wrap="none" rtlCol="0">
            <a:spAutoFit/>
          </a:bodyPr>
          <a:lstStyle/>
          <a:p>
            <a:r>
              <a:rPr lang="en-US" sz="2400" dirty="0" smtClean="0">
                <a:latin typeface="HP-136" panose="020B0803050302020204" pitchFamily="34" charset="0"/>
              </a:rPr>
              <a:t>Bước 2: Cắt hình tròn</a:t>
            </a:r>
            <a:endParaRPr lang="en-US" sz="2400" dirty="0">
              <a:latin typeface="HP-136" panose="020B0803050302020204" pitchFamily="34" charset="0"/>
            </a:endParaRPr>
          </a:p>
        </p:txBody>
      </p:sp>
      <p:sp>
        <p:nvSpPr>
          <p:cNvPr id="3" name="TextBox 2"/>
          <p:cNvSpPr txBox="1"/>
          <p:nvPr/>
        </p:nvSpPr>
        <p:spPr>
          <a:xfrm>
            <a:off x="931997" y="1895139"/>
            <a:ext cx="5985934" cy="1569660"/>
          </a:xfrm>
          <a:prstGeom prst="rect">
            <a:avLst/>
          </a:prstGeom>
          <a:noFill/>
        </p:spPr>
        <p:txBody>
          <a:bodyPr wrap="none" rtlCol="0">
            <a:spAutoFit/>
          </a:bodyPr>
          <a:lstStyle/>
          <a:p>
            <a:r>
              <a:rPr lang="en-US" sz="2400" dirty="0" smtClean="0">
                <a:latin typeface="HP-009" panose="020B0803050302020204" pitchFamily="34" charset="0"/>
              </a:rPr>
              <a:t>Sử dụng kéo để cắt theo đường tròn vừa vẽ.</a:t>
            </a:r>
          </a:p>
          <a:p>
            <a:pPr marL="285750" indent="-285750">
              <a:buFontTx/>
              <a:buChar char="-"/>
            </a:pPr>
            <a:r>
              <a:rPr lang="en-US" sz="2400" dirty="0" smtClean="0">
                <a:latin typeface="HP-009" panose="020B0803050302020204" pitchFamily="34" charset="0"/>
              </a:rPr>
              <a:t>Cầm kéo đúng cách.</a:t>
            </a:r>
          </a:p>
          <a:p>
            <a:pPr marL="285750" indent="-285750">
              <a:buFontTx/>
              <a:buChar char="-"/>
            </a:pPr>
            <a:r>
              <a:rPr lang="en-US" sz="2400" dirty="0" smtClean="0">
                <a:latin typeface="HP-009" panose="020B0803050302020204" pitchFamily="34" charset="0"/>
              </a:rPr>
              <a:t>Cắt theo đường tròn vừa vẽ.</a:t>
            </a:r>
          </a:p>
          <a:p>
            <a:pPr marL="285750" indent="-285750">
              <a:buFontTx/>
              <a:buChar char="-"/>
            </a:pPr>
            <a:r>
              <a:rPr lang="en-US" sz="2400" dirty="0" smtClean="0">
                <a:latin typeface="HP-009" panose="020B0803050302020204" pitchFamily="34" charset="0"/>
              </a:rPr>
              <a:t>Mắt luôn nhìn kéo để cắt cho chính xác.</a:t>
            </a:r>
            <a:endParaRPr lang="en-US" sz="2400" dirty="0">
              <a:latin typeface="HP-009" panose="020B0803050302020204" pitchFamily="34" charset="0"/>
            </a:endParaRPr>
          </a:p>
        </p:txBody>
      </p:sp>
      <p:sp>
        <p:nvSpPr>
          <p:cNvPr id="4" name="TextBox 3"/>
          <p:cNvSpPr txBox="1"/>
          <p:nvPr/>
        </p:nvSpPr>
        <p:spPr>
          <a:xfrm>
            <a:off x="1048729" y="4085616"/>
            <a:ext cx="5517441" cy="830997"/>
          </a:xfrm>
          <a:prstGeom prst="rect">
            <a:avLst/>
          </a:prstGeom>
          <a:noFill/>
        </p:spPr>
        <p:txBody>
          <a:bodyPr wrap="square" rtlCol="0">
            <a:spAutoFit/>
          </a:bodyPr>
          <a:lstStyle/>
          <a:p>
            <a:r>
              <a:rPr lang="en-US" sz="2400" dirty="0" smtClean="0">
                <a:solidFill>
                  <a:srgbClr val="00B0F0"/>
                </a:solidFill>
                <a:latin typeface="HP-009" panose="020B0803050302020204" pitchFamily="34" charset="0"/>
              </a:rPr>
              <a:t>Lưu ý: Khi sử dụng kéo không đùa nghịch  và cất gọn kéo sau khi sử dụng.</a:t>
            </a:r>
            <a:endParaRPr lang="en-US" sz="2400" dirty="0">
              <a:solidFill>
                <a:srgbClr val="00B0F0"/>
              </a:solidFill>
              <a:latin typeface="HP-009" panose="020B0803050302020204" pitchFamily="34" charset="0"/>
            </a:endParaRPr>
          </a:p>
        </p:txBody>
      </p:sp>
      <p:pic>
        <p:nvPicPr>
          <p:cNvPr id="5" name="Picture 4"/>
          <p:cNvPicPr>
            <a:picLocks noChangeAspect="1"/>
          </p:cNvPicPr>
          <p:nvPr/>
        </p:nvPicPr>
        <p:blipFill>
          <a:blip r:embed="rId2"/>
          <a:stretch>
            <a:fillRect/>
          </a:stretch>
        </p:blipFill>
        <p:spPr>
          <a:xfrm>
            <a:off x="6770450" y="1590471"/>
            <a:ext cx="4657892" cy="4095345"/>
          </a:xfrm>
          <a:prstGeom prst="rect">
            <a:avLst/>
          </a:prstGeom>
        </p:spPr>
      </p:pic>
    </p:spTree>
    <p:extLst>
      <p:ext uri="{BB962C8B-B14F-4D97-AF65-F5344CB8AC3E}">
        <p14:creationId xmlns:p14="http://schemas.microsoft.com/office/powerpoint/2010/main" val="33586236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4127" y="778213"/>
            <a:ext cx="4126451" cy="461665"/>
          </a:xfrm>
          <a:prstGeom prst="rect">
            <a:avLst/>
          </a:prstGeom>
          <a:solidFill>
            <a:srgbClr val="FFFF00"/>
          </a:solidFill>
        </p:spPr>
        <p:txBody>
          <a:bodyPr wrap="none" rtlCol="0">
            <a:spAutoFit/>
          </a:bodyPr>
          <a:lstStyle/>
          <a:p>
            <a:r>
              <a:rPr lang="en-US" sz="2400" dirty="0" smtClean="0">
                <a:latin typeface="HP-136" panose="020B0803050302020204" pitchFamily="34" charset="0"/>
              </a:rPr>
              <a:t>Bước 3: Dán hình tròn </a:t>
            </a:r>
            <a:endParaRPr lang="en-US" sz="2400" dirty="0">
              <a:latin typeface="HP-136" panose="020B0803050302020204" pitchFamily="34" charset="0"/>
            </a:endParaRPr>
          </a:p>
        </p:txBody>
      </p:sp>
      <p:sp>
        <p:nvSpPr>
          <p:cNvPr id="3" name="TextBox 2"/>
          <p:cNvSpPr txBox="1"/>
          <p:nvPr/>
        </p:nvSpPr>
        <p:spPr>
          <a:xfrm>
            <a:off x="1011676" y="1598200"/>
            <a:ext cx="6060332" cy="1938992"/>
          </a:xfrm>
          <a:prstGeom prst="rect">
            <a:avLst/>
          </a:prstGeom>
          <a:noFill/>
        </p:spPr>
        <p:txBody>
          <a:bodyPr wrap="square" rtlCol="0">
            <a:spAutoFit/>
          </a:bodyPr>
          <a:lstStyle/>
          <a:p>
            <a:r>
              <a:rPr lang="en-US" sz="2400" dirty="0" smtClean="0">
                <a:latin typeface="HP-009" panose="020B0803050302020204" pitchFamily="34" charset="0"/>
              </a:rPr>
              <a:t>Dùng hồ dán để dán hình tròn lên trên mặt giấy thủ công khác màu.</a:t>
            </a:r>
          </a:p>
          <a:p>
            <a:pPr marL="285750" indent="-285750">
              <a:buFontTx/>
              <a:buChar char="-"/>
            </a:pPr>
            <a:r>
              <a:rPr lang="en-US" sz="2400" dirty="0" smtClean="0">
                <a:latin typeface="HP-009" panose="020B0803050302020204" pitchFamily="34" charset="0"/>
              </a:rPr>
              <a:t>Bôi hồ dán lên mặt sau của hình tròn.</a:t>
            </a:r>
          </a:p>
          <a:p>
            <a:pPr marL="285750" indent="-285750">
              <a:buFontTx/>
              <a:buChar char="-"/>
            </a:pPr>
            <a:r>
              <a:rPr lang="en-US" sz="2400" dirty="0" smtClean="0">
                <a:latin typeface="HP-009" panose="020B0803050302020204" pitchFamily="34" charset="0"/>
              </a:rPr>
              <a:t>Dán hình tròn lên trên giấy thủ công khác màu.</a:t>
            </a:r>
            <a:endParaRPr lang="en-US" sz="2400" dirty="0">
              <a:latin typeface="HP-009" panose="020B0803050302020204" pitchFamily="34" charset="0"/>
            </a:endParaRPr>
          </a:p>
        </p:txBody>
      </p:sp>
      <p:pic>
        <p:nvPicPr>
          <p:cNvPr id="4" name="Picture 3"/>
          <p:cNvPicPr>
            <a:picLocks noChangeAspect="1"/>
          </p:cNvPicPr>
          <p:nvPr/>
        </p:nvPicPr>
        <p:blipFill>
          <a:blip r:embed="rId2"/>
          <a:stretch>
            <a:fillRect/>
          </a:stretch>
        </p:blipFill>
        <p:spPr>
          <a:xfrm>
            <a:off x="7705269" y="687327"/>
            <a:ext cx="3417989" cy="2849865"/>
          </a:xfrm>
          <a:prstGeom prst="rect">
            <a:avLst/>
          </a:prstGeom>
        </p:spPr>
      </p:pic>
      <p:pic>
        <p:nvPicPr>
          <p:cNvPr id="5" name="Picture 4"/>
          <p:cNvPicPr>
            <a:picLocks noChangeAspect="1"/>
          </p:cNvPicPr>
          <p:nvPr/>
        </p:nvPicPr>
        <p:blipFill>
          <a:blip r:embed="rId3"/>
          <a:stretch>
            <a:fillRect/>
          </a:stretch>
        </p:blipFill>
        <p:spPr>
          <a:xfrm>
            <a:off x="7705269" y="3537192"/>
            <a:ext cx="3417989" cy="2669361"/>
          </a:xfrm>
          <a:prstGeom prst="rect">
            <a:avLst/>
          </a:prstGeom>
        </p:spPr>
      </p:pic>
      <p:sp>
        <p:nvSpPr>
          <p:cNvPr id="6" name="TextBox 5"/>
          <p:cNvSpPr txBox="1"/>
          <p:nvPr/>
        </p:nvSpPr>
        <p:spPr>
          <a:xfrm>
            <a:off x="1011676" y="3784060"/>
            <a:ext cx="6147881" cy="1938992"/>
          </a:xfrm>
          <a:prstGeom prst="rect">
            <a:avLst/>
          </a:prstGeom>
          <a:noFill/>
        </p:spPr>
        <p:txBody>
          <a:bodyPr wrap="square" rtlCol="0">
            <a:spAutoFit/>
          </a:bodyPr>
          <a:lstStyle/>
          <a:p>
            <a:r>
              <a:rPr lang="en-US" sz="2400" dirty="0" smtClean="0">
                <a:solidFill>
                  <a:srgbClr val="00B0F0"/>
                </a:solidFill>
                <a:latin typeface="HP-009" panose="020B0803050302020204" pitchFamily="34" charset="0"/>
              </a:rPr>
              <a:t>Lưu ý: Bôi hồ dán đủ lên trên bề mặt dán, không nên cho quá nhiều hồ dán có thể làm hỏng giấy dán. Nên đậy nắp lọ hồ dán khi không dùng nữa để tránh làm hồ bị hỏng hoặc bị đổ ra ngoài ( nếu là hồ nước).</a:t>
            </a:r>
            <a:endParaRPr lang="en-US" sz="2400" dirty="0">
              <a:solidFill>
                <a:srgbClr val="00B0F0"/>
              </a:solidFill>
              <a:latin typeface="HP-009" panose="020B0803050302020204" pitchFamily="34" charset="0"/>
            </a:endParaRPr>
          </a:p>
        </p:txBody>
      </p:sp>
    </p:spTree>
    <p:extLst>
      <p:ext uri="{BB962C8B-B14F-4D97-AF65-F5344CB8AC3E}">
        <p14:creationId xmlns:p14="http://schemas.microsoft.com/office/powerpoint/2010/main" val="4626005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099225" y="1070043"/>
            <a:ext cx="10029217" cy="4503906"/>
          </a:xfrm>
          <a:prstGeom prst="horizontalScrol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just">
              <a:lnSpc>
                <a:spcPct val="150000"/>
              </a:lnSpc>
            </a:pPr>
            <a:r>
              <a:rPr lang="vi-VN" sz="3200" b="1" dirty="0">
                <a:solidFill>
                  <a:srgbClr val="FF0000"/>
                </a:solidFill>
                <a:latin typeface="HP001 Kieu 2 5H" panose="020B0603050302020204" pitchFamily="34" charset="0"/>
              </a:rPr>
              <a:t>Chọn dụng cụ vừa với tay cầm, hạn chế có đ</a:t>
            </a:r>
            <a:r>
              <a:rPr lang="en-US" sz="3200" b="1" dirty="0">
                <a:solidFill>
                  <a:srgbClr val="FF0000"/>
                </a:solidFill>
                <a:latin typeface="HP001 Kieu 2 5H" panose="020B0603050302020204" pitchFamily="34" charset="0"/>
              </a:rPr>
              <a:t>ầ</a:t>
            </a:r>
            <a:r>
              <a:rPr lang="vi-VN" sz="3200" b="1" dirty="0">
                <a:solidFill>
                  <a:srgbClr val="FF0000"/>
                </a:solidFill>
                <a:latin typeface="HP001 Kieu 2 5H" panose="020B0603050302020204" pitchFamily="34" charset="0"/>
              </a:rPr>
              <a:t>u sắc, nhọn. Tập trung khi sử dụng dụng cụ, không đùa nghịch để tránh làm người khác bị thương. Cất dụng cụ vào hộp hoặc bao đựng và để nơi an toàn.</a:t>
            </a:r>
            <a:endParaRPr lang="en-US" sz="3200" b="1" dirty="0">
              <a:solidFill>
                <a:srgbClr val="FF0000"/>
              </a:solidFill>
              <a:latin typeface="HP001 Kieu 2 5H" panose="020B0603050302020204" pitchFamily="34" charset="0"/>
            </a:endParaRPr>
          </a:p>
        </p:txBody>
      </p:sp>
    </p:spTree>
    <p:extLst>
      <p:ext uri="{BB962C8B-B14F-4D97-AF65-F5344CB8AC3E}">
        <p14:creationId xmlns:p14="http://schemas.microsoft.com/office/powerpoint/2010/main" val="4212497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2"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2E1D4D18-6264-46DD-9029-53CA09440B26}"/>
              </a:ext>
            </a:extLst>
          </p:cNvPr>
          <p:cNvSpPr/>
          <p:nvPr/>
        </p:nvSpPr>
        <p:spPr>
          <a:xfrm>
            <a:off x="19484" y="11611"/>
            <a:ext cx="1673125" cy="1351066"/>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sz="1200"/>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202997" y="416232"/>
            <a:ext cx="913009" cy="590042"/>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sz="1200"/>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sz="1200"/>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sz="1200"/>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sz="1200"/>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sz="1200"/>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sz="1200"/>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0032962" y="6362084"/>
            <a:ext cx="2162213" cy="495917"/>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sz="1200"/>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1351996" y="5416663"/>
            <a:ext cx="743573" cy="1260798"/>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sz="1200"/>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sz="1200"/>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sz="1200"/>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sz="1200"/>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sz="1200"/>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sz="1200"/>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sz="1200"/>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sz="1200"/>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sz="1200"/>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sz="1200"/>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sz="1200"/>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sz="1200"/>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sz="1200"/>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sz="1200"/>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sz="1200"/>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sz="1200"/>
            </a:p>
          </p:txBody>
        </p:sp>
      </p:grpSp>
      <p:pic>
        <p:nvPicPr>
          <p:cNvPr id="89" name="Graphic 88">
            <a:extLst>
              <a:ext uri="{FF2B5EF4-FFF2-40B4-BE49-F238E27FC236}">
                <a16:creationId xmlns:a16="http://schemas.microsoft.com/office/drawing/2014/main" id="{45BCD263-D6D4-47CF-9CBE-A3F71F780F0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49482" y="1204170"/>
            <a:ext cx="10895517" cy="4319736"/>
          </a:xfrm>
          <a:prstGeom prst="rect">
            <a:avLst/>
          </a:prstGeom>
        </p:spPr>
      </p:pic>
      <p:pic>
        <p:nvPicPr>
          <p:cNvPr id="94" name="Graphic 93">
            <a:extLst>
              <a:ext uri="{FF2B5EF4-FFF2-40B4-BE49-F238E27FC236}">
                <a16:creationId xmlns:a16="http://schemas.microsoft.com/office/drawing/2014/main" id="{8521F1D3-D6CB-4537-A237-675B0A080CC4}"/>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213897" y="4998987"/>
            <a:ext cx="2543164" cy="1974692"/>
          </a:xfrm>
          <a:prstGeom prst="rect">
            <a:avLst/>
          </a:prstGeom>
        </p:spPr>
      </p:pic>
      <p:grpSp>
        <p:nvGrpSpPr>
          <p:cNvPr id="98" name="Group 97">
            <a:extLst>
              <a:ext uri="{FF2B5EF4-FFF2-40B4-BE49-F238E27FC236}">
                <a16:creationId xmlns:a16="http://schemas.microsoft.com/office/drawing/2014/main" id="{303DCDCE-56B8-480C-AC79-FA0E99564CF6}"/>
              </a:ext>
            </a:extLst>
          </p:cNvPr>
          <p:cNvGrpSpPr/>
          <p:nvPr/>
        </p:nvGrpSpPr>
        <p:grpSpPr>
          <a:xfrm>
            <a:off x="514772" y="113236"/>
            <a:ext cx="534550" cy="274054"/>
            <a:chOff x="772158" y="169853"/>
            <a:chExt cx="801825" cy="411081"/>
          </a:xfrm>
        </p:grpSpPr>
        <p:sp>
          <p:nvSpPr>
            <p:cNvPr id="99" name="Freeform: Shape 98">
              <a:extLst>
                <a:ext uri="{FF2B5EF4-FFF2-40B4-BE49-F238E27FC236}">
                  <a16:creationId xmlns:a16="http://schemas.microsoft.com/office/drawing/2014/main" id="{D0059DE5-E490-46AB-800D-E6697B302235}"/>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sz="1200"/>
            </a:p>
          </p:txBody>
        </p:sp>
        <p:sp>
          <p:nvSpPr>
            <p:cNvPr id="100" name="Freeform: Shape 99">
              <a:extLst>
                <a:ext uri="{FF2B5EF4-FFF2-40B4-BE49-F238E27FC236}">
                  <a16:creationId xmlns:a16="http://schemas.microsoft.com/office/drawing/2014/main" id="{381D2BF4-9A97-462D-8973-61684E3A66CA}"/>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sz="1200"/>
            </a:p>
          </p:txBody>
        </p:sp>
        <p:sp>
          <p:nvSpPr>
            <p:cNvPr id="101" name="Freeform: Shape 100">
              <a:extLst>
                <a:ext uri="{FF2B5EF4-FFF2-40B4-BE49-F238E27FC236}">
                  <a16:creationId xmlns:a16="http://schemas.microsoft.com/office/drawing/2014/main" id="{A76EFE3E-7E52-4ADE-885B-21A9013BAD2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sz="1200"/>
            </a:p>
          </p:txBody>
        </p:sp>
        <p:sp>
          <p:nvSpPr>
            <p:cNvPr id="102" name="Freeform: Shape 101">
              <a:extLst>
                <a:ext uri="{FF2B5EF4-FFF2-40B4-BE49-F238E27FC236}">
                  <a16:creationId xmlns:a16="http://schemas.microsoft.com/office/drawing/2014/main" id="{51C35BB6-5E8D-4812-BF1D-8ACAE31F24DC}"/>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sz="1200"/>
            </a:p>
          </p:txBody>
        </p:sp>
        <p:sp>
          <p:nvSpPr>
            <p:cNvPr id="103" name="Freeform: Shape 102">
              <a:extLst>
                <a:ext uri="{FF2B5EF4-FFF2-40B4-BE49-F238E27FC236}">
                  <a16:creationId xmlns:a16="http://schemas.microsoft.com/office/drawing/2014/main" id="{9E203066-4C71-47F9-BC9D-11920A7BBA7F}"/>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sz="1200"/>
            </a:p>
          </p:txBody>
        </p:sp>
        <p:sp>
          <p:nvSpPr>
            <p:cNvPr id="104" name="Freeform: Shape 103">
              <a:extLst>
                <a:ext uri="{FF2B5EF4-FFF2-40B4-BE49-F238E27FC236}">
                  <a16:creationId xmlns:a16="http://schemas.microsoft.com/office/drawing/2014/main" id="{6B4228AE-1154-4D76-BECB-03049A86E178}"/>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sz="1200"/>
            </a:p>
          </p:txBody>
        </p:sp>
        <p:sp>
          <p:nvSpPr>
            <p:cNvPr id="105" name="Freeform: Shape 104">
              <a:extLst>
                <a:ext uri="{FF2B5EF4-FFF2-40B4-BE49-F238E27FC236}">
                  <a16:creationId xmlns:a16="http://schemas.microsoft.com/office/drawing/2014/main" id="{928DDDD1-733A-4315-A1F4-7B69C27ECAF1}"/>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sz="1200"/>
            </a:p>
          </p:txBody>
        </p:sp>
        <p:sp>
          <p:nvSpPr>
            <p:cNvPr id="106" name="Freeform: Shape 105">
              <a:extLst>
                <a:ext uri="{FF2B5EF4-FFF2-40B4-BE49-F238E27FC236}">
                  <a16:creationId xmlns:a16="http://schemas.microsoft.com/office/drawing/2014/main" id="{588B02AF-86D4-4F53-8285-48A391DB0312}"/>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sz="1200"/>
            </a:p>
          </p:txBody>
        </p:sp>
        <p:sp>
          <p:nvSpPr>
            <p:cNvPr id="107" name="Freeform: Shape 106">
              <a:extLst>
                <a:ext uri="{FF2B5EF4-FFF2-40B4-BE49-F238E27FC236}">
                  <a16:creationId xmlns:a16="http://schemas.microsoft.com/office/drawing/2014/main" id="{878F4AEB-9EF1-4EEF-9E29-FA174023A229}"/>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sz="1200"/>
            </a:p>
          </p:txBody>
        </p:sp>
        <p:sp>
          <p:nvSpPr>
            <p:cNvPr id="108" name="Freeform: Shape 107">
              <a:extLst>
                <a:ext uri="{FF2B5EF4-FFF2-40B4-BE49-F238E27FC236}">
                  <a16:creationId xmlns:a16="http://schemas.microsoft.com/office/drawing/2014/main" id="{30E55010-CF9A-4A8E-A301-34ED3F85AA2B}"/>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sz="1200"/>
            </a:p>
          </p:txBody>
        </p:sp>
        <p:sp>
          <p:nvSpPr>
            <p:cNvPr id="109" name="Freeform: Shape 108">
              <a:extLst>
                <a:ext uri="{FF2B5EF4-FFF2-40B4-BE49-F238E27FC236}">
                  <a16:creationId xmlns:a16="http://schemas.microsoft.com/office/drawing/2014/main" id="{83108957-A43B-4E61-9970-63CF0236AC70}"/>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sz="1200"/>
            </a:p>
          </p:txBody>
        </p:sp>
        <p:sp>
          <p:nvSpPr>
            <p:cNvPr id="110" name="Freeform: Shape 109">
              <a:extLst>
                <a:ext uri="{FF2B5EF4-FFF2-40B4-BE49-F238E27FC236}">
                  <a16:creationId xmlns:a16="http://schemas.microsoft.com/office/drawing/2014/main" id="{D2DEACF8-9FAE-44F6-8E1A-9C8EB0B44A5F}"/>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sz="1200"/>
            </a:p>
          </p:txBody>
        </p:sp>
      </p:grpSp>
      <p:sp>
        <p:nvSpPr>
          <p:cNvPr id="114" name="Rectangle 113"/>
          <p:cNvSpPr/>
          <p:nvPr/>
        </p:nvSpPr>
        <p:spPr>
          <a:xfrm>
            <a:off x="930157" y="618504"/>
            <a:ext cx="10721975" cy="584775"/>
          </a:xfrm>
          <a:prstGeom prst="rect">
            <a:avLst/>
          </a:prstGeom>
        </p:spPr>
        <p:txBody>
          <a:bodyPr wrap="square">
            <a:spAutoFit/>
          </a:bodyPr>
          <a:lstStyle/>
          <a:p>
            <a:pPr algn="ctr"/>
            <a:r>
              <a:rPr lang="en-US" sz="3200" b="1" dirty="0" smtClean="0">
                <a:solidFill>
                  <a:srgbClr val="00B050"/>
                </a:solidFill>
                <a:latin typeface="#9Slide03 BoosterNextFYBlack" panose="02000A03000000020004" pitchFamily="2" charset="0"/>
              </a:rPr>
              <a:t>Tự làm một sản phẩm thủ công mình yêu thích</a:t>
            </a:r>
            <a:endParaRPr lang="vi-VN" sz="3200" b="1" dirty="0">
              <a:solidFill>
                <a:srgbClr val="00B050"/>
              </a:solidFill>
              <a:latin typeface="#9Slide03 BoosterNextFYBlack" panose="02000A03000000020004" pitchFamily="2" charset="0"/>
            </a:endParaRPr>
          </a:p>
        </p:txBody>
      </p:sp>
      <p:pic>
        <p:nvPicPr>
          <p:cNvPr id="80" name="Picture 79"/>
          <p:cNvPicPr>
            <a:picLocks noChangeAspect="1"/>
          </p:cNvPicPr>
          <p:nvPr/>
        </p:nvPicPr>
        <p:blipFill>
          <a:blip r:embed="rId8"/>
          <a:stretch>
            <a:fillRect/>
          </a:stretch>
        </p:blipFill>
        <p:spPr>
          <a:xfrm>
            <a:off x="3435350" y="1410035"/>
            <a:ext cx="5323779" cy="3908005"/>
          </a:xfrm>
          <a:prstGeom prst="rect">
            <a:avLst/>
          </a:prstGeom>
        </p:spPr>
      </p:pic>
    </p:spTree>
    <p:extLst>
      <p:ext uri="{BB962C8B-B14F-4D97-AF65-F5344CB8AC3E}">
        <p14:creationId xmlns:p14="http://schemas.microsoft.com/office/powerpoint/2010/main" val="41641430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270148" y="5114170"/>
            <a:ext cx="1759126" cy="15270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9925886" y="0"/>
            <a:ext cx="2266114" cy="11441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5462291" y="641146"/>
            <a:ext cx="1305543" cy="42726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5606565" y="5666759"/>
            <a:ext cx="978871" cy="126084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38223" y="5510154"/>
            <a:ext cx="731820" cy="684252"/>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0667861" y="798612"/>
            <a:ext cx="409404" cy="69097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05547" y="1864323"/>
            <a:ext cx="2588904" cy="2836449"/>
          </a:xfrm>
          <a:prstGeom prst="rect">
            <a:avLst/>
          </a:prstGeom>
        </p:spPr>
      </p:pic>
      <p:sp>
        <p:nvSpPr>
          <p:cNvPr id="10" name="TextBox 10"/>
          <p:cNvSpPr txBox="1"/>
          <p:nvPr/>
        </p:nvSpPr>
        <p:spPr>
          <a:xfrm>
            <a:off x="510273" y="2628525"/>
            <a:ext cx="2588904" cy="1551707"/>
          </a:xfrm>
          <a:prstGeom prst="rect">
            <a:avLst/>
          </a:prstGeom>
        </p:spPr>
        <p:txBody>
          <a:bodyPr lIns="0" tIns="0" rIns="0" bIns="0" rtlCol="0" anchor="t">
            <a:spAutoFit/>
          </a:bodyPr>
          <a:lstStyle/>
          <a:p>
            <a:pPr algn="ctr" defTabSz="609630">
              <a:lnSpc>
                <a:spcPts val="12084"/>
              </a:lnSpc>
              <a:spcBef>
                <a:spcPct val="0"/>
              </a:spcBef>
              <a:defRPr/>
            </a:pPr>
            <a:r>
              <a:rPr lang="en-US" sz="12084" dirty="0">
                <a:solidFill>
                  <a:srgbClr val="F46E16"/>
                </a:solidFill>
                <a:latin typeface="SFU Rhythm" panose="00000400000000000000" pitchFamily="2" charset="0"/>
              </a:rPr>
              <a:t>03</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58800" y="686026"/>
            <a:ext cx="742615" cy="661602"/>
          </a:xfrm>
          <a:prstGeom prst="rect">
            <a:avLst/>
          </a:prstGeom>
        </p:spPr>
      </p:pic>
      <p:pic>
        <p:nvPicPr>
          <p:cNvPr id="18" name="Picture 17" descr="Logo&#10;&#10;Description automatically generated">
            <a:extLst>
              <a:ext uri="{FF2B5EF4-FFF2-40B4-BE49-F238E27FC236}">
                <a16:creationId xmlns:a16="http://schemas.microsoft.com/office/drawing/2014/main" id="{A7C65142-7ED4-46C2-868D-2C4534B997B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86097" y="964416"/>
            <a:ext cx="7231599" cy="2241720"/>
          </a:xfrm>
          <a:prstGeom prst="rect">
            <a:avLst/>
          </a:prstGeom>
        </p:spPr>
      </p:pic>
      <p:grpSp>
        <p:nvGrpSpPr>
          <p:cNvPr id="12" name="Group 11"/>
          <p:cNvGrpSpPr/>
          <p:nvPr/>
        </p:nvGrpSpPr>
        <p:grpSpPr>
          <a:xfrm>
            <a:off x="2029397" y="3079018"/>
            <a:ext cx="10222102" cy="2532549"/>
            <a:chOff x="4577387" y="5143671"/>
            <a:chExt cx="11877679" cy="3798823"/>
          </a:xfrm>
        </p:grpSpPr>
        <p:sp>
          <p:nvSpPr>
            <p:cNvPr id="2" name="TextBox 1"/>
            <p:cNvSpPr txBox="1"/>
            <p:nvPr/>
          </p:nvSpPr>
          <p:spPr>
            <a:xfrm>
              <a:off x="5760965" y="5143671"/>
              <a:ext cx="10694101" cy="3678122"/>
            </a:xfrm>
            <a:prstGeom prst="rect">
              <a:avLst/>
            </a:prstGeom>
            <a:noFill/>
          </p:spPr>
          <p:txBody>
            <a:bodyPr wrap="square" rtlCol="0">
              <a:spAutoFit/>
            </a:bodyPr>
            <a:lstStyle/>
            <a:p>
              <a:pPr algn="ctr"/>
              <a:r>
                <a:rPr lang="en-US" sz="7667" b="1" dirty="0" err="1">
                  <a:ln>
                    <a:solidFill>
                      <a:schemeClr val="bg1"/>
                    </a:solidFill>
                  </a:ln>
                  <a:solidFill>
                    <a:schemeClr val="bg1"/>
                  </a:solidFill>
                  <a:latin typeface="#9Slide03 BoosterNextFYBlack" panose="02000A03000000020004" pitchFamily="2" charset="0"/>
                </a:rPr>
                <a:t>Trò</a:t>
              </a:r>
              <a:r>
                <a:rPr lang="en-US" sz="7667" b="1" dirty="0">
                  <a:ln>
                    <a:solidFill>
                      <a:schemeClr val="bg1"/>
                    </a:solidFill>
                  </a:ln>
                  <a:solidFill>
                    <a:schemeClr val="bg1"/>
                  </a:solidFill>
                  <a:latin typeface="#9Slide03 BoosterNextFYBlack" panose="02000A03000000020004" pitchFamily="2" charset="0"/>
                </a:rPr>
                <a:t> </a:t>
              </a:r>
              <a:r>
                <a:rPr lang="en-US" sz="7667" b="1" dirty="0" err="1">
                  <a:ln>
                    <a:solidFill>
                      <a:schemeClr val="bg1"/>
                    </a:solidFill>
                  </a:ln>
                  <a:solidFill>
                    <a:schemeClr val="bg1"/>
                  </a:solidFill>
                  <a:latin typeface="#9Slide03 BoosterNextFYBlack" panose="02000A03000000020004" pitchFamily="2" charset="0"/>
                </a:rPr>
                <a:t>chơi</a:t>
              </a:r>
              <a:endParaRPr lang="en-US" sz="7667" b="1" dirty="0">
                <a:ln>
                  <a:solidFill>
                    <a:schemeClr val="bg1"/>
                  </a:solidFill>
                </a:ln>
                <a:solidFill>
                  <a:schemeClr val="bg1"/>
                </a:solidFill>
                <a:latin typeface="#9Slide03 BoosterNextFYBlack" panose="02000A03000000020004" pitchFamily="2" charset="0"/>
              </a:endParaRPr>
            </a:p>
            <a:p>
              <a:pPr algn="ctr"/>
              <a:r>
                <a:rPr lang="en-US" sz="7667" b="1" dirty="0">
                  <a:ln>
                    <a:solidFill>
                      <a:schemeClr val="bg1"/>
                    </a:solidFill>
                  </a:ln>
                  <a:solidFill>
                    <a:schemeClr val="bg1"/>
                  </a:solidFill>
                  <a:latin typeface="#9Slide03 BoosterNextFYBlack" panose="02000A03000000020004" pitchFamily="2" charset="0"/>
                </a:rPr>
                <a:t>Ai </a:t>
              </a:r>
              <a:r>
                <a:rPr lang="en-US" sz="7667" b="1" dirty="0" err="1">
                  <a:ln>
                    <a:solidFill>
                      <a:schemeClr val="bg1"/>
                    </a:solidFill>
                  </a:ln>
                  <a:solidFill>
                    <a:schemeClr val="bg1"/>
                  </a:solidFill>
                  <a:latin typeface="#9Slide03 BoosterNextFYBlack" panose="02000A03000000020004" pitchFamily="2" charset="0"/>
                </a:rPr>
                <a:t>nhanh</a:t>
              </a:r>
              <a:r>
                <a:rPr lang="en-US" sz="7667" b="1" dirty="0">
                  <a:ln>
                    <a:solidFill>
                      <a:schemeClr val="bg1"/>
                    </a:solidFill>
                  </a:ln>
                  <a:solidFill>
                    <a:schemeClr val="bg1"/>
                  </a:solidFill>
                  <a:latin typeface="#9Slide03 BoosterNextFYBlack" panose="02000A03000000020004" pitchFamily="2" charset="0"/>
                </a:rPr>
                <a:t> – </a:t>
              </a:r>
              <a:r>
                <a:rPr lang="en-US" sz="7667" b="1" dirty="0" err="1">
                  <a:ln>
                    <a:solidFill>
                      <a:schemeClr val="bg1"/>
                    </a:solidFill>
                  </a:ln>
                  <a:solidFill>
                    <a:schemeClr val="bg1"/>
                  </a:solidFill>
                  <a:latin typeface="#9Slide03 BoosterNextFYBlack" panose="02000A03000000020004" pitchFamily="2" charset="0"/>
                </a:rPr>
                <a:t>ai</a:t>
              </a:r>
              <a:r>
                <a:rPr lang="en-US" sz="7667" b="1" dirty="0">
                  <a:ln>
                    <a:solidFill>
                      <a:schemeClr val="bg1"/>
                    </a:solidFill>
                  </a:ln>
                  <a:solidFill>
                    <a:schemeClr val="bg1"/>
                  </a:solidFill>
                  <a:latin typeface="#9Slide03 BoosterNextFYBlack" panose="02000A03000000020004" pitchFamily="2" charset="0"/>
                </a:rPr>
                <a:t> </a:t>
              </a:r>
              <a:r>
                <a:rPr lang="en-US" sz="7667" b="1" dirty="0" err="1">
                  <a:ln>
                    <a:solidFill>
                      <a:schemeClr val="bg1"/>
                    </a:solidFill>
                  </a:ln>
                  <a:solidFill>
                    <a:schemeClr val="bg1"/>
                  </a:solidFill>
                  <a:latin typeface="#9Slide03 BoosterNextFYBlack" panose="02000A03000000020004" pitchFamily="2" charset="0"/>
                </a:rPr>
                <a:t>đúng</a:t>
              </a:r>
              <a:r>
                <a:rPr lang="en-US" sz="7667" b="1" dirty="0">
                  <a:ln>
                    <a:solidFill>
                      <a:schemeClr val="bg1"/>
                    </a:solidFill>
                  </a:ln>
                  <a:solidFill>
                    <a:schemeClr val="bg1"/>
                  </a:solidFill>
                  <a:latin typeface="#9Slide03 BoosterNextFYBlack" panose="02000A03000000020004" pitchFamily="2" charset="0"/>
                </a:rPr>
                <a:t> </a:t>
              </a:r>
            </a:p>
          </p:txBody>
        </p:sp>
        <p:sp>
          <p:nvSpPr>
            <p:cNvPr id="13" name="TextBox 12"/>
            <p:cNvSpPr txBox="1"/>
            <p:nvPr/>
          </p:nvSpPr>
          <p:spPr>
            <a:xfrm>
              <a:off x="4577387" y="5264373"/>
              <a:ext cx="11338381" cy="3678121"/>
            </a:xfrm>
            <a:prstGeom prst="rect">
              <a:avLst/>
            </a:prstGeom>
            <a:noFill/>
          </p:spPr>
          <p:txBody>
            <a:bodyPr wrap="square" rtlCol="0">
              <a:spAutoFit/>
            </a:bodyPr>
            <a:lstStyle/>
            <a:p>
              <a:pPr algn="ctr"/>
              <a:r>
                <a:rPr lang="en-US" sz="7667" b="1" dirty="0" err="1">
                  <a:ln>
                    <a:solidFill>
                      <a:schemeClr val="bg1"/>
                    </a:solidFill>
                  </a:ln>
                  <a:solidFill>
                    <a:srgbClr val="C00000"/>
                  </a:solidFill>
                  <a:latin typeface="#9Slide03 BoosterNextFYBlack" panose="02000A03000000020004" pitchFamily="2" charset="0"/>
                </a:rPr>
                <a:t>Trò</a:t>
              </a:r>
              <a:r>
                <a:rPr lang="en-US" sz="7667" b="1" dirty="0">
                  <a:ln>
                    <a:solidFill>
                      <a:schemeClr val="bg1"/>
                    </a:solidFill>
                  </a:ln>
                  <a:solidFill>
                    <a:srgbClr val="C00000"/>
                  </a:solidFill>
                  <a:latin typeface="#9Slide03 BoosterNextFYBlack" panose="02000A03000000020004" pitchFamily="2" charset="0"/>
                </a:rPr>
                <a:t> </a:t>
              </a:r>
              <a:r>
                <a:rPr lang="en-US" sz="7667" b="1" dirty="0" err="1">
                  <a:ln>
                    <a:solidFill>
                      <a:schemeClr val="bg1"/>
                    </a:solidFill>
                  </a:ln>
                  <a:solidFill>
                    <a:srgbClr val="C00000"/>
                  </a:solidFill>
                  <a:latin typeface="#9Slide03 BoosterNextFYBlack" panose="02000A03000000020004" pitchFamily="2" charset="0"/>
                </a:rPr>
                <a:t>chơi</a:t>
              </a:r>
              <a:endParaRPr lang="en-US" sz="7667" b="1" dirty="0">
                <a:ln>
                  <a:solidFill>
                    <a:schemeClr val="bg1"/>
                  </a:solidFill>
                </a:ln>
                <a:solidFill>
                  <a:srgbClr val="C00000"/>
                </a:solidFill>
                <a:latin typeface="#9Slide03 BoosterNextFYBlack" panose="02000A03000000020004" pitchFamily="2" charset="0"/>
              </a:endParaRPr>
            </a:p>
            <a:p>
              <a:pPr algn="ctr"/>
              <a:r>
                <a:rPr lang="en-US" sz="7667" b="1" dirty="0">
                  <a:ln>
                    <a:solidFill>
                      <a:schemeClr val="bg1"/>
                    </a:solidFill>
                  </a:ln>
                  <a:solidFill>
                    <a:srgbClr val="C00000"/>
                  </a:solidFill>
                  <a:latin typeface="#9Slide03 BoosterNextFYBlack" panose="02000A03000000020004" pitchFamily="2" charset="0"/>
                </a:rPr>
                <a:t>Ai nhanh </a:t>
              </a:r>
              <a:r>
                <a:rPr lang="en-US" sz="7667" b="1" dirty="0" smtClean="0">
                  <a:ln>
                    <a:solidFill>
                      <a:schemeClr val="bg1"/>
                    </a:solidFill>
                  </a:ln>
                  <a:solidFill>
                    <a:srgbClr val="C00000"/>
                  </a:solidFill>
                  <a:latin typeface="#9Slide03 BoosterNextFYBlack" panose="02000A03000000020004" pitchFamily="2" charset="0"/>
                </a:rPr>
                <a:t>- </a:t>
              </a:r>
              <a:r>
                <a:rPr lang="en-US" sz="7667" b="1" dirty="0">
                  <a:ln>
                    <a:solidFill>
                      <a:schemeClr val="bg1"/>
                    </a:solidFill>
                  </a:ln>
                  <a:solidFill>
                    <a:srgbClr val="C00000"/>
                  </a:solidFill>
                  <a:latin typeface="#9Slide03 BoosterNextFYBlack" panose="02000A03000000020004" pitchFamily="2" charset="0"/>
                </a:rPr>
                <a:t>ai đúng </a:t>
              </a:r>
            </a:p>
          </p:txBody>
        </p:sp>
      </p:grpSp>
    </p:spTree>
    <p:extLst>
      <p:ext uri="{BB962C8B-B14F-4D97-AF65-F5344CB8AC3E}">
        <p14:creationId xmlns:p14="http://schemas.microsoft.com/office/powerpoint/2010/main" val="25724959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ED0636D2-BBB5-4E8A-99D3-46EEEDDA76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2192000" cy="1288164"/>
          </a:xfrm>
          <a:prstGeom prst="rect">
            <a:avLst/>
          </a:prstGeom>
        </p:spPr>
      </p:pic>
      <p:sp>
        <p:nvSpPr>
          <p:cNvPr id="17" name="Rectangle: Rounded Corners 16">
            <a:extLst>
              <a:ext uri="{FF2B5EF4-FFF2-40B4-BE49-F238E27FC236}">
                <a16:creationId xmlns:a16="http://schemas.microsoft.com/office/drawing/2014/main" id="{3B3E910E-80F4-41AF-8470-9DEA0BBD4B4D}"/>
              </a:ext>
            </a:extLst>
          </p:cNvPr>
          <p:cNvSpPr/>
          <p:nvPr/>
        </p:nvSpPr>
        <p:spPr>
          <a:xfrm>
            <a:off x="188016" y="2267064"/>
            <a:ext cx="9428753" cy="728935"/>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solidFill>
          <a:ln>
            <a:noFill/>
            <a:extLst>
              <a:ext uri="{C807C97D-BFC1-408E-A445-0C87EB9F89A2}">
                <ask:lineSketchStyleProps xmlns:ask="http://schemas.microsoft.com/office/drawing/2018/sketchyshapes" xmln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4000" b="1" dirty="0" smtClean="0">
                <a:solidFill>
                  <a:schemeClr val="tx1"/>
                </a:solidFill>
              </a:rPr>
              <a:t>     </a:t>
            </a:r>
            <a:r>
              <a:rPr lang="en-US" sz="4000" b="1" dirty="0" smtClean="0">
                <a:solidFill>
                  <a:schemeClr val="tx1"/>
                </a:solidFill>
                <a:latin typeface="HP-009" panose="020B0803050302020204" pitchFamily="34" charset="0"/>
              </a:rPr>
              <a:t>Tập trung khi sử dụng dụng cụ</a:t>
            </a:r>
            <a:endParaRPr lang="en-US" sz="4000" b="1" dirty="0">
              <a:solidFill>
                <a:schemeClr val="tx1"/>
              </a:solidFill>
              <a:latin typeface="HP-009" panose="020B0803050302020204" pitchFamily="34" charset="0"/>
            </a:endParaRPr>
          </a:p>
        </p:txBody>
      </p:sp>
      <p:sp>
        <p:nvSpPr>
          <p:cNvPr id="20" name="Rectangle: Rounded Corners 19">
            <a:extLst>
              <a:ext uri="{FF2B5EF4-FFF2-40B4-BE49-F238E27FC236}">
                <a16:creationId xmlns:a16="http://schemas.microsoft.com/office/drawing/2014/main" id="{99758A81-4A5A-4971-9235-798B10F363FC}"/>
              </a:ext>
            </a:extLst>
          </p:cNvPr>
          <p:cNvSpPr/>
          <p:nvPr/>
        </p:nvSpPr>
        <p:spPr>
          <a:xfrm>
            <a:off x="202997" y="1317719"/>
            <a:ext cx="9413773" cy="790136"/>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92D050"/>
          </a:solidFill>
          <a:ln>
            <a:noFill/>
            <a:extLst>
              <a:ext uri="{C807C97D-BFC1-408E-A445-0C87EB9F89A2}">
                <ask:lineSketchStyleProps xmlns:ask="http://schemas.microsoft.com/office/drawing/2018/sketchyshapes" xmln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1"/>
                </a:solidFill>
                <a:latin typeface="HP-009" panose="020B0803050302020204" pitchFamily="34" charset="0"/>
              </a:rPr>
              <a:t>Chọn dụng cụ quá to so với tay cầm</a:t>
            </a:r>
            <a:endParaRPr lang="en-US" sz="4000" b="1" dirty="0">
              <a:solidFill>
                <a:schemeClr val="tx1"/>
              </a:solidFill>
              <a:latin typeface="HP-009" panose="020B0803050302020204" pitchFamily="34" charset="0"/>
            </a:endParaRPr>
          </a:p>
        </p:txBody>
      </p:sp>
      <p:sp>
        <p:nvSpPr>
          <p:cNvPr id="23" name="Rectangle: Rounded Corners 22">
            <a:extLst>
              <a:ext uri="{FF2B5EF4-FFF2-40B4-BE49-F238E27FC236}">
                <a16:creationId xmlns:a16="http://schemas.microsoft.com/office/drawing/2014/main" id="{9BD93313-724E-4E89-914F-15FFFF3586D0}"/>
              </a:ext>
            </a:extLst>
          </p:cNvPr>
          <p:cNvSpPr/>
          <p:nvPr/>
        </p:nvSpPr>
        <p:spPr>
          <a:xfrm>
            <a:off x="148923" y="3187129"/>
            <a:ext cx="9467847" cy="809305"/>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FD8DD8"/>
          </a:solidFill>
          <a:ln>
            <a:noFill/>
            <a:extLst>
              <a:ext uri="{C807C97D-BFC1-408E-A445-0C87EB9F89A2}">
                <ask:lineSketchStyleProps xmlns:ask="http://schemas.microsoft.com/office/drawing/2018/sketchyshapes" xmln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1"/>
                </a:solidFill>
                <a:latin typeface="HP-009" panose="020B0803050302020204" pitchFamily="34" charset="0"/>
              </a:rPr>
              <a:t>Chọn com pa có đầu kim sắc nhọn</a:t>
            </a:r>
            <a:endParaRPr lang="en-US" sz="4000" b="1" dirty="0">
              <a:solidFill>
                <a:schemeClr val="tx1"/>
              </a:solidFill>
              <a:latin typeface="HP-009" panose="020B0803050302020204" pitchFamily="34" charset="0"/>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14177" y="-17726"/>
            <a:ext cx="1673125" cy="1351066"/>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sz="1200"/>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202997" y="416232"/>
            <a:ext cx="913009" cy="590042"/>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sz="1200"/>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sz="1200"/>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sz="1200"/>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sz="1200"/>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sz="1200"/>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sz="1200"/>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sz="1200"/>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sz="1200"/>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sz="1200"/>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sz="1200"/>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sz="1200"/>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514772" y="113236"/>
            <a:ext cx="534550" cy="274054"/>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sz="1200"/>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sz="1200"/>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sz="1200"/>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sz="1200"/>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sz="1200"/>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sz="1200"/>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sz="1200"/>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sz="1200"/>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sz="1200"/>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sz="1200"/>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sz="1200"/>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sz="1200"/>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0032962" y="6362084"/>
            <a:ext cx="2162213" cy="495917"/>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sz="1200"/>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1351996" y="5416663"/>
            <a:ext cx="743573" cy="1260798"/>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sz="1200"/>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sz="1200"/>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sz="1200"/>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sz="1200"/>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sz="1200"/>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sz="1200"/>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sz="1200"/>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sz="1200"/>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sz="1200"/>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sz="1200"/>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sz="1200"/>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sz="1200"/>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sz="1200"/>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sz="1200"/>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sz="1200"/>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sz="1200"/>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sz="1200"/>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sz="1200"/>
            </a:p>
          </p:txBody>
        </p:sp>
      </p:grpSp>
      <p:sp>
        <p:nvSpPr>
          <p:cNvPr id="80" name="Rectangle 79">
            <a:extLst>
              <a:ext uri="{FF2B5EF4-FFF2-40B4-BE49-F238E27FC236}">
                <a16:creationId xmlns:a16="http://schemas.microsoft.com/office/drawing/2014/main" id="{54F7D56F-7221-432F-935E-A06EE2962BBE}"/>
              </a:ext>
            </a:extLst>
          </p:cNvPr>
          <p:cNvSpPr/>
          <p:nvPr/>
        </p:nvSpPr>
        <p:spPr>
          <a:xfrm>
            <a:off x="3078069" y="83615"/>
            <a:ext cx="5318443" cy="882421"/>
          </a:xfrm>
          <a:prstGeom prst="rect">
            <a:avLst/>
          </a:prstGeom>
          <a:noFill/>
        </p:spPr>
        <p:txBody>
          <a:bodyPr wrap="none" lIns="60960" tIns="30480" rIns="60960" bIns="30480">
            <a:spAutoFit/>
          </a:bodyPr>
          <a:lstStyle/>
          <a:p>
            <a:pPr algn="ctr"/>
            <a:r>
              <a:rPr lang="en-US" sz="5334" b="1" dirty="0">
                <a:ln w="0">
                  <a:solidFill>
                    <a:schemeClr val="bg1"/>
                  </a:solidFill>
                </a:ln>
                <a:solidFill>
                  <a:srgbClr val="00B050"/>
                </a:solidFill>
                <a:latin typeface="HP-086" panose="020B0603050302020204" pitchFamily="34" charset="0"/>
              </a:rPr>
              <a:t>Ai </a:t>
            </a:r>
            <a:r>
              <a:rPr lang="en-US" sz="5334" b="1" dirty="0" smtClean="0">
                <a:ln w="0">
                  <a:solidFill>
                    <a:schemeClr val="bg1"/>
                  </a:solidFill>
                </a:ln>
                <a:solidFill>
                  <a:srgbClr val="00B050"/>
                </a:solidFill>
                <a:latin typeface="HP-086" panose="020B0603050302020204" pitchFamily="34" charset="0"/>
              </a:rPr>
              <a:t>nhanh</a:t>
            </a:r>
            <a:r>
              <a:rPr lang="en-US" sz="5334" b="1" dirty="0">
                <a:ln w="0">
                  <a:solidFill>
                    <a:schemeClr val="bg1"/>
                  </a:solidFill>
                </a:ln>
                <a:solidFill>
                  <a:srgbClr val="00B050"/>
                </a:solidFill>
                <a:latin typeface="HP-086" panose="020B0603050302020204" pitchFamily="34" charset="0"/>
              </a:rPr>
              <a:t> </a:t>
            </a:r>
            <a:r>
              <a:rPr lang="en-US" sz="5334" b="1" dirty="0" smtClean="0">
                <a:ln w="0">
                  <a:solidFill>
                    <a:schemeClr val="bg1"/>
                  </a:solidFill>
                </a:ln>
                <a:solidFill>
                  <a:srgbClr val="00B050"/>
                </a:solidFill>
                <a:latin typeface="HP-086" panose="020B0603050302020204" pitchFamily="34" charset="0"/>
              </a:rPr>
              <a:t>-</a:t>
            </a:r>
            <a:r>
              <a:rPr lang="en-US" sz="5334" b="1" dirty="0" smtClean="0">
                <a:ln w="0">
                  <a:solidFill>
                    <a:schemeClr val="bg1"/>
                  </a:solidFill>
                </a:ln>
                <a:solidFill>
                  <a:srgbClr val="00B050"/>
                </a:solidFill>
                <a:latin typeface="HP-086" panose="020B0603050302020204" pitchFamily="34" charset="0"/>
              </a:rPr>
              <a:t> </a:t>
            </a:r>
            <a:r>
              <a:rPr lang="en-US" sz="5334" b="1" dirty="0">
                <a:ln w="0">
                  <a:solidFill>
                    <a:schemeClr val="bg1"/>
                  </a:solidFill>
                </a:ln>
                <a:solidFill>
                  <a:srgbClr val="00B050"/>
                </a:solidFill>
                <a:latin typeface="HP-086" panose="020B0603050302020204" pitchFamily="34" charset="0"/>
              </a:rPr>
              <a:t>ai đúng</a:t>
            </a:r>
          </a:p>
        </p:txBody>
      </p:sp>
      <p:sp>
        <p:nvSpPr>
          <p:cNvPr id="81" name="Rectangle: Rounded Corners 16">
            <a:extLst>
              <a:ext uri="{FF2B5EF4-FFF2-40B4-BE49-F238E27FC236}">
                <a16:creationId xmlns:a16="http://schemas.microsoft.com/office/drawing/2014/main" id="{3B3E910E-80F4-41AF-8470-9DEA0BBD4B4D}"/>
              </a:ext>
            </a:extLst>
          </p:cNvPr>
          <p:cNvSpPr/>
          <p:nvPr/>
        </p:nvSpPr>
        <p:spPr>
          <a:xfrm>
            <a:off x="173552" y="4225302"/>
            <a:ext cx="10170159" cy="848018"/>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00FFFF"/>
          </a:solidFill>
          <a:ln>
            <a:noFill/>
            <a:extLst>
              <a:ext uri="{C807C97D-BFC1-408E-A445-0C87EB9F89A2}">
                <ask:lineSketchStyleProps xmlns:ask="http://schemas.microsoft.com/office/drawing/2018/sketchyshapes" xmln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1"/>
                </a:solidFill>
                <a:latin typeface="HP-009" panose="020B0803050302020204" pitchFamily="34" charset="0"/>
              </a:rPr>
              <a:t>Bôi nhiều hồ dán lên bề mặt dán</a:t>
            </a:r>
            <a:endParaRPr lang="en-US" sz="4000" b="1" dirty="0">
              <a:solidFill>
                <a:schemeClr val="tx1"/>
              </a:solidFill>
              <a:latin typeface="HP-009" panose="020B0803050302020204" pitchFamily="34" charset="0"/>
            </a:endParaRPr>
          </a:p>
        </p:txBody>
      </p:sp>
      <p:sp>
        <p:nvSpPr>
          <p:cNvPr id="82" name="Rectangle: Rounded Corners 22">
            <a:extLst>
              <a:ext uri="{FF2B5EF4-FFF2-40B4-BE49-F238E27FC236}">
                <a16:creationId xmlns:a16="http://schemas.microsoft.com/office/drawing/2014/main" id="{9BD93313-724E-4E89-914F-15FFFF3586D0}"/>
              </a:ext>
            </a:extLst>
          </p:cNvPr>
          <p:cNvSpPr/>
          <p:nvPr/>
        </p:nvSpPr>
        <p:spPr>
          <a:xfrm>
            <a:off x="107958" y="5297452"/>
            <a:ext cx="10301346" cy="109214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FFC000"/>
          </a:solidFill>
          <a:ln>
            <a:noFill/>
            <a:extLst>
              <a:ext uri="{C807C97D-BFC1-408E-A445-0C87EB9F89A2}">
                <ask:lineSketchStyleProps xmlns:ask="http://schemas.microsoft.com/office/drawing/2018/sketchyshapes" xmln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smtClean="0">
                <a:solidFill>
                  <a:schemeClr val="tx1"/>
                </a:solidFill>
                <a:latin typeface="HP-009" panose="020B0803050302020204" pitchFamily="34" charset="0"/>
              </a:rPr>
              <a:t>Cất dụng cụ vào hộp hoặc bao đựng và để ở nơi an toàn.</a:t>
            </a:r>
            <a:endParaRPr lang="en-US" sz="4000" b="1" dirty="0">
              <a:solidFill>
                <a:schemeClr val="tx1"/>
              </a:solidFill>
              <a:latin typeface="HP-009" panose="020B08030503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000" b="100000" l="0" r="99063"/>
                    </a14:imgEffect>
                  </a14:imgLayer>
                </a14:imgProps>
              </a:ext>
            </a:extLst>
          </a:blip>
          <a:stretch>
            <a:fillRect/>
          </a:stretch>
        </p:blipFill>
        <p:spPr>
          <a:xfrm>
            <a:off x="10126188" y="5102939"/>
            <a:ext cx="1346642" cy="1262477"/>
          </a:xfrm>
          <a:prstGeom prst="rect">
            <a:avLst/>
          </a:prstGeom>
        </p:spPr>
      </p:pic>
      <p:pic>
        <p:nvPicPr>
          <p:cNvPr id="83" name="Picture 82"/>
          <p:cNvPicPr>
            <a:picLocks noChangeAspect="1"/>
          </p:cNvPicPr>
          <p:nvPr/>
        </p:nvPicPr>
        <p:blipFill>
          <a:blip r:embed="rId6">
            <a:extLst>
              <a:ext uri="{BEBA8EAE-BF5A-486C-A8C5-ECC9F3942E4B}">
                <a14:imgProps xmlns:a14="http://schemas.microsoft.com/office/drawing/2010/main">
                  <a14:imgLayer r:embed="rId7">
                    <a14:imgEffect>
                      <a14:backgroundRemoval t="3000" b="100000" l="0" r="99063"/>
                    </a14:imgEffect>
                  </a14:imgLayer>
                </a14:imgProps>
              </a:ext>
            </a:extLst>
          </a:blip>
          <a:stretch>
            <a:fillRect/>
          </a:stretch>
        </p:blipFill>
        <p:spPr>
          <a:xfrm>
            <a:off x="8239268" y="1900593"/>
            <a:ext cx="1346642" cy="1262477"/>
          </a:xfrm>
          <a:prstGeom prst="rect">
            <a:avLst/>
          </a:prstGeom>
        </p:spPr>
      </p:pic>
      <p:pic>
        <p:nvPicPr>
          <p:cNvPr id="5" name="Picture 4"/>
          <p:cNvPicPr>
            <a:picLocks noChangeAspect="1"/>
          </p:cNvPicPr>
          <p:nvPr/>
        </p:nvPicPr>
        <p:blipFill>
          <a:blip r:embed="rId8"/>
          <a:stretch>
            <a:fillRect/>
          </a:stretch>
        </p:blipFill>
        <p:spPr>
          <a:xfrm>
            <a:off x="9035956" y="956117"/>
            <a:ext cx="1290329" cy="1209684"/>
          </a:xfrm>
          <a:prstGeom prst="rect">
            <a:avLst/>
          </a:prstGeom>
        </p:spPr>
      </p:pic>
      <p:pic>
        <p:nvPicPr>
          <p:cNvPr id="84" name="Picture 83"/>
          <p:cNvPicPr>
            <a:picLocks noChangeAspect="1"/>
          </p:cNvPicPr>
          <p:nvPr/>
        </p:nvPicPr>
        <p:blipFill>
          <a:blip r:embed="rId8"/>
          <a:stretch>
            <a:fillRect/>
          </a:stretch>
        </p:blipFill>
        <p:spPr>
          <a:xfrm>
            <a:off x="8971605" y="3840039"/>
            <a:ext cx="1290329" cy="1209684"/>
          </a:xfrm>
          <a:prstGeom prst="rect">
            <a:avLst/>
          </a:prstGeom>
        </p:spPr>
      </p:pic>
      <p:pic>
        <p:nvPicPr>
          <p:cNvPr id="85" name="Picture 84"/>
          <p:cNvPicPr>
            <a:picLocks noChangeAspect="1"/>
          </p:cNvPicPr>
          <p:nvPr/>
        </p:nvPicPr>
        <p:blipFill>
          <a:blip r:embed="rId8"/>
          <a:stretch>
            <a:fillRect/>
          </a:stretch>
        </p:blipFill>
        <p:spPr>
          <a:xfrm>
            <a:off x="8680948" y="2778230"/>
            <a:ext cx="1290329" cy="1209684"/>
          </a:xfrm>
          <a:prstGeom prst="rect">
            <a:avLst/>
          </a:prstGeom>
        </p:spPr>
      </p:pic>
    </p:spTree>
    <p:extLst>
      <p:ext uri="{BB962C8B-B14F-4D97-AF65-F5344CB8AC3E}">
        <p14:creationId xmlns:p14="http://schemas.microsoft.com/office/powerpoint/2010/main" val="14042526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7776903" y="325330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2496354" y="3310991"/>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150312" y="2841582"/>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520145" y="1512127"/>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7776903" y="2904024"/>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5463678" y="1043918"/>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hlinkClick r:id="rId22" action="ppaction://hlinksldjump"/>
            </p:cNvPr>
            <p:cNvSpPr/>
            <p:nvPr/>
          </p:nvSpPr>
          <p:spPr>
            <a:xfrm>
              <a:off x="513439" y="558147"/>
              <a:ext cx="3685009" cy="1323439"/>
            </a:xfrm>
            <a:prstGeom prst="rect">
              <a:avLst/>
            </a:prstGeom>
          </p:spPr>
          <p:txBody>
            <a:bodyPr wrap="square">
              <a:spAutoFit/>
            </a:bodyPr>
            <a:lstStyle/>
            <a:p>
              <a:pPr algn="ctr"/>
              <a:r>
                <a:rPr lang="en-US" sz="4000" dirty="0" smtClean="0">
                  <a:solidFill>
                    <a:srgbClr val="FF0066"/>
                  </a:solidFill>
                  <a:latin typeface="Coiny" panose="02000903060500060000" pitchFamily="2" charset="0"/>
                </a:rPr>
                <a:t>Xin </a:t>
              </a:r>
              <a:r>
                <a:rPr lang="en-US" sz="4000" dirty="0" err="1" smtClean="0">
                  <a:solidFill>
                    <a:srgbClr val="FF0066"/>
                  </a:solidFill>
                  <a:latin typeface="Coiny" panose="02000903060500060000" pitchFamily="2" charset="0"/>
                </a:rPr>
                <a:t>chào</a:t>
              </a:r>
              <a:r>
                <a:rPr lang="en-US" sz="4000" dirty="0" smtClean="0">
                  <a:solidFill>
                    <a:srgbClr val="FF0066"/>
                  </a:solidFill>
                  <a:latin typeface="Coiny" panose="02000903060500060000" pitchFamily="2" charset="0"/>
                </a:rPr>
                <a:t> </a:t>
              </a:r>
              <a:r>
                <a:rPr lang="en-US" sz="4000" dirty="0" err="1" smtClean="0">
                  <a:solidFill>
                    <a:srgbClr val="FF0066"/>
                  </a:solidFill>
                  <a:latin typeface="Coiny" panose="02000903060500060000" pitchFamily="2" charset="0"/>
                </a:rPr>
                <a:t>tất</a:t>
              </a:r>
              <a:r>
                <a:rPr lang="en-US" sz="4000" dirty="0" smtClean="0">
                  <a:solidFill>
                    <a:srgbClr val="FF0066"/>
                  </a:solidFill>
                  <a:latin typeface="Coiny" panose="02000903060500060000" pitchFamily="2" charset="0"/>
                </a:rPr>
                <a:t> </a:t>
              </a:r>
              <a:r>
                <a:rPr lang="en-US" sz="4000" dirty="0" err="1" smtClean="0">
                  <a:solidFill>
                    <a:srgbClr val="FF0066"/>
                  </a:solidFill>
                  <a:latin typeface="Coiny" panose="02000903060500060000" pitchFamily="2" charset="0"/>
                </a:rPr>
                <a:t>cả</a:t>
              </a:r>
              <a:r>
                <a:rPr lang="en-US" sz="4000" dirty="0">
                  <a:solidFill>
                    <a:srgbClr val="FF0066"/>
                  </a:solidFill>
                  <a:latin typeface="Coiny" panose="02000903060500060000" pitchFamily="2" charset="0"/>
                </a:rPr>
                <a:t> </a:t>
              </a:r>
              <a:r>
                <a:rPr lang="en-US" sz="4000" dirty="0" err="1" smtClean="0">
                  <a:solidFill>
                    <a:srgbClr val="FF0066"/>
                  </a:solidFill>
                  <a:latin typeface="Coiny" panose="02000903060500060000" pitchFamily="2" charset="0"/>
                </a:rPr>
                <a:t>các</a:t>
              </a:r>
              <a:r>
                <a:rPr lang="en-US" sz="4000" dirty="0" smtClean="0">
                  <a:solidFill>
                    <a:srgbClr val="FF0066"/>
                  </a:solidFill>
                  <a:latin typeface="Coiny" panose="02000903060500060000" pitchFamily="2" charset="0"/>
                </a:rPr>
                <a:t> </a:t>
              </a:r>
              <a:r>
                <a:rPr lang="en-US" sz="4000" dirty="0" err="1" smtClean="0">
                  <a:solidFill>
                    <a:srgbClr val="FF0066"/>
                  </a:solidFill>
                  <a:latin typeface="Coiny" panose="02000903060500060000" pitchFamily="2" charset="0"/>
                </a:rPr>
                <a:t>bạn</a:t>
              </a:r>
              <a:r>
                <a:rPr lang="en-US" sz="4000" dirty="0">
                  <a:solidFill>
                    <a:srgbClr val="FF0066"/>
                  </a:solidFill>
                  <a:latin typeface="Coiny" panose="02000903060500060000" pitchFamily="2" charset="0"/>
                </a:rPr>
                <a:t>!</a:t>
              </a:r>
              <a:endParaRPr lang="en-US" sz="4000" dirty="0">
                <a:latin typeface="Coiny" panose="02000903060500060000" pitchFamily="2" charset="0"/>
              </a:endParaRPr>
            </a:p>
          </p:txBody>
        </p:sp>
      </p:grpSp>
    </p:spTree>
    <p:extLst>
      <p:ext uri="{BB962C8B-B14F-4D97-AF65-F5344CB8AC3E}">
        <p14:creationId xmlns:p14="http://schemas.microsoft.com/office/powerpoint/2010/main" val="19871318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70" y="-4175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1"/>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1" y="2772302"/>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60"/>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70"/>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3" y="2646731"/>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200"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1"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5"/>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2" y="3858492"/>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70" y="4409209"/>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4"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6"/>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defTabSz="914446">
              <a:defRPr/>
            </a:pPr>
            <a:r>
              <a:rPr lang="en-US" sz="5400" b="1" dirty="0">
                <a:ln w="12700">
                  <a:solidFill>
                    <a:srgbClr val="4F81BD"/>
                  </a:solidFill>
                  <a:prstDash val="solid"/>
                </a:ln>
                <a:solidFill>
                  <a:schemeClr val="tx1"/>
                </a:solid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H</a:t>
            </a:r>
            <a:r>
              <a:rPr lang="en-US" sz="5400" b="1" dirty="0" err="1">
                <a:ln w="12700">
                  <a:solidFill>
                    <a:srgbClr val="4F81BD"/>
                  </a:solidFill>
                  <a:prstDash val="solid"/>
                </a:ln>
                <a:solidFill>
                  <a:schemeClr val="tx1"/>
                </a:solid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ẹn</a:t>
            </a:r>
            <a:r>
              <a:rPr lang="en-US" sz="5400" b="1" dirty="0">
                <a:ln w="12700">
                  <a:solidFill>
                    <a:srgbClr val="4F81BD"/>
                  </a:solidFill>
                  <a:prstDash val="solid"/>
                </a:ln>
                <a:solidFill>
                  <a:schemeClr val="tx1"/>
                </a:solid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8" y="-41756"/>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6"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2101828" y="1913503"/>
            <a:ext cx="1628244" cy="1389127"/>
          </a:xfrm>
          <a:prstGeom prst="rect">
            <a:avLst/>
          </a:prstGeom>
        </p:spPr>
      </p:pic>
    </p:spTree>
    <p:extLst>
      <p:ext uri="{BB962C8B-B14F-4D97-AF65-F5344CB8AC3E}">
        <p14:creationId xmlns:p14="http://schemas.microsoft.com/office/powerpoint/2010/main" val="3581955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chemeClr val="bg1"/>
                </a:solidFill>
              </a:rPr>
              <a:t>Trở</a:t>
            </a:r>
            <a:r>
              <a:rPr lang="en-US" sz="2800" dirty="0" smtClean="0">
                <a:solidFill>
                  <a:schemeClr val="bg1"/>
                </a:solidFill>
              </a:rPr>
              <a:t> </a:t>
            </a:r>
            <a:r>
              <a:rPr lang="en-US" sz="2800" dirty="0" err="1" smtClean="0">
                <a:solidFill>
                  <a:schemeClr val="bg1"/>
                </a:solidFill>
              </a:rPr>
              <a:t>về</a:t>
            </a:r>
            <a:endParaRPr lang="en-US" sz="2800" dirty="0">
              <a:solidFill>
                <a:schemeClr val="bg1"/>
              </a:solidFil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
        <p:nvSpPr>
          <p:cNvPr id="2" name="Rectangle 1"/>
          <p:cNvSpPr/>
          <p:nvPr/>
        </p:nvSpPr>
        <p:spPr>
          <a:xfrm>
            <a:off x="2182238" y="731608"/>
            <a:ext cx="6096000" cy="2893100"/>
          </a:xfrm>
          <a:prstGeom prst="rect">
            <a:avLst/>
          </a:prstGeom>
        </p:spPr>
        <p:txBody>
          <a:bodyPr>
            <a:spAutoFit/>
          </a:bodyPr>
          <a:lstStyle/>
          <a:p>
            <a:pPr marL="457200" algn="just">
              <a:lnSpc>
                <a:spcPct val="130000"/>
              </a:lnSpc>
              <a:spcBef>
                <a:spcPts val="600"/>
              </a:spcBef>
              <a:spcAft>
                <a:spcPts val="0"/>
              </a:spcAft>
            </a:pPr>
            <a:r>
              <a:rPr lang="en-US" sz="2800" b="1" dirty="0">
                <a:latin typeface="HP001 Kieu 2" panose="020B0603050302020204" pitchFamily="34" charset="0"/>
                <a:ea typeface="Times New Roman" panose="02020603050405020304" pitchFamily="18" charset="0"/>
              </a:rPr>
              <a:t>Cây</a:t>
            </a:r>
            <a:r>
              <a:rPr lang="vi-VN" sz="2800" b="1" dirty="0">
                <a:latin typeface="HP001 Kieu 2" panose="020B0603050302020204" pitchFamily="34" charset="0"/>
                <a:ea typeface="Times New Roman" panose="02020603050405020304" pitchFamily="18" charset="0"/>
              </a:rPr>
              <a:t> suôn đuồn đuột</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Trong ruột đen thui</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Con nít lui cui</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Dẫm đầu đè xuống!</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                </a:t>
            </a:r>
            <a:r>
              <a:rPr lang="vi-VN" sz="2800" b="1" i="1" dirty="0">
                <a:latin typeface="HP001 Kieu 2" panose="020B0603050302020204" pitchFamily="34" charset="0"/>
                <a:ea typeface="Times New Roman" panose="02020603050405020304" pitchFamily="18" charset="0"/>
              </a:rPr>
              <a:t>Là cái gì?</a:t>
            </a:r>
            <a:endParaRPr lang="en-US" sz="2800" b="1" dirty="0">
              <a:latin typeface="HP001 Kieu 2" panose="020B0603050302020204" pitchFamily="34" charset="0"/>
              <a:ea typeface="Times New Roman" panose="02020603050405020304" pitchFamily="18" charset="0"/>
            </a:endParaRPr>
          </a:p>
        </p:txBody>
      </p:sp>
      <p:pic>
        <p:nvPicPr>
          <p:cNvPr id="8" name="Picture 26" descr="http://product.hstatic.net/1000235735/product/gstar_aaa_lar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5642" y="2904861"/>
            <a:ext cx="3088520" cy="308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112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chemeClr val="bg1"/>
                </a:solidFill>
              </a:rPr>
              <a:t>Trở</a:t>
            </a:r>
            <a:r>
              <a:rPr lang="en-US" sz="2800" dirty="0" smtClean="0">
                <a:solidFill>
                  <a:schemeClr val="bg1"/>
                </a:solidFill>
              </a:rPr>
              <a:t> </a:t>
            </a:r>
            <a:r>
              <a:rPr lang="en-US" sz="2800" dirty="0" err="1" smtClean="0">
                <a:solidFill>
                  <a:schemeClr val="bg1"/>
                </a:solidFill>
              </a:rPr>
              <a:t>về</a:t>
            </a:r>
            <a:endParaRPr lang="en-US" sz="2800" dirty="0">
              <a:solidFill>
                <a:schemeClr val="bg1"/>
              </a:solidFill>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
        <p:nvSpPr>
          <p:cNvPr id="2" name="Rectangle 1"/>
          <p:cNvSpPr/>
          <p:nvPr/>
        </p:nvSpPr>
        <p:spPr>
          <a:xfrm>
            <a:off x="1170560" y="717105"/>
            <a:ext cx="6796391" cy="2332946"/>
          </a:xfrm>
          <a:prstGeom prst="rect">
            <a:avLst/>
          </a:prstGeom>
        </p:spPr>
        <p:txBody>
          <a:bodyPr wrap="square">
            <a:spAutoFit/>
          </a:bodyPr>
          <a:lstStyle/>
          <a:p>
            <a:pPr marL="457200" algn="just">
              <a:lnSpc>
                <a:spcPct val="130000"/>
              </a:lnSpc>
              <a:spcBef>
                <a:spcPts val="600"/>
              </a:spcBef>
              <a:spcAft>
                <a:spcPts val="0"/>
              </a:spcAft>
            </a:pPr>
            <a:r>
              <a:rPr lang="vi-VN" sz="2800" b="1" dirty="0">
                <a:latin typeface="HP001 Kieu 2" panose="020B0603050302020204" pitchFamily="34" charset="0"/>
                <a:ea typeface="Times New Roman" panose="02020603050405020304" pitchFamily="18" charset="0"/>
              </a:rPr>
              <a:t>Đầu vuông đuôi vắn như nhau</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Thân chia nhiều dốt rất mau, rất đều</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Tính tình chân thực đáng yêu</a:t>
            </a:r>
            <a:endParaRPr lang="en-US" sz="2800" b="1" dirty="0">
              <a:latin typeface="HP001 Kieu 2" panose="020B0603050302020204" pitchFamily="34" charset="0"/>
              <a:ea typeface="Times New Roman" panose="02020603050405020304" pitchFamily="18" charset="0"/>
            </a:endParaRPr>
          </a:p>
          <a:p>
            <a:pPr marL="457200" algn="just">
              <a:lnSpc>
                <a:spcPct val="130000"/>
              </a:lnSpc>
              <a:spcAft>
                <a:spcPts val="0"/>
              </a:spcAft>
            </a:pPr>
            <a:r>
              <a:rPr lang="vi-VN" sz="2800" b="1" dirty="0">
                <a:latin typeface="HP001 Kieu 2" panose="020B0603050302020204" pitchFamily="34" charset="0"/>
                <a:ea typeface="Times New Roman" panose="02020603050405020304" pitchFamily="18" charset="0"/>
              </a:rPr>
              <a:t>Muốn biết dài ngắn mọi chiều có em?</a:t>
            </a:r>
            <a:endParaRPr lang="en-US" sz="2800" b="1" dirty="0">
              <a:latin typeface="HP001 Kieu 2" panose="020B0603050302020204" pitchFamily="34" charset="0"/>
              <a:ea typeface="Times New Roman" panose="02020603050405020304" pitchFamily="18" charset="0"/>
            </a:endParaRPr>
          </a:p>
        </p:txBody>
      </p:sp>
      <p:pic>
        <p:nvPicPr>
          <p:cNvPr id="9" name="Picture 16" descr="https://i.vdoc.vn/data/image/2020/12/15/van-mau-lop-4-ta-chiec-thuoc-ke-cua-em-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2247" y="3263318"/>
            <a:ext cx="4124596" cy="293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4747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chemeClr val="bg1"/>
                </a:solidFill>
              </a:rPr>
              <a:t>Trở</a:t>
            </a:r>
            <a:r>
              <a:rPr lang="en-US" sz="2800" dirty="0" smtClean="0">
                <a:solidFill>
                  <a:schemeClr val="bg1"/>
                </a:solidFill>
              </a:rPr>
              <a:t> </a:t>
            </a:r>
            <a:r>
              <a:rPr lang="en-US" sz="2800" dirty="0" err="1" smtClean="0">
                <a:solidFill>
                  <a:schemeClr val="bg1"/>
                </a:solidFill>
              </a:rPr>
              <a:t>về</a:t>
            </a:r>
            <a:endParaRPr lang="en-US" sz="2800" dirty="0">
              <a:solidFill>
                <a:schemeClr val="bg1"/>
              </a:solidFill>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8893" y="757460"/>
            <a:ext cx="3336265" cy="3522711"/>
          </a:xfrm>
          <a:prstGeom prst="rect">
            <a:avLst/>
          </a:prstGeom>
          <a:noFill/>
          <a:ln>
            <a:noFill/>
          </a:ln>
        </p:spPr>
      </p:pic>
      <p:sp>
        <p:nvSpPr>
          <p:cNvPr id="10" name="Rectangle 9"/>
          <p:cNvSpPr/>
          <p:nvPr/>
        </p:nvSpPr>
        <p:spPr>
          <a:xfrm>
            <a:off x="3090313" y="4656808"/>
            <a:ext cx="2973423" cy="652486"/>
          </a:xfrm>
          <a:prstGeom prst="rect">
            <a:avLst/>
          </a:prstGeom>
          <a:solidFill>
            <a:schemeClr val="bg2">
              <a:lumMod val="40000"/>
              <a:lumOff val="60000"/>
            </a:schemeClr>
          </a:solidFill>
        </p:spPr>
        <p:txBody>
          <a:bodyPr wrap="square">
            <a:spAutoFit/>
          </a:bodyPr>
          <a:lstStyle/>
          <a:p>
            <a:pPr marL="457200" algn="just">
              <a:lnSpc>
                <a:spcPct val="130000"/>
              </a:lnSpc>
              <a:spcBef>
                <a:spcPts val="600"/>
              </a:spcBef>
              <a:spcAft>
                <a:spcPts val="0"/>
              </a:spcAft>
            </a:pPr>
            <a:r>
              <a:rPr lang="en-US" sz="2800" b="1" dirty="0" smtClean="0">
                <a:latin typeface="HP001 Kieu 2" panose="020B0603050302020204" pitchFamily="34" charset="0"/>
                <a:ea typeface="Times New Roman" panose="02020603050405020304" pitchFamily="18" charset="0"/>
              </a:rPr>
              <a:t>Đây là gì?</a:t>
            </a:r>
            <a:endParaRPr lang="en-US" sz="2800" b="1" dirty="0">
              <a:latin typeface="HP001 Kieu 2" panose="020B0603050302020204" pitchFamily="34" charset="0"/>
              <a:ea typeface="Times New Roman" panose="02020603050405020304" pitchFamily="18" charset="0"/>
            </a:endParaRPr>
          </a:p>
        </p:txBody>
      </p:sp>
      <p:sp>
        <p:nvSpPr>
          <p:cNvPr id="11" name="Rectangle 10"/>
          <p:cNvSpPr/>
          <p:nvPr/>
        </p:nvSpPr>
        <p:spPr>
          <a:xfrm>
            <a:off x="7130372" y="2518815"/>
            <a:ext cx="3171219" cy="920385"/>
          </a:xfrm>
          <a:prstGeom prst="rect">
            <a:avLst/>
          </a:prstGeom>
          <a:solidFill>
            <a:srgbClr val="FFFF00"/>
          </a:solidFill>
        </p:spPr>
        <p:txBody>
          <a:bodyPr wrap="square">
            <a:spAutoFit/>
          </a:bodyPr>
          <a:lstStyle/>
          <a:p>
            <a:pPr marL="457200" algn="just">
              <a:lnSpc>
                <a:spcPct val="130000"/>
              </a:lnSpc>
              <a:spcBef>
                <a:spcPts val="600"/>
              </a:spcBef>
              <a:spcAft>
                <a:spcPts val="0"/>
              </a:spcAft>
            </a:pPr>
            <a:r>
              <a:rPr lang="en-US" sz="4000" b="1" dirty="0" smtClean="0">
                <a:solidFill>
                  <a:srgbClr val="FF0000"/>
                </a:solidFill>
                <a:latin typeface="HP001 Kieu 2" panose="020B0603050302020204" pitchFamily="34" charset="0"/>
                <a:ea typeface="Times New Roman" panose="02020603050405020304" pitchFamily="18" charset="0"/>
              </a:rPr>
              <a:t>Giấy màu</a:t>
            </a:r>
            <a:endParaRPr lang="en-US" sz="4000" b="1" dirty="0">
              <a:solidFill>
                <a:srgbClr val="FF0000"/>
              </a:solidFill>
              <a:latin typeface="HP001 Kieu 2" panose="020B0603050302020204" pitchFamily="34" charset="0"/>
              <a:ea typeface="Times New Roman" panose="02020603050405020304" pitchFamily="18" charset="0"/>
            </a:endParaRPr>
          </a:p>
        </p:txBody>
      </p:sp>
    </p:spTree>
    <p:extLst>
      <p:ext uri="{BB962C8B-B14F-4D97-AF65-F5344CB8AC3E}">
        <p14:creationId xmlns:p14="http://schemas.microsoft.com/office/powerpoint/2010/main" val="39205623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mediacall" presetSubtype="0" fill="hold" nodeType="withEffect">
                                  <p:stCondLst>
                                    <p:cond delay="0"/>
                                  </p:stCondLst>
                                  <p:childTnLst>
                                    <p:cmd type="call" cmd="playFrom(0.0)">
                                      <p:cBhvr>
                                        <p:cTn id="9"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09726" y="2566464"/>
            <a:ext cx="11633200" cy="2262158"/>
          </a:xfrm>
          <a:prstGeom prst="rect">
            <a:avLst/>
          </a:prstGeom>
        </p:spPr>
        <p:txBody>
          <a:bodyPr wrap="square" lIns="0" tIns="0" rIns="0" bIns="0" rtlCol="0" anchor="t">
            <a:spAutoFit/>
          </a:bodyPr>
          <a:lstStyle/>
          <a:p>
            <a:pPr algn="ctr">
              <a:lnSpc>
                <a:spcPct val="150000"/>
              </a:lnSpc>
            </a:pPr>
            <a:r>
              <a:rPr lang="en-US" sz="5400" b="1" dirty="0">
                <a:solidFill>
                  <a:srgbClr val="FFA800"/>
                </a:solidFill>
                <a:latin typeface="Sriracha"/>
              </a:rPr>
              <a:t>Chủ đề: </a:t>
            </a:r>
            <a:r>
              <a:rPr lang="en-US" sz="5400" b="1" dirty="0" smtClean="0">
                <a:solidFill>
                  <a:srgbClr val="FFA800"/>
                </a:solidFill>
                <a:latin typeface="Sriracha"/>
              </a:rPr>
              <a:t>Thủ công kĩ thuật</a:t>
            </a:r>
            <a:endParaRPr lang="en-US" sz="5400" b="1" dirty="0">
              <a:solidFill>
                <a:srgbClr val="FFA800"/>
              </a:solidFill>
              <a:latin typeface="Sriracha"/>
            </a:endParaRPr>
          </a:p>
          <a:p>
            <a:pPr algn="ctr">
              <a:lnSpc>
                <a:spcPct val="150000"/>
              </a:lnSpc>
            </a:pPr>
            <a:r>
              <a:rPr lang="en-US" sz="4400" b="1" dirty="0">
                <a:solidFill>
                  <a:srgbClr val="00B050"/>
                </a:solidFill>
                <a:latin typeface="Sriracha"/>
              </a:rPr>
              <a:t>Bài </a:t>
            </a:r>
            <a:r>
              <a:rPr lang="en-US" sz="4400" b="1" dirty="0" smtClean="0">
                <a:solidFill>
                  <a:srgbClr val="00B050"/>
                </a:solidFill>
                <a:latin typeface="Sriracha"/>
              </a:rPr>
              <a:t>7: Dụng cụ và vật liệu làm thủ công</a:t>
            </a:r>
            <a:endParaRPr lang="en-US" sz="4400" b="1" dirty="0">
              <a:solidFill>
                <a:srgbClr val="00B050"/>
              </a:solidFill>
              <a:latin typeface="Sriracha"/>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2698">
            <a:off x="9182163" y="5140532"/>
            <a:ext cx="2511037" cy="81266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600" y="208998"/>
            <a:ext cx="2427574" cy="179640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21714">
            <a:off x="817273" y="5048099"/>
            <a:ext cx="2084143" cy="128837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56800" y="564470"/>
            <a:ext cx="1623151" cy="1558225"/>
          </a:xfrm>
          <a:prstGeom prst="rect">
            <a:avLst/>
          </a:prstGeom>
        </p:spPr>
      </p:pic>
      <p:grpSp>
        <p:nvGrpSpPr>
          <p:cNvPr id="14" name="Group 13">
            <a:extLst>
              <a:ext uri="{FF2B5EF4-FFF2-40B4-BE49-F238E27FC236}">
                <a16:creationId xmlns:a16="http://schemas.microsoft.com/office/drawing/2014/main" id="{B5B7A4A0-C297-41E9-AEA9-52B625458051}"/>
              </a:ext>
            </a:extLst>
          </p:cNvPr>
          <p:cNvGrpSpPr/>
          <p:nvPr/>
        </p:nvGrpSpPr>
        <p:grpSpPr>
          <a:xfrm>
            <a:off x="3697776" y="1041401"/>
            <a:ext cx="4796448" cy="768677"/>
            <a:chOff x="5454528" y="1837723"/>
            <a:chExt cx="7286808" cy="923329"/>
          </a:xfrm>
        </p:grpSpPr>
        <p:sp>
          <p:nvSpPr>
            <p:cNvPr id="13" name="Rectangle 12">
              <a:extLst>
                <a:ext uri="{FF2B5EF4-FFF2-40B4-BE49-F238E27FC236}">
                  <a16:creationId xmlns:a16="http://schemas.microsoft.com/office/drawing/2014/main" id="{EF3C695A-D238-4ADC-8DE8-771183AB9041}"/>
                </a:ext>
              </a:extLst>
            </p:cNvPr>
            <p:cNvSpPr/>
            <p:nvPr/>
          </p:nvSpPr>
          <p:spPr>
            <a:xfrm>
              <a:off x="5454528" y="1837723"/>
              <a:ext cx="7286808" cy="923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CE3E808F-1A23-49AF-877C-67CEA98A2D3F}"/>
                </a:ext>
              </a:extLst>
            </p:cNvPr>
            <p:cNvSpPr/>
            <p:nvPr/>
          </p:nvSpPr>
          <p:spPr>
            <a:xfrm>
              <a:off x="6516562" y="1837723"/>
              <a:ext cx="5254882" cy="887278"/>
            </a:xfrm>
            <a:prstGeom prst="rect">
              <a:avLst/>
            </a:prstGeom>
            <a:noFill/>
          </p:spPr>
          <p:txBody>
            <a:bodyPr wrap="none" lIns="60960" tIns="30480" rIns="60960" bIns="30480">
              <a:spAutoFit/>
            </a:bodyPr>
            <a:lstStyle/>
            <a:p>
              <a:pPr algn="ctr"/>
              <a:r>
                <a:rPr lang="en-US" sz="4400" b="1" dirty="0">
                  <a:ln w="0"/>
                  <a:solidFill>
                    <a:srgbClr val="0070C0"/>
                  </a:solidFill>
                  <a:latin typeface="UTM Alberta Heavy" panose="02040603050506020204" pitchFamily="18" charset="0"/>
                </a:rPr>
                <a:t>CÔNG NGHỆ</a:t>
              </a:r>
            </a:p>
          </p:txBody>
        </p:sp>
      </p:grpSp>
      <p:cxnSp>
        <p:nvCxnSpPr>
          <p:cNvPr id="12" name="Straight Connector 11">
            <a:extLst>
              <a:ext uri="{FF2B5EF4-FFF2-40B4-BE49-F238E27FC236}">
                <a16:creationId xmlns:a16="http://schemas.microsoft.com/office/drawing/2014/main" id="{186CD965-8133-4664-ABD4-FF3763FF94B8}"/>
              </a:ext>
            </a:extLst>
          </p:cNvPr>
          <p:cNvCxnSpPr/>
          <p:nvPr/>
        </p:nvCxnSpPr>
        <p:spPr>
          <a:xfrm>
            <a:off x="3697776" y="1963813"/>
            <a:ext cx="4796448" cy="0"/>
          </a:xfrm>
          <a:prstGeom prst="line">
            <a:avLst/>
          </a:prstGeom>
          <a:ln w="57150">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271101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F6EDD4F4-A7CF-4A11-B8B3-7459970B5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0200" y="1805042"/>
            <a:ext cx="8117093" cy="2418515"/>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05059">
            <a:off x="270148" y="5114170"/>
            <a:ext cx="1759126" cy="152701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47409"/>
          <a:stretch>
            <a:fillRect/>
          </a:stretch>
        </p:blipFill>
        <p:spPr>
          <a:xfrm>
            <a:off x="9925886" y="0"/>
            <a:ext cx="2266114" cy="114410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72101">
            <a:off x="5462291" y="641146"/>
            <a:ext cx="1305543" cy="427269"/>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38084">
            <a:off x="5606565" y="5666759"/>
            <a:ext cx="978871" cy="1260841"/>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38223" y="5510154"/>
            <a:ext cx="731820" cy="68425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605585">
            <a:off x="10667861" y="798612"/>
            <a:ext cx="409404" cy="690977"/>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58644" y="1879186"/>
            <a:ext cx="2588904" cy="2836449"/>
          </a:xfrm>
          <a:prstGeom prst="rect">
            <a:avLst/>
          </a:prstGeom>
        </p:spPr>
      </p:pic>
      <p:sp>
        <p:nvSpPr>
          <p:cNvPr id="10" name="TextBox 10"/>
          <p:cNvSpPr txBox="1"/>
          <p:nvPr/>
        </p:nvSpPr>
        <p:spPr>
          <a:xfrm>
            <a:off x="1004970" y="2657092"/>
            <a:ext cx="2588904" cy="1721625"/>
          </a:xfrm>
          <a:prstGeom prst="rect">
            <a:avLst/>
          </a:prstGeom>
        </p:spPr>
        <p:txBody>
          <a:bodyPr lIns="0" tIns="0" rIns="0" bIns="0" rtlCol="0" anchor="t">
            <a:spAutoFit/>
          </a:bodyPr>
          <a:lstStyle/>
          <a:p>
            <a:pPr algn="ctr" defTabSz="609630">
              <a:lnSpc>
                <a:spcPts val="12084"/>
              </a:lnSpc>
              <a:spcBef>
                <a:spcPct val="0"/>
              </a:spcBef>
              <a:defRPr/>
            </a:pPr>
            <a:r>
              <a:rPr lang="en-US" sz="14500" dirty="0">
                <a:solidFill>
                  <a:srgbClr val="F46E16"/>
                </a:solidFill>
                <a:latin typeface="SFU Rhythm" panose="00000400000000000000" pitchFamily="2" charset="0"/>
              </a:rPr>
              <a:t>02</a:t>
            </a:r>
            <a:endParaRPr lang="en-US" sz="12084" dirty="0">
              <a:solidFill>
                <a:srgbClr val="F46E16"/>
              </a:solidFill>
              <a:latin typeface="SFU Rhythm" panose="00000400000000000000" pitchFamily="2" charset="0"/>
            </a:endParaRPr>
          </a:p>
        </p:txBody>
      </p:sp>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58800" y="686026"/>
            <a:ext cx="742615" cy="661602"/>
          </a:xfrm>
          <a:prstGeom prst="rect">
            <a:avLst/>
          </a:prstGeom>
        </p:spPr>
      </p:pic>
    </p:spTree>
    <p:extLst>
      <p:ext uri="{BB962C8B-B14F-4D97-AF65-F5344CB8AC3E}">
        <p14:creationId xmlns:p14="http://schemas.microsoft.com/office/powerpoint/2010/main" val="99994041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par>
                          <p:cTn id="11" fill="hold">
                            <p:stCondLst>
                              <p:cond delay="2000"/>
                            </p:stCondLst>
                            <p:childTnLst>
                              <p:par>
                                <p:cTn id="12" presetID="14" presetClass="entr" presetSubtype="1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322</TotalTime>
  <Words>854</Words>
  <Application>Microsoft Office PowerPoint</Application>
  <PresentationFormat>Widescreen</PresentationFormat>
  <Paragraphs>118</Paragraphs>
  <Slides>40</Slides>
  <Notes>2</Notes>
  <HiddenSlides>0</HiddenSlides>
  <MMClips>5</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40</vt:i4>
      </vt:variant>
    </vt:vector>
  </HeadingPairs>
  <TitlesOfParts>
    <vt:vector size="62" baseType="lpstr">
      <vt:lpstr>#9Slide03 BoosterNextFYBlack</vt:lpstr>
      <vt:lpstr>Arial</vt:lpstr>
      <vt:lpstr>Arial-Rounded</vt:lpstr>
      <vt:lpstr>Calibri</vt:lpstr>
      <vt:lpstr>Cambria</vt:lpstr>
      <vt:lpstr>Coiny</vt:lpstr>
      <vt:lpstr>Garamond</vt:lpstr>
      <vt:lpstr>HP001 Kieu 2</vt:lpstr>
      <vt:lpstr>HP001 Kieu 2 5H</vt:lpstr>
      <vt:lpstr>HP001 Kieu 5H</vt:lpstr>
      <vt:lpstr>HP-009</vt:lpstr>
      <vt:lpstr>HP-030</vt:lpstr>
      <vt:lpstr>HP-055</vt:lpstr>
      <vt:lpstr>HP-086</vt:lpstr>
      <vt:lpstr>HP-136</vt:lpstr>
      <vt:lpstr>HP-142</vt:lpstr>
      <vt:lpstr>iCiel Cadena</vt:lpstr>
      <vt:lpstr>SFU Rhythm</vt:lpstr>
      <vt:lpstr>Sriracha</vt:lpstr>
      <vt:lpstr>Times New Roman</vt:lpstr>
      <vt:lpstr>UTM Alberta Heavy</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vinhpham</cp:lastModifiedBy>
  <cp:revision>46</cp:revision>
  <dcterms:created xsi:type="dcterms:W3CDTF">2021-06-10T01:59:48Z</dcterms:created>
  <dcterms:modified xsi:type="dcterms:W3CDTF">2022-06-19T14:27:00Z</dcterms:modified>
</cp:coreProperties>
</file>