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7" r:id="rId2"/>
    <p:sldId id="258" r:id="rId3"/>
    <p:sldId id="278" r:id="rId4"/>
    <p:sldId id="277" r:id="rId5"/>
    <p:sldId id="276" r:id="rId6"/>
    <p:sldId id="268" r:id="rId7"/>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0000FF"/>
    <a:srgbClr val="FFDB69"/>
    <a:srgbClr val="88DFE8"/>
    <a:srgbClr val="FFCC2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68" d="100"/>
          <a:sy n="68" d="100"/>
        </p:scale>
        <p:origin x="516" y="66"/>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4/26/2025</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6</a:t>
            </a:fld>
            <a:endParaRPr lang="en-US"/>
          </a:p>
        </p:txBody>
      </p:sp>
    </p:spTree>
    <p:extLst>
      <p:ext uri="{BB962C8B-B14F-4D97-AF65-F5344CB8AC3E}">
        <p14:creationId xmlns:p14="http://schemas.microsoft.com/office/powerpoint/2010/main" val="179875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a:t>Click to edit Master title style</a:t>
            </a:r>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4/26/2025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4/26/2025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4/26/2025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4/26/2025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4/26/2025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4/26/2025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4/26/2025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4/26/2025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4/26/2025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4/26/2025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4/26/2025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t>4/26/2025</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Cau%20hoi/Cau%203.pptx" TargetMode="External"/><Relationship Id="rId3" Type="http://schemas.openxmlformats.org/officeDocument/2006/relationships/hyperlink" Target="Cau%20hoi/Cau%201.pptx" TargetMode="External"/><Relationship Id="rId7" Type="http://schemas.openxmlformats.org/officeDocument/2006/relationships/hyperlink" Target="Cau%20hoi/Cau%204.pptx" TargetMode="Externa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hyperlink" Target="Cau%20hoi/Cau%206.pptx" TargetMode="External"/><Relationship Id="rId5" Type="http://schemas.openxmlformats.org/officeDocument/2006/relationships/hyperlink" Target="Cau%20hoi/Cau%202.pptx" TargetMode="External"/><Relationship Id="rId4" Type="http://schemas.openxmlformats.org/officeDocument/2006/relationships/hyperlink" Target="Cau%20hoi/Cau%205.pptx"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4572960" y="1136903"/>
            <a:ext cx="72936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a:solidFill>
                  <a:srgbClr val="0000CC"/>
                </a:solidFill>
                <a:effectLst>
                  <a:outerShdw blurRad="38100" dist="38100" dir="2700000" algn="tl">
                    <a:srgbClr val="000000">
                      <a:alpha val="43137"/>
                    </a:srgbClr>
                  </a:outerShdw>
                </a:effectLst>
                <a:latin typeface="Times New Roman" pitchFamily="18" charset="0"/>
              </a:rPr>
              <a:t>TRÒ CHƠI: MẶT CƯỜI, MẶT MẾU</a:t>
            </a:r>
            <a:endParaRPr lang="en-US" sz="3600" b="1">
              <a:solidFill>
                <a:srgbClr val="0000CC"/>
              </a:solidFill>
              <a:effectLst>
                <a:outerShdw blurRad="38100" dist="38100" dir="2700000" algn="tl">
                  <a:srgbClr val="000000">
                    <a:alpha val="43137"/>
                  </a:srgbClr>
                </a:outerShdw>
              </a:effectLst>
              <a:latin typeface="Times New Roman" pitchFamily="18" charset="0"/>
            </a:endParaRPr>
          </a:p>
        </p:txBody>
      </p:sp>
      <p:sp>
        <p:nvSpPr>
          <p:cNvPr id="5" name="Rectangle 4"/>
          <p:cNvSpPr/>
          <p:nvPr/>
        </p:nvSpPr>
        <p:spPr>
          <a:xfrm>
            <a:off x="10692779" y="7811529"/>
            <a:ext cx="3256374" cy="736994"/>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b="1"/>
              <a:t>Quay để chọn biểu tượng</a:t>
            </a:r>
          </a:p>
        </p:txBody>
      </p:sp>
      <p:grpSp>
        <p:nvGrpSpPr>
          <p:cNvPr id="6" name="Group 5"/>
          <p:cNvGrpSpPr/>
          <p:nvPr/>
        </p:nvGrpSpPr>
        <p:grpSpPr>
          <a:xfrm>
            <a:off x="9636932" y="2608485"/>
            <a:ext cx="5440652" cy="4760181"/>
            <a:chOff x="10299358" y="2603989"/>
            <a:chExt cx="5348851" cy="4760181"/>
          </a:xfrm>
        </p:grpSpPr>
        <p:cxnSp>
          <p:nvCxnSpPr>
            <p:cNvPr id="7" name="Straight Connector 6"/>
            <p:cNvCxnSpPr/>
            <p:nvPr/>
          </p:nvCxnSpPr>
          <p:spPr>
            <a:xfrm>
              <a:off x="10820400" y="5021527"/>
              <a:ext cx="4267200" cy="0"/>
            </a:xfrm>
            <a:prstGeom prst="line">
              <a:avLst/>
            </a:prstGeom>
            <a:ln w="1270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1887200" y="3238539"/>
              <a:ext cx="2133600" cy="3581400"/>
            </a:xfrm>
            <a:prstGeom prst="line">
              <a:avLst/>
            </a:prstGeom>
            <a:ln w="1270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887200" y="3200400"/>
              <a:ext cx="2073876" cy="3608174"/>
            </a:xfrm>
            <a:prstGeom prst="line">
              <a:avLst/>
            </a:prstGeom>
            <a:ln w="127000">
              <a:solidFill>
                <a:srgbClr val="0000CC"/>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4916" t="4466" r="74551" b="75380"/>
            <a:stretch/>
          </p:blipFill>
          <p:spPr>
            <a:xfrm>
              <a:off x="10299358" y="4435952"/>
              <a:ext cx="1165652" cy="1121163"/>
            </a:xfrm>
            <a:prstGeom prst="rect">
              <a:avLst/>
            </a:prstGeom>
          </p:spPr>
        </p:pic>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4399" t="28897" r="74705" b="49807"/>
            <a:stretch/>
          </p:blipFill>
          <p:spPr>
            <a:xfrm>
              <a:off x="11368650" y="2603989"/>
              <a:ext cx="1186249" cy="1184599"/>
            </a:xfrm>
            <a:prstGeom prst="rect">
              <a:avLst/>
            </a:prstGeom>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4834" t="80068" r="74923"/>
            <a:stretch/>
          </p:blipFill>
          <p:spPr>
            <a:xfrm>
              <a:off x="13545905" y="2818806"/>
              <a:ext cx="1149178" cy="1108737"/>
            </a:xfrm>
            <a:prstGeom prst="rect">
              <a:avLst/>
            </a:prstGeom>
          </p:spPr>
        </p:pic>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77100" t="55183" r="2875" b="25084"/>
            <a:stretch/>
          </p:blipFill>
          <p:spPr>
            <a:xfrm>
              <a:off x="14511387" y="4480394"/>
              <a:ext cx="1136822" cy="1097689"/>
            </a:xfrm>
            <a:prstGeom prst="rect">
              <a:avLst/>
            </a:prstGeom>
          </p:spPr>
        </p:pic>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29213" t="80068" r="50198"/>
            <a:stretch/>
          </p:blipFill>
          <p:spPr>
            <a:xfrm>
              <a:off x="13564036" y="6181331"/>
              <a:ext cx="1168817" cy="1108737"/>
            </a:xfrm>
            <a:prstGeom prst="rect">
              <a:avLst/>
            </a:prstGeom>
          </p:spPr>
        </p:pic>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77458" t="80432" r="2485"/>
            <a:stretch/>
          </p:blipFill>
          <p:spPr>
            <a:xfrm>
              <a:off x="11233880" y="6275707"/>
              <a:ext cx="1138635" cy="1088463"/>
            </a:xfrm>
            <a:prstGeom prst="rect">
              <a:avLst/>
            </a:prstGeom>
          </p:spPr>
        </p:pic>
      </p:grpSp>
      <p:grpSp>
        <p:nvGrpSpPr>
          <p:cNvPr id="16" name="Group 15"/>
          <p:cNvGrpSpPr/>
          <p:nvPr/>
        </p:nvGrpSpPr>
        <p:grpSpPr>
          <a:xfrm>
            <a:off x="10386046" y="5029201"/>
            <a:ext cx="3869843" cy="3519323"/>
            <a:chOff x="11024286" y="5326290"/>
            <a:chExt cx="3804547" cy="3519323"/>
          </a:xfrm>
        </p:grpSpPr>
        <p:cxnSp>
          <p:nvCxnSpPr>
            <p:cNvPr id="17" name="Straight Connector 16"/>
            <p:cNvCxnSpPr/>
            <p:nvPr/>
          </p:nvCxnSpPr>
          <p:spPr>
            <a:xfrm>
              <a:off x="12954000" y="5326290"/>
              <a:ext cx="0" cy="2446074"/>
            </a:xfrm>
            <a:prstGeom prst="line">
              <a:avLst/>
            </a:prstGeom>
            <a:ln w="254000">
              <a:solidFill>
                <a:srgbClr val="FF0000"/>
              </a:solidFill>
              <a:head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1024286" y="7893601"/>
              <a:ext cx="3804547" cy="0"/>
            </a:xfrm>
            <a:prstGeom prst="line">
              <a:avLst/>
            </a:prstGeom>
            <a:ln w="254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1125201" y="7772365"/>
              <a:ext cx="0" cy="1073248"/>
            </a:xfrm>
            <a:prstGeom prst="line">
              <a:avLst/>
            </a:prstGeom>
            <a:ln w="254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4706601" y="7772365"/>
              <a:ext cx="0" cy="1073248"/>
            </a:xfrm>
            <a:prstGeom prst="line">
              <a:avLst/>
            </a:prstGeom>
            <a:ln w="254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11353800" y="5326290"/>
              <a:ext cx="1589904" cy="7713"/>
            </a:xfrm>
            <a:prstGeom prst="line">
              <a:avLst/>
            </a:prstGeom>
            <a:ln w="254000">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grpSp>
      <p:pic>
        <p:nvPicPr>
          <p:cNvPr id="22" name="Picture 21">
            <a:hlinkClick r:id="rId3" action="ppaction://hlinkpres?slideindex=1&amp;slidetitle="/>
          </p:cNvPr>
          <p:cNvPicPr>
            <a:picLocks noChangeAspect="1"/>
          </p:cNvPicPr>
          <p:nvPr/>
        </p:nvPicPr>
        <p:blipFill rotWithShape="1">
          <a:blip r:embed="rId2">
            <a:extLst>
              <a:ext uri="{28A0092B-C50C-407E-A947-70E740481C1C}">
                <a14:useLocalDpi xmlns:a14="http://schemas.microsoft.com/office/drawing/2010/main" val="0"/>
              </a:ext>
            </a:extLst>
          </a:blip>
          <a:srcRect l="4916" t="4466" r="74551" b="75380"/>
          <a:stretch/>
        </p:blipFill>
        <p:spPr>
          <a:xfrm>
            <a:off x="1226995" y="2706798"/>
            <a:ext cx="1800234" cy="1702308"/>
          </a:xfrm>
          <a:prstGeom prst="rect">
            <a:avLst/>
          </a:prstGeom>
        </p:spPr>
      </p:pic>
      <p:pic>
        <p:nvPicPr>
          <p:cNvPr id="23" name="Picture 22">
            <a:hlinkClick r:id="rId4" action="ppaction://hlinkpres?slideindex=1&amp;slidetitle="/>
          </p:cNvPr>
          <p:cNvPicPr>
            <a:picLocks noChangeAspect="1"/>
          </p:cNvPicPr>
          <p:nvPr/>
        </p:nvPicPr>
        <p:blipFill rotWithShape="1">
          <a:blip r:embed="rId2">
            <a:extLst>
              <a:ext uri="{28A0092B-C50C-407E-A947-70E740481C1C}">
                <a14:useLocalDpi xmlns:a14="http://schemas.microsoft.com/office/drawing/2010/main" val="0"/>
              </a:ext>
            </a:extLst>
          </a:blip>
          <a:srcRect l="77458" t="80432" r="2485"/>
          <a:stretch/>
        </p:blipFill>
        <p:spPr>
          <a:xfrm>
            <a:off x="3782407" y="6147017"/>
            <a:ext cx="1746128" cy="1641024"/>
          </a:xfrm>
          <a:prstGeom prst="rect">
            <a:avLst/>
          </a:prstGeom>
        </p:spPr>
      </p:pic>
      <p:pic>
        <p:nvPicPr>
          <p:cNvPr id="24" name="Picture 23">
            <a:hlinkClick r:id="rId5" action="ppaction://hlinkpres?slideindex=1&amp;slidetitle="/>
          </p:cNvPr>
          <p:cNvPicPr>
            <a:picLocks noChangeAspect="1"/>
          </p:cNvPicPr>
          <p:nvPr/>
        </p:nvPicPr>
        <p:blipFill rotWithShape="1">
          <a:blip r:embed="rId2">
            <a:extLst>
              <a:ext uri="{28A0092B-C50C-407E-A947-70E740481C1C}">
                <a14:useLocalDpi xmlns:a14="http://schemas.microsoft.com/office/drawing/2010/main" val="0"/>
              </a:ext>
            </a:extLst>
          </a:blip>
          <a:srcRect l="29213" t="80068" r="50198"/>
          <a:stretch/>
        </p:blipFill>
        <p:spPr>
          <a:xfrm>
            <a:off x="3841624" y="2706798"/>
            <a:ext cx="1708848" cy="1692347"/>
          </a:xfrm>
          <a:prstGeom prst="rect">
            <a:avLst/>
          </a:prstGeom>
        </p:spPr>
      </p:pic>
      <p:pic>
        <p:nvPicPr>
          <p:cNvPr id="25" name="Picture 24">
            <a:hlinkClick r:id="rId6" action="ppaction://hlinkpres?slideindex=1&amp;slidetitle="/>
          </p:cNvPr>
          <p:cNvPicPr>
            <a:picLocks noChangeAspect="1"/>
          </p:cNvPicPr>
          <p:nvPr/>
        </p:nvPicPr>
        <p:blipFill rotWithShape="1">
          <a:blip r:embed="rId2">
            <a:extLst>
              <a:ext uri="{28A0092B-C50C-407E-A947-70E740481C1C}">
                <a14:useLocalDpi xmlns:a14="http://schemas.microsoft.com/office/drawing/2010/main" val="0"/>
              </a:ext>
            </a:extLst>
          </a:blip>
          <a:srcRect l="4834" t="80068" r="74923"/>
          <a:stretch/>
        </p:blipFill>
        <p:spPr>
          <a:xfrm>
            <a:off x="6354564" y="6172860"/>
            <a:ext cx="1702826" cy="1615181"/>
          </a:xfrm>
          <a:prstGeom prst="rect">
            <a:avLst/>
          </a:prstGeom>
        </p:spPr>
      </p:pic>
      <p:pic>
        <p:nvPicPr>
          <p:cNvPr id="26" name="Picture 25">
            <a:hlinkClick r:id="rId7" action="ppaction://hlinkpres?slideindex=1&amp;slidetitle="/>
          </p:cNvPr>
          <p:cNvPicPr>
            <a:picLocks noChangeAspect="1"/>
          </p:cNvPicPr>
          <p:nvPr/>
        </p:nvPicPr>
        <p:blipFill rotWithShape="1">
          <a:blip r:embed="rId2">
            <a:extLst>
              <a:ext uri="{28A0092B-C50C-407E-A947-70E740481C1C}">
                <a14:useLocalDpi xmlns:a14="http://schemas.microsoft.com/office/drawing/2010/main" val="0"/>
              </a:ext>
            </a:extLst>
          </a:blip>
          <a:srcRect l="5193" t="30212" r="74705" b="51183"/>
          <a:stretch/>
        </p:blipFill>
        <p:spPr>
          <a:xfrm>
            <a:off x="1301739" y="6134934"/>
            <a:ext cx="1717644" cy="1531328"/>
          </a:xfrm>
          <a:prstGeom prst="rect">
            <a:avLst/>
          </a:prstGeom>
        </p:spPr>
      </p:pic>
      <p:pic>
        <p:nvPicPr>
          <p:cNvPr id="27" name="Picture 26">
            <a:hlinkClick r:id="rId8" action="ppaction://hlinkpres?slideindex=1&amp;slidetitle="/>
          </p:cNvPr>
          <p:cNvPicPr>
            <a:picLocks noChangeAspect="1"/>
          </p:cNvPicPr>
          <p:nvPr/>
        </p:nvPicPr>
        <p:blipFill rotWithShape="1">
          <a:blip r:embed="rId2">
            <a:extLst>
              <a:ext uri="{28A0092B-C50C-407E-A947-70E740481C1C}">
                <a14:useLocalDpi xmlns:a14="http://schemas.microsoft.com/office/drawing/2010/main" val="0"/>
              </a:ext>
            </a:extLst>
          </a:blip>
          <a:srcRect l="77100" t="55183" r="2875" b="25084"/>
          <a:stretch/>
        </p:blipFill>
        <p:spPr>
          <a:xfrm>
            <a:off x="6364377" y="2730587"/>
            <a:ext cx="1762655" cy="1673261"/>
          </a:xfrm>
          <a:prstGeom prst="rect">
            <a:avLst/>
          </a:prstGeom>
        </p:spPr>
      </p:pic>
    </p:spTree>
    <p:extLst>
      <p:ext uri="{BB962C8B-B14F-4D97-AF65-F5344CB8AC3E}">
        <p14:creationId xmlns:p14="http://schemas.microsoft.com/office/powerpoint/2010/main" val="3120436675"/>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4900000">
                                      <p:cBhvr>
                                        <p:cTn id="10" dur="2000" fill="hold"/>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6400000">
                                      <p:cBhvr>
                                        <p:cTn id="14" dur="2000" fill="hold"/>
                                        <p:tgtEl>
                                          <p:spTgt spid="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7900000">
                                      <p:cBhvr>
                                        <p:cTn id="18" dur="2000" fill="hold"/>
                                        <p:tgtEl>
                                          <p:spTgt spid="6"/>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40200000">
                                      <p:cBhvr>
                                        <p:cTn id="22" dur="2000" fill="hold"/>
                                        <p:tgtEl>
                                          <p:spTgt spid="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49200000">
                                      <p:cBhvr>
                                        <p:cTn id="26" dur="2000" fill="hold"/>
                                        <p:tgtEl>
                                          <p:spTgt spid="6"/>
                                        </p:tgtEl>
                                        <p:attrNameLst>
                                          <p:attrName>r</p:attrName>
                                        </p:attrNameLst>
                                      </p:cBhvr>
                                    </p:animRot>
                                  </p:childTnLst>
                                </p:cTn>
                              </p:par>
                            </p:childTnLst>
                          </p:cTn>
                        </p:par>
                      </p:childTnLst>
                    </p:cTn>
                  </p:par>
                </p:childTnLst>
              </p:cTn>
              <p:nextCondLst>
                <p:cond evt="onClick" delay="0">
                  <p:tgtEl>
                    <p:spTgt spid="5"/>
                  </p:tgtEl>
                </p:cond>
              </p:nextCondLst>
            </p:seq>
            <p:seq concurrent="1" nextAc="seek">
              <p:cTn id="27" restart="whenNotActive" fill="hold" evtFilter="cancelBubble" nodeType="interactiveSeq">
                <p:stCondLst>
                  <p:cond evt="onClick" delay="0">
                    <p:tgtEl>
                      <p:spTgt spid="22"/>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afterEffect">
                                  <p:stCondLst>
                                    <p:cond delay="0"/>
                                  </p:stCondLst>
                                  <p:childTnLst>
                                    <p:animEffect transition="out" filter="fade">
                                      <p:cBhvr>
                                        <p:cTn id="31" dur="500"/>
                                        <p:tgtEl>
                                          <p:spTgt spid="22"/>
                                        </p:tgtEl>
                                      </p:cBhvr>
                                    </p:animEffect>
                                    <p:set>
                                      <p:cBhvr>
                                        <p:cTn id="3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afterEffect">
                                  <p:stCondLst>
                                    <p:cond delay="0"/>
                                  </p:stCondLst>
                                  <p:childTnLst>
                                    <p:animEffect transition="out" filter="fade">
                                      <p:cBhvr>
                                        <p:cTn id="37" dur="500"/>
                                        <p:tgtEl>
                                          <p:spTgt spid="24"/>
                                        </p:tgtEl>
                                      </p:cBhvr>
                                    </p:animEffect>
                                    <p:set>
                                      <p:cBhvr>
                                        <p:cTn id="38"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9" restart="whenNotActive" fill="hold" evtFilter="cancelBubble" nodeType="interactiveSeq">
                <p:stCondLst>
                  <p:cond evt="onClick" delay="0">
                    <p:tgtEl>
                      <p:spTgt spid="27"/>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afterEffect">
                                  <p:stCondLst>
                                    <p:cond delay="0"/>
                                  </p:stCondLst>
                                  <p:childTnLst>
                                    <p:animEffect transition="out" filter="fade">
                                      <p:cBhvr>
                                        <p:cTn id="43" dur="500"/>
                                        <p:tgtEl>
                                          <p:spTgt spid="27"/>
                                        </p:tgtEl>
                                      </p:cBhvr>
                                    </p:animEffect>
                                    <p:set>
                                      <p:cBhvr>
                                        <p:cTn id="44"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5" restart="whenNotActive" fill="hold" evtFilter="cancelBubble" nodeType="interactiveSeq">
                <p:stCondLst>
                  <p:cond evt="onClick" delay="0">
                    <p:tgtEl>
                      <p:spTgt spid="26"/>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afterEffect">
                                  <p:stCondLst>
                                    <p:cond delay="0"/>
                                  </p:stCondLst>
                                  <p:childTnLst>
                                    <p:animEffect transition="out" filter="fade">
                                      <p:cBhvr>
                                        <p:cTn id="49" dur="500"/>
                                        <p:tgtEl>
                                          <p:spTgt spid="26"/>
                                        </p:tgtEl>
                                      </p:cBhvr>
                                    </p:animEffect>
                                    <p:set>
                                      <p:cBhvr>
                                        <p:cTn id="5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51" restart="whenNotActive" fill="hold" evtFilter="cancelBubble" nodeType="interactiveSeq">
                <p:stCondLst>
                  <p:cond evt="onClick" delay="0">
                    <p:tgtEl>
                      <p:spTgt spid="23"/>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afterEffect">
                                  <p:stCondLst>
                                    <p:cond delay="0"/>
                                  </p:stCondLst>
                                  <p:childTnLst>
                                    <p:animEffect transition="out" filter="fade">
                                      <p:cBhvr>
                                        <p:cTn id="55" dur="500"/>
                                        <p:tgtEl>
                                          <p:spTgt spid="23"/>
                                        </p:tgtEl>
                                      </p:cBhvr>
                                    </p:animEffect>
                                    <p:set>
                                      <p:cBhvr>
                                        <p:cTn id="56"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7" restart="whenNotActive" fill="hold" evtFilter="cancelBubble" nodeType="interactiveSeq">
                <p:stCondLst>
                  <p:cond evt="onClick" delay="0">
                    <p:tgtEl>
                      <p:spTgt spid="25"/>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afterEffect">
                                  <p:stCondLst>
                                    <p:cond delay="0"/>
                                  </p:stCondLst>
                                  <p:childTnLst>
                                    <p:animEffect transition="out" filter="fade">
                                      <p:cBhvr>
                                        <p:cTn id="61" dur="500"/>
                                        <p:tgtEl>
                                          <p:spTgt spid="25"/>
                                        </p:tgtEl>
                                      </p:cBhvr>
                                    </p:animEffect>
                                    <p:set>
                                      <p:cBhvr>
                                        <p:cTn id="6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453548" y="469070"/>
            <a:ext cx="2090637" cy="461665"/>
            <a:chOff x="6718466" y="641502"/>
            <a:chExt cx="2055362" cy="461665"/>
          </a:xfrm>
        </p:grpSpPr>
        <p:sp>
          <p:nvSpPr>
            <p:cNvPr id="6" name="TextBox 5"/>
            <p:cNvSpPr txBox="1"/>
            <p:nvPr/>
          </p:nvSpPr>
          <p:spPr>
            <a:xfrm>
              <a:off x="6718466" y="641502"/>
              <a:ext cx="2055362"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CÔNG NGHỆ</a:t>
              </a:r>
            </a:p>
          </p:txBody>
        </p:sp>
        <p:cxnSp>
          <p:nvCxnSpPr>
            <p:cNvPr id="4" name="Straight Connector 3"/>
            <p:cNvCxnSpPr/>
            <p:nvPr/>
          </p:nvCxnSpPr>
          <p:spPr>
            <a:xfrm>
              <a:off x="6830837" y="1051559"/>
              <a:ext cx="1759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4998134" y="898134"/>
            <a:ext cx="7026385"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5: SỬ DỤNG MÁY THU HÌNH (T1)</a:t>
            </a:r>
          </a:p>
        </p:txBody>
      </p:sp>
      <p:sp>
        <p:nvSpPr>
          <p:cNvPr id="46" name="Text Box 14"/>
          <p:cNvSpPr txBox="1">
            <a:spLocks noChangeArrowheads="1"/>
          </p:cNvSpPr>
          <p:nvPr/>
        </p:nvSpPr>
        <p:spPr bwMode="auto">
          <a:xfrm>
            <a:off x="1491583" y="1524000"/>
            <a:ext cx="103805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1. </a:t>
            </a:r>
            <a:r>
              <a:rPr lang="nl-NL" sz="3600" b="1" u="sng">
                <a:solidFill>
                  <a:srgbClr val="FF0000"/>
                </a:solidFill>
                <a:latin typeface="Times New Roman" pitchFamily="18" charset="0"/>
                <a:cs typeface="Times New Roman" pitchFamily="18" charset="0"/>
              </a:rPr>
              <a:t>Tìm hiểu về máy thu hình.</a:t>
            </a:r>
            <a:endParaRPr lang="en-US" sz="3600" b="1" u="sng">
              <a:solidFill>
                <a:srgbClr val="FF0000"/>
              </a:solidFill>
              <a:latin typeface="Times New Roman" pitchFamily="18" charset="0"/>
              <a:cs typeface="Times New Roman" pitchFamily="18" charset="0"/>
            </a:endParaRPr>
          </a:p>
        </p:txBody>
      </p:sp>
      <p:pic>
        <p:nvPicPr>
          <p:cNvPr id="26" name="Xem ti v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04318" y="2223088"/>
            <a:ext cx="11576863" cy="6311311"/>
          </a:xfrm>
          <a:prstGeom prst="rect">
            <a:avLst/>
          </a:prstGeom>
        </p:spPr>
      </p:pic>
    </p:spTree>
    <p:extLst>
      <p:ext uri="{BB962C8B-B14F-4D97-AF65-F5344CB8AC3E}">
        <p14:creationId xmlns:p14="http://schemas.microsoft.com/office/powerpoint/2010/main" val="236565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6"/>
                </p:tgtEl>
              </p:cMediaNode>
            </p:video>
          </p:childTnLst>
        </p:cTn>
      </p:par>
    </p:tnLst>
    <p:bldLst>
      <p:bldP spid="4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453548" y="469070"/>
            <a:ext cx="2090637" cy="461665"/>
            <a:chOff x="6718466" y="641502"/>
            <a:chExt cx="2055362" cy="461665"/>
          </a:xfrm>
        </p:grpSpPr>
        <p:sp>
          <p:nvSpPr>
            <p:cNvPr id="6" name="TextBox 5"/>
            <p:cNvSpPr txBox="1"/>
            <p:nvPr/>
          </p:nvSpPr>
          <p:spPr>
            <a:xfrm>
              <a:off x="6718466" y="641502"/>
              <a:ext cx="2055362"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CÔNG NGHỆ</a:t>
              </a:r>
            </a:p>
          </p:txBody>
        </p:sp>
        <p:cxnSp>
          <p:nvCxnSpPr>
            <p:cNvPr id="4" name="Straight Connector 3"/>
            <p:cNvCxnSpPr/>
            <p:nvPr/>
          </p:nvCxnSpPr>
          <p:spPr>
            <a:xfrm>
              <a:off x="6830837" y="1051559"/>
              <a:ext cx="1759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4998134" y="898134"/>
            <a:ext cx="7026385"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5: SỬ DỤNG MÁY THU HÌNH (T1)</a:t>
            </a:r>
          </a:p>
        </p:txBody>
      </p:sp>
      <p:sp>
        <p:nvSpPr>
          <p:cNvPr id="46" name="Text Box 14"/>
          <p:cNvSpPr txBox="1">
            <a:spLocks noChangeArrowheads="1"/>
          </p:cNvSpPr>
          <p:nvPr/>
        </p:nvSpPr>
        <p:spPr bwMode="auto">
          <a:xfrm>
            <a:off x="1491583" y="1524000"/>
            <a:ext cx="103805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1. </a:t>
            </a:r>
            <a:r>
              <a:rPr lang="nl-NL" sz="3600" b="1" u="sng">
                <a:solidFill>
                  <a:srgbClr val="FF0000"/>
                </a:solidFill>
                <a:latin typeface="Times New Roman" pitchFamily="18" charset="0"/>
                <a:cs typeface="Times New Roman" pitchFamily="18" charset="0"/>
              </a:rPr>
              <a:t>Tác dụng của máy thu hình.</a:t>
            </a:r>
            <a:endParaRPr lang="en-US" sz="3600" b="1" u="sng">
              <a:solidFill>
                <a:srgbClr val="FF0000"/>
              </a:solidFill>
              <a:latin typeface="Times New Roman" pitchFamily="18" charset="0"/>
              <a:cs typeface="Times New Roman" pitchFamily="18" charset="0"/>
            </a:endParaRPr>
          </a:p>
        </p:txBody>
      </p:sp>
      <p:sp>
        <p:nvSpPr>
          <p:cNvPr id="47" name="TextBox 46"/>
          <p:cNvSpPr txBox="1"/>
          <p:nvPr/>
        </p:nvSpPr>
        <p:spPr>
          <a:xfrm>
            <a:off x="1356519" y="2223089"/>
            <a:ext cx="13826872" cy="646331"/>
          </a:xfrm>
          <a:prstGeom prst="rect">
            <a:avLst/>
          </a:prstGeom>
          <a:noFill/>
        </p:spPr>
        <p:txBody>
          <a:bodyPr wrap="square" rtlCol="0">
            <a:spAutoFit/>
          </a:bodyPr>
          <a:lstStyle/>
          <a:p>
            <a:pPr indent="457200" algn="just"/>
            <a:r>
              <a:rPr lang="en-US" sz="3600" i="1">
                <a:solidFill>
                  <a:srgbClr val="0000FF"/>
                </a:solidFill>
                <a:latin typeface="Times New Roman" panose="02020603050405020304" pitchFamily="18" charset="0"/>
                <a:cs typeface="Times New Roman" panose="02020603050405020304" pitchFamily="18" charset="0"/>
              </a:rPr>
              <a:t>- Em hãy quan sát các hình dưới đây và nói tác dụng của máy thu hình.</a:t>
            </a:r>
          </a:p>
        </p:txBody>
      </p:sp>
      <p:sp>
        <p:nvSpPr>
          <p:cNvPr id="24" name="TextBox 23"/>
          <p:cNvSpPr txBox="1"/>
          <p:nvPr/>
        </p:nvSpPr>
        <p:spPr>
          <a:xfrm>
            <a:off x="451101" y="6781800"/>
            <a:ext cx="15163800" cy="1754326"/>
          </a:xfrm>
          <a:prstGeom prst="rect">
            <a:avLst/>
          </a:prstGeom>
          <a:solidFill>
            <a:schemeClr val="bg1"/>
          </a:solidFill>
        </p:spPr>
        <p:txBody>
          <a:bodyPr wrap="square" rtlCol="0">
            <a:spAutoFit/>
          </a:bodyPr>
          <a:lstStyle/>
          <a:p>
            <a:pPr indent="457200" algn="just"/>
            <a:r>
              <a:rPr lang="en-US" sz="3600" b="1">
                <a:solidFill>
                  <a:srgbClr val="FF3399"/>
                </a:solidFill>
                <a:latin typeface="Times New Roman" panose="02020603050405020304" pitchFamily="18" charset="0"/>
                <a:cs typeface="Times New Roman" panose="02020603050405020304" pitchFamily="18" charset="0"/>
              </a:rPr>
              <a:t>    Máy thu hình (còn gọi là tivi) dùng để xem các chương trình truyền hình. Nội dung chương trình truyền hình thường là tin tức, thông tin giải trí và một số chương trình giáo dục.</a:t>
            </a: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571" t="38246" r="48914" b="35770"/>
          <a:stretch/>
        </p:blipFill>
        <p:spPr bwMode="auto">
          <a:xfrm>
            <a:off x="2727275" y="3048000"/>
            <a:ext cx="11085359" cy="3483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68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2055362"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CÔNG NGHỆ</a:t>
                </a:r>
              </a:p>
            </p:txBody>
          </p:sp>
        </p:grpSp>
        <p:cxnSp>
          <p:nvCxnSpPr>
            <p:cNvPr id="4" name="Straight Connector 3"/>
            <p:cNvCxnSpPr/>
            <p:nvPr/>
          </p:nvCxnSpPr>
          <p:spPr>
            <a:xfrm>
              <a:off x="6830837" y="1051559"/>
              <a:ext cx="1759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4998134" y="838200"/>
            <a:ext cx="7026385"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a:solidFill>
                  <a:srgbClr val="0000CC"/>
                </a:solidFill>
                <a:latin typeface="Times New Roman" pitchFamily="18" charset="0"/>
              </a:rPr>
              <a:t>Bài</a:t>
            </a:r>
            <a:r>
              <a:rPr lang="en-US" sz="2800" b="1" dirty="0">
                <a:solidFill>
                  <a:srgbClr val="0000CC"/>
                </a:solidFill>
                <a:latin typeface="Times New Roman" pitchFamily="18" charset="0"/>
              </a:rPr>
              <a:t> 5: SỬ DỤNG MÁY THU HÌNH (T1)</a:t>
            </a:r>
          </a:p>
        </p:txBody>
      </p:sp>
      <p:sp>
        <p:nvSpPr>
          <p:cNvPr id="47" name="TextBox 46"/>
          <p:cNvSpPr txBox="1"/>
          <p:nvPr/>
        </p:nvSpPr>
        <p:spPr>
          <a:xfrm>
            <a:off x="5236910" y="1524000"/>
            <a:ext cx="7162800" cy="646331"/>
          </a:xfrm>
          <a:prstGeom prst="rect">
            <a:avLst/>
          </a:prstGeom>
          <a:noFill/>
        </p:spPr>
        <p:txBody>
          <a:bodyPr wrap="square" rtlCol="0">
            <a:spAutoFit/>
          </a:bodyPr>
          <a:lstStyle/>
          <a:p>
            <a:pPr indent="457200" algn="just"/>
            <a:r>
              <a:rPr lang="en-US" sz="3600" b="1">
                <a:solidFill>
                  <a:srgbClr val="FF0000"/>
                </a:solidFill>
                <a:latin typeface="Times New Roman" panose="02020603050405020304" pitchFamily="18" charset="0"/>
                <a:cs typeface="Times New Roman" panose="02020603050405020304" pitchFamily="18" charset="0"/>
              </a:rPr>
              <a:t>Trò chơi “Ai nhanh ai đúng”</a:t>
            </a:r>
          </a:p>
        </p:txBody>
      </p:sp>
      <p:pic>
        <p:nvPicPr>
          <p:cNvPr id="7" name="Lịch phát sóng vtv3 hôm na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57119" y="2850978"/>
            <a:ext cx="9679670" cy="5405548"/>
          </a:xfrm>
          <a:prstGeom prst="rect">
            <a:avLst/>
          </a:prstGeom>
        </p:spPr>
      </p:pic>
      <p:sp>
        <p:nvSpPr>
          <p:cNvPr id="24" name="TextBox 23"/>
          <p:cNvSpPr txBox="1"/>
          <p:nvPr/>
        </p:nvSpPr>
        <p:spPr>
          <a:xfrm>
            <a:off x="365919" y="2057400"/>
            <a:ext cx="15470870" cy="646331"/>
          </a:xfrm>
          <a:prstGeom prst="rect">
            <a:avLst/>
          </a:prstGeom>
          <a:noFill/>
        </p:spPr>
        <p:txBody>
          <a:bodyPr wrap="square" rtlCol="0">
            <a:spAutoFit/>
          </a:bodyPr>
          <a:lstStyle/>
          <a:p>
            <a:pPr indent="457200" algn="just"/>
            <a:r>
              <a:rPr lang="en-US" sz="3600" b="1" dirty="0" err="1">
                <a:solidFill>
                  <a:srgbClr val="0000FF"/>
                </a:solidFill>
                <a:latin typeface="Times New Roman" panose="02020603050405020304" pitchFamily="18" charset="0"/>
                <a:cs typeface="Times New Roman" panose="02020603050405020304" pitchFamily="18" charset="0"/>
              </a:rPr>
              <a:t>Quan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sát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các</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chương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trình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ti</a:t>
            </a:r>
            <a:r>
              <a:rPr lang="en-US" sz="3600" b="1" dirty="0">
                <a:solidFill>
                  <a:srgbClr val="0000FF"/>
                </a:solidFill>
                <a:latin typeface="Times New Roman" panose="02020603050405020304" pitchFamily="18" charset="0"/>
                <a:cs typeface="Times New Roman" panose="02020603050405020304" pitchFamily="18" charset="0"/>
              </a:rPr>
              <a:t> vi </a:t>
            </a:r>
            <a:r>
              <a:rPr lang="en-US" sz="3600" b="1" dirty="0" err="1">
                <a:solidFill>
                  <a:srgbClr val="0000FF"/>
                </a:solidFill>
                <a:latin typeface="Times New Roman" panose="02020603050405020304" pitchFamily="18" charset="0"/>
                <a:cs typeface="Times New Roman" panose="02020603050405020304" pitchFamily="18" charset="0"/>
              </a:rPr>
              <a:t>và</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cho</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viết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có</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những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chương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trình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nào</a:t>
            </a:r>
            <a:r>
              <a:rPr lang="en-US" sz="3600" b="1" dirty="0">
                <a:solidFill>
                  <a:srgbClr val="0000FF"/>
                </a:solidFill>
                <a:latin typeface="Times New Roman" panose="02020603050405020304" pitchFamily="18" charset="0"/>
                <a:cs typeface="Times New Roman" panose="02020603050405020304" pitchFamily="18" charset="0"/>
              </a:rPr>
              <a:t>?</a:t>
            </a:r>
          </a:p>
        </p:txBody>
      </p:sp>
      <p:sp>
        <p:nvSpPr>
          <p:cNvPr id="12" name="TextBox 11"/>
          <p:cNvSpPr txBox="1"/>
          <p:nvPr/>
        </p:nvSpPr>
        <p:spPr>
          <a:xfrm>
            <a:off x="365919" y="2737596"/>
            <a:ext cx="5638800" cy="5632311"/>
          </a:xfrm>
          <a:prstGeom prst="rect">
            <a:avLst/>
          </a:prstGeom>
          <a:noFill/>
        </p:spPr>
        <p:txBody>
          <a:bodyPr wrap="square" rtlCol="0">
            <a:spAutoFit/>
          </a:bodyPr>
          <a:lstStyle/>
          <a:p>
            <a:pPr algn="just"/>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Chương</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trình</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thời</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sự</a:t>
            </a:r>
            <a:r>
              <a:rPr lang="en-US" sz="3000" b="1" dirty="0">
                <a:solidFill>
                  <a:srgbClr val="00B0F0"/>
                </a:solidFill>
                <a:latin typeface="Times New Roman" panose="02020603050405020304" pitchFamily="18" charset="0"/>
                <a:cs typeface="Times New Roman" panose="02020603050405020304" pitchFamily="18" charset="0"/>
              </a:rPr>
              <a:t>.</a:t>
            </a:r>
          </a:p>
          <a:p>
            <a:pPr algn="just"/>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Chương</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trình</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đường</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lên</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đỉnh</a:t>
            </a:r>
            <a:r>
              <a:rPr lang="en-US" sz="3000" b="1" dirty="0">
                <a:solidFill>
                  <a:srgbClr val="00B0F0"/>
                </a:solidFill>
                <a:latin typeface="Times New Roman" panose="02020603050405020304" pitchFamily="18" charset="0"/>
                <a:cs typeface="Times New Roman" panose="02020603050405020304" pitchFamily="18" charset="0"/>
              </a:rPr>
              <a:t> Olympia.</a:t>
            </a:r>
          </a:p>
          <a:p>
            <a:pPr algn="just"/>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Chương</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trình</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chuyển</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động</a:t>
            </a:r>
            <a:r>
              <a:rPr lang="en-US" sz="3000" b="1" dirty="0">
                <a:solidFill>
                  <a:srgbClr val="00B0F0"/>
                </a:solidFill>
                <a:latin typeface="Times New Roman" panose="02020603050405020304" pitchFamily="18" charset="0"/>
                <a:cs typeface="Times New Roman" panose="02020603050405020304" pitchFamily="18" charset="0"/>
              </a:rPr>
              <a:t> 24h.</a:t>
            </a:r>
          </a:p>
          <a:p>
            <a:pPr algn="just"/>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Trời</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sinh</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một</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cặp</a:t>
            </a:r>
            <a:r>
              <a:rPr lang="en-US" sz="3000" b="1" dirty="0">
                <a:solidFill>
                  <a:srgbClr val="00B0F0"/>
                </a:solidFill>
                <a:latin typeface="Times New Roman" panose="02020603050405020304" pitchFamily="18" charset="0"/>
                <a:cs typeface="Times New Roman" panose="02020603050405020304" pitchFamily="18" charset="0"/>
              </a:rPr>
              <a:t>.</a:t>
            </a:r>
          </a:p>
          <a:p>
            <a:pPr algn="just"/>
            <a:r>
              <a:rPr lang="en-US" sz="3000" b="1" dirty="0">
                <a:solidFill>
                  <a:srgbClr val="00B0F0"/>
                </a:solidFill>
                <a:latin typeface="Times New Roman" panose="02020603050405020304" pitchFamily="18" charset="0"/>
                <a:cs typeface="Times New Roman" panose="02020603050405020304" pitchFamily="18" charset="0"/>
              </a:rPr>
              <a:t>- Ai là </a:t>
            </a:r>
            <a:r>
              <a:rPr lang="en-US" sz="3000" b="1" dirty="0" err="1">
                <a:solidFill>
                  <a:srgbClr val="00B0F0"/>
                </a:solidFill>
                <a:latin typeface="Times New Roman" panose="02020603050405020304" pitchFamily="18" charset="0"/>
                <a:cs typeface="Times New Roman" panose="02020603050405020304" pitchFamily="18" charset="0"/>
              </a:rPr>
              <a:t>triệu</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phú</a:t>
            </a:r>
            <a:r>
              <a:rPr lang="en-US" sz="3000" b="1" dirty="0">
                <a:solidFill>
                  <a:srgbClr val="00B0F0"/>
                </a:solidFill>
                <a:latin typeface="Times New Roman" panose="02020603050405020304" pitchFamily="18" charset="0"/>
                <a:cs typeface="Times New Roman" panose="02020603050405020304" pitchFamily="18" charset="0"/>
              </a:rPr>
              <a:t>.</a:t>
            </a:r>
          </a:p>
          <a:p>
            <a:pPr algn="just"/>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Biệt</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tài</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tí</a:t>
            </a:r>
            <a:r>
              <a:rPr lang="en-US" sz="3000" b="1" dirty="0">
                <a:solidFill>
                  <a:srgbClr val="00B0F0"/>
                </a:solidFill>
                <a:latin typeface="Times New Roman" panose="02020603050405020304" pitchFamily="18" charset="0"/>
                <a:cs typeface="Times New Roman" panose="02020603050405020304" pitchFamily="18" charset="0"/>
              </a:rPr>
              <a:t> hon.</a:t>
            </a:r>
          </a:p>
          <a:p>
            <a:pPr algn="just"/>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Điều</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ước</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thứ</a:t>
            </a:r>
            <a:r>
              <a:rPr lang="en-US" sz="3000" b="1" dirty="0">
                <a:solidFill>
                  <a:srgbClr val="00B0F0"/>
                </a:solidFill>
                <a:latin typeface="Times New Roman" panose="02020603050405020304" pitchFamily="18" charset="0"/>
                <a:cs typeface="Times New Roman" panose="02020603050405020304" pitchFamily="18" charset="0"/>
              </a:rPr>
              <a:t> 7.</a:t>
            </a:r>
          </a:p>
          <a:p>
            <a:pPr algn="just"/>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Cà</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phê</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sáng</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với</a:t>
            </a:r>
            <a:r>
              <a:rPr lang="en-US" sz="3000" b="1" dirty="0">
                <a:solidFill>
                  <a:srgbClr val="00B0F0"/>
                </a:solidFill>
                <a:latin typeface="Times New Roman" panose="02020603050405020304" pitchFamily="18" charset="0"/>
                <a:cs typeface="Times New Roman" panose="02020603050405020304" pitchFamily="18" charset="0"/>
              </a:rPr>
              <a:t> VTV3.</a:t>
            </a:r>
          </a:p>
          <a:p>
            <a:pPr algn="just"/>
            <a:r>
              <a:rPr lang="en-US" sz="3000" b="1" dirty="0">
                <a:solidFill>
                  <a:srgbClr val="00B0F0"/>
                </a:solidFill>
                <a:latin typeface="Times New Roman" panose="02020603050405020304" pitchFamily="18" charset="0"/>
                <a:cs typeface="Times New Roman" panose="02020603050405020304" pitchFamily="18" charset="0"/>
              </a:rPr>
              <a:t>- Champions League.</a:t>
            </a:r>
          </a:p>
          <a:p>
            <a:pPr algn="just"/>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Hoán</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đổi</a:t>
            </a:r>
            <a:r>
              <a:rPr lang="en-US" sz="3000" b="1" dirty="0">
                <a:solidFill>
                  <a:srgbClr val="00B0F0"/>
                </a:solidFill>
                <a:latin typeface="Times New Roman" panose="02020603050405020304" pitchFamily="18" charset="0"/>
                <a:cs typeface="Times New Roman" panose="02020603050405020304" pitchFamily="18" charset="0"/>
              </a:rPr>
              <a:t>.</a:t>
            </a:r>
          </a:p>
          <a:p>
            <a:pPr algn="just"/>
            <a:r>
              <a:rPr lang="en-US" sz="3000" b="1" dirty="0">
                <a:solidFill>
                  <a:srgbClr val="00B0F0"/>
                </a:solidFill>
                <a:latin typeface="Times New Roman" panose="02020603050405020304" pitchFamily="18" charset="0"/>
                <a:cs typeface="Times New Roman" panose="02020603050405020304" pitchFamily="18" charset="0"/>
              </a:rPr>
              <a:t>- Con </a:t>
            </a:r>
            <a:r>
              <a:rPr lang="en-US" sz="3000" b="1" dirty="0" err="1">
                <a:solidFill>
                  <a:srgbClr val="00B0F0"/>
                </a:solidFill>
                <a:latin typeface="Times New Roman" panose="02020603050405020304" pitchFamily="18" charset="0"/>
                <a:cs typeface="Times New Roman" panose="02020603050405020304" pitchFamily="18" charset="0"/>
              </a:rPr>
              <a:t>biết</a:t>
            </a:r>
            <a:r>
              <a:rPr lang="en-US" sz="3000" b="1" dirty="0">
                <a:solidFill>
                  <a:srgbClr val="00B0F0"/>
                </a:solidFill>
                <a:latin typeface="Times New Roman" panose="02020603050405020304" pitchFamily="18" charset="0"/>
                <a:cs typeface="Times New Roman" panose="02020603050405020304" pitchFamily="18" charset="0"/>
              </a:rPr>
              <a:t> </a:t>
            </a:r>
            <a:r>
              <a:rPr lang="en-US" sz="3000" b="1" dirty="0" err="1">
                <a:solidFill>
                  <a:srgbClr val="00B0F0"/>
                </a:solidFill>
                <a:latin typeface="Times New Roman" panose="02020603050405020304" pitchFamily="18" charset="0"/>
                <a:cs typeface="Times New Roman" panose="02020603050405020304" pitchFamily="18" charset="0"/>
              </a:rPr>
              <a:t>tuốt</a:t>
            </a:r>
            <a:r>
              <a:rPr lang="en-US" sz="3000" b="1" dirty="0">
                <a:solidFill>
                  <a:srgbClr val="00B0F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9413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fade">
                                      <p:cBhvr>
                                        <p:cTn id="20" dur="500"/>
                                        <p:tgtEl>
                                          <p:spTgt spid="1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fade">
                                      <p:cBhvr>
                                        <p:cTn id="25" dur="500"/>
                                        <p:tgtEl>
                                          <p:spTgt spid="1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animEffect transition="in" filter="fade">
                                      <p:cBhvr>
                                        <p:cTn id="30" dur="500"/>
                                        <p:tgtEl>
                                          <p:spTgt spid="1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xEl>
                                              <p:pRg st="3" end="3"/>
                                            </p:txEl>
                                          </p:spTgt>
                                        </p:tgtEl>
                                        <p:attrNameLst>
                                          <p:attrName>style.visibility</p:attrName>
                                        </p:attrNameLst>
                                      </p:cBhvr>
                                      <p:to>
                                        <p:strVal val="visible"/>
                                      </p:to>
                                    </p:set>
                                    <p:animEffect transition="in" filter="fade">
                                      <p:cBhvr>
                                        <p:cTn id="35" dur="500"/>
                                        <p:tgtEl>
                                          <p:spTgt spid="12">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xEl>
                                              <p:pRg st="4" end="4"/>
                                            </p:txEl>
                                          </p:spTgt>
                                        </p:tgtEl>
                                        <p:attrNameLst>
                                          <p:attrName>style.visibility</p:attrName>
                                        </p:attrNameLst>
                                      </p:cBhvr>
                                      <p:to>
                                        <p:strVal val="visible"/>
                                      </p:to>
                                    </p:set>
                                    <p:animEffect transition="in" filter="fade">
                                      <p:cBhvr>
                                        <p:cTn id="40" dur="500"/>
                                        <p:tgtEl>
                                          <p:spTgt spid="12">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xEl>
                                              <p:pRg st="5" end="5"/>
                                            </p:txEl>
                                          </p:spTgt>
                                        </p:tgtEl>
                                        <p:attrNameLst>
                                          <p:attrName>style.visibility</p:attrName>
                                        </p:attrNameLst>
                                      </p:cBhvr>
                                      <p:to>
                                        <p:strVal val="visible"/>
                                      </p:to>
                                    </p:set>
                                    <p:animEffect transition="in" filter="fade">
                                      <p:cBhvr>
                                        <p:cTn id="45" dur="500"/>
                                        <p:tgtEl>
                                          <p:spTgt spid="12">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2">
                                            <p:txEl>
                                              <p:pRg st="6" end="6"/>
                                            </p:txEl>
                                          </p:spTgt>
                                        </p:tgtEl>
                                        <p:attrNameLst>
                                          <p:attrName>style.visibility</p:attrName>
                                        </p:attrNameLst>
                                      </p:cBhvr>
                                      <p:to>
                                        <p:strVal val="visible"/>
                                      </p:to>
                                    </p:set>
                                    <p:animEffect transition="in" filter="fade">
                                      <p:cBhvr>
                                        <p:cTn id="50" dur="500"/>
                                        <p:tgtEl>
                                          <p:spTgt spid="12">
                                            <p:txEl>
                                              <p:pRg st="6" end="6"/>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12">
                                            <p:txEl>
                                              <p:pRg st="7" end="7"/>
                                            </p:txEl>
                                          </p:spTgt>
                                        </p:tgtEl>
                                        <p:attrNameLst>
                                          <p:attrName>style.visibility</p:attrName>
                                        </p:attrNameLst>
                                      </p:cBhvr>
                                      <p:to>
                                        <p:strVal val="visible"/>
                                      </p:to>
                                    </p:set>
                                    <p:animEffect transition="in" filter="fade">
                                      <p:cBhvr>
                                        <p:cTn id="53" dur="500"/>
                                        <p:tgtEl>
                                          <p:spTgt spid="12">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2">
                                            <p:txEl>
                                              <p:pRg st="8" end="8"/>
                                            </p:txEl>
                                          </p:spTgt>
                                        </p:tgtEl>
                                        <p:attrNameLst>
                                          <p:attrName>style.visibility</p:attrName>
                                        </p:attrNameLst>
                                      </p:cBhvr>
                                      <p:to>
                                        <p:strVal val="visible"/>
                                      </p:to>
                                    </p:set>
                                    <p:animEffect transition="in" filter="fade">
                                      <p:cBhvr>
                                        <p:cTn id="58" dur="500"/>
                                        <p:tgtEl>
                                          <p:spTgt spid="12">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2">
                                            <p:txEl>
                                              <p:pRg st="9" end="9"/>
                                            </p:txEl>
                                          </p:spTgt>
                                        </p:tgtEl>
                                        <p:attrNameLst>
                                          <p:attrName>style.visibility</p:attrName>
                                        </p:attrNameLst>
                                      </p:cBhvr>
                                      <p:to>
                                        <p:strVal val="visible"/>
                                      </p:to>
                                    </p:set>
                                    <p:animEffect transition="in" filter="fade">
                                      <p:cBhvr>
                                        <p:cTn id="63" dur="500"/>
                                        <p:tgtEl>
                                          <p:spTgt spid="12">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2">
                                            <p:txEl>
                                              <p:pRg st="10" end="10"/>
                                            </p:txEl>
                                          </p:spTgt>
                                        </p:tgtEl>
                                        <p:attrNameLst>
                                          <p:attrName>style.visibility</p:attrName>
                                        </p:attrNameLst>
                                      </p:cBhvr>
                                      <p:to>
                                        <p:strVal val="visible"/>
                                      </p:to>
                                    </p:set>
                                    <p:animEffect transition="in" filter="fade">
                                      <p:cBhvr>
                                        <p:cTn id="68" dur="500"/>
                                        <p:tgtEl>
                                          <p:spTgt spid="1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9" fill="hold" display="0">
                  <p:stCondLst>
                    <p:cond delay="indefinite"/>
                  </p:stCondLst>
                </p:cTn>
                <p:tgtEl>
                  <p:spTgt spid="7"/>
                </p:tgtEl>
              </p:cMediaNode>
            </p:video>
          </p:childTnLst>
        </p:cTn>
      </p:par>
    </p:tnLst>
    <p:bldLst>
      <p:bldP spid="24"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36910" y="0"/>
            <a:ext cx="5492209" cy="930735"/>
            <a:chOff x="4539228" y="172432"/>
            <a:chExt cx="5399539" cy="930735"/>
          </a:xfrm>
        </p:grpSpPr>
        <p:grpSp>
          <p:nvGrpSpPr>
            <p:cNvPr id="3" name="Group 2"/>
            <p:cNvGrpSpPr/>
            <p:nvPr/>
          </p:nvGrpSpPr>
          <p:grpSpPr>
            <a:xfrm>
              <a:off x="4539228" y="172432"/>
              <a:ext cx="5399539" cy="930735"/>
              <a:chOff x="4539228" y="172432"/>
              <a:chExt cx="5399539" cy="930735"/>
            </a:xfrm>
          </p:grpSpPr>
          <p:sp>
            <p:nvSpPr>
              <p:cNvPr id="5" name="TextBox 4"/>
              <p:cNvSpPr txBox="1"/>
              <p:nvPr/>
            </p:nvSpPr>
            <p:spPr>
              <a:xfrm>
                <a:off x="4539228" y="172432"/>
                <a:ext cx="5399539" cy="523220"/>
              </a:xfrm>
              <a:prstGeom prst="rect">
                <a:avLst/>
              </a:prstGeom>
              <a:solidFill>
                <a:schemeClr val="bg1"/>
              </a:solidFill>
            </p:spPr>
            <p:txBody>
              <a:bodyPr wrap="none" rtlCol="0">
                <a:spAutoFit/>
              </a:bodyPr>
              <a:lstStyle/>
              <a:p>
                <a:r>
                  <a:rPr lang="en-US" sz="28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6718466" y="641502"/>
                <a:ext cx="2055362" cy="461665"/>
              </a:xfrm>
              <a:prstGeom prst="rect">
                <a:avLst/>
              </a:prstGeom>
              <a:noFill/>
            </p:spPr>
            <p:txBody>
              <a:bodyPr wrap="none" rtlCol="0">
                <a:spAutoFit/>
              </a:bodyPr>
              <a:lstStyle/>
              <a:p>
                <a:r>
                  <a:rPr lang="en-US" sz="2400" b="1">
                    <a:solidFill>
                      <a:srgbClr val="FF0066"/>
                    </a:solidFill>
                    <a:latin typeface="Times New Roman" pitchFamily="18" charset="0"/>
                    <a:cs typeface="Times New Roman" pitchFamily="18" charset="0"/>
                  </a:rPr>
                  <a:t>CÔNG NGHỆ</a:t>
                </a:r>
              </a:p>
            </p:txBody>
          </p:sp>
        </p:grpSp>
        <p:cxnSp>
          <p:nvCxnSpPr>
            <p:cNvPr id="4" name="Straight Connector 3"/>
            <p:cNvCxnSpPr/>
            <p:nvPr/>
          </p:nvCxnSpPr>
          <p:spPr>
            <a:xfrm>
              <a:off x="6830837" y="1051559"/>
              <a:ext cx="1759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5" name="Text Box 14"/>
          <p:cNvSpPr txBox="1">
            <a:spLocks noChangeArrowheads="1"/>
          </p:cNvSpPr>
          <p:nvPr/>
        </p:nvSpPr>
        <p:spPr bwMode="auto">
          <a:xfrm>
            <a:off x="4998134" y="898134"/>
            <a:ext cx="7026385"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latin typeface="Times New Roman" pitchFamily="18" charset="0"/>
              </a:rPr>
              <a:t>Bài 5: SỬ DỤNG MÁY THU HÌNH (T1)</a:t>
            </a:r>
          </a:p>
        </p:txBody>
      </p:sp>
      <p:sp>
        <p:nvSpPr>
          <p:cNvPr id="46" name="Text Box 14"/>
          <p:cNvSpPr txBox="1">
            <a:spLocks noChangeArrowheads="1"/>
          </p:cNvSpPr>
          <p:nvPr/>
        </p:nvSpPr>
        <p:spPr bwMode="auto">
          <a:xfrm>
            <a:off x="1491583" y="1524000"/>
            <a:ext cx="13691808"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a:solidFill>
                  <a:srgbClr val="FF0000"/>
                </a:solidFill>
                <a:latin typeface="Times New Roman" pitchFamily="18" charset="0"/>
              </a:rPr>
              <a:t>2. </a:t>
            </a:r>
            <a:r>
              <a:rPr lang="nl-NL" sz="3600" b="1" u="sng">
                <a:solidFill>
                  <a:srgbClr val="FF0000"/>
                </a:solidFill>
                <a:latin typeface="Times New Roman" pitchFamily="18" charset="0"/>
                <a:cs typeface="Times New Roman" pitchFamily="18" charset="0"/>
              </a:rPr>
              <a:t>Tìm hiểu thêm về các thiết bị cung cấp thông tin giải trí khác.</a:t>
            </a:r>
            <a:endParaRPr lang="en-US" sz="3600" b="1" u="sng">
              <a:solidFill>
                <a:srgbClr val="FF0000"/>
              </a:solidFill>
              <a:latin typeface="Times New Roman" pitchFamily="18" charset="0"/>
              <a:cs typeface="Times New Roman" pitchFamily="18" charset="0"/>
            </a:endParaRPr>
          </a:p>
        </p:txBody>
      </p:sp>
      <p:sp>
        <p:nvSpPr>
          <p:cNvPr id="47" name="TextBox 46"/>
          <p:cNvSpPr txBox="1"/>
          <p:nvPr/>
        </p:nvSpPr>
        <p:spPr>
          <a:xfrm>
            <a:off x="1356519" y="2223089"/>
            <a:ext cx="13826872" cy="1200329"/>
          </a:xfrm>
          <a:prstGeom prst="rect">
            <a:avLst/>
          </a:prstGeom>
          <a:noFill/>
        </p:spPr>
        <p:txBody>
          <a:bodyPr wrap="square" rtlCol="0">
            <a:spAutoFit/>
          </a:bodyPr>
          <a:lstStyle/>
          <a:p>
            <a:pPr indent="457200" algn="just"/>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hãy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thảo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luận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nhóm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tìm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thêm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một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số</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thiết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bị</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cung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cấp</a:t>
            </a:r>
            <a:r>
              <a:rPr lang="en-US" sz="3600" b="1" dirty="0">
                <a:solidFill>
                  <a:srgbClr val="FF0000"/>
                </a:solidFill>
                <a:latin typeface="Times New Roman" panose="02020603050405020304" pitchFamily="18" charset="0"/>
                <a:cs typeface="Times New Roman" panose="02020603050405020304" pitchFamily="18" charset="0"/>
              </a:rPr>
              <a:t> tin </a:t>
            </a:r>
            <a:r>
              <a:rPr lang="en-US" sz="3600" b="1" dirty="0" err="1">
                <a:solidFill>
                  <a:srgbClr val="FF0000"/>
                </a:solidFill>
                <a:latin typeface="Times New Roman" panose="02020603050405020304" pitchFamily="18" charset="0"/>
                <a:cs typeface="Times New Roman" panose="02020603050405020304" pitchFamily="18" charset="0"/>
              </a:rPr>
              <a:t>tức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giải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trí</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khác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với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máy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hình</a:t>
            </a:r>
            <a:r>
              <a:rPr lang="en-US" sz="3600" b="1" dirty="0">
                <a:solidFill>
                  <a:srgbClr val="FF0000"/>
                </a:solidFill>
                <a:latin typeface="Times New Roman" panose="02020603050405020304" pitchFamily="18" charset="0"/>
                <a:cs typeface="Times New Roman" panose="02020603050405020304" pitchFamily="18" charset="0"/>
              </a:rPr>
              <a:t>. </a:t>
            </a:r>
          </a:p>
        </p:txBody>
      </p:sp>
      <p:sp>
        <p:nvSpPr>
          <p:cNvPr id="24" name="TextBox 23"/>
          <p:cNvSpPr txBox="1"/>
          <p:nvPr/>
        </p:nvSpPr>
        <p:spPr>
          <a:xfrm>
            <a:off x="3413919" y="3962400"/>
            <a:ext cx="5410200" cy="2308324"/>
          </a:xfrm>
          <a:prstGeom prst="rect">
            <a:avLst/>
          </a:prstGeom>
          <a:noFill/>
        </p:spPr>
        <p:txBody>
          <a:bodyPr wrap="square" rtlCol="0">
            <a:spAutoFit/>
          </a:bodyPr>
          <a:lstStyle/>
          <a:p>
            <a:pPr indent="457200" algn="just"/>
            <a:r>
              <a:rPr lang="en-US" sz="3600" b="1">
                <a:solidFill>
                  <a:srgbClr val="0000FF"/>
                </a:solidFill>
                <a:latin typeface="Times New Roman" panose="02020603050405020304" pitchFamily="18" charset="0"/>
                <a:cs typeface="Times New Roman" panose="02020603050405020304" pitchFamily="18" charset="0"/>
              </a:rPr>
              <a:t>- Ra đi ô.</a:t>
            </a:r>
          </a:p>
          <a:p>
            <a:pPr indent="457200" algn="just"/>
            <a:r>
              <a:rPr lang="en-US" sz="3600" b="1">
                <a:solidFill>
                  <a:srgbClr val="0000FF"/>
                </a:solidFill>
                <a:latin typeface="Times New Roman" panose="02020603050405020304" pitchFamily="18" charset="0"/>
                <a:cs typeface="Times New Roman" panose="02020603050405020304" pitchFamily="18" charset="0"/>
              </a:rPr>
              <a:t>- Youtube</a:t>
            </a:r>
          </a:p>
          <a:p>
            <a:pPr indent="457200" algn="just"/>
            <a:r>
              <a:rPr lang="en-US" sz="3600" b="1">
                <a:solidFill>
                  <a:srgbClr val="0000FF"/>
                </a:solidFill>
                <a:latin typeface="Times New Roman" panose="02020603050405020304" pitchFamily="18" charset="0"/>
                <a:cs typeface="Times New Roman" panose="02020603050405020304" pitchFamily="18" charset="0"/>
              </a:rPr>
              <a:t>- Các trang mạng xã hội</a:t>
            </a:r>
          </a:p>
          <a:p>
            <a:pPr indent="457200" algn="just"/>
            <a:r>
              <a:rPr lang="en-US" sz="3600" b="1">
                <a:solidFill>
                  <a:srgbClr val="0000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4854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719" y="218988"/>
            <a:ext cx="14417345" cy="845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WordArt 3"/>
          <p:cNvSpPr>
            <a:spLocks noChangeArrowheads="1" noChangeShapeType="1" noTextEdit="1"/>
          </p:cNvSpPr>
          <p:nvPr/>
        </p:nvSpPr>
        <p:spPr bwMode="auto">
          <a:xfrm>
            <a:off x="4175919" y="3801268"/>
            <a:ext cx="8610600" cy="1295400"/>
          </a:xfrm>
          <a:prstGeom prst="rect">
            <a:avLst/>
          </a:prstGeom>
        </p:spPr>
        <p:txBody>
          <a:bodyPr wrap="none" fromWordArt="1">
            <a:prstTxWarp prst="textPlain">
              <a:avLst>
                <a:gd name="adj" fmla="val 50000"/>
              </a:avLst>
            </a:prstTxWarp>
          </a:bodyPr>
          <a:lstStyle/>
          <a:p>
            <a:pPr algn="ctr"/>
            <a:r>
              <a:rPr lang="vi-VN" sz="5700"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CHÚC CÁC EM THÀNH CÔNG</a:t>
            </a:r>
            <a:endParaRPr lang="en-US" sz="5700"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31178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p:val>
                                            <p:fltVal val="0"/>
                                          </p:val>
                                        </p:tav>
                                        <p:tav tm="100000">
                                          <p:val>
                                            <p:strVal val="#ppt_w"/>
                                          </p:val>
                                        </p:tav>
                                      </p:tavLst>
                                    </p:anim>
                                    <p:anim calcmode="lin" valueType="num">
                                      <p:cBhvr>
                                        <p:cTn id="8" dur="5000" fill="hold"/>
                                        <p:tgtEl>
                                          <p:spTgt spid="4"/>
                                        </p:tgtEl>
                                        <p:attrNameLst>
                                          <p:attrName>ppt_h</p:attrName>
                                        </p:attrNameLst>
                                      </p:cBhvr>
                                      <p:tavLst>
                                        <p:tav tm="0">
                                          <p:val>
                                            <p:fltVal val="0"/>
                                          </p:val>
                                        </p:tav>
                                        <p:tav tm="100000">
                                          <p:val>
                                            <p:strVal val="#ppt_h"/>
                                          </p:val>
                                        </p:tav>
                                      </p:tavLst>
                                    </p:anim>
                                    <p:animEffect transition="in" filter="fade">
                                      <p:cBhvr>
                                        <p:cTn id="9"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1193</TotalTime>
  <Words>312</Words>
  <Application>Microsoft Office PowerPoint</Application>
  <PresentationFormat>Custom</PresentationFormat>
  <Paragraphs>37</Paragraphs>
  <Slides>6</Slides>
  <Notes>1</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P13</cp:lastModifiedBy>
  <cp:revision>266</cp:revision>
  <dcterms:created xsi:type="dcterms:W3CDTF">2022-07-10T01:37:20Z</dcterms:created>
  <dcterms:modified xsi:type="dcterms:W3CDTF">2025-04-26T04:42:03Z</dcterms:modified>
</cp:coreProperties>
</file>