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80" r:id="rId5"/>
    <p:sldId id="281" r:id="rId6"/>
    <p:sldId id="287" r:id="rId7"/>
    <p:sldId id="286" r:id="rId8"/>
    <p:sldId id="289" r:id="rId9"/>
    <p:sldId id="288" r:id="rId10"/>
    <p:sldId id="259" r:id="rId11"/>
    <p:sldId id="290" r:id="rId12"/>
    <p:sldId id="291" r:id="rId13"/>
    <p:sldId id="262" r:id="rId14"/>
    <p:sldId id="292" r:id="rId15"/>
    <p:sldId id="260" r:id="rId16"/>
    <p:sldId id="282" r:id="rId17"/>
    <p:sldId id="261" r:id="rId18"/>
    <p:sldId id="267" r:id="rId19"/>
    <p:sldId id="301" r:id="rId20"/>
    <p:sldId id="299" r:id="rId21"/>
    <p:sldId id="297" r:id="rId22"/>
    <p:sldId id="298" r:id="rId23"/>
    <p:sldId id="300" r:id="rId24"/>
    <p:sldId id="264" r:id="rId25"/>
    <p:sldId id="265" r:id="rId26"/>
    <p:sldId id="306" r:id="rId27"/>
    <p:sldId id="295" r:id="rId28"/>
    <p:sldId id="269" r:id="rId29"/>
    <p:sldId id="303" r:id="rId30"/>
    <p:sldId id="305" r:id="rId31"/>
    <p:sldId id="307" r:id="rId32"/>
    <p:sldId id="30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4" Type="http://schemas.microsoft.com/office/2007/relationships/hdphoto" Target="../media/hdphoto11.wdp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9" name="Rounded Rectangle 8"/>
          <p:cNvSpPr/>
          <p:nvPr/>
        </p:nvSpPr>
        <p:spPr>
          <a:xfrm>
            <a:off x="1719289" y="2130625"/>
            <a:ext cx="663127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4: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Máy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thu</a:t>
            </a:r>
            <a:r>
              <a:rPr lang="en-US" sz="3600" kern="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600" kern="0" dirty="0" err="1">
                <a:solidFill>
                  <a:srgbClr val="00B0F0"/>
                </a:solidFill>
                <a:latin typeface="Sigmar One" panose="00000500000000000000" pitchFamily="2" charset="0"/>
              </a:rPr>
              <a:t>thanh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1026" name="Picture 2" descr="Hình ảnh Vẽ Tay Phim Hoạt Hình Retro đài Phát Thanh PNG , Âm Nhạc, Hoài  Niệm, Những Năm 80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82" y="3350115"/>
            <a:ext cx="4536875" cy="45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517" y="1763167"/>
            <a:ext cx="3867573" cy="347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408" y="3159255"/>
            <a:ext cx="5079104" cy="3387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ED2B4-206A-3E6F-B3AC-FC0C5F2D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11" y="655732"/>
            <a:ext cx="6392167" cy="5048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602BA2-770B-20B6-1072-E8A1C500C130}"/>
              </a:ext>
            </a:extLst>
          </p:cNvPr>
          <p:cNvSpPr/>
          <p:nvPr/>
        </p:nvSpPr>
        <p:spPr>
          <a:xfrm>
            <a:off x="1533832" y="1964333"/>
            <a:ext cx="10402529" cy="26028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Máy thu thanh ( còn gọi là ra-đi-ô) dùng để nghe các chương trình phát thanh. Nội dung chương trình phát thanh thường là: tin tức, thông tin giải trí và một số chương trình giáo dục.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EAAA9-0D57-F295-2B6D-0C665D1B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3396" l="9709" r="91748">
                        <a14:foregroundMark x1="88350" y1="43396" x2="92718" y2="52358"/>
                        <a14:foregroundMark x1="48544" y1="89623" x2="48544" y2="89623"/>
                        <a14:foregroundMark x1="33010" y1="91981" x2="33010" y2="91981"/>
                        <a14:foregroundMark x1="51456" y1="93396" x2="51456" y2="93396"/>
                        <a14:foregroundMark x1="35437" y1="93396" x2="35437" y2="9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624" y="1068765"/>
            <a:ext cx="1556840" cy="16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BE07E-6CC9-E6AF-FCE6-AE626F69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59" y="1561107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>
                <a:solidFill>
                  <a:srgbClr val="FF3300"/>
                </a:solidFill>
                <a:latin typeface="Gluten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5390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A36856-CC18-35C8-8C48-E3ECAFEEF2C0}"/>
              </a:ext>
            </a:extLst>
          </p:cNvPr>
          <p:cNvSpPr/>
          <p:nvPr/>
        </p:nvSpPr>
        <p:spPr>
          <a:xfrm>
            <a:off x="232922" y="850869"/>
            <a:ext cx="11407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9195D-D8A0-54E3-CB97-B54C0A6252AA}"/>
              </a:ext>
            </a:extLst>
          </p:cNvPr>
          <p:cNvGrpSpPr/>
          <p:nvPr/>
        </p:nvGrpSpPr>
        <p:grpSpPr>
          <a:xfrm>
            <a:off x="9716493" y="1399429"/>
            <a:ext cx="2401609" cy="1084859"/>
            <a:chOff x="791675" y="5235951"/>
            <a:chExt cx="2918012" cy="1828800"/>
          </a:xfrm>
          <a:solidFill>
            <a:srgbClr val="00B0F0"/>
          </a:solidFill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9C601447-8581-F43E-9EE7-62AA4C7BE914}"/>
                </a:ext>
              </a:extLst>
            </p:cNvPr>
            <p:cNvSpPr/>
            <p:nvPr/>
          </p:nvSpPr>
          <p:spPr>
            <a:xfrm>
              <a:off x="791675" y="5235951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45F8D-2545-3C05-788C-AD0D427EC25E}"/>
                </a:ext>
              </a:extLst>
            </p:cNvPr>
            <p:cNvSpPr txBox="1"/>
            <p:nvPr/>
          </p:nvSpPr>
          <p:spPr>
            <a:xfrm>
              <a:off x="1157236" y="5644423"/>
              <a:ext cx="2186890" cy="1011856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/>
                <a:t> </a:t>
              </a:r>
              <a:r>
                <a:rPr lang="en-US" sz="2400" b="1">
                  <a:latin typeface="Nunito Black" panose="020B0604020202020204" charset="0"/>
                </a:rPr>
                <a:t>Thảo luận nhóm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E8A450-DA37-A36D-C042-BF72A13D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9128" l="4508" r="98164">
                        <a14:foregroundMark x1="72120" y1="50000" x2="86811" y2="54070"/>
                        <a14:foregroundMark x1="92321" y1="50436" x2="95159" y2="55959"/>
                        <a14:foregroundMark x1="81636" y1="79215" x2="81970" y2="89680"/>
                        <a14:foregroundMark x1="81970" y1="89680" x2="81970" y2="89680"/>
                        <a14:foregroundMark x1="71619" y1="81250" x2="72454" y2="91570"/>
                        <a14:foregroundMark x1="72454" y1="91570" x2="72454" y2="91570"/>
                        <a14:foregroundMark x1="70785" y1="93605" x2="73790" y2="99128"/>
                        <a14:foregroundMark x1="95159" y1="92151" x2="98164" y2="95930"/>
                        <a14:foregroundMark x1="9015" y1="87355" x2="4841" y2="94913"/>
                        <a14:foregroundMark x1="4841" y1="94913" x2="6511" y2="96948"/>
                        <a14:foregroundMark x1="33222" y1="21512" x2="41068" y2="23983"/>
                        <a14:foregroundMark x1="41068" y1="23983" x2="41068" y2="23983"/>
                        <a14:foregroundMark x1="39900" y1="15116" x2="45075" y2="22238"/>
                        <a14:foregroundMark x1="49917" y1="12645" x2="51085" y2="25581"/>
                        <a14:foregroundMark x1="60434" y1="14680" x2="56260" y2="21802"/>
                        <a14:foregroundMark x1="56260" y1="21802" x2="56260" y2="21802"/>
                        <a14:foregroundMark x1="69616" y1="22238" x2="58932" y2="26890"/>
                        <a14:foregroundMark x1="53756" y1="25581" x2="53255" y2="26163"/>
                        <a14:foregroundMark x1="56761" y1="28052" x2="54424" y2="29360"/>
                        <a14:foregroundMark x1="45409" y1="27616" x2="47412" y2="28488"/>
                        <a14:foregroundMark x1="40568" y1="5959" x2="60267" y2="7122"/>
                        <a14:foregroundMark x1="60267" y1="7122" x2="63272" y2="6831"/>
                        <a14:foregroundMark x1="42070" y1="7994" x2="53756" y2="7703"/>
                        <a14:foregroundMark x1="53756" y1="7703" x2="62604" y2="8140"/>
                        <a14:foregroundMark x1="40401" y1="5814" x2="54090" y2="6250"/>
                        <a14:foregroundMark x1="54090" y1="6250" x2="60434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9454" y="1471976"/>
            <a:ext cx="2085857" cy="23957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18D74B-12FE-F06F-7A26-DFBB42C45159}"/>
              </a:ext>
            </a:extLst>
          </p:cNvPr>
          <p:cNvSpPr/>
          <p:nvPr/>
        </p:nvSpPr>
        <p:spPr>
          <a:xfrm>
            <a:off x="980938" y="1287152"/>
            <a:ext cx="11685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Em hãy quan sát Hình 2, tìm từ thích hợp và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hoàn thiện câu dưới đây để </a:t>
            </a:r>
            <a:r>
              <a:rPr lang="vi-VN" sz="2800">
                <a:solidFill>
                  <a:srgbClr val="00B050"/>
                </a:solidFill>
                <a:latin typeface="Nunito Black" pitchFamily="2" charset="0"/>
              </a:rPr>
              <a:t>dưới đây để thể hiện 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  <a:p>
            <a:r>
              <a:rPr lang="vi-VN" sz="2800">
                <a:solidFill>
                  <a:srgbClr val="00B050"/>
                </a:solidFill>
                <a:latin typeface="Nunito Black" pitchFamily="2" charset="0"/>
              </a:rPr>
              <a:t>mối quan hệ giữa máy thu thanh và đài phát thanh.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7795C7-43C7-AEC0-D4A0-A78E7046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51" y="2775241"/>
            <a:ext cx="3091433" cy="37271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95E68F-41C0-4ABC-04CD-0BF3652F7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242" y="2811173"/>
            <a:ext cx="2998722" cy="36552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478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803F20-7533-A98D-1EF9-F5A93B50ACDB}"/>
              </a:ext>
            </a:extLst>
          </p:cNvPr>
          <p:cNvSpPr/>
          <p:nvPr/>
        </p:nvSpPr>
        <p:spPr>
          <a:xfrm>
            <a:off x="253097" y="924520"/>
            <a:ext cx="11685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363093-A4F7-6ACF-FBFC-D6CD0B17554F}"/>
              </a:ext>
            </a:extLst>
          </p:cNvPr>
          <p:cNvGrpSpPr/>
          <p:nvPr/>
        </p:nvGrpSpPr>
        <p:grpSpPr>
          <a:xfrm>
            <a:off x="9438869" y="1297765"/>
            <a:ext cx="2931160" cy="1661700"/>
            <a:chOff x="791675" y="5235951"/>
            <a:chExt cx="2918012" cy="1828800"/>
          </a:xfrm>
          <a:solidFill>
            <a:srgbClr val="00B0F0"/>
          </a:solidFill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0D3FB635-92B4-2150-CFB0-90BF0ABD3112}"/>
                </a:ext>
              </a:extLst>
            </p:cNvPr>
            <p:cNvSpPr/>
            <p:nvPr/>
          </p:nvSpPr>
          <p:spPr>
            <a:xfrm>
              <a:off x="791675" y="5235951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52A635-4D6F-CD83-A79C-058C54693C33}"/>
                </a:ext>
              </a:extLst>
            </p:cNvPr>
            <p:cNvSpPr txBox="1"/>
            <p:nvPr/>
          </p:nvSpPr>
          <p:spPr>
            <a:xfrm>
              <a:off x="1157236" y="5644423"/>
              <a:ext cx="2186890" cy="1011856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/>
                <a:t> </a:t>
              </a:r>
              <a:r>
                <a:rPr lang="en-US" sz="2400" b="1">
                  <a:latin typeface="Nunito Black" panose="020B0604020202020204" charset="0"/>
                </a:rPr>
                <a:t>Thảo luận nhóm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A4C19-8FE1-FE58-5266-38AFF38F2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9128" l="4508" r="98164">
                        <a14:foregroundMark x1="72120" y1="50000" x2="86811" y2="54070"/>
                        <a14:foregroundMark x1="92321" y1="50436" x2="95159" y2="55959"/>
                        <a14:foregroundMark x1="81636" y1="79215" x2="81970" y2="89680"/>
                        <a14:foregroundMark x1="81970" y1="89680" x2="81970" y2="89680"/>
                        <a14:foregroundMark x1="71619" y1="81250" x2="72454" y2="91570"/>
                        <a14:foregroundMark x1="72454" y1="91570" x2="72454" y2="91570"/>
                        <a14:foregroundMark x1="70785" y1="93605" x2="73790" y2="99128"/>
                        <a14:foregroundMark x1="95159" y1="92151" x2="98164" y2="95930"/>
                        <a14:foregroundMark x1="9015" y1="87355" x2="4841" y2="94913"/>
                        <a14:foregroundMark x1="4841" y1="94913" x2="6511" y2="96948"/>
                        <a14:foregroundMark x1="33222" y1="21512" x2="41068" y2="23983"/>
                        <a14:foregroundMark x1="41068" y1="23983" x2="41068" y2="23983"/>
                        <a14:foregroundMark x1="39900" y1="15116" x2="45075" y2="22238"/>
                        <a14:foregroundMark x1="49917" y1="12645" x2="51085" y2="25581"/>
                        <a14:foregroundMark x1="60434" y1="14680" x2="56260" y2="21802"/>
                        <a14:foregroundMark x1="56260" y1="21802" x2="56260" y2="21802"/>
                        <a14:foregroundMark x1="69616" y1="22238" x2="58932" y2="26890"/>
                        <a14:foregroundMark x1="53756" y1="25581" x2="53255" y2="26163"/>
                        <a14:foregroundMark x1="56761" y1="28052" x2="54424" y2="29360"/>
                        <a14:foregroundMark x1="45409" y1="27616" x2="47412" y2="28488"/>
                        <a14:foregroundMark x1="40568" y1="5959" x2="60267" y2="7122"/>
                        <a14:foregroundMark x1="60267" y1="7122" x2="63272" y2="6831"/>
                        <a14:foregroundMark x1="42070" y1="7994" x2="53756" y2="7703"/>
                        <a14:foregroundMark x1="53756" y1="7703" x2="62604" y2="8140"/>
                        <a14:foregroundMark x1="40401" y1="5814" x2="54090" y2="6250"/>
                        <a14:foregroundMark x1="54090" y1="6250" x2="60434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6955" y="1943402"/>
            <a:ext cx="1896678" cy="2178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E06CB6-49F1-FE22-443F-E4ECDC01028F}"/>
              </a:ext>
            </a:extLst>
          </p:cNvPr>
          <p:cNvSpPr txBox="1"/>
          <p:nvPr/>
        </p:nvSpPr>
        <p:spPr>
          <a:xfrm>
            <a:off x="924901" y="2237099"/>
            <a:ext cx="94425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(1) … là nơi sản xuất các chương trình phát thanh và phát tín hiệu truyền thanh qua ăng ten.</a:t>
            </a:r>
          </a:p>
          <a:p>
            <a:pPr algn="just"/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… (2) … là thiết bị thu nhận các tín hiệu truyền thanh qua ăng ten và phát ra loa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0AA62-4EAC-58B2-C093-9036CBAC2C25}"/>
              </a:ext>
            </a:extLst>
          </p:cNvPr>
          <p:cNvSpPr txBox="1"/>
          <p:nvPr/>
        </p:nvSpPr>
        <p:spPr>
          <a:xfrm>
            <a:off x="613375" y="2332435"/>
            <a:ext cx="98988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Đài phát thanh</a:t>
            </a:r>
            <a:r>
              <a:rPr lang="vi-VN" sz="2800" b="0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vi-VN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nơi sản xuất các chương trình phát thanh và phát tín hiệu truyền thanh qua ăng ten.</a:t>
            </a:r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F67EF-700A-37E6-08C1-112CF27875AB}"/>
              </a:ext>
            </a:extLst>
          </p:cNvPr>
          <p:cNvSpPr txBox="1"/>
          <p:nvPr/>
        </p:nvSpPr>
        <p:spPr>
          <a:xfrm>
            <a:off x="613375" y="3262401"/>
            <a:ext cx="9674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Máy thu thanh</a:t>
            </a:r>
            <a:r>
              <a:rPr lang="en-US" sz="2800" b="1" i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2800" b="1" i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là thiết bị thu nhận các tín hiệu truyền thanh qua ăng ten và phát ra loa.</a:t>
            </a:r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F1E323-79B2-5302-5BB9-3284CC95F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3" y="4355917"/>
            <a:ext cx="11155332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99" y="799195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Thực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899566" y="590752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217235" y="121504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 hãy đọc thông tin trong hình 3 và cho biết tên chương trình phát thanh phù hợp với lứa tuổi học sinh.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4AAB5-BD59-7F3C-BA9B-E80C411F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31" y="1979406"/>
            <a:ext cx="3210297" cy="45805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EDB776-DCB6-B10D-48C9-31745885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24" y="1920583"/>
            <a:ext cx="3210297" cy="469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630" y="973940"/>
            <a:ext cx="922959" cy="1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A3BA8-DD47-7006-09BE-CEADA87C511D}"/>
              </a:ext>
            </a:extLst>
          </p:cNvPr>
          <p:cNvSpPr/>
          <p:nvPr/>
        </p:nvSpPr>
        <p:spPr>
          <a:xfrm>
            <a:off x="1434171" y="113604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 Qua đọc thông tin trong hình 3 em thấy các chương trình phát thanh phù hợp với lứa tuổi học sinh là: 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8B4B36-A38B-B0B2-54FA-F779C3D8754A}"/>
              </a:ext>
            </a:extLst>
          </p:cNvPr>
          <p:cNvSpPr/>
          <p:nvPr/>
        </p:nvSpPr>
        <p:spPr>
          <a:xfrm>
            <a:off x="1992873" y="553430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6DF25-33A6-15AA-9803-7596F80C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89831" l="9252" r="93197">
                        <a14:foregroundMark x1="26122" y1="30932" x2="27347" y2="37712"/>
                        <a14:foregroundMark x1="27483" y1="44492" x2="29660" y2="68644"/>
                        <a14:foregroundMark x1="24762" y1="76059" x2="24898" y2="76059"/>
                        <a14:foregroundMark x1="24898" y1="76059" x2="25034" y2="88559"/>
                        <a14:foregroundMark x1="25850" y1="88771" x2="33605" y2="90254"/>
                        <a14:foregroundMark x1="13605" y1="47034" x2="13605" y2="63771"/>
                        <a14:foregroundMark x1="13741" y1="31568" x2="15374" y2="40254"/>
                        <a14:foregroundMark x1="86939" y1="49576" x2="89252" y2="72246"/>
                        <a14:foregroundMark x1="79864" y1="24788" x2="86122" y2="38983"/>
                        <a14:foregroundMark x1="87619" y1="17797" x2="88299" y2="33475"/>
                        <a14:foregroundMark x1="93741" y1="27119" x2="89932" y2="43644"/>
                        <a14:foregroundMark x1="89932" y1="43644" x2="88844" y2="45551"/>
                        <a14:foregroundMark x1="85986" y1="18220" x2="85714" y2="29025"/>
                        <a14:foregroundMark x1="24898" y1="17585" x2="36054" y2="26059"/>
                        <a14:foregroundMark x1="23401" y1="22246" x2="34150" y2="22246"/>
                        <a14:foregroundMark x1="22721" y1="17797" x2="22721" y2="7627"/>
                        <a14:foregroundMark x1="25170" y1="12288" x2="25034" y2="7415"/>
                        <a14:foregroundMark x1="22177" y1="7203" x2="24082" y2="8051"/>
                        <a14:foregroundMark x1="21905" y1="6780" x2="26395" y2="9958"/>
                        <a14:foregroundMark x1="21497" y1="10381" x2="24218" y2="23093"/>
                        <a14:foregroundMark x1="24218" y1="23093" x2="24354" y2="23305"/>
                        <a14:foregroundMark x1="22449" y1="22246" x2="23537" y2="26907"/>
                        <a14:foregroundMark x1="38095" y1="23941" x2="38503" y2="23941"/>
                        <a14:foregroundMark x1="76735" y1="74788" x2="76599" y2="83898"/>
                        <a14:foregroundMark x1="13197" y1="45551" x2="13605" y2="59958"/>
                        <a14:foregroundMark x1="14694" y1="29025" x2="13333" y2="42373"/>
                        <a14:foregroundMark x1="10612" y1="31992" x2="14966" y2="45339"/>
                        <a14:foregroundMark x1="10340" y1="29873" x2="16871" y2="28390"/>
                        <a14:foregroundMark x1="9252" y1="45975" x2="12109" y2="65678"/>
                        <a14:foregroundMark x1="13061" y1="46186" x2="14422" y2="62712"/>
                        <a14:foregroundMark x1="78639" y1="32415" x2="79184" y2="42585"/>
                        <a14:foregroundMark x1="66803" y1="30720" x2="67347" y2="33475"/>
                        <a14:foregroundMark x1="65578" y1="31992" x2="68163" y2="38559"/>
                        <a14:foregroundMark x1="85578" y1="23305" x2="89660" y2="27966"/>
                        <a14:foregroundMark x1="82585" y1="32203" x2="84762" y2="41314"/>
                        <a14:foregroundMark x1="91837" y1="24153" x2="93197" y2="28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528" y="2619825"/>
            <a:ext cx="3889702" cy="2497876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30241140-CD94-1B2E-8109-F32E4305B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081862">
            <a:off x="2962077" y="3173189"/>
            <a:ext cx="1538549" cy="856305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97860" y="229884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Ca nhạc thiếu nhi</a:t>
            </a:r>
            <a:endParaRPr lang="en-US" sz="2800"/>
          </a:p>
        </p:txBody>
      </p:sp>
      <p:pic>
        <p:nvPicPr>
          <p:cNvPr id="13" name="Graphic 12" descr="Back with solid fill">
            <a:extLst>
              <a:ext uri="{FF2B5EF4-FFF2-40B4-BE49-F238E27FC236}">
                <a16:creationId xmlns:a16="http://schemas.microsoft.com/office/drawing/2014/main" id="{A377B761-B680-5F73-56CB-D75EB11D9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777374">
            <a:off x="7446130" y="3188949"/>
            <a:ext cx="1241994" cy="69125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166D5FD-A1F5-E6A3-67BE-A5BCD299D89E}"/>
              </a:ext>
            </a:extLst>
          </p:cNvPr>
          <p:cNvSpPr/>
          <p:nvPr/>
        </p:nvSpPr>
        <p:spPr>
          <a:xfrm>
            <a:off x="8054669" y="1980201"/>
            <a:ext cx="3787415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Đọc truyện dài kì</a:t>
            </a:r>
            <a:endParaRPr lang="en-US" sz="280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59C48B7-1968-FAF4-5CCB-12619F9F528F}"/>
              </a:ext>
            </a:extLst>
          </p:cNvPr>
          <p:cNvSpPr/>
          <p:nvPr/>
        </p:nvSpPr>
        <p:spPr>
          <a:xfrm>
            <a:off x="609122" y="4280318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Thiếu nhi</a:t>
            </a:r>
            <a:endParaRPr lang="en-US" sz="2800"/>
          </a:p>
        </p:txBody>
      </p:sp>
      <p:pic>
        <p:nvPicPr>
          <p:cNvPr id="16" name="Graphic 15" descr="Back with solid fill">
            <a:extLst>
              <a:ext uri="{FF2B5EF4-FFF2-40B4-BE49-F238E27FC236}">
                <a16:creationId xmlns:a16="http://schemas.microsoft.com/office/drawing/2014/main" id="{7A4B16BB-D8CC-FE36-8A9B-B8A94559E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255223">
            <a:off x="3268439" y="4536941"/>
            <a:ext cx="1538549" cy="856305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DFECCD5F-CB0C-3058-D5A5-F6B73A2B61EC}"/>
              </a:ext>
            </a:extLst>
          </p:cNvPr>
          <p:cNvSpPr/>
          <p:nvPr/>
        </p:nvSpPr>
        <p:spPr>
          <a:xfrm>
            <a:off x="8571721" y="4206061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Giáo dục từ xa</a:t>
            </a:r>
            <a:endParaRPr lang="en-US" sz="280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A3380689-8902-2EAE-05C1-5D56D3477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10102">
            <a:off x="7671497" y="4012644"/>
            <a:ext cx="1241994" cy="691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B8CDC-27D0-5D4A-43AB-4CEA59C6E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16" b="90826" l="5114" r="93750">
                        <a14:foregroundMark x1="5114" y1="35321" x2="5114" y2="35321"/>
                        <a14:foregroundMark x1="93750" y1="62385" x2="93750" y2="62385"/>
                        <a14:foregroundMark x1="41477" y1="90826" x2="41477" y2="90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787" y="374136"/>
            <a:ext cx="1286017" cy="15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48913E-50A3-8048-27C5-F1774914157D}"/>
              </a:ext>
            </a:extLst>
          </p:cNvPr>
          <p:cNvSpPr/>
          <p:nvPr/>
        </p:nvSpPr>
        <p:spPr>
          <a:xfrm>
            <a:off x="1992873" y="553430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4B474-24FB-3F2A-AD96-3DA8FDE186D6}"/>
              </a:ext>
            </a:extLst>
          </p:cNvPr>
          <p:cNvSpPr/>
          <p:nvPr/>
        </p:nvSpPr>
        <p:spPr>
          <a:xfrm>
            <a:off x="688525" y="1214740"/>
            <a:ext cx="10609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chia sẻ </a:t>
            </a:r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 bạn tên và nội dung chương trình phát thanh có trong Hình 3 mà em biết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CD157-6571-DAFE-19F2-861DD319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1" y="2054051"/>
            <a:ext cx="3210297" cy="4580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51301-B44D-F23D-0F84-6C0132FE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65" y="2052626"/>
            <a:ext cx="3210297" cy="46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8FEF7C-13BA-0C1F-4B85-27450D1ED2C4}"/>
              </a:ext>
            </a:extLst>
          </p:cNvPr>
          <p:cNvSpPr txBox="1"/>
          <p:nvPr/>
        </p:nvSpPr>
        <p:spPr>
          <a:xfrm>
            <a:off x="1735373" y="669653"/>
            <a:ext cx="98973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chemeClr val="accent1">
                    <a:lumMod val="75000"/>
                  </a:schemeClr>
                </a:solidFill>
                <a:effectLst/>
                <a:latin typeface="Nunito Black" pitchFamily="2" charset="0"/>
              </a:rPr>
              <a:t>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Trong các chương trình có trong Hình 3, chương trình mà em biết là: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37E71-F53E-75B0-6B55-6131ADED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821" l="9953" r="89810">
                        <a14:foregroundMark x1="12796" y1="89710" x2="81517" y2="91821"/>
                        <a14:foregroundMark x1="81517" y1="91821" x2="85782" y2="91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51" y="1623760"/>
            <a:ext cx="4020111" cy="36104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9E4DA6-BE92-4AC3-BF67-7B65DC4264C6}"/>
              </a:ext>
            </a:extLst>
          </p:cNvPr>
          <p:cNvSpPr/>
          <p:nvPr/>
        </p:nvSpPr>
        <p:spPr>
          <a:xfrm>
            <a:off x="4817376" y="1313684"/>
            <a:ext cx="3483786" cy="5230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Thời sự sáng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874FF5-16AB-9C60-2DA2-53B78B50E6B8}"/>
              </a:ext>
            </a:extLst>
          </p:cNvPr>
          <p:cNvSpPr/>
          <p:nvPr/>
        </p:nvSpPr>
        <p:spPr>
          <a:xfrm>
            <a:off x="4817375" y="2018775"/>
            <a:ext cx="3483786" cy="3831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Quảng cáo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C0FCB8-4B06-34AF-C0B1-3A21B0F83175}"/>
              </a:ext>
            </a:extLst>
          </p:cNvPr>
          <p:cNvSpPr/>
          <p:nvPr/>
        </p:nvSpPr>
        <p:spPr>
          <a:xfrm>
            <a:off x="4817375" y="2561975"/>
            <a:ext cx="3483786" cy="3831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360</a:t>
            </a:r>
            <a:r>
              <a:rPr lang="en-US" sz="2800" baseline="30000">
                <a:solidFill>
                  <a:srgbClr val="002060"/>
                </a:solidFill>
                <a:latin typeface="Nunito Black" pitchFamily="2" charset="0"/>
              </a:rPr>
              <a:t>0 </a:t>
            </a: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 sức khỏe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A23B64-D60C-44C8-546B-D571C2488110}"/>
              </a:ext>
            </a:extLst>
          </p:cNvPr>
          <p:cNvSpPr/>
          <p:nvPr/>
        </p:nvSpPr>
        <p:spPr>
          <a:xfrm>
            <a:off x="4764064" y="3088793"/>
            <a:ext cx="3521195" cy="421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Kết nối công nghệ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04C6E7-3895-87E1-6BB1-751D27CD48AC}"/>
              </a:ext>
            </a:extLst>
          </p:cNvPr>
          <p:cNvSpPr/>
          <p:nvPr/>
        </p:nvSpPr>
        <p:spPr>
          <a:xfrm>
            <a:off x="4817374" y="3654006"/>
            <a:ext cx="3483784" cy="4215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Ca  nhạc thiếu nhi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B8227-70DE-E541-8B62-AEE49CA79BDB}"/>
              </a:ext>
            </a:extLst>
          </p:cNvPr>
          <p:cNvSpPr/>
          <p:nvPr/>
        </p:nvSpPr>
        <p:spPr>
          <a:xfrm>
            <a:off x="4817375" y="4152397"/>
            <a:ext cx="3467884" cy="4215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Đọc truyện dài kì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46AB2-8CDD-1375-2CCD-429F63966C30}"/>
              </a:ext>
            </a:extLst>
          </p:cNvPr>
          <p:cNvSpPr/>
          <p:nvPr/>
        </p:nvSpPr>
        <p:spPr>
          <a:xfrm>
            <a:off x="4904839" y="4669579"/>
            <a:ext cx="3380420" cy="5059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Thiếu nhi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0A9549-0042-C01D-AEEF-E13A2DD23798}"/>
              </a:ext>
            </a:extLst>
          </p:cNvPr>
          <p:cNvSpPr/>
          <p:nvPr/>
        </p:nvSpPr>
        <p:spPr>
          <a:xfrm>
            <a:off x="4817373" y="5240818"/>
            <a:ext cx="3483785" cy="505997"/>
          </a:xfrm>
          <a:prstGeom prst="roundRect">
            <a:avLst/>
          </a:prstGeom>
          <a:solidFill>
            <a:srgbClr val="FFD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Giáo dục từ xa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5DEA2F-A2C2-26C3-47B1-CE46C170EE16}"/>
              </a:ext>
            </a:extLst>
          </p:cNvPr>
          <p:cNvSpPr/>
          <p:nvPr/>
        </p:nvSpPr>
        <p:spPr>
          <a:xfrm>
            <a:off x="1908897" y="198746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D208D3-3D75-FF70-86EF-BF281E39CDE9}"/>
              </a:ext>
            </a:extLst>
          </p:cNvPr>
          <p:cNvSpPr/>
          <p:nvPr/>
        </p:nvSpPr>
        <p:spPr>
          <a:xfrm>
            <a:off x="1416299" y="1388913"/>
            <a:ext cx="1062736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Đài phát thanh thường phát nhiều kênh phát thanh khác nhau. Mỗi kênh phát thanh gồm nhiều chương trình phát thanh với nội dung đa dạng , phù hợp với nhiều lứa tuổi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D8E90-CE17-CBDF-A81D-F4B635CC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9" y="582475"/>
            <a:ext cx="1457528" cy="2019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92DF6E-241A-F699-3FDB-6984E74B5F5D}"/>
              </a:ext>
            </a:extLst>
          </p:cNvPr>
          <p:cNvSpPr/>
          <p:nvPr/>
        </p:nvSpPr>
        <p:spPr>
          <a:xfrm>
            <a:off x="1734024" y="351642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8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7EE87-3672-BAA6-E245-08EDA799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6" y="1513399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Khởi</a:t>
            </a:r>
            <a:r>
              <a:rPr lang="en-US" sz="115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động</a:t>
            </a:r>
            <a:endParaRPr lang="en-US" sz="115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3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9D407-BFE2-C929-93D2-340D1D34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62" y="2165451"/>
            <a:ext cx="7240010" cy="3667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Hãy chia sẻ với bạn tên và nội dung chương trình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phát thanh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có trong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Hình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3 mà em thích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70" y="581942"/>
            <a:ext cx="1129085" cy="1279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678040" y="20734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7809F-5F0A-9E6B-F5A2-1F4E2A99D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0" y="268296"/>
            <a:ext cx="1164204" cy="160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65412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A26F9-1561-6544-E20E-C99AB077A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55" y="1702241"/>
            <a:ext cx="4244268" cy="40226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85CFF-D84E-08C4-570D-CC64921E1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394" y="1702240"/>
            <a:ext cx="4791831" cy="40226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674821" y="1717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99406" y="872941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52" y="487111"/>
            <a:ext cx="1164204" cy="1602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380FB-CFB8-1511-79D5-DF98E79F5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206" y="1815093"/>
            <a:ext cx="8053801" cy="4162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E0E1A-73BA-7506-3C2D-3AA0E59C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69" y="1859923"/>
            <a:ext cx="4829849" cy="4020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28865-EECC-D2B3-8E71-BA38FA500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733" y="319077"/>
            <a:ext cx="1164204" cy="1602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87176-E7FB-25DE-E1DE-21CF2D07BB05}"/>
              </a:ext>
            </a:extLst>
          </p:cNvPr>
          <p:cNvSpPr/>
          <p:nvPr/>
        </p:nvSpPr>
        <p:spPr>
          <a:xfrm>
            <a:off x="1427402" y="97796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DFBF0-D65F-BFD2-A3D2-460F0EEF539C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8FB2A-4EEA-73D5-CA53-D06BEEBCCF80}"/>
              </a:ext>
            </a:extLst>
          </p:cNvPr>
          <p:cNvSpPr/>
          <p:nvPr/>
        </p:nvSpPr>
        <p:spPr>
          <a:xfrm>
            <a:off x="1869679" y="1759569"/>
            <a:ext cx="9905762" cy="2254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Khi âm thanh phát ra từ máy phát thanh bị ù, nghe không rõ, cần lựa chọn vị trí đặt máy thu thanh hoặc điều chỉnh ăng-ten để thu được tín hiệu tốt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80561-9C03-879F-C6B1-5AA5CF9D05B0}"/>
              </a:ext>
            </a:extLst>
          </p:cNvPr>
          <p:cNvSpPr/>
          <p:nvPr/>
        </p:nvSpPr>
        <p:spPr>
          <a:xfrm>
            <a:off x="1984802" y="46749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9A5A9-4280-05F1-F567-15520C433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47" y="1099065"/>
            <a:ext cx="1457528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14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A2042-EA8D-A3F0-48A6-A8104660C3C8}"/>
              </a:ext>
            </a:extLst>
          </p:cNvPr>
          <p:cNvSpPr txBox="1"/>
          <p:nvPr/>
        </p:nvSpPr>
        <p:spPr>
          <a:xfrm>
            <a:off x="1401749" y="1277640"/>
            <a:ext cx="9388502" cy="391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Các bước cần thực hiện khi sử dụng máy thu thanh là: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- Bước 1: Bật công tắc nguồn.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Bước 2: Điều chỉnh âm thanh to/ nhỏ bằng cách xoay núm điều chỉnh âm lượng.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- Bước 3: Chọn kênh phát thanh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- Bước 4: 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Tắt</a:t>
            </a: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 nguồn khi không sử dụng.</a:t>
            </a:r>
            <a:endParaRPr lang="vi-VN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988696" y="67353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6B27A-70F7-5F7B-802D-1205615FD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93396" l="9709" r="91748">
                        <a14:foregroundMark x1="88350" y1="43396" x2="92718" y2="52358"/>
                        <a14:foregroundMark x1="48544" y1="89623" x2="48544" y2="89623"/>
                        <a14:foregroundMark x1="33010" y1="91981" x2="33010" y2="91981"/>
                        <a14:foregroundMark x1="51456" y1="93396" x2="51456" y2="93396"/>
                        <a14:foregroundMark x1="35437" y1="93396" x2="35437" y2="9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08" y="782320"/>
            <a:ext cx="1016741" cy="13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2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874A-8E30-8841-FB52-14082BCE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6" y="1882815"/>
            <a:ext cx="10654748" cy="3404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3DA6B6-E1AE-9B43-D29F-56B24EBD7CA3}"/>
              </a:ext>
            </a:extLst>
          </p:cNvPr>
          <p:cNvSpPr/>
          <p:nvPr/>
        </p:nvSpPr>
        <p:spPr>
          <a:xfrm>
            <a:off x="8037444" y="2933102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Ca nhạc theo yêu cầu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2E702-F0A2-E816-0B13-91B39A3DCC95}"/>
              </a:ext>
            </a:extLst>
          </p:cNvPr>
          <p:cNvSpPr/>
          <p:nvPr/>
        </p:nvSpPr>
        <p:spPr>
          <a:xfrm>
            <a:off x="7992387" y="3585110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Thời sự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07A2-6968-5DDF-C0AD-FDDDEF876F6C}"/>
              </a:ext>
            </a:extLst>
          </p:cNvPr>
          <p:cNvSpPr/>
          <p:nvPr/>
        </p:nvSpPr>
        <p:spPr>
          <a:xfrm>
            <a:off x="7992387" y="4237118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Giao thông đường phố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979336" y="497820"/>
            <a:ext cx="100325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Em cùng bạn thực hành chọn kênh phát thanh dưới đây theo các bước đã nêu ở Hình 4, nói về nội dung chương trình đang phát.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39" y="0"/>
            <a:ext cx="1129085" cy="12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3E4E3-503F-5A3A-B88A-A5756908DA47}"/>
              </a:ext>
            </a:extLst>
          </p:cNvPr>
          <p:cNvSpPr txBox="1"/>
          <p:nvPr/>
        </p:nvSpPr>
        <p:spPr>
          <a:xfrm>
            <a:off x="1410776" y="1665095"/>
            <a:ext cx="106467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Em hãy: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Kể tên và nội dung chương trình phát thanh mà người thân em thường nghe.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E70E2-9128-47E2-807F-3C1D62FE31BF}"/>
              </a:ext>
            </a:extLst>
          </p:cNvPr>
          <p:cNvSpPr txBox="1"/>
          <p:nvPr/>
        </p:nvSpPr>
        <p:spPr>
          <a:xfrm>
            <a:off x="793931" y="2847917"/>
            <a:ext cx="10579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Nội dung chương trình Vì an ninh Tổ Quốc là: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Chương trình nói về công việc của các chiến sĩ công an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công tác phòng chống các loại tội phạm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0C0F1-BD6C-4C54-7859-3D717216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14" y="1256781"/>
            <a:ext cx="1820757" cy="318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985621" y="1793595"/>
            <a:ext cx="9068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Tên chương trình phát thanh mà bà em thường nghe là: Vì an ninh Tổ Quốc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C860E-8993-1FAB-6F58-55F7CDB913F3}"/>
              </a:ext>
            </a:extLst>
          </p:cNvPr>
          <p:cNvSpPr txBox="1"/>
          <p:nvPr/>
        </p:nvSpPr>
        <p:spPr>
          <a:xfrm>
            <a:off x="1340459" y="540346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Em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kể tên và nội dung chương trình phát thanh mà người thân em thường nghe.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22162-88D8-8827-6B98-FF373F32D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23" y="86504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2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6F792-FE41-F982-A9FA-61A23261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28" y="1907277"/>
            <a:ext cx="6340292" cy="31420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1978309" y="356727"/>
            <a:ext cx="4207805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>
                <a:solidFill>
                  <a:srgbClr val="00B050"/>
                </a:solidFill>
                <a:latin typeface="Nunito Black" pitchFamily="2" charset="0"/>
              </a:rPr>
              <a:t>Quan sát tranh: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CAE8DD-BBDE-8B14-B948-B623DA6961A8}"/>
              </a:ext>
            </a:extLst>
          </p:cNvPr>
          <p:cNvSpPr txBox="1">
            <a:spLocks/>
          </p:cNvSpPr>
          <p:nvPr/>
        </p:nvSpPr>
        <p:spPr>
          <a:xfrm>
            <a:off x="775234" y="1195746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Ông của Minh vừa nhận được một món quà.Em hãy quan sát tranh và cho biết món quà đó là gì?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725BF-8AEC-F958-2986-C3EA924C28F7}"/>
              </a:ext>
            </a:extLst>
          </p:cNvPr>
          <p:cNvSpPr txBox="1">
            <a:spLocks/>
          </p:cNvSpPr>
          <p:nvPr/>
        </p:nvSpPr>
        <p:spPr>
          <a:xfrm>
            <a:off x="775235" y="114568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Món quà của ông Minh là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3624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01BAA3-2A57-654C-27F5-99822F3568C9}"/>
              </a:ext>
            </a:extLst>
          </p:cNvPr>
          <p:cNvSpPr txBox="1"/>
          <p:nvPr/>
        </p:nvSpPr>
        <p:spPr>
          <a:xfrm>
            <a:off x="729538" y="1579573"/>
            <a:ext cx="88498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- Một số chương trình phát thanh dành cho thiếu nhi: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Ca nhạc thiếu nhi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Đọc truyện dài kì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Thiếu nhi</a:t>
            </a:r>
            <a:endParaRPr lang="vi-VN" b="0" i="0">
              <a:solidFill>
                <a:srgbClr val="C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3074" name="Picture 2" descr="Happy Childrens Day PNG Image and PSD File For Free Download - Lovepik |  400384910">
            <a:extLst>
              <a:ext uri="{FF2B5EF4-FFF2-40B4-BE49-F238E27FC236}">
                <a16:creationId xmlns:a16="http://schemas.microsoft.com/office/drawing/2014/main" id="{CDE39372-AE77-D80F-081A-5DED0383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4957" l="9941" r="89961">
                        <a14:foregroundMark x1="13386" y1="18444" x2="35335" y2="75360"/>
                        <a14:foregroundMark x1="22539" y1="60951" x2="40748" y2="51729"/>
                        <a14:foregroundMark x1="22539" y1="79827" x2="39469" y2="77522"/>
                        <a14:foregroundMark x1="20079" y1="94957" x2="20079" y2="94957"/>
                        <a14:foregroundMark x1="71358" y1="84150" x2="71358" y2="84150"/>
                        <a14:foregroundMark x1="70669" y1="74496" x2="70669" y2="74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99" y="1187270"/>
            <a:ext cx="2814059" cy="19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hildrens Day PNG Image and PSD File For Free Download - Lovepik |  400386145">
            <a:extLst>
              <a:ext uri="{FF2B5EF4-FFF2-40B4-BE49-F238E27FC236}">
                <a16:creationId xmlns:a16="http://schemas.microsoft.com/office/drawing/2014/main" id="{EC2433DF-BEC8-60AF-A73F-53005823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84" b="94850" l="9259" r="89815">
                        <a14:foregroundMark x1="50000" y1="10300" x2="43519" y2="8584"/>
                        <a14:foregroundMark x1="73611" y1="94850" x2="73611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13" y="3571900"/>
            <a:ext cx="2274074" cy="2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ọc sách hiệu quả với trẻ sơ sinh và trẻ nhỏ | Vinmec">
            <a:extLst>
              <a:ext uri="{FF2B5EF4-FFF2-40B4-BE49-F238E27FC236}">
                <a16:creationId xmlns:a16="http://schemas.microsoft.com/office/drawing/2014/main" id="{4499B049-17EE-B61E-66EF-647D0988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41" y="3277926"/>
            <a:ext cx="4014511" cy="2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347B6-7FB8-0488-5811-FA73E0DF4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5" y="84221"/>
            <a:ext cx="1313666" cy="140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DDA13-F141-2441-5D79-919AC9B0DA79}"/>
              </a:ext>
            </a:extLst>
          </p:cNvPr>
          <p:cNvSpPr txBox="1"/>
          <p:nvPr/>
        </p:nvSpPr>
        <p:spPr>
          <a:xfrm>
            <a:off x="1386371" y="93467"/>
            <a:ext cx="9212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1978586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952D5-D452-A736-C988-68538C81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Củng cố          dặn dò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86720" y="-798261"/>
            <a:ext cx="11693442" cy="7606799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120" y="4653280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1FCC18-9EB4-43F5-968A-5F6C6729845F}"/>
              </a:ext>
            </a:extLst>
          </p:cNvPr>
          <p:cNvSpPr txBox="1">
            <a:spLocks/>
          </p:cNvSpPr>
          <p:nvPr/>
        </p:nvSpPr>
        <p:spPr>
          <a:xfrm>
            <a:off x="893109" y="717121"/>
            <a:ext cx="9232491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Hẹn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gặp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lại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các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em</a:t>
            </a:r>
            <a:endParaRPr lang="en-US" sz="9600" b="1" dirty="0">
              <a:solidFill>
                <a:srgbClr val="00B050"/>
              </a:solidFill>
              <a:latin typeface="Glute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36" y="2606032"/>
            <a:ext cx="5084505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FA9467-DDF7-8E9B-177C-981E78F6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9" y="1409687"/>
            <a:ext cx="4626364" cy="3110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8E66E-A728-730A-FA99-211F28F06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30" y="1334326"/>
            <a:ext cx="4678373" cy="31860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FDA450-D92A-B230-EE63-D3FF9049FF44}"/>
              </a:ext>
            </a:extLst>
          </p:cNvPr>
          <p:cNvSpPr txBox="1">
            <a:spLocks/>
          </p:cNvSpPr>
          <p:nvPr/>
        </p:nvSpPr>
        <p:spPr>
          <a:xfrm>
            <a:off x="1882224" y="67011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Em hãy chia sẻ hiểu biết của em về máy thu thanh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043" y="3041650"/>
            <a:ext cx="453581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B7FDA0-B376-5CE1-345B-74F4E9E22C24}"/>
              </a:ext>
            </a:extLst>
          </p:cNvPr>
          <p:cNvSpPr/>
          <p:nvPr/>
        </p:nvSpPr>
        <p:spPr>
          <a:xfrm>
            <a:off x="1302908" y="1233298"/>
            <a:ext cx="10235113" cy="1894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Máy thu thanh đã có từ lâu. Khi ti vi, máy tính chưa ra đời, máy thu </a:t>
            </a:r>
            <a:r>
              <a:rPr lang="en-US" altLang="en-US" sz="2800" b="1">
                <a:solidFill>
                  <a:srgbClr val="7030A0"/>
                </a:solidFill>
                <a:latin typeface="Nunito Black" pitchFamily="2" charset="0"/>
              </a:rPr>
              <a:t>thanh là thiết bị được sử dụng rất phổ biến để nghe tin tức, giải trí.</a:t>
            </a:r>
            <a:endParaRPr lang="en-US" altLang="en-US" sz="4000" b="1">
              <a:solidFill>
                <a:srgbClr val="7030A0"/>
              </a:solidFill>
              <a:latin typeface="Nunito Black" pitchFamily="2" charset="0"/>
            </a:endParaRPr>
          </a:p>
        </p:txBody>
      </p:sp>
      <p:pic>
        <p:nvPicPr>
          <p:cNvPr id="8" name="Picture 4" descr="Thế nào là máy thu thanh AM và FM? | Lazi.vn - Cộng đồng Tri thức &amp; Giáo dục">
            <a:extLst>
              <a:ext uri="{FF2B5EF4-FFF2-40B4-BE49-F238E27FC236}">
                <a16:creationId xmlns:a16="http://schemas.microsoft.com/office/drawing/2014/main" id="{DEFFD61B-D669-6112-6817-425D343D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67" y="3191094"/>
            <a:ext cx="3788531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áy Thu Vô Tuyến Đa Năng AM/FM Động Năng Lượng Mặt Trời Đài Phát Thanh Mạnh  Mẽ Quay Máy Phát Điện Sạc Xanh - AliExpress Consumer Electronics">
            <a:extLst>
              <a:ext uri="{FF2B5EF4-FFF2-40B4-BE49-F238E27FC236}">
                <a16:creationId xmlns:a16="http://schemas.microsoft.com/office/drawing/2014/main" id="{E620EA28-842A-AB6A-5810-43A2CFDD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91094"/>
            <a:ext cx="3156154" cy="315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1. TÁC DỤNG CỦA MÁY THU THANH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A5922-C512-4607-837B-71969AA3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60" y="2822254"/>
            <a:ext cx="3296110" cy="2905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E612C-24EC-0103-4548-0DBE23D7A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189" y="2643313"/>
            <a:ext cx="3505689" cy="301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4A192-B332-3695-3FC3-EFD77DD51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878" y="2524233"/>
            <a:ext cx="3496163" cy="32580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EB3362-8D14-A130-F5A9-B6858248DF81}"/>
              </a:ext>
            </a:extLst>
          </p:cNvPr>
          <p:cNvGrpSpPr/>
          <p:nvPr/>
        </p:nvGrpSpPr>
        <p:grpSpPr>
          <a:xfrm>
            <a:off x="8636437" y="408242"/>
            <a:ext cx="2931160" cy="1661700"/>
            <a:chOff x="3085998" y="3173273"/>
            <a:chExt cx="2918012" cy="1828800"/>
          </a:xfrm>
          <a:solidFill>
            <a:srgbClr val="00B0F0"/>
          </a:solidFill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691F2C99-2CF6-4EE2-94FF-A975EB4857D5}"/>
                </a:ext>
              </a:extLst>
            </p:cNvPr>
            <p:cNvSpPr/>
            <p:nvPr/>
          </p:nvSpPr>
          <p:spPr>
            <a:xfrm>
              <a:off x="3085998" y="3173273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8F0462-B587-6F82-FAEF-368E6C60513B}"/>
                </a:ext>
              </a:extLst>
            </p:cNvPr>
            <p:cNvSpPr txBox="1"/>
            <p:nvPr/>
          </p:nvSpPr>
          <p:spPr>
            <a:xfrm>
              <a:off x="3451559" y="3585092"/>
              <a:ext cx="2186890" cy="1011855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b="1" dirty="0" err="1">
                  <a:latin typeface="Nunito Black" panose="020B0604020202020204" charset="0"/>
                </a:rPr>
                <a:t>Hoạt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động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r>
                <a:rPr lang="en-US" sz="2400" b="1" dirty="0" err="1">
                  <a:latin typeface="Nunito Black" panose="020B0604020202020204" charset="0"/>
                </a:rPr>
                <a:t>nhóm</a:t>
              </a:r>
              <a:r>
                <a:rPr lang="en-US" sz="2400" b="1" dirty="0">
                  <a:latin typeface="Nunito Black" panose="020B0604020202020204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201843-A3D3-A0B0-DC66-51EF3B16249F}"/>
              </a:ext>
            </a:extLst>
          </p:cNvPr>
          <p:cNvSpPr txBox="1"/>
          <p:nvPr/>
        </p:nvSpPr>
        <p:spPr>
          <a:xfrm>
            <a:off x="1572957" y="1149955"/>
            <a:ext cx="396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Quan sát tranh: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A64BE-45B9-4E37-350B-E7D85A1558B0}"/>
              </a:ext>
            </a:extLst>
          </p:cNvPr>
          <p:cNvSpPr txBox="1"/>
          <p:nvPr/>
        </p:nvSpPr>
        <p:spPr>
          <a:xfrm>
            <a:off x="407373" y="1812463"/>
            <a:ext cx="11591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 </a:t>
            </a:r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Em hãy quan sát Hình 1 và cho biết Minh, Hoa, ông bà đang sử dụng máy thu thanh để làm gì?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B6329-E000-8CD5-80A0-04531B43D287}"/>
              </a:ext>
            </a:extLst>
          </p:cNvPr>
          <p:cNvSpPr txBox="1"/>
          <p:nvPr/>
        </p:nvSpPr>
        <p:spPr>
          <a:xfrm>
            <a:off x="4989420" y="5663159"/>
            <a:ext cx="16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Hình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716CD-1132-BCF4-A956-0AC9DBA0F214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F3CB9-9265-332A-F4C7-FB0C366E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314" y="1263370"/>
            <a:ext cx="3706817" cy="32675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671BE5-04F5-19A6-36A8-836EEBCD0702}"/>
              </a:ext>
            </a:extLst>
          </p:cNvPr>
          <p:cNvSpPr/>
          <p:nvPr/>
        </p:nvSpPr>
        <p:spPr>
          <a:xfrm>
            <a:off x="437393" y="4669205"/>
            <a:ext cx="10972799" cy="6701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>
              <a:solidFill>
                <a:schemeClr val="accent6">
                  <a:lumMod val="75000"/>
                </a:schemeClr>
              </a:solidFill>
              <a:effectLst/>
              <a:latin typeface="Nunito Black" pitchFamily="2" charset="0"/>
            </a:endParaRPr>
          </a:p>
          <a:p>
            <a:r>
              <a:rPr lang="en-US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Hoa sử dụng máy thu thanh  để nghe nhạc và nhảy theo nhạc.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CA030-ED55-CBA8-7F02-6DC12DBA8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79" y="980274"/>
            <a:ext cx="337232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7FF928-CE20-F279-A127-CD6B51AC7DAA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06E71-8A83-510C-7F19-48CE7C3C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01" y="1270163"/>
            <a:ext cx="3968933" cy="34188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25E5E8-C8AC-0482-A244-4AA49DB19E56}"/>
              </a:ext>
            </a:extLst>
          </p:cNvPr>
          <p:cNvSpPr/>
          <p:nvPr/>
        </p:nvSpPr>
        <p:spPr>
          <a:xfrm>
            <a:off x="1400847" y="4912915"/>
            <a:ext cx="8100024" cy="6749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Minh sử dụng máy thu thanh để học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2F932-FEA8-E9F7-A8E5-D260315C1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79" y="863494"/>
            <a:ext cx="337232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C36D-CD22-B8C0-CF70-C415AB97D370}"/>
              </a:ext>
            </a:extLst>
          </p:cNvPr>
          <p:cNvSpPr txBox="1"/>
          <p:nvPr/>
        </p:nvSpPr>
        <p:spPr>
          <a:xfrm>
            <a:off x="1874851" y="601884"/>
            <a:ext cx="682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1.TÁC DỤNG CỦA MÁY THU THANH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12F09-FE7A-6878-84E2-F081AB9B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13" y="1125104"/>
            <a:ext cx="3496163" cy="3258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2685E-7990-7C55-AF37-649C301C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737" y="784331"/>
            <a:ext cx="3372321" cy="31246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E474FC-B467-C0A6-869B-0898116E86DD}"/>
              </a:ext>
            </a:extLst>
          </p:cNvPr>
          <p:cNvSpPr/>
          <p:nvPr/>
        </p:nvSpPr>
        <p:spPr>
          <a:xfrm>
            <a:off x="514439" y="4432187"/>
            <a:ext cx="9945178" cy="6623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Ông bà sử dụng máy thu thanh để nghe dự báo thời tiết.</a:t>
            </a:r>
            <a:endParaRPr lang="en-US" sz="280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1059</Words>
  <Application>Microsoft Office PowerPoint</Application>
  <PresentationFormat>Widescreen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Gill Sans MT</vt:lpstr>
      <vt:lpstr>Gluten</vt:lpstr>
      <vt:lpstr>Nunito Black</vt:lpstr>
      <vt:lpstr>Open Sans</vt:lpstr>
      <vt:lpstr>Sigmar One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  Củng cố         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P13</cp:lastModifiedBy>
  <cp:revision>10</cp:revision>
  <dcterms:created xsi:type="dcterms:W3CDTF">2022-07-16T14:12:11Z</dcterms:created>
  <dcterms:modified xsi:type="dcterms:W3CDTF">2025-04-26T02:44:45Z</dcterms:modified>
</cp:coreProperties>
</file>