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265" r:id="rId6"/>
    <p:sldId id="300" r:id="rId7"/>
    <p:sldId id="268" r:id="rId8"/>
    <p:sldId id="266" r:id="rId9"/>
    <p:sldId id="272" r:id="rId10"/>
    <p:sldId id="280" r:id="rId11"/>
    <p:sldId id="284" r:id="rId12"/>
    <p:sldId id="285" r:id="rId13"/>
    <p:sldId id="286" r:id="rId14"/>
    <p:sldId id="291" r:id="rId15"/>
    <p:sldId id="292" r:id="rId16"/>
    <p:sldId id="293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261" r:id="rId26"/>
    <p:sldId id="298" r:id="rId27"/>
    <p:sldId id="309" r:id="rId28"/>
    <p:sldId id="299" r:id="rId29"/>
  </p:sldIdLst>
  <p:sldSz cx="12192000" cy="6858000"/>
  <p:notesSz cx="6858000" cy="9144000"/>
  <p:embeddedFontLst>
    <p:embeddedFont>
      <p:font typeface="KaiTi" panose="02010609060101010101" pitchFamily="49" charset="-122"/>
      <p:regular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Nunito" pitchFamily="2" charset="0"/>
      <p:regular r:id="rId37"/>
      <p:bold r:id="rId38"/>
      <p:italic r:id="rId39"/>
      <p:boldItalic r:id="rId40"/>
    </p:embeddedFont>
    <p:embeddedFont>
      <p:font typeface="Nunito Black" pitchFamily="2" charset="0"/>
      <p:bold r:id="rId41"/>
      <p:boldItalic r:id="rId42"/>
    </p:embeddedFont>
    <p:embeddedFont>
      <p:font typeface="Sigmar One" panose="020B0604020202020204" charset="0"/>
      <p:regular r:id="rId43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6FF"/>
    <a:srgbClr val="FF3399"/>
    <a:srgbClr val="00CC00"/>
    <a:srgbClr val="99FF99"/>
    <a:srgbClr val="43B14B"/>
    <a:srgbClr val="FFFFCC"/>
    <a:srgbClr val="66FF66"/>
    <a:srgbClr val="FFFF99"/>
    <a:srgbClr val="FE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22" autoAdjust="0"/>
  </p:normalViewPr>
  <p:slideViewPr>
    <p:cSldViewPr>
      <p:cViewPr varScale="1">
        <p:scale>
          <a:sx n="90" d="100"/>
          <a:sy n="90" d="100"/>
        </p:scale>
        <p:origin x="336" y="6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2025/4/26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2025/4/26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18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3.wdp"/><Relationship Id="rId3" Type="http://schemas.openxmlformats.org/officeDocument/2006/relationships/image" Target="../media/image20.svg"/><Relationship Id="rId7" Type="http://schemas.openxmlformats.org/officeDocument/2006/relationships/image" Target="../media/image27.jpeg"/><Relationship Id="rId12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4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8b/cd/5d/8bcd5d6367e6280c5aa7b504738a810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5" b="26531"/>
          <a:stretch/>
        </p:blipFill>
        <p:spPr bwMode="auto">
          <a:xfrm>
            <a:off x="2233384" y="3715955"/>
            <a:ext cx="6781800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1" y="5080"/>
            <a:ext cx="1107440" cy="111507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68362" y="2654591"/>
            <a:ext cx="7029450" cy="749019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 </a:t>
            </a:r>
            <a:r>
              <a:rPr lang="en-US" sz="3200" kern="0" noProof="0" dirty="0">
                <a:solidFill>
                  <a:srgbClr val="FF0000"/>
                </a:solidFill>
                <a:latin typeface="Nunito Black" pitchFamily="2" charset="0"/>
              </a:rPr>
              <a:t>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: SỬ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DỤNG ĐÈN HỌC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pic>
        <p:nvPicPr>
          <p:cNvPr id="1026" name="Picture 2" descr="Hình ảnh Đèn Bàn Tinh Tế đèn Bàn Màu Xanh đèn Bàn đẹp đèn Bàn Sáng Tạo PNG  , đèn Bàn Tinh Tế, đèn Bàn Màu Xanh, đèn Bàn đẹp P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403610"/>
            <a:ext cx="2667000" cy="32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84" y="3029101"/>
            <a:ext cx="3255790" cy="42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249" y="1723517"/>
            <a:ext cx="7343677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>
                <a:solidFill>
                  <a:srgbClr val="00B0F0"/>
                </a:solidFill>
                <a:latin typeface="Sigmar One" panose="020B0604020202020204" charset="0"/>
              </a:rPr>
              <a:t>PHẦN 1: CÔNG NGHỆ VÀ ĐỜI SỐNG</a:t>
            </a:r>
            <a:endParaRPr lang="en-US" sz="2800" kern="0" dirty="0">
              <a:solidFill>
                <a:srgbClr val="00B0F0"/>
              </a:solidFill>
              <a:latin typeface="Sigmar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552" y="72675"/>
            <a:ext cx="11945038" cy="6641011"/>
            <a:chOff x="0" y="0"/>
            <a:chExt cx="22098869" cy="12286175"/>
          </a:xfrm>
          <a:effectLst/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  <a:scene3d>
              <a:camera prst="orthographicFront"/>
              <a:lightRig rig="threePt" dir="t"/>
            </a:scene3d>
            <a:sp3d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  <a:scene3d>
              <a:camera prst="orthographicFront"/>
              <a:lightRig rig="threePt" dir="t"/>
            </a:scene3d>
            <a:sp3d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3531" y="835024"/>
            <a:ext cx="105998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Những mô tả về tác dụng sau đây tương ứng với 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bộ phận nào của đèn học?</a:t>
            </a:r>
          </a:p>
          <a:p>
            <a:br>
              <a:rPr lang="vi-VN" sz="280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37" y="70449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74141" y="22860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47953" y="1833076"/>
            <a:ext cx="4641937" cy="6053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a.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Bật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tắt</a:t>
            </a:r>
            <a:r>
              <a:rPr lang="en-US" sz="23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" pitchFamily="2" charset="0"/>
              </a:rPr>
              <a:t>đèn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319377" y="3285235"/>
            <a:ext cx="4670513" cy="818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c. Bảo vệ bóng đèn, tập trung ánh sáng và chống mỏi mắt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13757" y="5163092"/>
            <a:ext cx="4647557" cy="6158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e. Giữ cho đèn đứng vững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19377" y="2583035"/>
            <a:ext cx="4641937" cy="573436"/>
          </a:xfrm>
          <a:prstGeom prst="roundRect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b. Phát ra ánh sáng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313758" y="4232595"/>
            <a:ext cx="4676132" cy="80173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d. Điều chỉnh hướng chiếu sáng của đèn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319377" y="5893782"/>
            <a:ext cx="4670513" cy="5832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g.  Nối đèn với nguồn điện </a:t>
            </a:r>
          </a:p>
        </p:txBody>
      </p:sp>
      <p:sp>
        <p:nvSpPr>
          <p:cNvPr id="32" name="Flowchart: Display 31"/>
          <p:cNvSpPr/>
          <p:nvPr/>
        </p:nvSpPr>
        <p:spPr>
          <a:xfrm>
            <a:off x="7035110" y="1981200"/>
            <a:ext cx="2469380" cy="381000"/>
          </a:xfrm>
          <a:prstGeom prst="flowChartDispla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Công tắc</a:t>
            </a:r>
          </a:p>
        </p:txBody>
      </p:sp>
      <p:sp>
        <p:nvSpPr>
          <p:cNvPr id="33" name="Flowchart: Display 32"/>
          <p:cNvSpPr/>
          <p:nvPr/>
        </p:nvSpPr>
        <p:spPr>
          <a:xfrm>
            <a:off x="7027906" y="2696173"/>
            <a:ext cx="2580843" cy="351827"/>
          </a:xfrm>
          <a:prstGeom prst="flowChartDisplay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Bóng đèn</a:t>
            </a:r>
          </a:p>
        </p:txBody>
      </p:sp>
      <p:sp>
        <p:nvSpPr>
          <p:cNvPr id="34" name="Flowchart: Display 33"/>
          <p:cNvSpPr/>
          <p:nvPr/>
        </p:nvSpPr>
        <p:spPr>
          <a:xfrm>
            <a:off x="7027523" y="3446202"/>
            <a:ext cx="2581226" cy="505229"/>
          </a:xfrm>
          <a:prstGeom prst="flowChartDisp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Chụp đèn</a:t>
            </a:r>
          </a:p>
        </p:txBody>
      </p:sp>
      <p:sp>
        <p:nvSpPr>
          <p:cNvPr id="35" name="Flowchart: Display 34"/>
          <p:cNvSpPr/>
          <p:nvPr/>
        </p:nvSpPr>
        <p:spPr>
          <a:xfrm>
            <a:off x="7027523" y="4375248"/>
            <a:ext cx="2581226" cy="506680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Thân đèn</a:t>
            </a:r>
          </a:p>
        </p:txBody>
      </p:sp>
      <p:sp>
        <p:nvSpPr>
          <p:cNvPr id="36" name="Flowchart: Display 35"/>
          <p:cNvSpPr/>
          <p:nvPr/>
        </p:nvSpPr>
        <p:spPr>
          <a:xfrm>
            <a:off x="7006571" y="5297892"/>
            <a:ext cx="2594629" cy="340908"/>
          </a:xfrm>
          <a:prstGeom prst="flowChartDisplay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Đế đèn</a:t>
            </a:r>
          </a:p>
        </p:txBody>
      </p:sp>
      <p:sp>
        <p:nvSpPr>
          <p:cNvPr id="37" name="Flowchart: Display 36"/>
          <p:cNvSpPr/>
          <p:nvPr/>
        </p:nvSpPr>
        <p:spPr>
          <a:xfrm>
            <a:off x="6979421" y="5982066"/>
            <a:ext cx="2573638" cy="342534"/>
          </a:xfrm>
          <a:prstGeom prst="flowChartDispla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Dây nguồn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8218" y="3244070"/>
            <a:ext cx="914400" cy="931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r="1262"/>
          <a:stretch/>
        </p:blipFill>
        <p:spPr>
          <a:xfrm>
            <a:off x="9810789" y="4021405"/>
            <a:ext cx="886779" cy="860523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206" y="5856163"/>
            <a:ext cx="752275" cy="755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9642" y="2312000"/>
            <a:ext cx="914400" cy="932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793" y="5034328"/>
            <a:ext cx="959394" cy="940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0314" y="1355109"/>
            <a:ext cx="1110353" cy="1219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9" y="5181599"/>
            <a:ext cx="1411058" cy="15417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74141" y="22860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174" r="1607" b="4348"/>
          <a:stretch/>
        </p:blipFill>
        <p:spPr>
          <a:xfrm>
            <a:off x="368393" y="1104908"/>
            <a:ext cx="11426722" cy="3276600"/>
          </a:xfrm>
          <a:prstGeom prst="rect">
            <a:avLst/>
          </a:prstGeom>
        </p:spPr>
      </p:pic>
      <p:pic>
        <p:nvPicPr>
          <p:cNvPr id="7170" name="Picture 2" descr="Đèn học chống cận nhỏ,Đèn học chống cận nh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0055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4439343"/>
            <a:ext cx="2302542" cy="2332277"/>
          </a:xfrm>
          <a:prstGeom prst="rect">
            <a:avLst/>
          </a:prstGeom>
        </p:spPr>
      </p:pic>
      <p:pic>
        <p:nvPicPr>
          <p:cNvPr id="7178" name="Picture 10" descr="Đèn Bàn Học LED Chống Cận 3 Mức Độ Sáng Nút Cảm Ứng - Đèn bàn | NhàF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817" y="4439343"/>
            <a:ext cx="2343343" cy="2343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1016261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343" y="1047073"/>
            <a:ext cx="10041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Nunito Black" pitchFamily="2" charset="0"/>
              </a:rPr>
              <a:t>Em cùng bạn quan sát và gọi tên những bộ phận chính của một chiếc đèn học?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141" y="39118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358" y="2075888"/>
            <a:ext cx="3733799" cy="439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Freeform 4"/>
          <p:cNvSpPr/>
          <p:nvPr/>
        </p:nvSpPr>
        <p:spPr>
          <a:xfrm>
            <a:off x="170763" y="14078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  <a:scene3d>
            <a:camera prst="orthographicFront"/>
            <a:lightRig rig="threePt" dir="t"/>
          </a:scene3d>
          <a:sp3d/>
        </p:spPr>
      </p:sp>
      <p:sp>
        <p:nvSpPr>
          <p:cNvPr id="27" name="Flowchart: Display 26"/>
          <p:cNvSpPr/>
          <p:nvPr/>
        </p:nvSpPr>
        <p:spPr>
          <a:xfrm>
            <a:off x="7789561" y="1981199"/>
            <a:ext cx="2469380" cy="501019"/>
          </a:xfrm>
          <a:prstGeom prst="flowChartDispla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Công tắc</a:t>
            </a:r>
          </a:p>
        </p:txBody>
      </p:sp>
      <p:sp>
        <p:nvSpPr>
          <p:cNvPr id="28" name="Flowchart: Display 27"/>
          <p:cNvSpPr/>
          <p:nvPr/>
        </p:nvSpPr>
        <p:spPr>
          <a:xfrm>
            <a:off x="7782357" y="2696173"/>
            <a:ext cx="2580843" cy="536075"/>
          </a:xfrm>
          <a:prstGeom prst="flowChartDisplay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Bóng đèn</a:t>
            </a:r>
          </a:p>
        </p:txBody>
      </p:sp>
      <p:sp>
        <p:nvSpPr>
          <p:cNvPr id="29" name="Flowchart: Display 28"/>
          <p:cNvSpPr/>
          <p:nvPr/>
        </p:nvSpPr>
        <p:spPr>
          <a:xfrm>
            <a:off x="7781974" y="3446202"/>
            <a:ext cx="2581226" cy="505229"/>
          </a:xfrm>
          <a:prstGeom prst="flowChartDisp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Chụp đèn</a:t>
            </a:r>
          </a:p>
        </p:txBody>
      </p:sp>
      <p:sp>
        <p:nvSpPr>
          <p:cNvPr id="30" name="Flowchart: Display 29"/>
          <p:cNvSpPr/>
          <p:nvPr/>
        </p:nvSpPr>
        <p:spPr>
          <a:xfrm>
            <a:off x="7781974" y="4332386"/>
            <a:ext cx="2581226" cy="549542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Thân đèn</a:t>
            </a:r>
          </a:p>
        </p:txBody>
      </p:sp>
      <p:sp>
        <p:nvSpPr>
          <p:cNvPr id="31" name="Flowchart: Display 30"/>
          <p:cNvSpPr/>
          <p:nvPr/>
        </p:nvSpPr>
        <p:spPr>
          <a:xfrm>
            <a:off x="7761022" y="5051569"/>
            <a:ext cx="2594629" cy="587231"/>
          </a:xfrm>
          <a:prstGeom prst="flowChartDisplay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Đế đèn</a:t>
            </a:r>
          </a:p>
        </p:txBody>
      </p:sp>
      <p:sp>
        <p:nvSpPr>
          <p:cNvPr id="32" name="Flowchart: Display 31"/>
          <p:cNvSpPr/>
          <p:nvPr/>
        </p:nvSpPr>
        <p:spPr>
          <a:xfrm>
            <a:off x="7733872" y="5982065"/>
            <a:ext cx="2573638" cy="486527"/>
          </a:xfrm>
          <a:prstGeom prst="flowChartDispla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Dây nguồn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78" y="4983324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91130" y="226828"/>
            <a:ext cx="1139226" cy="11392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>
                  <a:latin typeface="Nunito Black" pitchFamily="2" charset="0"/>
                </a:rPr>
                <a:t>Đèn học thường có các bộ phận chính như: bóng đèn, chụp đèn, thân đèn, đế đèn, công tắc và dây nguồn.</a:t>
              </a:r>
              <a:endParaRPr lang="en-US" sz="2800" dirty="0">
                <a:latin typeface="Nunito Black" pitchFamily="2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323407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25" y="2813975"/>
            <a:ext cx="3193173" cy="4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048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3226" y="889575"/>
            <a:ext cx="1010672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6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b="1">
                <a:latin typeface="Nunito Black" pitchFamily="2" charset="0"/>
              </a:rPr>
              <a:t>và </a:t>
            </a:r>
            <a:r>
              <a:rPr lang="vi-VN" sz="2600" b="1">
                <a:latin typeface="Nunito Black" pitchFamily="2" charset="0"/>
              </a:rPr>
              <a:t>sắp xếp các bước trong Hình 4 theo thứ tự hợp lí khi sử dụng đèn học</a:t>
            </a:r>
            <a:r>
              <a:rPr lang="en-US" sz="2600" b="1">
                <a:latin typeface="Nunito Black" pitchFamily="2" charset="0"/>
              </a:rPr>
              <a:t>.</a:t>
            </a:r>
            <a:endParaRPr lang="vi-VN" sz="2600" b="1">
              <a:latin typeface="Nunito Black" pitchFamily="2" charset="0"/>
            </a:endParaRPr>
          </a:p>
          <a:p>
            <a:br>
              <a:rPr lang="vi-VN" sz="2600"/>
            </a:br>
            <a:endParaRPr lang="en-US" sz="26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306894" y="3576489"/>
            <a:ext cx="2512125" cy="2866294"/>
            <a:chOff x="8906865" y="2011577"/>
            <a:chExt cx="2084264" cy="2201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72697" y="3772013"/>
              <a:ext cx="1752599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2060"/>
                  </a:solidFill>
                  <a:latin typeface="Nunito" pitchFamily="2" charset="0"/>
                </a:rPr>
                <a:t>d. Bật đèn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0" y="3429000"/>
            <a:ext cx="2955989" cy="3352800"/>
            <a:chOff x="5825340" y="2043881"/>
            <a:chExt cx="2452530" cy="2574655"/>
          </a:xfrm>
        </p:grpSpPr>
        <p:sp>
          <p:nvSpPr>
            <p:cNvPr id="15" name="Rounded Rectangle 14"/>
            <p:cNvSpPr/>
            <p:nvPr/>
          </p:nvSpPr>
          <p:spPr>
            <a:xfrm>
              <a:off x="5825340" y="3887941"/>
              <a:ext cx="2452530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>
                  <a:solidFill>
                    <a:srgbClr val="002060"/>
                  </a:solidFill>
                  <a:latin typeface="Nunito" pitchFamily="2" charset="0"/>
                </a:rPr>
                <a:t>c. Điều chỉnh độ cao, độ sáng và hướng chiếu sáng của đèn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276600" y="1874594"/>
            <a:ext cx="2634668" cy="3135042"/>
            <a:chOff x="3169855" y="1921130"/>
            <a:chExt cx="2185936" cy="2407436"/>
          </a:xfrm>
        </p:grpSpPr>
        <p:sp>
          <p:nvSpPr>
            <p:cNvPr id="14" name="Rounded Rectangle 13"/>
            <p:cNvSpPr/>
            <p:nvPr/>
          </p:nvSpPr>
          <p:spPr>
            <a:xfrm>
              <a:off x="3241836" y="3887941"/>
              <a:ext cx="2113955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2060"/>
                  </a:solidFill>
                  <a:latin typeface="Nunito" pitchFamily="2" charset="0"/>
                </a:rPr>
                <a:t>b.Tắt đèn khi không sử dụng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53857" r="734" b="13393"/>
            <a:stretch/>
          </p:blipFill>
          <p:spPr>
            <a:xfrm>
              <a:off x="3169855" y="1921130"/>
              <a:ext cx="2185936" cy="181886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04800" y="1866974"/>
            <a:ext cx="2634668" cy="3059274"/>
            <a:chOff x="390997" y="1913510"/>
            <a:chExt cx="2185936" cy="2349253"/>
          </a:xfrm>
        </p:grpSpPr>
        <p:sp>
          <p:nvSpPr>
            <p:cNvPr id="13" name="Rounded Rectangle 12"/>
            <p:cNvSpPr/>
            <p:nvPr/>
          </p:nvSpPr>
          <p:spPr>
            <a:xfrm>
              <a:off x="510481" y="3822138"/>
              <a:ext cx="1946967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B0F0"/>
                  </a:solidFill>
                  <a:latin typeface="Nunito" pitchFamily="2" charset="0"/>
                </a:rPr>
                <a:t> </a:t>
              </a:r>
              <a:r>
                <a:rPr lang="en-US" sz="1800">
                  <a:solidFill>
                    <a:srgbClr val="002060"/>
                  </a:solidFill>
                  <a:latin typeface="Nunito" pitchFamily="2" charset="0"/>
                </a:rPr>
                <a:t>a. Đặt đèn ở vị trí phù hợp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1056" t="2248" r="53535" b="13031"/>
            <a:stretch/>
          </p:blipFill>
          <p:spPr>
            <a:xfrm>
              <a:off x="390997" y="1913510"/>
              <a:ext cx="2185936" cy="1779251"/>
            </a:xfrm>
            <a:prstGeom prst="rect">
              <a:avLst/>
            </a:prstGeom>
          </p:spPr>
        </p:pic>
      </p:grpSp>
      <p:pic>
        <p:nvPicPr>
          <p:cNvPr id="2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37" y="1024748"/>
            <a:ext cx="3193173" cy="259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1925517" y="5307443"/>
            <a:ext cx="3985751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Nunito" pitchFamily="2" charset="0"/>
              </a:rPr>
              <a:t> a – d – c - b</a:t>
            </a:r>
          </a:p>
        </p:txBody>
      </p:sp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048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3279" y="1089633"/>
            <a:ext cx="1010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3200">
                <a:solidFill>
                  <a:srgbClr val="000000"/>
                </a:solidFill>
                <a:latin typeface="Nunito Black" pitchFamily="2" charset="0"/>
              </a:rPr>
              <a:t> thực hành các bước sử dụng đèn</a:t>
            </a:r>
            <a:endParaRPr lang="vi-VN" sz="3200" b="1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507675" y="2290229"/>
            <a:ext cx="2512125" cy="2866294"/>
            <a:chOff x="8906865" y="2011577"/>
            <a:chExt cx="2084264" cy="2201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72697" y="3772013"/>
              <a:ext cx="1752599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2060"/>
                  </a:solidFill>
                  <a:latin typeface="Nunito" pitchFamily="2" charset="0"/>
                </a:rPr>
                <a:t>Bước 2: Bật đèn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8010" y="2895600"/>
            <a:ext cx="2673003" cy="3352800"/>
            <a:chOff x="5825340" y="2043881"/>
            <a:chExt cx="2217742" cy="2574655"/>
          </a:xfrm>
        </p:grpSpPr>
        <p:sp>
          <p:nvSpPr>
            <p:cNvPr id="15" name="Rounded Rectangle 14"/>
            <p:cNvSpPr/>
            <p:nvPr/>
          </p:nvSpPr>
          <p:spPr>
            <a:xfrm>
              <a:off x="5825340" y="3887941"/>
              <a:ext cx="2217742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>
                  <a:solidFill>
                    <a:srgbClr val="002060"/>
                  </a:solidFill>
                  <a:latin typeface="Nunito" pitchFamily="2" charset="0"/>
                </a:rPr>
                <a:t>Bước 3:  Điều chỉnh độ cao, độ sáng và hướng chiếu sáng của đèn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9220200" y="3428999"/>
            <a:ext cx="2715188" cy="3200401"/>
            <a:chOff x="3169855" y="1921130"/>
            <a:chExt cx="2252742" cy="2457626"/>
          </a:xfrm>
        </p:grpSpPr>
        <p:sp>
          <p:nvSpPr>
            <p:cNvPr id="14" name="Rounded Rectangle 13"/>
            <p:cNvSpPr/>
            <p:nvPr/>
          </p:nvSpPr>
          <p:spPr>
            <a:xfrm>
              <a:off x="3308642" y="3938131"/>
              <a:ext cx="2113955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2060"/>
                  </a:solidFill>
                  <a:latin typeface="Nunito" pitchFamily="2" charset="0"/>
                </a:rPr>
                <a:t>Bước 4: Tắt đèn khi không sử dụng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53857" r="734" b="13393"/>
            <a:stretch/>
          </p:blipFill>
          <p:spPr>
            <a:xfrm>
              <a:off x="3169855" y="1921130"/>
              <a:ext cx="2185936" cy="181886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89532" y="1752600"/>
            <a:ext cx="2634668" cy="3059274"/>
            <a:chOff x="390997" y="1913510"/>
            <a:chExt cx="2185936" cy="2349253"/>
          </a:xfrm>
        </p:grpSpPr>
        <p:sp>
          <p:nvSpPr>
            <p:cNvPr id="13" name="Rounded Rectangle 12"/>
            <p:cNvSpPr/>
            <p:nvPr/>
          </p:nvSpPr>
          <p:spPr>
            <a:xfrm>
              <a:off x="510481" y="3822138"/>
              <a:ext cx="1946967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B0F0"/>
                  </a:solidFill>
                  <a:latin typeface="Nunito" pitchFamily="2" charset="0"/>
                </a:rPr>
                <a:t> </a:t>
              </a:r>
              <a:r>
                <a:rPr lang="en-US" sz="1800">
                  <a:solidFill>
                    <a:srgbClr val="002060"/>
                  </a:solidFill>
                  <a:latin typeface="Nunito" pitchFamily="2" charset="0"/>
                </a:rPr>
                <a:t>Bước 1:  Đặt đèn ở vị trí phù hợp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056" t="2248" r="53535" b="13031"/>
            <a:stretch/>
          </p:blipFill>
          <p:spPr>
            <a:xfrm>
              <a:off x="390997" y="1913510"/>
              <a:ext cx="2185936" cy="177925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35" y="820153"/>
            <a:ext cx="833765" cy="88873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163537" y="2895600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861014" y="4179954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019149" y="3450474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3" y="4551915"/>
            <a:ext cx="1995647" cy="218042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437422" y="3290055"/>
            <a:ext cx="5423590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Nunito" pitchFamily="2" charset="0"/>
              </a:rPr>
              <a:t> Bước 2: Bật đèn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58673" y="4534176"/>
            <a:ext cx="5402340" cy="952224"/>
          </a:xfrm>
          <a:prstGeom prst="roundRect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rgbClr val="002060"/>
                </a:solidFill>
                <a:latin typeface="Nunito" pitchFamily="2" charset="0"/>
              </a:rPr>
              <a:t> Bước 3:  Điều chỉnh độ cao, độ sáng 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Nunito" pitchFamily="2" charset="0"/>
              </a:rPr>
              <a:t>và hướng chiếu sáng của đèn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58673" y="5857158"/>
            <a:ext cx="5402339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Nunito" pitchFamily="2" charset="0"/>
              </a:rPr>
              <a:t>Bước 4: Tắt đèn khi không sử dụng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68337" y="2035699"/>
            <a:ext cx="5392674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B0F0"/>
                </a:solidFill>
                <a:latin typeface="Nunito" pitchFamily="2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Nunito" pitchFamily="2" charset="0"/>
              </a:rPr>
              <a:t>Bước 1: Đặt đèn ở vị trí phù hợp</a:t>
            </a:r>
          </a:p>
        </p:txBody>
      </p:sp>
      <p:sp>
        <p:nvSpPr>
          <p:cNvPr id="2" name="Right Arrow 1"/>
          <p:cNvSpPr/>
          <p:nvPr/>
        </p:nvSpPr>
        <p:spPr>
          <a:xfrm rot="5400000">
            <a:off x="5970301" y="2808117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78266" y="885928"/>
            <a:ext cx="55419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</a:p>
          <a:p>
            <a:pPr algn="ctr"/>
            <a:r>
              <a:rPr lang="en-US" sz="3200" dirty="0" err="1">
                <a:solidFill>
                  <a:srgbClr val="00CC00"/>
                </a:solidFill>
                <a:latin typeface="Nunito Black" pitchFamily="2" charset="0"/>
              </a:rPr>
              <a:t>Các</a:t>
            </a:r>
            <a:r>
              <a:rPr lang="en-US" sz="3200" dirty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CC00"/>
                </a:solidFill>
                <a:latin typeface="Nunito Black" pitchFamily="2" charset="0"/>
              </a:rPr>
              <a:t>bước</a:t>
            </a:r>
            <a:r>
              <a:rPr lang="en-US" sz="3200" dirty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CC00"/>
                </a:solidFill>
                <a:latin typeface="Nunito Black" pitchFamily="2" charset="0"/>
              </a:rPr>
              <a:t>sử</a:t>
            </a:r>
            <a:r>
              <a:rPr lang="en-US" sz="3200" dirty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CC00"/>
                </a:solidFill>
                <a:latin typeface="Nunito Black" pitchFamily="2" charset="0"/>
              </a:rPr>
              <a:t>dụng</a:t>
            </a:r>
            <a:r>
              <a:rPr lang="en-US" sz="3200" dirty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CC00"/>
                </a:solidFill>
                <a:latin typeface="Nunito Black" pitchFamily="2" charset="0"/>
              </a:rPr>
              <a:t>đèn</a:t>
            </a:r>
            <a:r>
              <a:rPr lang="en-US" sz="3200" dirty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CC00"/>
                </a:solidFill>
                <a:latin typeface="Nunito Black" pitchFamily="2" charset="0"/>
              </a:rPr>
              <a:t>học</a:t>
            </a:r>
            <a:r>
              <a:rPr lang="en-US" sz="3200" dirty="0">
                <a:solidFill>
                  <a:srgbClr val="00CC00"/>
                </a:solidFill>
                <a:latin typeface="Nunito Black" pitchFamily="2" charset="0"/>
              </a:rPr>
              <a:t>: </a:t>
            </a:r>
          </a:p>
        </p:txBody>
      </p:sp>
      <p:sp>
        <p:nvSpPr>
          <p:cNvPr id="29" name="Right Arrow 28"/>
          <p:cNvSpPr/>
          <p:nvPr/>
        </p:nvSpPr>
        <p:spPr>
          <a:xfrm rot="5400000">
            <a:off x="5947969" y="4095382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5958594" y="5358309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017" y="3048000"/>
            <a:ext cx="3193173" cy="4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3" grpId="0" animBg="1"/>
      <p:bldP spid="2" grpId="0" animBg="1"/>
      <p:bldP spid="28" grpId="0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6" y="2036268"/>
            <a:ext cx="2684816" cy="2134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35" y="2036268"/>
            <a:ext cx="2553696" cy="2134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191" y="2052633"/>
            <a:ext cx="2653597" cy="2101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6348" y="2059179"/>
            <a:ext cx="2622378" cy="208822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361313" y="4207298"/>
            <a:ext cx="2346643" cy="57379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2060"/>
                </a:solidFill>
                <a:latin typeface="Nunito" pitchFamily="2" charset="0"/>
              </a:rPr>
              <a:t>a. Đặt đèn trên mặt bàn bị ướt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59461" y="4267200"/>
            <a:ext cx="2346643" cy="5737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2060"/>
                </a:solidFill>
                <a:latin typeface="Nunito" pitchFamily="2" charset="0"/>
              </a:rPr>
              <a:t>b. Tắt đèn bằng cách giật dây nguồn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314030" y="4267200"/>
            <a:ext cx="2346643" cy="5737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2060"/>
                </a:solidFill>
                <a:latin typeface="Nunito" pitchFamily="2" charset="0"/>
              </a:rPr>
              <a:t>c. Sờ tay vào bóng đèn đang sáng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355640" y="4191000"/>
            <a:ext cx="2651610" cy="5737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2060"/>
                </a:solidFill>
                <a:latin typeface="Nunito" pitchFamily="2" charset="0"/>
              </a:rPr>
              <a:t>d. Để ánh đèn chiếu sáng trực tiếp vào mắt</a:t>
            </a:r>
          </a:p>
        </p:txBody>
      </p:sp>
      <p:pic>
        <p:nvPicPr>
          <p:cNvPr id="25" name="Picture 4" descr="https://i.pinimg.com/564x/8b/cd/5d/8bcd5d6367e6280c5aa7b504738a810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5" b="26531"/>
          <a:stretch/>
        </p:blipFill>
        <p:spPr bwMode="auto">
          <a:xfrm>
            <a:off x="3234596" y="4840996"/>
            <a:ext cx="5633701" cy="17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Đèn Bàn Tinh Tế đèn Bàn Màu Xanh đèn Bàn đẹp đèn Bàn Sáng Tạo PNG  , đèn Bàn Tinh Tế, đèn Bàn Màu Xanh, đèn Bàn đẹp PNG miễ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6" y="4771640"/>
            <a:ext cx="2684816" cy="199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99" y="4604531"/>
            <a:ext cx="2842451" cy="25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8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055715"/>
            <a:ext cx="3760214" cy="298883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52443" y="5349400"/>
            <a:ext cx="3704186" cy="54762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Đặt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ướt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506690" y="2482443"/>
            <a:ext cx="5298061" cy="166246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Nunito Black" pitchFamily="2" charset="0"/>
              </a:rPr>
              <a:t>Đặt đèn trên bàn ướt dễ bị giật điện do nước truyền điện, gây nguy hiểm.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6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970139" y="2389475"/>
            <a:ext cx="4917061" cy="1301391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Giật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nguồn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dễ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mất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điện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133" y="1866535"/>
            <a:ext cx="4069564" cy="340080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743200" y="5377754"/>
            <a:ext cx="4012763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Tắt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giật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nguồn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324600" y="2362200"/>
            <a:ext cx="5569823" cy="166246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phát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nhiệt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bóng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cao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sờ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bóng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bỏng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610" y="1826941"/>
            <a:ext cx="3963048" cy="313823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46542" y="5054441"/>
            <a:ext cx="3935045" cy="8569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0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174641" y="2761356"/>
            <a:ext cx="5715000" cy="1301391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 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chiếu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thẳng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ánh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lóa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hại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666" y="1806772"/>
            <a:ext cx="3935207" cy="31336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90564" y="4998278"/>
            <a:ext cx="4238835" cy="8610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ánh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trực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mắt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0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29625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099"/>
          <a:stretch/>
        </p:blipFill>
        <p:spPr>
          <a:xfrm>
            <a:off x="1105543" y="1143000"/>
            <a:ext cx="9915525" cy="2999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706" y="4038600"/>
            <a:ext cx="2729481" cy="27294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98" y="4191000"/>
            <a:ext cx="1990533" cy="2446124"/>
          </a:xfrm>
          <a:prstGeom prst="rect">
            <a:avLst/>
          </a:prstGeom>
        </p:spPr>
      </p:pic>
      <p:pic>
        <p:nvPicPr>
          <p:cNvPr id="1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25" y="3429000"/>
            <a:ext cx="2872075" cy="379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347" r="1887" b="8090"/>
          <a:stretch/>
        </p:blipFill>
        <p:spPr>
          <a:xfrm>
            <a:off x="457200" y="158931"/>
            <a:ext cx="9906000" cy="1676400"/>
          </a:xfrm>
          <a:prstGeom prst="rect">
            <a:avLst/>
          </a:prstGeom>
        </p:spPr>
      </p:pic>
      <p:pic>
        <p:nvPicPr>
          <p:cNvPr id="11266" name="Picture 2" descr="https://i.pinimg.com/564x/a9/c8/fa/a9c8fabd315c70a73a7c4b5e529cb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6587"/>
            <a:ext cx="6924674" cy="4633541"/>
          </a:xfrm>
          <a:prstGeom prst="rect">
            <a:avLst/>
          </a:prstGeom>
          <a:noFill/>
        </p:spPr>
      </p:pic>
      <p:pic>
        <p:nvPicPr>
          <p:cNvPr id="15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14600"/>
            <a:ext cx="3146684" cy="324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ounded Rectangle 15"/>
          <p:cNvSpPr/>
          <p:nvPr/>
        </p:nvSpPr>
        <p:spPr>
          <a:xfrm>
            <a:off x="2286000" y="3581400"/>
            <a:ext cx="4419600" cy="861053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</a:rPr>
              <a:t>      Em có một chiếc đèn học màu hồng. Chiếc đèn có hình dáng cao, mảnh trông rất dễ thương.</a:t>
            </a:r>
          </a:p>
        </p:txBody>
      </p:sp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347" r="1887" b="8090"/>
          <a:stretch/>
        </p:blipFill>
        <p:spPr>
          <a:xfrm>
            <a:off x="107949" y="166249"/>
            <a:ext cx="9906000" cy="1676400"/>
          </a:xfrm>
          <a:prstGeom prst="rect">
            <a:avLst/>
          </a:prstGeom>
        </p:spPr>
      </p:pic>
      <p:pic>
        <p:nvPicPr>
          <p:cNvPr id="15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698" y="2746459"/>
            <a:ext cx="3146684" cy="324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576390" y="1973434"/>
            <a:ext cx="105998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Cách sử dụng đèn học đúng cách và an toàn là: </a:t>
            </a:r>
            <a:br>
              <a:rPr lang="vi-VN" sz="280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7247" y="2667000"/>
            <a:ext cx="6476357" cy="6053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đặt đèn lên mặt bàn bị ướt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7247" y="3982004"/>
            <a:ext cx="6476357" cy="81859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sờ tay vào bóng đèn đang sáng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7247" y="5761049"/>
            <a:ext cx="6476357" cy="944551"/>
          </a:xfrm>
          <a:prstGeom prst="roundRect">
            <a:avLst/>
          </a:prstGeom>
          <a:solidFill>
            <a:srgbClr val="FF66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Khi ánh sáng đèn nhấp nháy hoặc không sáng rõ, cần nói với người lớn để đảm bảo an toàn.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7247" y="3352800"/>
            <a:ext cx="6476357" cy="573436"/>
          </a:xfrm>
          <a:prstGeom prst="roundRect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tắt đèn bằng cách giật dây nguồn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7247" y="4913267"/>
            <a:ext cx="6476357" cy="80173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để ánh sáng đèn chiếu trực tiếp vào mắt</a:t>
            </a:r>
          </a:p>
        </p:txBody>
      </p:sp>
    </p:spTree>
    <p:extLst>
      <p:ext uri="{BB962C8B-B14F-4D97-AF65-F5344CB8AC3E}">
        <p14:creationId xmlns:p14="http://schemas.microsoft.com/office/powerpoint/2010/main" val="39153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9380" y="4726999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416" y="-61427"/>
            <a:ext cx="6286500" cy="3295650"/>
          </a:xfrm>
          <a:prstGeom prst="rect">
            <a:avLst/>
          </a:prstGeom>
          <a:effectLst/>
        </p:spPr>
      </p:pic>
      <p:sp>
        <p:nvSpPr>
          <p:cNvPr id="10" name="Rounded Rectangle 9"/>
          <p:cNvSpPr/>
          <p:nvPr/>
        </p:nvSpPr>
        <p:spPr>
          <a:xfrm>
            <a:off x="4038600" y="6029504"/>
            <a:ext cx="5173151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Bước 4: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ắ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t đèn khi không sử dụng</a:t>
            </a:r>
            <a:endParaRPr lang="vi-VN" sz="22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1940" y="3259850"/>
            <a:ext cx="4096762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vi-VN" sz="2800">
                <a:solidFill>
                  <a:srgbClr val="00B0F0"/>
                </a:solidFill>
                <a:latin typeface="Nunito Black" pitchFamily="2" charset="0"/>
              </a:rPr>
              <a:t>Cách sử dụng đèn học:</a:t>
            </a:r>
          </a:p>
        </p:txBody>
      </p:sp>
      <p:pic>
        <p:nvPicPr>
          <p:cNvPr id="2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3124200"/>
            <a:ext cx="3429000" cy="43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64483" y="4003616"/>
            <a:ext cx="4549944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none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Bước 1: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Đặt đèn ở vị trí phù hợp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98374" y="4003616"/>
            <a:ext cx="2374542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none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Bước 2: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Bật đèn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96349" y="4771109"/>
            <a:ext cx="4176251" cy="851297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Bước 3: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Điều chỉnh độ cao và</a:t>
            </a:r>
            <a:endParaRPr lang="en-US" sz="22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hướng chiếu sáng của đèn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5781325" y="4003616"/>
            <a:ext cx="457200" cy="420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241688">
            <a:off x="7334714" y="4417402"/>
            <a:ext cx="312271" cy="3967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241688">
            <a:off x="7334715" y="5605867"/>
            <a:ext cx="312271" cy="3967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91215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247" y="641"/>
            <a:ext cx="1813598" cy="1813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800" y="79974"/>
            <a:ext cx="1063026" cy="1063026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ét đẹp văn hoá truyền thống - Báo Quảng Ninh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62" y="1770823"/>
            <a:ext cx="3636855" cy="2182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480295902949_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" y="2057400"/>
            <a:ext cx="2600325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ĩnh biệt cậu trò nghèo bắt đom đóm làm đèn học - Fanboy T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46" y="1590189"/>
            <a:ext cx="3498841" cy="2423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ọc Bài Dưới Anh Đèn Cầy Leo Lét - Hình trong ngày - Việt Báo Văn Học Nghệ  Thuậ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30" y="4656928"/>
            <a:ext cx="2740968" cy="182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óng sợi đốt Điện Qua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25" y="4246345"/>
            <a:ext cx="2248751" cy="22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óng đèn Huỳnh quang Compact - CFL 4UT5 50W.S H8 E2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685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1" y="3867791"/>
            <a:ext cx="2781299" cy="27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498739" y="299286"/>
            <a:ext cx="9169262" cy="922671"/>
          </a:xfrm>
          <a:prstGeom prst="roundRect">
            <a:avLst/>
          </a:prstGeom>
          <a:solidFill>
            <a:srgbClr val="FFFFCC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Ngày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xưa, khi chưa có đèn học thì các bạn học sinh</a:t>
            </a: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       học bài bằng cách nào?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221" y="290916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1. TÁC DỤNG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083592"/>
            <a:ext cx="117230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Nunito Black" pitchFamily="2" charset="0"/>
              </a:rPr>
              <a:t>           - Em hãy quan sát Hình 1 và cho biết bạn nhỏ đang sử dụng </a:t>
            </a:r>
          </a:p>
          <a:p>
            <a:r>
              <a:rPr lang="en-US" sz="2800">
                <a:latin typeface="Nunito Black" pitchFamily="2" charset="0"/>
              </a:rPr>
              <a:t>           đèn học để làm gì?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982" y="2507517"/>
            <a:ext cx="4541892" cy="363134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162800" y="2225902"/>
            <a:ext cx="4739454" cy="1506007"/>
          </a:xfrm>
          <a:prstGeom prst="roundRect">
            <a:avLst/>
          </a:prstGeom>
          <a:solidFill>
            <a:srgbClr val="FFFFCC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Hình 1: Bạn nhỏ sử dụng đèn học để viết bài.</a:t>
            </a:r>
          </a:p>
        </p:txBody>
      </p:sp>
      <p:pic>
        <p:nvPicPr>
          <p:cNvPr id="13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3124200"/>
            <a:ext cx="3276599" cy="43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94" y="4990402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14136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5003" y="898622"/>
            <a:ext cx="89466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latin typeface="Nunito Black" pitchFamily="2" charset="0"/>
              </a:rPr>
              <a:t>Nếu được chọn một chiếc đèn học có trong Hình 2, </a:t>
            </a:r>
            <a:endParaRPr lang="en-US" sz="2800">
              <a:latin typeface="Nunito Black" pitchFamily="2" charset="0"/>
            </a:endParaRPr>
          </a:p>
          <a:p>
            <a:r>
              <a:rPr lang="vi-VN" sz="2800">
                <a:latin typeface="Nunito Black" pitchFamily="2" charset="0"/>
              </a:rPr>
              <a:t>em sẽ chọn đèn nào? Tại sao?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221" y="290916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1. TÁC DỤNG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70" y="1826666"/>
            <a:ext cx="11070483" cy="322532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514600" y="5118822"/>
            <a:ext cx="8135683" cy="1506007"/>
          </a:xfrm>
          <a:prstGeom prst="roundRect">
            <a:avLst/>
          </a:prstGeom>
          <a:solidFill>
            <a:srgbClr val="FFFFCC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    </a:t>
            </a:r>
            <a:r>
              <a:rPr lang="vi-VN" sz="2800">
                <a:solidFill>
                  <a:srgbClr val="00B0F0"/>
                </a:solidFill>
                <a:latin typeface="Nunito Black" pitchFamily="2" charset="0"/>
              </a:rPr>
              <a:t>Nếu được chọn một chiếc đèn trong Hình 2, em sẽ chọn chiếc đèn a: đèn màu vàng.</a:t>
            </a:r>
            <a:endParaRPr lang="en-US" sz="2800">
              <a:solidFill>
                <a:srgbClr val="00B0F0"/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    Vì màu vàng là màu yêu thích của em.</a:t>
            </a: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714" y="293716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1. TÁC DỤNG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167998"/>
            <a:ext cx="3175969" cy="2672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2" y="1080349"/>
            <a:ext cx="11769520" cy="1586651"/>
          </a:xfrm>
          <a:prstGeom prst="rect">
            <a:avLst/>
          </a:prstGeom>
        </p:spPr>
      </p:pic>
      <p:pic>
        <p:nvPicPr>
          <p:cNvPr id="3074" name="Picture 2" descr="Chọn đèn bàn cho học sinh tiểu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39577"/>
            <a:ext cx="2873996" cy="274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Đèn Học Chống Cận Để Bàn Hình Ngộ Nghĩnh Cho B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19769"/>
            <a:ext cx="2746375" cy="274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38" y="3239577"/>
            <a:ext cx="2590800" cy="267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9236" y="115503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141" y="22860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0" y="798493"/>
            <a:ext cx="9685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Em hãy quan sát Hình 3 và gọi tên các bộ phận 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tương ứng của đèn học theo bảng dưới đây.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533400"/>
            <a:ext cx="685263" cy="92871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653354" y="1792009"/>
            <a:ext cx="1581292" cy="388064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Chụp đèn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653354" y="2389844"/>
            <a:ext cx="1581291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Bóng đèn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653355" y="2920709"/>
            <a:ext cx="1597901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Công tắc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28" y="2755513"/>
            <a:ext cx="7524750" cy="360997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9653355" y="3507128"/>
            <a:ext cx="1624245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Thân đèn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653355" y="4023485"/>
            <a:ext cx="1624245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Dây nguồn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658132" y="4572000"/>
            <a:ext cx="1593123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F0"/>
                </a:solidFill>
                <a:latin typeface="Nunito Black" pitchFamily="2" charset="0"/>
              </a:rPr>
              <a:t> Đế đèn</a:t>
            </a:r>
          </a:p>
        </p:txBody>
      </p:sp>
      <p:pic>
        <p:nvPicPr>
          <p:cNvPr id="3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660" y="4712115"/>
            <a:ext cx="1752600" cy="23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62539 0.0969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76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26289 0.0064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6979 0.3386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77708 -0.0275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5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2708 0.13796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54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9883 -0.0803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1078</Words>
  <Application>Microsoft Office PowerPoint</Application>
  <PresentationFormat>Widescreen</PresentationFormat>
  <Paragraphs>115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Sigmar One</vt:lpstr>
      <vt:lpstr>义启小魏楷</vt:lpstr>
      <vt:lpstr>Arial</vt:lpstr>
      <vt:lpstr>Calibri</vt:lpstr>
      <vt:lpstr>Nunito Black</vt:lpstr>
      <vt:lpstr>KaiTi</vt:lpstr>
      <vt:lpstr>Nunito</vt:lpstr>
      <vt:lpstr>微软雅黑</vt:lpstr>
      <vt:lpstr>Alibaba PuHuiTi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P13</cp:lastModifiedBy>
  <cp:revision>93</cp:revision>
  <dcterms:created xsi:type="dcterms:W3CDTF">2006-08-16T00:00:00Z</dcterms:created>
  <dcterms:modified xsi:type="dcterms:W3CDTF">2025-04-26T02:43:33Z</dcterms:modified>
  <dc:identifier>DAFDiO2oNAs</dc:identifier>
</cp:coreProperties>
</file>