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267" r:id="rId3"/>
    <p:sldId id="257" r:id="rId4"/>
    <p:sldId id="268" r:id="rId5"/>
    <p:sldId id="273" r:id="rId6"/>
    <p:sldId id="274" r:id="rId7"/>
    <p:sldId id="275" r:id="rId8"/>
    <p:sldId id="276" r:id="rId9"/>
    <p:sldId id="269" r:id="rId10"/>
    <p:sldId id="270" r:id="rId11"/>
    <p:sldId id="271" r:id="rId12"/>
    <p:sldId id="272" r:id="rId13"/>
    <p:sldId id="264" r:id="rId14"/>
    <p:sldId id="265" r:id="rId15"/>
    <p:sldId id="277" r:id="rId16"/>
    <p:sldId id="278" r:id="rId17"/>
    <p:sldId id="296" r:id="rId18"/>
    <p:sldId id="287" r:id="rId19"/>
    <p:sldId id="288" r:id="rId20"/>
    <p:sldId id="289" r:id="rId21"/>
    <p:sldId id="290" r:id="rId22"/>
    <p:sldId id="291" r:id="rId23"/>
    <p:sldId id="292" r:id="rId24"/>
    <p:sldId id="293" r:id="rId25"/>
    <p:sldId id="297" r:id="rId26"/>
    <p:sldId id="294" r:id="rId27"/>
    <p:sldId id="295"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4AC29-6E6E-4874-8890-34773B26A0C2}" type="datetimeFigureOut">
              <a:rPr lang="en-US" smtClean="0"/>
              <a:pPr/>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1128D-FC2E-4700-A36F-6C8F9852CD4F}" type="slidenum">
              <a:rPr lang="en-US" smtClean="0"/>
              <a:pPr/>
              <a:t>‹#›</a:t>
            </a:fld>
            <a:endParaRPr lang="en-US"/>
          </a:p>
        </p:txBody>
      </p:sp>
    </p:spTree>
    <p:extLst>
      <p:ext uri="{BB962C8B-B14F-4D97-AF65-F5344CB8AC3E}">
        <p14:creationId xmlns:p14="http://schemas.microsoft.com/office/powerpoint/2010/main" val="111794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550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935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847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584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19306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8660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28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67575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562FC-1834-4E82-AF57-E07F080C183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304777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562FC-1834-4E82-AF57-E07F080C183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408803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562FC-1834-4E82-AF57-E07F080C183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363704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0" name="图片 9" descr="图片包含 气球&#10;&#10;描述已自动生成">
            <a:extLst>
              <a:ext uri="{FF2B5EF4-FFF2-40B4-BE49-F238E27FC236}">
                <a16:creationId xmlns:a16="http://schemas.microsoft.com/office/drawing/2014/main" xmlns="" id="{5F11540B-524D-41E2-B324-88FBEE12B1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42" b="35871"/>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 id="{00E616FE-5324-40D6-93DD-86778BEA6E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9577" y="1880696"/>
            <a:ext cx="5006721" cy="4645026"/>
          </a:xfrm>
          <a:prstGeom prst="rect">
            <a:avLst/>
          </a:prstGeom>
        </p:spPr>
      </p:pic>
      <p:grpSp>
        <p:nvGrpSpPr>
          <p:cNvPr id="17" name="组合 16">
            <a:extLst>
              <a:ext uri="{FF2B5EF4-FFF2-40B4-BE49-F238E27FC236}">
                <a16:creationId xmlns:a16="http://schemas.microsoft.com/office/drawing/2014/main" xmlns="" id="{091DF78E-393F-420E-A11C-D49976E942AE}"/>
              </a:ext>
            </a:extLst>
          </p:cNvPr>
          <p:cNvGrpSpPr/>
          <p:nvPr userDrawn="1"/>
        </p:nvGrpSpPr>
        <p:grpSpPr>
          <a:xfrm>
            <a:off x="5821609" y="1102660"/>
            <a:ext cx="4183862" cy="4183862"/>
            <a:chOff x="1161424" y="1002082"/>
            <a:chExt cx="3757808" cy="3757808"/>
          </a:xfrm>
          <a:solidFill>
            <a:schemeClr val="bg1"/>
          </a:solidFill>
        </p:grpSpPr>
        <p:sp>
          <p:nvSpPr>
            <p:cNvPr id="18" name="椭圆 17">
              <a:extLst>
                <a:ext uri="{FF2B5EF4-FFF2-40B4-BE49-F238E27FC236}">
                  <a16:creationId xmlns:a16="http://schemas.microsoft.com/office/drawing/2014/main" xmlns="" id="{05717A9E-2C8E-44F0-9243-5D3208AB8CF8}"/>
                </a:ext>
              </a:extLst>
            </p:cNvPr>
            <p:cNvSpPr/>
            <p:nvPr userDrawn="1"/>
          </p:nvSpPr>
          <p:spPr>
            <a:xfrm>
              <a:off x="1161424" y="1002082"/>
              <a:ext cx="3757808" cy="3757808"/>
            </a:xfrm>
            <a:prstGeom prst="ellipse">
              <a:avLst/>
            </a:prstGeom>
            <a:grpFill/>
            <a:ln w="101600">
              <a:solidFill>
                <a:schemeClr val="accent6">
                  <a:lumMod val="75000"/>
                </a:schemeClr>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9" name="椭圆 18">
              <a:extLst>
                <a:ext uri="{FF2B5EF4-FFF2-40B4-BE49-F238E27FC236}">
                  <a16:creationId xmlns:a16="http://schemas.microsoft.com/office/drawing/2014/main" xmlns="" id="{5D0E975A-9C32-4ABA-A3F4-F21BD44BBDD0}"/>
                </a:ext>
              </a:extLst>
            </p:cNvPr>
            <p:cNvSpPr/>
            <p:nvPr userDrawn="1"/>
          </p:nvSpPr>
          <p:spPr>
            <a:xfrm>
              <a:off x="1349836" y="1190494"/>
              <a:ext cx="3380983" cy="3380983"/>
            </a:xfrm>
            <a:prstGeom prst="ellipse">
              <a:avLst/>
            </a:prstGeom>
            <a:grpFill/>
            <a:ln w="25400">
              <a:solidFill>
                <a:schemeClr val="accent6">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spTree>
    <p:extLst>
      <p:ext uri="{BB962C8B-B14F-4D97-AF65-F5344CB8AC3E}">
        <p14:creationId xmlns:p14="http://schemas.microsoft.com/office/powerpoint/2010/main" val="2875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562FC-1834-4E82-AF57-E07F080C183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409307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F562FC-1834-4E82-AF57-E07F080C183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83808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562FC-1834-4E82-AF57-E07F080C183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55114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562FC-1834-4E82-AF57-E07F080C1839}" type="datetimeFigureOut">
              <a:rPr lang="en-US" smtClean="0"/>
              <a:pPr/>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07041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562FC-1834-4E82-AF57-E07F080C1839}" type="datetimeFigureOut">
              <a:rPr lang="en-US" smtClean="0"/>
              <a:pPr/>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72084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62FC-1834-4E82-AF57-E07F080C1839}" type="datetimeFigureOut">
              <a:rPr lang="en-US" smtClean="0"/>
              <a:pPr/>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21874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F562FC-1834-4E82-AF57-E07F080C183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23763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F562FC-1834-4E82-AF57-E07F080C183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F0BA5-94EE-4B5C-AA35-83056130A9EB}" type="slidenum">
              <a:rPr lang="en-US" smtClean="0"/>
              <a:pPr/>
              <a:t>‹#›</a:t>
            </a:fld>
            <a:endParaRPr lang="en-US"/>
          </a:p>
        </p:txBody>
      </p:sp>
    </p:spTree>
    <p:extLst>
      <p:ext uri="{BB962C8B-B14F-4D97-AF65-F5344CB8AC3E}">
        <p14:creationId xmlns:p14="http://schemas.microsoft.com/office/powerpoint/2010/main" val="16470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562FC-1834-4E82-AF57-E07F080C1839}" type="datetimeFigureOut">
              <a:rPr lang="en-US" smtClean="0"/>
              <a:pPr/>
              <a:t>4/26/2025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F0BA5-94EE-4B5C-AA35-83056130A9EB}" type="slidenum">
              <a:rPr lang="en-US" smtClean="0"/>
              <a:pPr/>
              <a:t>‹#›</a:t>
            </a:fld>
            <a:endParaRPr lang="en-US"/>
          </a:p>
        </p:txBody>
      </p:sp>
    </p:spTree>
    <p:extLst>
      <p:ext uri="{BB962C8B-B14F-4D97-AF65-F5344CB8AC3E}">
        <p14:creationId xmlns:p14="http://schemas.microsoft.com/office/powerpoint/2010/main" val="10594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10" Type="http://schemas.openxmlformats.org/officeDocument/2006/relationships/image" Target="../media/image11.gif"/><Relationship Id="rId4" Type="http://schemas.openxmlformats.org/officeDocument/2006/relationships/image" Target="../media/image5.wmf"/><Relationship Id="rId9"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6.sv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10" Type="http://schemas.openxmlformats.org/officeDocument/2006/relationships/image" Target="../media/image11.gif"/><Relationship Id="rId4" Type="http://schemas.openxmlformats.org/officeDocument/2006/relationships/image" Target="../media/image5.wmf"/><Relationship Id="rId9"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6698760" y="1142990"/>
            <a:ext cx="4144737"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3A1.</a:t>
            </a:r>
          </a:p>
        </p:txBody>
      </p:sp>
      <p:sp>
        <p:nvSpPr>
          <p:cNvPr id="2051" name="WordArt 3"/>
          <p:cNvSpPr>
            <a:spLocks noChangeArrowheads="1" noChangeShapeType="1" noTextEdit="1"/>
          </p:cNvSpPr>
          <p:nvPr/>
        </p:nvSpPr>
        <p:spPr bwMode="auto">
          <a:xfrm>
            <a:off x="464024" y="3500444"/>
            <a:ext cx="7083188"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 HỘI RỪNG XANH</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p:txBody>
      </p:sp>
      <p:grpSp>
        <p:nvGrpSpPr>
          <p:cNvPr id="2" name="Group 18"/>
          <p:cNvGrpSpPr>
            <a:grpSpLocks/>
          </p:cNvGrpSpPr>
          <p:nvPr/>
        </p:nvGrpSpPr>
        <p:grpSpPr bwMode="auto">
          <a:xfrm>
            <a:off x="3174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86" y="135666"/>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5056" y="83158"/>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825096"/>
            <a:ext cx="162560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5735193" y="1078787"/>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2065462" y="5052682"/>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291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85499"/>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9F2DDC36-58F2-403C-BA0B-2480FE3B9CE9}"/>
              </a:ext>
            </a:extLst>
          </p:cNvPr>
          <p:cNvSpPr txBox="1"/>
          <p:nvPr/>
        </p:nvSpPr>
        <p:spPr>
          <a:xfrm>
            <a:off x="0" y="1907108"/>
            <a:ext cx="12192000" cy="523220"/>
          </a:xfrm>
          <a:prstGeom prst="rect">
            <a:avLst/>
          </a:prstGeom>
          <a:noFill/>
        </p:spPr>
        <p:txBody>
          <a:bodyPr wrap="square">
            <a:spAutoFit/>
          </a:bodyPr>
          <a:lstStyle/>
          <a:p>
            <a:pPr lvl="0">
              <a:defRPr/>
            </a:pPr>
            <a:r>
              <a:rPr lang="en-US" sz="2800" b="1" dirty="0" smtClean="0">
                <a:solidFill>
                  <a:srgbClr val="008000"/>
                </a:solidFill>
                <a:latin typeface="Times New Roman" panose="02020603050405020304" pitchFamily="18" charset="0"/>
                <a:cs typeface="Times New Roman" panose="02020603050405020304" pitchFamily="18" charset="0"/>
              </a:rPr>
              <a:t>1. </a:t>
            </a:r>
            <a:r>
              <a:rPr lang="en-US" sz="2800" b="1" dirty="0" err="1" smtClean="0">
                <a:solidFill>
                  <a:srgbClr val="008000"/>
                </a:solidFill>
                <a:latin typeface="Times New Roman" pitchFamily="18" charset="0"/>
                <a:cs typeface="Times New Roman" pitchFamily="18" charset="0"/>
              </a:rPr>
              <a:t>Các</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sự</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vật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hội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như</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thế</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8C493D6-3AA0-9D46-7BD4-2180A93D0476}"/>
              </a:ext>
            </a:extLst>
          </p:cNvPr>
          <p:cNvSpPr txBox="1"/>
          <p:nvPr/>
        </p:nvSpPr>
        <p:spPr>
          <a:xfrm>
            <a:off x="0" y="2366518"/>
            <a:ext cx="11966107" cy="954107"/>
          </a:xfrm>
          <a:prstGeom prst="rect">
            <a:avLst/>
          </a:prstGeom>
          <a:noFill/>
        </p:spPr>
        <p:txBody>
          <a:bodyPr wrap="square">
            <a:spAutoFit/>
          </a:bodyPr>
          <a:lstStyle/>
          <a:p>
            <a:pPr algn="just"/>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nl-NL" sz="2800" b="1" dirty="0">
                <a:solidFill>
                  <a:srgbClr val="0000CC"/>
                </a:solidFill>
                <a:latin typeface="Times New Roman" pitchFamily="18" charset="0"/>
                <a:cs typeface="Times New Roman" pitchFamily="18" charset="0"/>
              </a:rPr>
              <a:t>Tre, trúc nổi nhạc sáo, khe suối gảy nhạc đàn, nấm mang ô đi hội, cọn nước chơi trò đu quay. </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9F2DDC36-58F2-403C-BA0B-2480FE3B9CE9}"/>
              </a:ext>
            </a:extLst>
          </p:cNvPr>
          <p:cNvSpPr txBox="1"/>
          <p:nvPr/>
        </p:nvSpPr>
        <p:spPr>
          <a:xfrm>
            <a:off x="20742" y="3150220"/>
            <a:ext cx="12192000" cy="954107"/>
          </a:xfrm>
          <a:prstGeom prst="rect">
            <a:avLst/>
          </a:prstGeom>
          <a:noFill/>
        </p:spPr>
        <p:txBody>
          <a:bodyPr wrap="square">
            <a:spAutoFit/>
          </a:bodyPr>
          <a:lstStyle/>
          <a:p>
            <a:pPr algn="just"/>
            <a:r>
              <a:rPr kumimoji="0" lang="en-US"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lang="en-US" sz="2800" b="1" dirty="0" err="1">
                <a:solidFill>
                  <a:srgbClr val="008000"/>
                </a:solidFill>
                <a:latin typeface="Times New Roman" pitchFamily="18" charset="0"/>
                <a:cs typeface="Times New Roman" pitchFamily="18" charset="0"/>
              </a:rPr>
              <a:t>Cùng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hỏi</a:t>
            </a:r>
            <a:r>
              <a:rPr lang="en-US" sz="2800" b="1" dirty="0">
                <a:solidFill>
                  <a:srgbClr val="008000"/>
                </a:solidFill>
                <a:latin typeface="Times New Roman" pitchFamily="18" charset="0"/>
                <a:cs typeface="Times New Roman" pitchFamily="18" charset="0"/>
              </a:rPr>
              <a:t> – </a:t>
            </a:r>
            <a:r>
              <a:rPr lang="en-US" sz="2800" b="1" dirty="0" err="1">
                <a:solidFill>
                  <a:srgbClr val="008000"/>
                </a:solidFill>
                <a:latin typeface="Times New Roman" pitchFamily="18" charset="0"/>
                <a:cs typeface="Times New Roman" pitchFamily="18" charset="0"/>
              </a:rPr>
              <a:t>đáp</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hoạt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động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các</a:t>
            </a:r>
            <a:r>
              <a:rPr lang="en-US" sz="2800" b="1" dirty="0">
                <a:solidFill>
                  <a:srgbClr val="008000"/>
                </a:solidFill>
                <a:latin typeface="Times New Roman" pitchFamily="18" charset="0"/>
                <a:cs typeface="Times New Roman" pitchFamily="18" charset="0"/>
              </a:rPr>
              <a:t> con </a:t>
            </a:r>
            <a:r>
              <a:rPr lang="en-US" sz="2800" b="1" dirty="0" err="1">
                <a:solidFill>
                  <a:srgbClr val="008000"/>
                </a:solidFill>
                <a:latin typeface="Times New Roman" pitchFamily="18" charset="0"/>
                <a:cs typeface="Times New Roman" pitchFamily="18" charset="0"/>
              </a:rPr>
              <a:t>vật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hội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rừng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xanh</a:t>
            </a:r>
            <a:r>
              <a:rPr lang="en-US" sz="2800" b="1" dirty="0">
                <a:solidFill>
                  <a:srgbClr val="008000"/>
                </a:solidFill>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xmlns="" id="{68C493D6-3AA0-9D46-7BD4-2180A93D0476}"/>
              </a:ext>
            </a:extLst>
          </p:cNvPr>
          <p:cNvSpPr txBox="1"/>
          <p:nvPr/>
        </p:nvSpPr>
        <p:spPr>
          <a:xfrm>
            <a:off x="1377883" y="3693272"/>
            <a:ext cx="10588224" cy="954107"/>
          </a:xfrm>
          <a:prstGeom prst="rect">
            <a:avLst/>
          </a:prstGeom>
          <a:noFill/>
        </p:spPr>
        <p:txBody>
          <a:bodyPr wrap="square">
            <a:spAutoFit/>
          </a:bodyPr>
          <a:lstStyle/>
          <a:p>
            <a:pPr algn="just"/>
            <a:r>
              <a:rPr lang="nl-NL" sz="2800" b="1" dirty="0">
                <a:solidFill>
                  <a:srgbClr val="0000CC"/>
                </a:solidFill>
                <a:latin typeface="Times New Roman" pitchFamily="18" charset="0"/>
                <a:cs typeface="Times New Roman" pitchFamily="18" charset="0"/>
              </a:rPr>
              <a:t> M: </a:t>
            </a:r>
            <a:r>
              <a:rPr lang="nl-NL" sz="2800" b="1" dirty="0" smtClean="0">
                <a:solidFill>
                  <a:srgbClr val="0000CC"/>
                </a:solidFill>
                <a:latin typeface="Times New Roman" pitchFamily="18" charset="0"/>
                <a:cs typeface="Times New Roman" pitchFamily="18" charset="0"/>
              </a:rPr>
              <a:t>    - </a:t>
            </a:r>
            <a:r>
              <a:rPr lang="nl-NL" sz="2800" b="1" dirty="0">
                <a:solidFill>
                  <a:srgbClr val="0000CC"/>
                </a:solidFill>
                <a:latin typeface="Times New Roman" pitchFamily="18" charset="0"/>
                <a:cs typeface="Times New Roman" pitchFamily="18" charset="0"/>
              </a:rPr>
              <a:t>Chim gõ kiến làm gì?</a:t>
            </a:r>
          </a:p>
          <a:p>
            <a:pPr algn="just"/>
            <a:r>
              <a:rPr lang="nl-NL" sz="2800" b="1" dirty="0">
                <a:solidFill>
                  <a:srgbClr val="0000CC"/>
                </a:solidFill>
                <a:latin typeface="Times New Roman" pitchFamily="18" charset="0"/>
                <a:cs typeface="Times New Roman" pitchFamily="18" charset="0"/>
              </a:rPr>
              <a:t>           - Chim gõ kiến nổi mõ.</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3" name="TextBox 12"/>
          <p:cNvSpPr txBox="1"/>
          <p:nvPr/>
        </p:nvSpPr>
        <p:spPr>
          <a:xfrm>
            <a:off x="0" y="949052"/>
            <a:ext cx="1219200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xanh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Nói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4605882"/>
            <a:ext cx="12192000" cy="523220"/>
          </a:xfrm>
          <a:prstGeom prst="rect">
            <a:avLst/>
          </a:prstGeom>
          <a:noFill/>
        </p:spPr>
        <p:txBody>
          <a:bodyPr wrap="square" rtlCol="0">
            <a:spAutoFit/>
          </a:bodyPr>
          <a:lstStyle/>
          <a:p>
            <a:r>
              <a:rPr lang="en-US" sz="2800" b="1" dirty="0" smtClean="0">
                <a:solidFill>
                  <a:srgbClr val="008000"/>
                </a:solidFill>
                <a:latin typeface="Times New Roman" pitchFamily="18" charset="0"/>
                <a:cs typeface="Times New Roman" pitchFamily="18" charset="0"/>
              </a:rPr>
              <a:t>3.Bài </a:t>
            </a:r>
            <a:r>
              <a:rPr lang="en-US" sz="2800" b="1" dirty="0" err="1">
                <a:solidFill>
                  <a:srgbClr val="008000"/>
                </a:solidFill>
                <a:latin typeface="Times New Roman" pitchFamily="18" charset="0"/>
                <a:cs typeface="Times New Roman" pitchFamily="18" charset="0"/>
              </a:rPr>
              <a:t>thơ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âm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âm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ấy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có</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dụng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smtClean="0">
                <a:solidFill>
                  <a:srgbClr val="008000"/>
                </a:solidFill>
                <a:latin typeface="Times New Roman" pitchFamily="18" charset="0"/>
                <a:cs typeface="Times New Roman" pitchFamily="18" charset="0"/>
              </a:rPr>
              <a:t>?</a:t>
            </a:r>
            <a:endParaRPr lang="en-US" sz="2800" b="1" dirty="0">
              <a:solidFill>
                <a:srgbClr val="008000"/>
              </a:solidFill>
              <a:latin typeface="Times New Roman" pitchFamily="18" charset="0"/>
              <a:cs typeface="Times New Roman" pitchFamily="18" charset="0"/>
            </a:endParaRPr>
          </a:p>
        </p:txBody>
      </p:sp>
      <p:sp>
        <p:nvSpPr>
          <p:cNvPr id="14" name="TextBox 13"/>
          <p:cNvSpPr txBox="1"/>
          <p:nvPr/>
        </p:nvSpPr>
        <p:spPr>
          <a:xfrm>
            <a:off x="41484" y="5094397"/>
            <a:ext cx="12150516" cy="1338828"/>
          </a:xfrm>
          <a:prstGeom prst="rect">
            <a:avLst/>
          </a:prstGeom>
          <a:noFill/>
        </p:spPr>
        <p:txBody>
          <a:bodyPr wrap="square" rtlCol="0">
            <a:spAutoFit/>
          </a:bodyPr>
          <a:lstStyle/>
          <a:p>
            <a:r>
              <a:rPr lang="nl-NL" sz="2700" b="1" dirty="0" smtClean="0">
                <a:solidFill>
                  <a:srgbClr val="0000CC"/>
                </a:solidFill>
                <a:latin typeface="Times New Roman" pitchFamily="18" charset="0"/>
                <a:cs typeface="Times New Roman" pitchFamily="18" charset="0"/>
              </a:rPr>
              <a:t>- Tiếng </a:t>
            </a:r>
            <a:r>
              <a:rPr lang="nl-NL" sz="2700" b="1" dirty="0">
                <a:solidFill>
                  <a:srgbClr val="0000CC"/>
                </a:solidFill>
                <a:latin typeface="Times New Roman" pitchFamily="18" charset="0"/>
                <a:cs typeface="Times New Roman" pitchFamily="18" charset="0"/>
              </a:rPr>
              <a:t>mõ, tiếng gà rừng gọi, tiếng nhạc sáo của tre trúc, tiếng nhạc đàn của khe suối, tiếng lĩnh xướng của khướu. </a:t>
            </a:r>
            <a:endParaRPr lang="nl-NL" sz="2700" b="1" dirty="0" smtClean="0">
              <a:solidFill>
                <a:srgbClr val="0000CC"/>
              </a:solidFill>
              <a:latin typeface="Times New Roman" pitchFamily="18" charset="0"/>
              <a:cs typeface="Times New Roman" pitchFamily="18" charset="0"/>
            </a:endParaRPr>
          </a:p>
          <a:p>
            <a:r>
              <a:rPr lang="nl-NL" sz="2700" b="1" dirty="0" smtClean="0">
                <a:solidFill>
                  <a:srgbClr val="0000CC"/>
                </a:solidFill>
                <a:latin typeface="Times New Roman" pitchFamily="18" charset="0"/>
                <a:cs typeface="Times New Roman" pitchFamily="18" charset="0"/>
              </a:rPr>
              <a:t>- Tác </a:t>
            </a:r>
            <a:r>
              <a:rPr lang="nl-NL" sz="2700" b="1" dirty="0">
                <a:solidFill>
                  <a:srgbClr val="0000CC"/>
                </a:solidFill>
                <a:latin typeface="Times New Roman" pitchFamily="18" charset="0"/>
                <a:cs typeface="Times New Roman" pitchFamily="18" charset="0"/>
              </a:rPr>
              <a:t>dụng: Những âm thanh đa dạng đó làm cho ngày hội vui tươi, rộn rã </a:t>
            </a:r>
            <a:r>
              <a:rPr lang="nl-NL" sz="2700" b="1" dirty="0" smtClean="0">
                <a:solidFill>
                  <a:srgbClr val="0000CC"/>
                </a:solidFill>
                <a:latin typeface="Times New Roman" pitchFamily="18" charset="0"/>
                <a:cs typeface="Times New Roman" pitchFamily="18" charset="0"/>
              </a:rPr>
              <a:t>hơn</a:t>
            </a:r>
            <a:endParaRPr lang="en-US" sz="2700" b="1" dirty="0">
              <a:solidFill>
                <a:srgbClr val="0000CC"/>
              </a:solidFill>
              <a:latin typeface="Times New Roman" pitchFamily="18" charset="0"/>
              <a:cs typeface="Times New Roman" pitchFamily="18" charset="0"/>
            </a:endParaRPr>
          </a:p>
        </p:txBody>
      </p:sp>
      <p:sp>
        <p:nvSpPr>
          <p:cNvPr id="15" name="TextBox 14"/>
          <p:cNvSpPr txBox="1"/>
          <p:nvPr/>
        </p:nvSpPr>
        <p:spPr>
          <a:xfrm>
            <a:off x="20742" y="6357023"/>
            <a:ext cx="12071174" cy="523220"/>
          </a:xfrm>
          <a:prstGeom prst="rect">
            <a:avLst/>
          </a:prstGeom>
          <a:noFill/>
        </p:spPr>
        <p:txBody>
          <a:bodyPr wrap="square" rtlCol="0">
            <a:spAutoFit/>
          </a:bodyPr>
          <a:lstStyle/>
          <a:p>
            <a:r>
              <a:rPr lang="en-US" sz="2800" b="1" dirty="0" smtClean="0">
                <a:solidFill>
                  <a:srgbClr val="008000"/>
                </a:solidFill>
                <a:latin typeface="Times New Roman" pitchFamily="18" charset="0"/>
                <a:cs typeface="Times New Roman" pitchFamily="18" charset="0"/>
              </a:rPr>
              <a:t>4. </a:t>
            </a:r>
            <a:r>
              <a:rPr lang="en-US" sz="2800" b="1" dirty="0" err="1" smtClean="0">
                <a:solidFill>
                  <a:srgbClr val="008000"/>
                </a:solidFill>
                <a:latin typeface="Times New Roman" pitchFamily="18" charset="0"/>
                <a:cs typeface="Times New Roman" pitchFamily="18" charset="0"/>
              </a:rPr>
              <a:t>Em</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thích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hình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ảnh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Vì</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sao</a:t>
            </a:r>
            <a:r>
              <a:rPr lang="en-US" sz="2800" b="1" dirty="0">
                <a:solidFill>
                  <a:srgbClr val="008000"/>
                </a:solidFill>
                <a:latin typeface="Times New Roman" pitchFamily="18" charset="0"/>
                <a:cs typeface="Times New Roman" pitchFamily="18" charset="0"/>
              </a:rPr>
              <a:t>?</a:t>
            </a:r>
            <a:endParaRPr lang="en-US" sz="2800" dirty="0">
              <a:solidFill>
                <a:srgbClr val="008000"/>
              </a:solidFill>
            </a:endParaRPr>
          </a:p>
        </p:txBody>
      </p:sp>
    </p:spTree>
    <p:extLst>
      <p:ext uri="{BB962C8B-B14F-4D97-AF65-F5344CB8AC3E}">
        <p14:creationId xmlns:p14="http://schemas.microsoft.com/office/powerpoint/2010/main" val="9025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02943" y="4797180"/>
            <a:ext cx="322205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7413" y="3491228"/>
            <a:ext cx="1187516" cy="1361562"/>
          </a:xfrm>
          <a:prstGeom prst="rect">
            <a:avLst/>
          </a:prstGeom>
        </p:spPr>
      </p:pic>
      <p:pic>
        <p:nvPicPr>
          <p:cNvPr id="9" name="Picture 9"/>
          <p:cNvPicPr>
            <a:picLocks noChangeAspect="1"/>
          </p:cNvPicPr>
          <p:nvPr/>
        </p:nvPicPr>
        <p:blipFill>
          <a:blip r:embed="rId6" cstate="print"/>
          <a:srcRect/>
          <a:stretch>
            <a:fillRect/>
          </a:stretch>
        </p:blipFill>
        <p:spPr>
          <a:xfrm>
            <a:off x="1412058" y="1863715"/>
            <a:ext cx="1135688" cy="1298890"/>
          </a:xfrm>
          <a:prstGeom prst="rect">
            <a:avLst/>
          </a:prstGeom>
        </p:spPr>
      </p:pic>
      <p:sp>
        <p:nvSpPr>
          <p:cNvPr id="18" name="TextBox 17"/>
          <p:cNvSpPr txBox="1"/>
          <p:nvPr/>
        </p:nvSpPr>
        <p:spPr>
          <a:xfrm>
            <a:off x="4065713" y="2098476"/>
            <a:ext cx="5250692"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xmlns="" id="{CDC375CF-0BBE-D9C1-307F-5E4174E9C8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5374" y="2197741"/>
            <a:ext cx="1638206" cy="1656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63236" y="3001356"/>
            <a:ext cx="435771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3429000" y="3796406"/>
            <a:ext cx="8534400" cy="1801109"/>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anose="02020603050405020304"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kern="0" dirty="0" err="1">
                <a:solidFill>
                  <a:srgbClr val="0000FF"/>
                </a:solidFill>
                <a:latin typeface="Times New Roman" panose="02020603050405020304" pitchFamily="18" charset="0"/>
                <a:cs typeface="Times New Roman" panose="02020603050405020304" pitchFamily="18" charset="0"/>
                <a:sym typeface="Arial"/>
              </a:rPr>
              <a:t>Bài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thơ</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kể</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về</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ngày</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hội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rừng</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xanh</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của</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các</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loài</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vật</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cây</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cối</a:t>
            </a:r>
            <a:r>
              <a:rPr lang="en-US" sz="2800" b="1" kern="0" dirty="0">
                <a:solidFill>
                  <a:srgbClr val="0000FF"/>
                </a:solidFill>
                <a:latin typeface="Times New Roman" panose="02020603050405020304" pitchFamily="18" charset="0"/>
                <a:cs typeface="Times New Roman" panose="02020603050405020304" pitchFamily="18" charset="0"/>
                <a:sym typeface="Arial"/>
              </a:rPr>
              <a:t> ở </a:t>
            </a:r>
            <a:r>
              <a:rPr lang="en-US" sz="2800" b="1" kern="0" dirty="0" err="1">
                <a:solidFill>
                  <a:srgbClr val="0000FF"/>
                </a:solidFill>
                <a:latin typeface="Times New Roman" panose="02020603050405020304" pitchFamily="18" charset="0"/>
                <a:cs typeface="Times New Roman" panose="02020603050405020304" pitchFamily="18" charset="0"/>
                <a:sym typeface="Arial"/>
              </a:rPr>
              <a:t>trong</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a:solidFill>
                  <a:srgbClr val="0000FF"/>
                </a:solidFill>
                <a:latin typeface="Times New Roman" panose="02020603050405020304" pitchFamily="18" charset="0"/>
                <a:cs typeface="Times New Roman" panose="02020603050405020304" pitchFamily="18" charset="0"/>
                <a:sym typeface="Arial"/>
              </a:rPr>
              <a:t>rừng</a:t>
            </a:r>
            <a:r>
              <a:rPr lang="en-US" sz="2800" b="1" kern="0" dirty="0">
                <a:solidFill>
                  <a:srgbClr val="0000FF"/>
                </a:solidFill>
                <a:latin typeface="Times New Roman" panose="02020603050405020304" pitchFamily="18" charset="0"/>
                <a:cs typeface="Times New Roman" panose="02020603050405020304" pitchFamily="18" charset="0"/>
                <a:sym typeface="Arial"/>
              </a:rPr>
              <a:t>. </a:t>
            </a:r>
            <a:r>
              <a:rPr lang="en-US" sz="2800" b="1" kern="0" dirty="0" smtClean="0">
                <a:solidFill>
                  <a:srgbClr val="0000FF"/>
                </a:solidFill>
                <a:latin typeface="Times New Roman" panose="02020603050405020304" pitchFamily="18" charset="0"/>
                <a:cs typeface="Times New Roman" panose="02020603050405020304" pitchFamily="18" charset="0"/>
                <a:sym typeface="Arial"/>
              </a:rPr>
              <a:t>Qua </a:t>
            </a:r>
            <a:r>
              <a:rPr lang="en-US" sz="2800" b="1" kern="0" dirty="0" err="1" smtClean="0">
                <a:solidFill>
                  <a:srgbClr val="0000FF"/>
                </a:solidFill>
                <a:latin typeface="Times New Roman" panose="02020603050405020304" pitchFamily="18" charset="0"/>
                <a:cs typeface="Times New Roman" panose="02020603050405020304" pitchFamily="18" charset="0"/>
                <a:sym typeface="Arial"/>
              </a:rPr>
              <a:t>đó</a:t>
            </a:r>
            <a:r>
              <a:rPr lang="en-US" sz="2800" b="1" kern="0" dirty="0" smtClean="0">
                <a:solidFill>
                  <a:srgbClr val="0000FF"/>
                </a:solidFill>
                <a:latin typeface="Times New Roman" panose="02020603050405020304" pitchFamily="18" charset="0"/>
                <a:cs typeface="Times New Roman" panose="02020603050405020304" pitchFamily="18" charset="0"/>
                <a:sym typeface="Arial"/>
              </a:rPr>
              <a:t> ta </a:t>
            </a:r>
            <a:r>
              <a:rPr lang="en-US" sz="2800" b="1" kern="0" dirty="0" err="1" smtClean="0">
                <a:solidFill>
                  <a:srgbClr val="0000FF"/>
                </a:solidFill>
                <a:latin typeface="Times New Roman" panose="02020603050405020304" pitchFamily="18" charset="0"/>
                <a:cs typeface="Times New Roman" panose="02020603050405020304" pitchFamily="18" charset="0"/>
                <a:sym typeface="Arial"/>
              </a:rPr>
              <a:t>thấy</a:t>
            </a:r>
            <a:r>
              <a:rPr lang="en-US" sz="2800" b="1" kern="0" dirty="0" smtClean="0">
                <a:solidFill>
                  <a:srgbClr val="0000FF"/>
                </a:solidFill>
                <a:latin typeface="Times New Roman" panose="02020603050405020304" pitchFamily="18" charset="0"/>
                <a:cs typeface="Times New Roman" panose="02020603050405020304" pitchFamily="18" charset="0"/>
                <a:sym typeface="Arial"/>
              </a:rPr>
              <a:t> </a:t>
            </a:r>
            <a:r>
              <a:rPr lang="en-US" sz="2800" b="1" kern="0" dirty="0" err="1" smtClean="0">
                <a:solidFill>
                  <a:srgbClr val="0000FF"/>
                </a:solidFill>
                <a:latin typeface="Times New Roman" panose="02020603050405020304" pitchFamily="18" charset="0"/>
                <a:cs typeface="Times New Roman" panose="02020603050405020304" pitchFamily="18" charset="0"/>
                <a:sym typeface="Arial"/>
              </a:rPr>
              <a:t>được</a:t>
            </a:r>
            <a:r>
              <a:rPr lang="nl-NL" sz="2800" b="1" dirty="0" smtClean="0">
                <a:solidFill>
                  <a:srgbClr val="0000FF"/>
                </a:solidFill>
                <a:latin typeface="Times New Roman" panose="02020603050405020304" pitchFamily="18" charset="0"/>
                <a:cs typeface="Times New Roman" panose="02020603050405020304" pitchFamily="18" charset="0"/>
              </a:rPr>
              <a:t>Thiên nhiên xung quanh chúng ta là một thế giới vô cùng kì thú và hấp dẫn.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95534" y="1656681"/>
            <a:ext cx="2606002"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0" y="5900055"/>
            <a:ext cx="6858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a:t>
            </a:r>
            <a:r>
              <a:rPr lang="vi-VN" sz="2800" b="1" dirty="0" smtClean="0">
                <a:solidFill>
                  <a:srgbClr val="008000"/>
                </a:solidFill>
                <a:latin typeface="Times New Roman" pitchFamily="18" charset="0"/>
                <a:cs typeface="Times New Roman" pitchFamily="18" charset="0"/>
              </a:rPr>
              <a:t>đọc</a:t>
            </a:r>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diễn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cảm</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và</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học</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thuộc</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lòng</a:t>
            </a:r>
            <a:r>
              <a:rPr lang="vi-VN" sz="2800" b="1" dirty="0" smtClean="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3" name="TextBox 22"/>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0" y="816450"/>
            <a:ext cx="1219200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xanh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Nói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3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17074"/>
            <a:ext cx="5907016" cy="954107"/>
          </a:xfrm>
          <a:prstGeom prst="rect">
            <a:avLst/>
          </a:prstGeom>
        </p:spPr>
        <p:txBody>
          <a:bodyPr wrap="square">
            <a:spAutoFit/>
          </a:bodyPr>
          <a:lstStyle/>
          <a:p>
            <a:pPr algn="just"/>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Bài</a:t>
            </a:r>
            <a:r>
              <a:rPr lang="en-US" sz="2800" b="1" dirty="0" smtClean="0">
                <a:solidFill>
                  <a:srgbClr val="008000"/>
                </a:solidFill>
                <a:latin typeface="Times New Roman" pitchFamily="18" charset="0"/>
                <a:cs typeface="Times New Roman" pitchFamily="18" charset="0"/>
              </a:rPr>
              <a:t> </a:t>
            </a:r>
            <a:r>
              <a:rPr lang="en-US" sz="2800" b="1" dirty="0">
                <a:solidFill>
                  <a:srgbClr val="008000"/>
                </a:solidFill>
                <a:latin typeface="Times New Roman" pitchFamily="18" charset="0"/>
                <a:cs typeface="Times New Roman" pitchFamily="18" charset="0"/>
              </a:rPr>
              <a:t>1.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điều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biết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rừng</a:t>
            </a:r>
            <a:r>
              <a:rPr lang="en-US" sz="2800" b="1" dirty="0">
                <a:solidFill>
                  <a:srgbClr val="008000"/>
                </a:solidFill>
                <a:latin typeface="Times New Roman" pitchFamily="18" charset="0"/>
                <a:cs typeface="Times New Roman" pitchFamily="18" charset="0"/>
              </a:rPr>
              <a:t> (qua </a:t>
            </a:r>
            <a:r>
              <a:rPr lang="en-US" sz="2800" b="1" dirty="0" err="1">
                <a:solidFill>
                  <a:srgbClr val="008000"/>
                </a:solidFill>
                <a:latin typeface="Times New Roman" pitchFamily="18" charset="0"/>
                <a:cs typeface="Times New Roman" pitchFamily="18" charset="0"/>
              </a:rPr>
              <a:t>phim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ảnh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sách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báo</a:t>
            </a:r>
            <a:r>
              <a:rPr lang="en-US" sz="2800" b="1" smtClean="0">
                <a:solidFill>
                  <a:srgbClr val="008000"/>
                </a:solidFill>
                <a:latin typeface="Times New Roman" pitchFamily="18"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6" name="TextBox 5"/>
          <p:cNvSpPr txBox="1"/>
          <p:nvPr/>
        </p:nvSpPr>
        <p:spPr>
          <a:xfrm>
            <a:off x="116533" y="1802171"/>
            <a:ext cx="5847539"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IV. </a:t>
            </a:r>
            <a:r>
              <a:rPr lang="en-US" sz="2800" b="1" dirty="0" err="1" smtClean="0">
                <a:solidFill>
                  <a:srgbClr val="0000FF"/>
                </a:solidFill>
                <a:latin typeface="Times New Roman" panose="02020603050405020304" pitchFamily="18" charset="0"/>
                <a:cs typeface="Times New Roman" panose="02020603050405020304" pitchFamily="18" charset="0"/>
              </a:rPr>
              <a:t>Nói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Rừng</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119" y="1624084"/>
            <a:ext cx="5299881" cy="523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0" y="3462864"/>
            <a:ext cx="7023526" cy="1815882"/>
          </a:xfrm>
          <a:prstGeom prst="rect">
            <a:avLst/>
          </a:prstGeom>
          <a:noFill/>
        </p:spPr>
        <p:txBody>
          <a:bodyPr wrap="none"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G</a:t>
            </a:r>
            <a:r>
              <a:rPr lang="en-US" sz="2800" b="1" dirty="0">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biết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đến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nhờ</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đâu</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gì</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Nêu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cảm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nghĩ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4" name="TextBox 13"/>
          <p:cNvSpPr txBox="1"/>
          <p:nvPr/>
        </p:nvSpPr>
        <p:spPr>
          <a:xfrm>
            <a:off x="0" y="816450"/>
            <a:ext cx="1219200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xanh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Nói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946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18862"/>
            <a:ext cx="9750231" cy="507190"/>
          </a:xfrm>
          <a:prstGeom prst="rect">
            <a:avLst/>
          </a:prstGeom>
        </p:spPr>
        <p:txBody>
          <a:bodyPr wrap="square">
            <a:spAutoFit/>
          </a:bodyPr>
          <a:lstStyle/>
          <a:p>
            <a:pPr algn="just"/>
            <a:r>
              <a:rPr lang="en-US" sz="2696" b="1" i="1" dirty="0" smtClean="0">
                <a:solidFill>
                  <a:srgbClr val="008000"/>
                </a:solidFill>
                <a:latin typeface="Times New Roman" pitchFamily="18" charset="0"/>
                <a:cs typeface="Times New Roman" pitchFamily="18" charset="0"/>
              </a:rPr>
              <a:t>* </a:t>
            </a:r>
            <a:r>
              <a:rPr lang="en-US" sz="2696" b="1" i="1" dirty="0" err="1" smtClean="0">
                <a:solidFill>
                  <a:srgbClr val="008000"/>
                </a:solidFill>
                <a:latin typeface="Times New Roman" pitchFamily="18" charset="0"/>
                <a:cs typeface="Times New Roman" pitchFamily="18" charset="0"/>
              </a:rPr>
              <a:t>Bài</a:t>
            </a:r>
            <a:r>
              <a:rPr lang="en-US" sz="2696" b="1" i="1" dirty="0" smtClean="0">
                <a:solidFill>
                  <a:srgbClr val="008000"/>
                </a:solidFill>
                <a:latin typeface="Times New Roman" pitchFamily="18" charset="0"/>
                <a:cs typeface="Times New Roman" pitchFamily="18" charset="0"/>
              </a:rPr>
              <a:t> </a:t>
            </a:r>
            <a:r>
              <a:rPr lang="en-US" sz="2696" b="1" i="1" dirty="0">
                <a:solidFill>
                  <a:srgbClr val="008000"/>
                </a:solidFill>
                <a:latin typeface="Times New Roman" pitchFamily="18" charset="0"/>
                <a:cs typeface="Times New Roman" pitchFamily="18" charset="0"/>
              </a:rPr>
              <a:t>2: </a:t>
            </a:r>
            <a:r>
              <a:rPr lang="en-US" sz="2696" b="1" i="1" dirty="0" err="1">
                <a:solidFill>
                  <a:srgbClr val="008000"/>
                </a:solidFill>
                <a:latin typeface="Times New Roman" pitchFamily="18" charset="0"/>
                <a:cs typeface="Times New Roman" pitchFamily="18" charset="0"/>
              </a:rPr>
              <a:t>Trao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đổi</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với</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bạn</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Làm</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thế</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nào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để</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bảo</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vệ</a:t>
            </a:r>
            <a:r>
              <a:rPr lang="en-US" sz="2696" b="1" i="1" dirty="0">
                <a:solidFill>
                  <a:srgbClr val="008000"/>
                </a:solidFill>
                <a:latin typeface="Times New Roman" pitchFamily="18" charset="0"/>
                <a:cs typeface="Times New Roman" pitchFamily="18" charset="0"/>
              </a:rPr>
              <a:t> </a:t>
            </a:r>
            <a:r>
              <a:rPr lang="en-US" sz="2696" b="1" i="1" dirty="0" err="1">
                <a:solidFill>
                  <a:srgbClr val="008000"/>
                </a:solidFill>
                <a:latin typeface="Times New Roman" pitchFamily="18" charset="0"/>
                <a:cs typeface="Times New Roman" pitchFamily="18" charset="0"/>
              </a:rPr>
              <a:t>rừng</a:t>
            </a:r>
            <a:r>
              <a:rPr lang="en-US" sz="2696" b="1" i="1" dirty="0">
                <a:solidFill>
                  <a:srgbClr val="008000"/>
                </a:solidFill>
                <a:latin typeface="Times New Roman" pitchFamily="18" charset="0"/>
                <a:cs typeface="Times New Roman" pitchFamily="18" charset="0"/>
              </a:rPr>
              <a:t>!</a:t>
            </a:r>
            <a:endParaRPr lang="en-US" sz="2696"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26" y="3058850"/>
            <a:ext cx="3293005" cy="19531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229" y="2994637"/>
            <a:ext cx="3595885" cy="20174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944" y="3026744"/>
            <a:ext cx="3504732" cy="2017409"/>
          </a:xfrm>
          <a:prstGeom prst="rect">
            <a:avLst/>
          </a:prstGeom>
        </p:spPr>
      </p:pic>
      <p:sp>
        <p:nvSpPr>
          <p:cNvPr id="7" name="Rectangle 6"/>
          <p:cNvSpPr/>
          <p:nvPr/>
        </p:nvSpPr>
        <p:spPr>
          <a:xfrm>
            <a:off x="0" y="5038734"/>
            <a:ext cx="10445190" cy="1751762"/>
          </a:xfrm>
          <a:prstGeom prst="rect">
            <a:avLst/>
          </a:prstGeom>
        </p:spPr>
        <p:txBody>
          <a:bodyPr wrap="square">
            <a:spAutoFit/>
          </a:bodyPr>
          <a:lstStyle/>
          <a:p>
            <a:r>
              <a:rPr lang="vi-VN" sz="2696" b="1" dirty="0">
                <a:solidFill>
                  <a:srgbClr val="0000CC"/>
                </a:solidFill>
                <a:latin typeface="Times New Roman" pitchFamily="18" charset="0"/>
                <a:cs typeface="Times New Roman" pitchFamily="18" charset="0"/>
              </a:rPr>
              <a:t>- Tuyên truyền bảo vệ rừng cho mọi người</a:t>
            </a:r>
            <a:r>
              <a:rPr lang="en-US" sz="2696" b="1" dirty="0">
                <a:solidFill>
                  <a:srgbClr val="0000CC"/>
                </a:solidFill>
                <a:latin typeface="Times New Roman" pitchFamily="18" charset="0"/>
                <a:cs typeface="Times New Roman" pitchFamily="18" charset="0"/>
              </a:rPr>
              <a:t>.</a:t>
            </a:r>
            <a:endParaRPr lang="vi-VN" sz="2696" b="1" dirty="0">
              <a:solidFill>
                <a:srgbClr val="0000CC"/>
              </a:solidFill>
              <a:latin typeface="Times New Roman" pitchFamily="18" charset="0"/>
              <a:cs typeface="Times New Roman" pitchFamily="18" charset="0"/>
            </a:endParaRPr>
          </a:p>
          <a:p>
            <a:r>
              <a:rPr lang="vi-VN" sz="2696" b="1" dirty="0">
                <a:solidFill>
                  <a:srgbClr val="0000CC"/>
                </a:solidFill>
                <a:latin typeface="Times New Roman" pitchFamily="18" charset="0"/>
                <a:cs typeface="Times New Roman" pitchFamily="18" charset="0"/>
              </a:rPr>
              <a:t>- Giải thích cho mọi người về lợi ích của rừng</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không</a:t>
            </a:r>
            <a:r>
              <a:rPr lang="vi-VN" sz="2696" b="1" dirty="0">
                <a:solidFill>
                  <a:srgbClr val="0000CC"/>
                </a:solidFill>
                <a:latin typeface="Times New Roman" pitchFamily="18" charset="0"/>
                <a:cs typeface="Times New Roman" pitchFamily="18" charset="0"/>
              </a:rPr>
              <a:t> chặt phá rừng</a:t>
            </a:r>
          </a:p>
          <a:p>
            <a:r>
              <a:rPr lang="vi-VN" sz="2696" b="1" dirty="0">
                <a:solidFill>
                  <a:srgbClr val="0000CC"/>
                </a:solidFill>
                <a:latin typeface="Times New Roman" pitchFamily="18" charset="0"/>
                <a:cs typeface="Times New Roman" pitchFamily="18" charset="0"/>
              </a:rPr>
              <a:t>- Trồng thêm thật nhiều cây xanh</a:t>
            </a:r>
          </a:p>
          <a:p>
            <a:r>
              <a:rPr lang="vi-VN" sz="2696" b="1" dirty="0">
                <a:solidFill>
                  <a:srgbClr val="0000CC"/>
                </a:solidFill>
                <a:latin typeface="Times New Roman" pitchFamily="18" charset="0"/>
                <a:cs typeface="Times New Roman" pitchFamily="18" charset="0"/>
              </a:rPr>
              <a:t>- Ko đốt rừng và khai thác bừa bãi</a:t>
            </a:r>
          </a:p>
        </p:txBody>
      </p:sp>
      <p:sp>
        <p:nvSpPr>
          <p:cNvPr id="17" name="TextBox 16"/>
          <p:cNvSpPr txBox="1"/>
          <p:nvPr/>
        </p:nvSpPr>
        <p:spPr>
          <a:xfrm>
            <a:off x="116533" y="1802171"/>
            <a:ext cx="5847539"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IV. </a:t>
            </a:r>
            <a:r>
              <a:rPr lang="en-US" sz="2800" b="1" dirty="0" err="1" smtClean="0">
                <a:solidFill>
                  <a:srgbClr val="0000FF"/>
                </a:solidFill>
                <a:latin typeface="Times New Roman" panose="02020603050405020304" pitchFamily="18" charset="0"/>
                <a:cs typeface="Times New Roman" panose="02020603050405020304" pitchFamily="18" charset="0"/>
              </a:rPr>
              <a:t>Nói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Rừng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6" name="TextBox 25"/>
          <p:cNvSpPr txBox="1"/>
          <p:nvPr/>
        </p:nvSpPr>
        <p:spPr>
          <a:xfrm>
            <a:off x="0" y="816450"/>
            <a:ext cx="1219200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xanh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Nói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7348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109182"/>
            <a:ext cx="11955439" cy="67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14270" y="2456597"/>
            <a:ext cx="6963460" cy="1473021"/>
          </a:xfrm>
          <a:prstGeom prst="rect">
            <a:avLst/>
          </a:prstGeom>
        </p:spPr>
        <p:txBody>
          <a:bodyPr wrap="none" fromWordArt="1">
            <a:prstTxWarp prst="textPlain">
              <a:avLst>
                <a:gd name="adj" fmla="val 50000"/>
              </a:avLst>
            </a:prstTxWarp>
          </a:bodyPr>
          <a:lstStyle/>
          <a:p>
            <a:pPr algn="ctr"/>
            <a:r>
              <a:rPr lang="en-US" sz="4269"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4269"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4269"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endPar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2265302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6698760" y="1142990"/>
            <a:ext cx="4144737" cy="1623615"/>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3A1.</a:t>
            </a:r>
          </a:p>
        </p:txBody>
      </p:sp>
      <p:sp>
        <p:nvSpPr>
          <p:cNvPr id="2051" name="WordArt 3"/>
          <p:cNvSpPr>
            <a:spLocks noChangeArrowheads="1" noChangeShapeType="1" noTextEdit="1"/>
          </p:cNvSpPr>
          <p:nvPr/>
        </p:nvSpPr>
        <p:spPr bwMode="auto">
          <a:xfrm>
            <a:off x="464024" y="3500444"/>
            <a:ext cx="7083188"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CHIM CHÍCH BÔNG</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3174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86" y="135666"/>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5056" y="83158"/>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825096"/>
            <a:ext cx="162560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5735193" y="1078787"/>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2065462" y="5052682"/>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9313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A3862D86-0037-7A04-AF86-53DE148076AE}"/>
              </a:ext>
            </a:extLst>
          </p:cNvPr>
          <p:cNvPicPr>
            <a:picLocks noChangeAspect="1"/>
          </p:cNvPicPr>
          <p:nvPr/>
        </p:nvPicPr>
        <p:blipFill rotWithShape="1">
          <a:blip r:embed="rId2">
            <a:extLst>
              <a:ext uri="{28A0092B-C50C-407E-A947-70E740481C1C}">
                <a14:useLocalDpi xmlns:a14="http://schemas.microsoft.com/office/drawing/2010/main" val="0"/>
              </a:ext>
            </a:extLst>
          </a:blip>
          <a:srcRect t="21803"/>
          <a:stretch/>
        </p:blipFill>
        <p:spPr>
          <a:xfrm>
            <a:off x="-95534" y="0"/>
            <a:ext cx="12287534" cy="6858000"/>
          </a:xfrm>
          <a:prstGeom prst="rect">
            <a:avLst/>
          </a:prstGeom>
        </p:spPr>
      </p:pic>
      <p:pic>
        <p:nvPicPr>
          <p:cNvPr id="5" name="Picture 4" descr="Icon&#10;&#10;Description automatically generated">
            <a:extLst>
              <a:ext uri="{FF2B5EF4-FFF2-40B4-BE49-F238E27FC236}">
                <a16:creationId xmlns:a16="http://schemas.microsoft.com/office/drawing/2014/main" xmlns=""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065" y="863823"/>
            <a:ext cx="739232" cy="135077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xmlns=""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95534" y="3786190"/>
            <a:ext cx="12287534" cy="3071810"/>
          </a:xfrm>
          <a:prstGeom prst="rect">
            <a:avLst/>
          </a:prstGeom>
        </p:spPr>
      </p:pic>
      <p:pic>
        <p:nvPicPr>
          <p:cNvPr id="7" name="Picture 4" descr="Vẽ Tay Bọ Rùa Bảy điểm Dễ Thương Miễn Phí 抠 Png Hình ảnh | Định dạng hình  ảnh PSD 610663515| vn.lovepik.com">
            <a:extLst>
              <a:ext uri="{FF2B5EF4-FFF2-40B4-BE49-F238E27FC236}">
                <a16:creationId xmlns:a16="http://schemas.microsoft.com/office/drawing/2014/main" xmlns=""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595804"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39B1E0D-B066-0B87-15F3-5E2EECF2D2A2}"/>
              </a:ext>
            </a:extLst>
          </p:cNvPr>
          <p:cNvPicPr>
            <a:picLocks noChangeAspect="1"/>
          </p:cNvPicPr>
          <p:nvPr/>
        </p:nvPicPr>
        <p:blipFill rotWithShape="1">
          <a:blip r:embed="rId7" cstate="print"/>
          <a:srcRect t="1505" r="-1" b="2635"/>
          <a:stretch/>
        </p:blipFill>
        <p:spPr>
          <a:xfrm>
            <a:off x="484109" y="1852466"/>
            <a:ext cx="1982405" cy="2624000"/>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9" name="TextBox 8">
            <a:extLst>
              <a:ext uri="{FF2B5EF4-FFF2-40B4-BE49-F238E27FC236}">
                <a16:creationId xmlns:a16="http://schemas.microsoft.com/office/drawing/2014/main" xmlns="" id="{133025F6-03E4-F7FE-A115-15A451327F80}"/>
              </a:ext>
            </a:extLst>
          </p:cNvPr>
          <p:cNvSpPr txBox="1"/>
          <p:nvPr/>
        </p:nvSpPr>
        <p:spPr>
          <a:xfrm>
            <a:off x="3352801"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
        <p:nvSpPr>
          <p:cNvPr id="11" name="TextBox 10"/>
          <p:cNvSpPr txBox="1"/>
          <p:nvPr/>
        </p:nvSpPr>
        <p:spPr>
          <a:xfrm>
            <a:off x="2595538" y="500043"/>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55189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5310"/>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0" y="927463"/>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viết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Chim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TextBox 6"/>
          <p:cNvSpPr txBox="1"/>
          <p:nvPr/>
        </p:nvSpPr>
        <p:spPr>
          <a:xfrm>
            <a:off x="0" y="1476103"/>
            <a:ext cx="12192000" cy="2677656"/>
          </a:xfrm>
          <a:prstGeom prst="rect">
            <a:avLst/>
          </a:prstGeom>
          <a:noFill/>
        </p:spPr>
        <p:txBody>
          <a:bodyPr wrap="square" rtlCol="0">
            <a:spAutoFit/>
          </a:bodyPr>
          <a:lstStyle/>
          <a:p>
            <a:pPr lvl="0" algn="just" defTabSz="1218804"/>
            <a:r>
              <a:rPr lang="vi-VN" sz="2800" b="1" dirty="0" smtClean="0">
                <a:solidFill>
                  <a:srgbClr val="0000FF"/>
                </a:solidFill>
                <a:latin typeface="Times New Roman" pitchFamily="18" charset="0"/>
                <a:cs typeface="Times New Roman" pitchFamily="18" charset="0"/>
              </a:rPr>
              <a:t>     Chích bông là một con chim bé xinh đẹp.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Cặp mỏ tí hon ấy gắp sâu trên lá nhanh thoăn thoắt.</a:t>
            </a:r>
          </a:p>
          <a:p>
            <a:pPr lvl="0" algn="r" defTabSz="1218804"/>
            <a:r>
              <a:rPr lang="vi-VN" sz="2800" b="1" dirty="0" smtClean="0">
                <a:solidFill>
                  <a:srgbClr val="0000FF"/>
                </a:solidFill>
                <a:latin typeface="Times New Roman" pitchFamily="18" charset="0"/>
                <a:cs typeface="Times New Roman" pitchFamily="18" charset="0"/>
              </a:rPr>
              <a:t>(Theo Tô Hoài)</a:t>
            </a:r>
          </a:p>
        </p:txBody>
      </p:sp>
      <p:sp>
        <p:nvSpPr>
          <p:cNvPr id="8" name="TextBox 7"/>
          <p:cNvSpPr txBox="1"/>
          <p:nvPr/>
        </p:nvSpPr>
        <p:spPr>
          <a:xfrm>
            <a:off x="0" y="4728754"/>
            <a:ext cx="5473337"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khó</a:t>
            </a:r>
            <a:r>
              <a:rPr lang="en-US" sz="2800" b="1" dirty="0" smtClean="0">
                <a:solidFill>
                  <a:srgbClr val="0000FF"/>
                </a:solidFill>
                <a:latin typeface="Times New Roman" pitchFamily="18" charset="0"/>
                <a:cs typeface="Times New Roman" pitchFamily="18" charset="0"/>
              </a:rPr>
              <a:t>.</a:t>
            </a:r>
          </a:p>
        </p:txBody>
      </p:sp>
      <p:sp>
        <p:nvSpPr>
          <p:cNvPr id="9" name="TextBox 8"/>
          <p:cNvSpPr txBox="1"/>
          <p:nvPr/>
        </p:nvSpPr>
        <p:spPr>
          <a:xfrm>
            <a:off x="0" y="5277394"/>
            <a:ext cx="12191999" cy="954107"/>
          </a:xfrm>
          <a:prstGeom prst="rect">
            <a:avLst/>
          </a:prstGeom>
          <a:noFill/>
        </p:spPr>
        <p:txBody>
          <a:bodyPr wrap="square" rtlCol="0">
            <a:spAutoFit/>
          </a:bodyPr>
          <a:lstStyle/>
          <a:p>
            <a:r>
              <a:rPr lang="vi-VN" sz="2800" b="1" dirty="0" smtClean="0">
                <a:solidFill>
                  <a:srgbClr val="008000"/>
                </a:solidFill>
                <a:latin typeface="Times New Roman" pitchFamily="18" charset="0"/>
                <a:cs typeface="Times New Roman" pitchFamily="18" charset="0"/>
              </a:rPr>
              <a:t>  - </a:t>
            </a:r>
            <a:r>
              <a:rPr lang="nl-NL" sz="2800" b="1" dirty="0" smtClean="0">
                <a:solidFill>
                  <a:srgbClr val="008000"/>
                </a:solidFill>
                <a:latin typeface="Times New Roman" pitchFamily="18" charset="0"/>
                <a:cs typeface="Times New Roman" pitchFamily="18" charset="0"/>
              </a:rPr>
              <a:t>liên liến, nhanh nhẹn, nhỏ xíu, xo</a:t>
            </a:r>
            <a:r>
              <a:rPr lang="vi-VN" sz="2800" b="1" dirty="0" smtClean="0">
                <a:solidFill>
                  <a:srgbClr val="008000"/>
                </a:solidFill>
                <a:latin typeface="Times New Roman" pitchFamily="18" charset="0"/>
                <a:cs typeface="Times New Roman" pitchFamily="18" charset="0"/>
              </a:rPr>
              <a:t>ải nhanh vun vút,trắp lại, nhanh thoán thoắt,...</a:t>
            </a:r>
            <a:endParaRPr lang="en-US" sz="2800" b="1" dirty="0" smtClean="0">
              <a:solidFill>
                <a:srgbClr val="008000"/>
              </a:solidFill>
              <a:latin typeface="Times New Roman" pitchFamily="18" charset="0"/>
              <a:cs typeface="Times New Roman" pitchFamily="18" charset="0"/>
            </a:endParaRPr>
          </a:p>
        </p:txBody>
      </p:sp>
      <p:sp>
        <p:nvSpPr>
          <p:cNvPr id="10" name="TextBox 9"/>
          <p:cNvSpPr txBox="1"/>
          <p:nvPr/>
        </p:nvSpPr>
        <p:spPr>
          <a:xfrm>
            <a:off x="0" y="4193177"/>
            <a:ext cx="12192000" cy="523220"/>
          </a:xfrm>
          <a:prstGeom prst="rect">
            <a:avLst/>
          </a:prstGeom>
          <a:noFill/>
        </p:spPr>
        <p:txBody>
          <a:bodyPr wrap="square" rtlCol="0">
            <a:spAutoFit/>
          </a:bodyPr>
          <a:lstStyle/>
          <a:p>
            <a:pPr lvl="0"/>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liên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liến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nhảy</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rất</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nhanh</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và</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liên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tiếp</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không</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ngừng</a:t>
            </a:r>
            <a:endParaRPr lang="en-US" sz="2800" b="1" dirty="0" smtClean="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xmlns="" id="{24AE2442-9A16-4C58-9B8B-079E02FE8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xmlns="" id="{045BD7A5-2A50-4FB8-827C-659AC2D1653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7" name="图片 14">
            <a:extLst>
              <a:ext uri="{FF2B5EF4-FFF2-40B4-BE49-F238E27FC236}">
                <a16:creationId xmlns:a16="http://schemas.microsoft.com/office/drawing/2014/main" xmlns="" id="{C0EEF8F4-2BFA-4EC9-8B6E-24889F13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 y="-241779"/>
            <a:ext cx="12188116" cy="5009366"/>
          </a:xfrm>
          <a:prstGeom prst="rect">
            <a:avLst/>
          </a:prstGeom>
        </p:spPr>
      </p:pic>
      <p:pic>
        <p:nvPicPr>
          <p:cNvPr id="8" name="图片 11" descr="图片包含 玩具, 玩偶&#10;&#10;已生成极高可信度的说明">
            <a:extLst>
              <a:ext uri="{FF2B5EF4-FFF2-40B4-BE49-F238E27FC236}">
                <a16:creationId xmlns:a16="http://schemas.microsoft.com/office/drawing/2014/main" xmlns="" id="{35BEF64D-DF4B-4D00-99A5-2FD9839DF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5806">
            <a:off x="7761874" y="3114612"/>
            <a:ext cx="3533211" cy="2842271"/>
          </a:xfrm>
          <a:prstGeom prst="rect">
            <a:avLst/>
          </a:prstGeom>
        </p:spPr>
      </p:pic>
      <p:pic>
        <p:nvPicPr>
          <p:cNvPr id="2" name="Picture 1">
            <a:extLst>
              <a:ext uri="{FF2B5EF4-FFF2-40B4-BE49-F238E27FC236}">
                <a16:creationId xmlns:a16="http://schemas.microsoft.com/office/drawing/2014/main" xmlns="" id="{D01316FA-C2FA-4CA3-AADA-DBA4836C60E0}"/>
              </a:ext>
            </a:extLst>
          </p:cNvPr>
          <p:cNvPicPr>
            <a:picLocks noChangeAspect="1"/>
          </p:cNvPicPr>
          <p:nvPr/>
        </p:nvPicPr>
        <p:blipFill>
          <a:blip r:embed="rId5"/>
          <a:stretch>
            <a:fillRect/>
          </a:stretch>
        </p:blipFill>
        <p:spPr>
          <a:xfrm>
            <a:off x="1847201" y="1842508"/>
            <a:ext cx="8516850" cy="2017951"/>
          </a:xfrm>
          <a:prstGeom prst="rect">
            <a:avLst/>
          </a:prstGeom>
        </p:spPr>
      </p:pic>
    </p:spTree>
    <p:extLst>
      <p:ext uri="{BB962C8B-B14F-4D97-AF65-F5344CB8AC3E}">
        <p14:creationId xmlns:p14="http://schemas.microsoft.com/office/powerpoint/2010/main" val="237927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út Mực Cây Màu Vàng - Miễn Phí vector hình ảnh trên Pixabay">
            <a:extLst>
              <a:ext uri="{FF2B5EF4-FFF2-40B4-BE49-F238E27FC236}">
                <a16:creationId xmlns:a16="http://schemas.microsoft.com/office/drawing/2014/main" xmlns="" id="{1646C177-E908-4F5C-AC89-CDB823094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0210">
            <a:off x="10212416" y="1024962"/>
            <a:ext cx="566188" cy="899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619259"/>
            <a:ext cx="12192000" cy="523220"/>
          </a:xfrm>
          <a:prstGeom prst="rect">
            <a:avLst/>
          </a:prstGeom>
          <a:noFill/>
        </p:spPr>
        <p:txBody>
          <a:bodyPr wrap="square" rtlCol="0">
            <a:spAutoFit/>
          </a:bodyPr>
          <a:lstStyle/>
          <a:p>
            <a:r>
              <a:rPr lang="nl-NL" sz="28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Bài tập 2(26). Viết </a:t>
            </a:r>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vào vở các địa danh có trong đoạn văn dưới đây</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279176"/>
            <a:ext cx="12192000" cy="2677656"/>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Vườn </a:t>
            </a:r>
            <a:r>
              <a:rPr lang="vi-VN" sz="2800" b="1" dirty="0">
                <a:solidFill>
                  <a:srgbClr val="0000FF"/>
                </a:solidFill>
                <a:latin typeface="Times New Roman" panose="02020603050405020304" pitchFamily="18" charset="0"/>
                <a:cs typeface="Times New Roman" panose="02020603050405020304" pitchFamily="18" charset="0"/>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r>
              <a:rPr lang="vi-VN" sz="2800" b="1" dirty="0">
                <a:solidFill>
                  <a:srgbClr val="0000FF"/>
                </a:solidFill>
                <a:latin typeface="Times New Roman" panose="02020603050405020304" pitchFamily="18" charset="0"/>
                <a:cs typeface="Times New Roman" panose="02020603050405020304" pitchFamily="18" charset="0"/>
              </a:rPr>
              <a:t>(Lâm Anh</a:t>
            </a:r>
            <a:r>
              <a:rPr lang="vi-VN" sz="2800" b="1" dirty="0" smtClean="0">
                <a:solidFill>
                  <a:srgbClr val="0000FF"/>
                </a:solidFill>
                <a:latin typeface="Times New Roman" panose="02020603050405020304" pitchFamily="18" charset="0"/>
                <a:cs typeface="Times New Roman" panose="02020603050405020304" pitchFamily="18" charset="0"/>
              </a:rPr>
              <a:t>)</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30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16" name="TextBox 15"/>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0" y="927463"/>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viết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Chim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41035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A3862D86-0037-7A04-AF86-53DE148076AE}"/>
              </a:ext>
            </a:extLst>
          </p:cNvPr>
          <p:cNvPicPr>
            <a:picLocks noChangeAspect="1"/>
          </p:cNvPicPr>
          <p:nvPr/>
        </p:nvPicPr>
        <p:blipFill rotWithShape="1">
          <a:blip r:embed="rId2">
            <a:extLst>
              <a:ext uri="{28A0092B-C50C-407E-A947-70E740481C1C}">
                <a14:useLocalDpi xmlns:a14="http://schemas.microsoft.com/office/drawing/2010/main" val="0"/>
              </a:ext>
            </a:extLst>
          </a:blip>
          <a:srcRect t="21803"/>
          <a:stretch/>
        </p:blipFill>
        <p:spPr>
          <a:xfrm>
            <a:off x="-95534" y="0"/>
            <a:ext cx="12287534" cy="6858000"/>
          </a:xfrm>
          <a:prstGeom prst="rect">
            <a:avLst/>
          </a:prstGeom>
        </p:spPr>
      </p:pic>
      <p:pic>
        <p:nvPicPr>
          <p:cNvPr id="5" name="Picture 4" descr="Icon&#10;&#10;Description automatically generated">
            <a:extLst>
              <a:ext uri="{FF2B5EF4-FFF2-40B4-BE49-F238E27FC236}">
                <a16:creationId xmlns:a16="http://schemas.microsoft.com/office/drawing/2014/main" xmlns=""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065" y="863823"/>
            <a:ext cx="739232" cy="135077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xmlns=""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95534" y="3786190"/>
            <a:ext cx="12287534" cy="3071810"/>
          </a:xfrm>
          <a:prstGeom prst="rect">
            <a:avLst/>
          </a:prstGeom>
        </p:spPr>
      </p:pic>
      <p:pic>
        <p:nvPicPr>
          <p:cNvPr id="7" name="Picture 4" descr="Vẽ Tay Bọ Rùa Bảy điểm Dễ Thương Miễn Phí 抠 Png Hình ảnh | Định dạng hình  ảnh PSD 610663515| vn.lovepik.com">
            <a:extLst>
              <a:ext uri="{FF2B5EF4-FFF2-40B4-BE49-F238E27FC236}">
                <a16:creationId xmlns:a16="http://schemas.microsoft.com/office/drawing/2014/main" xmlns=""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595804"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39B1E0D-B066-0B87-15F3-5E2EECF2D2A2}"/>
              </a:ext>
            </a:extLst>
          </p:cNvPr>
          <p:cNvPicPr>
            <a:picLocks noChangeAspect="1"/>
          </p:cNvPicPr>
          <p:nvPr/>
        </p:nvPicPr>
        <p:blipFill rotWithShape="1">
          <a:blip r:embed="rId7" cstate="print"/>
          <a:srcRect t="1505" r="-1" b="2635"/>
          <a:stretch/>
        </p:blipFill>
        <p:spPr>
          <a:xfrm>
            <a:off x="484109" y="1852466"/>
            <a:ext cx="1982405" cy="2624000"/>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9" name="TextBox 8">
            <a:extLst>
              <a:ext uri="{FF2B5EF4-FFF2-40B4-BE49-F238E27FC236}">
                <a16:creationId xmlns:a16="http://schemas.microsoft.com/office/drawing/2014/main" xmlns="" id="{133025F6-03E4-F7FE-A115-15A451327F80}"/>
              </a:ext>
            </a:extLst>
          </p:cNvPr>
          <p:cNvSpPr txBox="1"/>
          <p:nvPr/>
        </p:nvSpPr>
        <p:spPr>
          <a:xfrm>
            <a:off x="3352801"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
        <p:nvSpPr>
          <p:cNvPr id="11" name="TextBox 10"/>
          <p:cNvSpPr txBox="1"/>
          <p:nvPr/>
        </p:nvSpPr>
        <p:spPr>
          <a:xfrm>
            <a:off x="2595538" y="500043"/>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26960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xmlns=""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xmlns="" id="{DF3CCCE2-5512-42AA-AE4E-77870627F0DB}"/>
              </a:ext>
            </a:extLst>
          </p:cNvPr>
          <p:cNvGrpSpPr/>
          <p:nvPr/>
        </p:nvGrpSpPr>
        <p:grpSpPr>
          <a:xfrm>
            <a:off x="3388092" y="5390146"/>
            <a:ext cx="6439301" cy="808523"/>
            <a:chOff x="3022332" y="5601902"/>
            <a:chExt cx="6439301" cy="808523"/>
          </a:xfrm>
        </p:grpSpPr>
        <p:sp>
          <p:nvSpPr>
            <p:cNvPr id="7" name="Rectangle: Rounded Corners 6">
              <a:extLst>
                <a:ext uri="{FF2B5EF4-FFF2-40B4-BE49-F238E27FC236}">
                  <a16:creationId xmlns:a16="http://schemas.microsoft.com/office/drawing/2014/main" xmlns="" id="{C58D837E-C81F-4306-AEF9-1972332E85BA}"/>
                </a:ext>
              </a:extLst>
            </p:cNvPr>
            <p:cNvSpPr/>
            <p:nvPr/>
          </p:nvSpPr>
          <p:spPr>
            <a:xfrm>
              <a:off x="3022332" y="5601902"/>
              <a:ext cx="6198669"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xmlns=""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vi-VN" sz="3600" b="1" dirty="0">
                  <a:solidFill>
                    <a:prstClr val="black"/>
                  </a:solidFill>
                  <a:latin typeface="Calibri" panose="020F0502020204030204"/>
                  <a:ea typeface="Times New Roman" panose="02020603050405020304" pitchFamily="18" charset="0"/>
                  <a:cs typeface="Times New Roman" panose="02020603050405020304" pitchFamily="18" charset="0"/>
                </a:rPr>
                <a:t>Vườn Quốc gia Cúc Phương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6146" name="Picture 2" descr="Khám phá du lịch Vườn quốc gia Cúc Phương - Vntrip.vn">
            <a:extLst>
              <a:ext uri="{FF2B5EF4-FFF2-40B4-BE49-F238E27FC236}">
                <a16:creationId xmlns:a16="http://schemas.microsoft.com/office/drawing/2014/main" xmlns="" id="{852A9FC0-9C6B-4101-B3BF-C1C3FF398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29" y="805580"/>
            <a:ext cx="6776186" cy="45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252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xmlns=""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xmlns="" id="{C58D837E-C81F-4306-AEF9-1972332E85BA}"/>
              </a:ext>
            </a:extLst>
          </p:cNvPr>
          <p:cNvSpPr/>
          <p:nvPr/>
        </p:nvSpPr>
        <p:spPr>
          <a:xfrm>
            <a:off x="2493976" y="105877"/>
            <a:ext cx="6688524"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xmlns="" id="{C064109C-8144-457A-9C13-76504B3857FF}"/>
              </a:ext>
            </a:extLst>
          </p:cNvPr>
          <p:cNvSpPr txBox="1">
            <a:spLocks/>
          </p:cNvSpPr>
          <p:nvPr/>
        </p:nvSpPr>
        <p:spPr>
          <a:xfrm>
            <a:off x="2795600" y="159984"/>
            <a:ext cx="6281023" cy="17147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b="1" dirty="0">
                <a:latin typeface="+mn-lt"/>
                <a:ea typeface="Times New Roman" panose="02020603050405020304" pitchFamily="18" charset="0"/>
                <a:cs typeface="Times New Roman" panose="02020603050405020304" pitchFamily="18" charset="0"/>
              </a:rPr>
              <a:t>Các địa danh có trong đoạn văn</a:t>
            </a:r>
            <a:endParaRPr lang="en-US" sz="3600" b="1" dirty="0">
              <a:solidFill>
                <a:srgbClr val="FF0000"/>
              </a:solidFill>
              <a:latin typeface="+mn-lt"/>
              <a:cs typeface="Times New Roman" panose="02020603050405020304" pitchFamily="18" charset="0"/>
            </a:endParaRPr>
          </a:p>
        </p:txBody>
      </p:sp>
      <p:pic>
        <p:nvPicPr>
          <p:cNvPr id="1026" name="Picture 2" descr="TẢI Bản đồ Hành chính tỉnh Ninh Bình Khổ Lớn 2022">
            <a:extLst>
              <a:ext uri="{FF2B5EF4-FFF2-40B4-BE49-F238E27FC236}">
                <a16:creationId xmlns:a16="http://schemas.microsoft.com/office/drawing/2014/main" xmlns="" id="{32518135-138C-4905-BB1A-7752481C7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694" y="1452711"/>
            <a:ext cx="7667238" cy="431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28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xmlns=""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ẢI Bản đồ Hành chính tỉnh Hoà Bình Khổ Lớn Mới Nhất 2022">
            <a:extLst>
              <a:ext uri="{FF2B5EF4-FFF2-40B4-BE49-F238E27FC236}">
                <a16:creationId xmlns:a16="http://schemas.microsoft.com/office/drawing/2014/main" xmlns="" id="{9E51CF75-BE4B-45CD-AC39-00B40C49E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299" y="984185"/>
            <a:ext cx="8483061" cy="477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65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xmlns=""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TẢI Bản đồ Hành chính tỉnh Thanh Hoá Khổ Lớn năm 2022">
            <a:extLst>
              <a:ext uri="{FF2B5EF4-FFF2-40B4-BE49-F238E27FC236}">
                <a16:creationId xmlns:a16="http://schemas.microsoft.com/office/drawing/2014/main" xmlns="" id="{C2127439-A1AA-4F89-AB57-4A0056118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548" y="1002732"/>
            <a:ext cx="8450089" cy="47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75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xmlns=""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xmlns="" id="{DF3CCCE2-5512-42AA-AE4E-77870627F0DB}"/>
              </a:ext>
            </a:extLst>
          </p:cNvPr>
          <p:cNvGrpSpPr/>
          <p:nvPr/>
        </p:nvGrpSpPr>
        <p:grpSpPr>
          <a:xfrm>
            <a:off x="3546370" y="5390146"/>
            <a:ext cx="6281023" cy="808523"/>
            <a:chOff x="3180610" y="5601902"/>
            <a:chExt cx="6281023" cy="808523"/>
          </a:xfrm>
        </p:grpSpPr>
        <p:sp>
          <p:nvSpPr>
            <p:cNvPr id="7" name="Rectangle: Rounded Corners 6">
              <a:extLst>
                <a:ext uri="{FF2B5EF4-FFF2-40B4-BE49-F238E27FC236}">
                  <a16:creationId xmlns:a16="http://schemas.microsoft.com/office/drawing/2014/main" xmlns="" id="{C58D837E-C81F-4306-AEF9-1972332E85BA}"/>
                </a:ext>
              </a:extLst>
            </p:cNvPr>
            <p:cNvSpPr/>
            <p:nvPr/>
          </p:nvSpPr>
          <p:spPr>
            <a:xfrm>
              <a:off x="4851133" y="5601902"/>
              <a:ext cx="2868328"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xmlns=""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Nho Quan</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7170" name="Picture 2" descr="THỊ TRẤN NHO QUAN NINH BÌNH 2022 - YouTube">
            <a:extLst>
              <a:ext uri="{FF2B5EF4-FFF2-40B4-BE49-F238E27FC236}">
                <a16:creationId xmlns:a16="http://schemas.microsoft.com/office/drawing/2014/main" xmlns="" id="{FD2DEAD4-E5D4-4291-86E9-4EA524257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657" y="818147"/>
            <a:ext cx="7732116" cy="434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01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út Mực Cây Màu Vàng - Miễn Phí vector hình ảnh trên Pixabay">
            <a:extLst>
              <a:ext uri="{FF2B5EF4-FFF2-40B4-BE49-F238E27FC236}">
                <a16:creationId xmlns:a16="http://schemas.microsoft.com/office/drawing/2014/main" xmlns="" id="{1646C177-E908-4F5C-AC89-CDB823094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0210">
            <a:off x="10212416" y="1024962"/>
            <a:ext cx="566188" cy="899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73147"/>
            <a:ext cx="12192000" cy="523220"/>
          </a:xfrm>
          <a:prstGeom prst="rect">
            <a:avLst/>
          </a:prstGeom>
          <a:noFill/>
        </p:spPr>
        <p:txBody>
          <a:bodyPr wrap="square" rtlCol="0">
            <a:spAutoFit/>
          </a:bodyPr>
          <a:lstStyle/>
          <a:p>
            <a:r>
              <a:rPr lang="nl-NL" sz="28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Bài tập 2(26). Viết </a:t>
            </a:r>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vào vở các địa danh có trong đoạn văn dưới đây</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279176"/>
            <a:ext cx="12192000" cy="2677656"/>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Vườn </a:t>
            </a:r>
            <a:r>
              <a:rPr lang="vi-VN" sz="2800" b="1" dirty="0">
                <a:solidFill>
                  <a:srgbClr val="0000FF"/>
                </a:solidFill>
                <a:latin typeface="Times New Roman" panose="02020603050405020304" pitchFamily="18" charset="0"/>
                <a:cs typeface="Times New Roman" panose="02020603050405020304" pitchFamily="18" charset="0"/>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r>
              <a:rPr lang="vi-VN" sz="2800" b="1" dirty="0">
                <a:solidFill>
                  <a:srgbClr val="0000FF"/>
                </a:solidFill>
                <a:latin typeface="Times New Roman" panose="02020603050405020304" pitchFamily="18" charset="0"/>
                <a:cs typeface="Times New Roman" panose="02020603050405020304" pitchFamily="18" charset="0"/>
              </a:rPr>
              <a:t>(Lâm Anh</a:t>
            </a:r>
            <a:r>
              <a:rPr lang="vi-VN" sz="2800" b="1" dirty="0" smtClean="0">
                <a:solidFill>
                  <a:srgbClr val="0000FF"/>
                </a:solidFill>
                <a:latin typeface="Times New Roman" panose="02020603050405020304" pitchFamily="18" charset="0"/>
                <a:cs typeface="Times New Roman" panose="02020603050405020304" pitchFamily="18" charset="0"/>
              </a:rPr>
              <a:t>)</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4956832"/>
            <a:ext cx="12192000" cy="1384995"/>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nl-NL" sz="28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Các </a:t>
            </a:r>
            <a:r>
              <a:rPr lang="nl-NL" sz="28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địa </a:t>
            </a:r>
            <a:r>
              <a:rPr lang="nl-NL" sz="28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danh: </a:t>
            </a:r>
            <a:r>
              <a:rPr lang="vi-VN" sz="2800" b="1" dirty="0" smtClean="0">
                <a:solidFill>
                  <a:srgbClr val="008000"/>
                </a:solidFill>
                <a:latin typeface="Times New Roman" panose="02020603050405020304" pitchFamily="18" charset="0"/>
                <a:cs typeface="Times New Roman" panose="02020603050405020304" pitchFamily="18" charset="0"/>
              </a:rPr>
              <a:t>Cúc </a:t>
            </a:r>
            <a:r>
              <a:rPr lang="vi-VN" sz="2800" b="1" dirty="0">
                <a:solidFill>
                  <a:srgbClr val="008000"/>
                </a:solidFill>
                <a:latin typeface="Times New Roman" panose="02020603050405020304" pitchFamily="18" charset="0"/>
                <a:cs typeface="Times New Roman" panose="02020603050405020304" pitchFamily="18" charset="0"/>
              </a:rPr>
              <a:t>Phương </a:t>
            </a:r>
            <a:r>
              <a:rPr lang="en-US" sz="2800" b="1" dirty="0">
                <a:solidFill>
                  <a:srgbClr val="008000"/>
                </a:solidFill>
                <a:latin typeface="Times New Roman" panose="02020603050405020304" pitchFamily="18" charset="0"/>
                <a:cs typeface="Times New Roman" panose="02020603050405020304" pitchFamily="18" charset="0"/>
              </a:rPr>
              <a:t>,</a:t>
            </a:r>
            <a:r>
              <a:rPr lang="vi-VN" sz="2800" b="1" dirty="0" smtClean="0">
                <a:solidFill>
                  <a:srgbClr val="008000"/>
                </a:solidFill>
                <a:latin typeface="Times New Roman" panose="02020603050405020304" pitchFamily="18" charset="0"/>
                <a:cs typeface="Times New Roman" panose="02020603050405020304" pitchFamily="18" charset="0"/>
              </a:rPr>
              <a:t>Ninh </a:t>
            </a:r>
            <a:r>
              <a:rPr lang="vi-VN" sz="2800" b="1" dirty="0">
                <a:solidFill>
                  <a:srgbClr val="008000"/>
                </a:solidFill>
                <a:latin typeface="Times New Roman" panose="02020603050405020304" pitchFamily="18" charset="0"/>
                <a:cs typeface="Times New Roman" panose="02020603050405020304" pitchFamily="18" charset="0"/>
              </a:rPr>
              <a:t>Bình, Hòa Bình, Thanh </a:t>
            </a:r>
            <a:r>
              <a:rPr lang="vi-VN" sz="2800" b="1" dirty="0" smtClean="0">
                <a:solidFill>
                  <a:srgbClr val="008000"/>
                </a:solidFill>
                <a:latin typeface="Times New Roman" panose="02020603050405020304" pitchFamily="18" charset="0"/>
                <a:cs typeface="Times New Roman" panose="02020603050405020304" pitchFamily="18" charset="0"/>
              </a:rPr>
              <a:t>Hóa</a:t>
            </a:r>
            <a:r>
              <a:rPr lang="en-US" sz="2800" b="1" dirty="0" smtClean="0">
                <a:solidFill>
                  <a:srgbClr val="008000"/>
                </a:solidFill>
                <a:latin typeface="Times New Roman" panose="02020603050405020304" pitchFamily="18" charset="0"/>
                <a:cs typeface="Times New Roman" panose="02020603050405020304" pitchFamily="18" charset="0"/>
              </a:rPr>
              <a:t>, </a:t>
            </a:r>
            <a:r>
              <a:rPr lang="vi-VN" sz="2800" b="1" dirty="0" smtClean="0">
                <a:solidFill>
                  <a:srgbClr val="008000"/>
                </a:solidFill>
                <a:latin typeface="Times New Roman" panose="02020603050405020304" pitchFamily="18" charset="0"/>
                <a:cs typeface="Times New Roman" panose="02020603050405020304" pitchFamily="18" charset="0"/>
              </a:rPr>
              <a:t>Việt Nam</a:t>
            </a:r>
            <a:r>
              <a:rPr lang="en-US" sz="2800" b="1" dirty="0" smtClean="0">
                <a:solidFill>
                  <a:srgbClr val="008000"/>
                </a:solidFill>
                <a:latin typeface="Times New Roman" panose="02020603050405020304" pitchFamily="18" charset="0"/>
                <a:cs typeface="Times New Roman" panose="02020603050405020304" pitchFamily="18" charset="0"/>
              </a:rPr>
              <a:t>, </a:t>
            </a:r>
            <a:r>
              <a:rPr lang="vi-VN" sz="2800" b="1" dirty="0" smtClean="0">
                <a:solidFill>
                  <a:srgbClr val="008000"/>
                </a:solidFill>
                <a:latin typeface="Times New Roman" panose="02020603050405020304" pitchFamily="18" charset="0"/>
                <a:cs typeface="Times New Roman" panose="02020603050405020304" pitchFamily="18" charset="0"/>
              </a:rPr>
              <a:t>Cúc </a:t>
            </a:r>
            <a:r>
              <a:rPr lang="vi-VN" sz="2800" b="1" dirty="0">
                <a:solidFill>
                  <a:srgbClr val="008000"/>
                </a:solidFill>
                <a:latin typeface="Times New Roman" panose="02020603050405020304" pitchFamily="18" charset="0"/>
                <a:cs typeface="Times New Roman" panose="02020603050405020304" pitchFamily="18" charset="0"/>
              </a:rPr>
              <a:t>Phương, </a:t>
            </a:r>
            <a:r>
              <a:rPr lang="vi-VN" sz="2800" b="1" dirty="0" smtClean="0">
                <a:solidFill>
                  <a:srgbClr val="008000"/>
                </a:solidFill>
                <a:latin typeface="Times New Roman" panose="02020603050405020304" pitchFamily="18" charset="0"/>
                <a:cs typeface="Times New Roman" panose="02020603050405020304" pitchFamily="18" charset="0"/>
              </a:rPr>
              <a:t>Nho </a:t>
            </a:r>
            <a:r>
              <a:rPr lang="vi-VN" sz="2800" b="1" dirty="0">
                <a:solidFill>
                  <a:srgbClr val="008000"/>
                </a:solidFill>
                <a:latin typeface="Times New Roman" panose="02020603050405020304" pitchFamily="18" charset="0"/>
                <a:cs typeface="Times New Roman" panose="02020603050405020304" pitchFamily="18" charset="0"/>
              </a:rPr>
              <a:t>Quan, </a:t>
            </a:r>
            <a:r>
              <a:rPr lang="vi-VN" sz="2800" b="1" dirty="0" smtClean="0">
                <a:solidFill>
                  <a:srgbClr val="008000"/>
                </a:solidFill>
                <a:latin typeface="Times New Roman" panose="02020603050405020304" pitchFamily="18" charset="0"/>
                <a:cs typeface="Times New Roman" panose="02020603050405020304" pitchFamily="18" charset="0"/>
              </a:rPr>
              <a:t>Ninh Bình</a:t>
            </a:r>
            <a:r>
              <a:rPr lang="en-US" sz="2800" b="1" dirty="0" smtClean="0">
                <a:solidFill>
                  <a:srgbClr val="008000"/>
                </a:solidFill>
                <a:latin typeface="Times New Roman" panose="02020603050405020304" pitchFamily="18" charset="0"/>
                <a:cs typeface="Times New Roman" panose="02020603050405020304" pitchFamily="18" charset="0"/>
              </a:rPr>
              <a:t>.</a:t>
            </a:r>
          </a:p>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                                                                                                     </a:t>
            </a:r>
            <a:r>
              <a:rPr lang="vi-VN" sz="2800" b="1" dirty="0" smtClean="0">
                <a:solidFill>
                  <a:srgbClr val="008000"/>
                </a:solidFill>
                <a:latin typeface="Times New Roman" panose="02020603050405020304" pitchFamily="18" charset="0"/>
                <a:cs typeface="Times New Roman" panose="02020603050405020304" pitchFamily="18" charset="0"/>
              </a:rPr>
              <a:t>(</a:t>
            </a:r>
            <a:r>
              <a:rPr lang="vi-VN" sz="2800" b="1" dirty="0">
                <a:solidFill>
                  <a:srgbClr val="008000"/>
                </a:solidFill>
                <a:latin typeface="Times New Roman" panose="02020603050405020304" pitchFamily="18" charset="0"/>
                <a:cs typeface="Times New Roman" panose="02020603050405020304" pitchFamily="18" charset="0"/>
              </a:rPr>
              <a:t>Lâm Anh</a:t>
            </a:r>
            <a:r>
              <a:rPr lang="vi-VN" sz="2800" b="1" dirty="0" smtClean="0">
                <a:solidFill>
                  <a:srgbClr val="008000"/>
                </a:solidFill>
                <a:latin typeface="Times New Roman" panose="02020603050405020304" pitchFamily="18" charset="0"/>
                <a:cs typeface="Times New Roman" panose="02020603050405020304" pitchFamily="18" charset="0"/>
              </a:rPr>
              <a:t>)</a:t>
            </a:r>
            <a:endParaRPr lang="vi-VN" sz="2800" b="1" dirty="0">
              <a:solidFill>
                <a:srgbClr val="008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30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9" name="TextBox 8"/>
          <p:cNvSpPr txBox="1"/>
          <p:nvPr/>
        </p:nvSpPr>
        <p:spPr>
          <a:xfrm>
            <a:off x="0" y="447792"/>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0" name="TextBox 9"/>
          <p:cNvSpPr txBox="1"/>
          <p:nvPr/>
        </p:nvSpPr>
        <p:spPr>
          <a:xfrm>
            <a:off x="0" y="927463"/>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Nghe</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viết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Chim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708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xmlns=""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0160EBD5-F569-4CF2-99D5-709453DF98BF}"/>
              </a:ext>
            </a:extLst>
          </p:cNvPr>
          <p:cNvSpPr/>
          <p:nvPr/>
        </p:nvSpPr>
        <p:spPr>
          <a:xfrm>
            <a:off x="593395" y="408451"/>
            <a:ext cx="10922110" cy="1011105"/>
          </a:xfrm>
          <a:custGeom>
            <a:avLst/>
            <a:gdLst>
              <a:gd name="connsiteX0" fmla="*/ 0 w 5384620"/>
              <a:gd name="connsiteY0" fmla="*/ 0 h 1011105"/>
              <a:gd name="connsiteX1" fmla="*/ 780770 w 5384620"/>
              <a:gd name="connsiteY1" fmla="*/ 0 h 1011105"/>
              <a:gd name="connsiteX2" fmla="*/ 1453847 w 5384620"/>
              <a:gd name="connsiteY2" fmla="*/ 0 h 1011105"/>
              <a:gd name="connsiteX3" fmla="*/ 1965386 w 5384620"/>
              <a:gd name="connsiteY3" fmla="*/ 0 h 1011105"/>
              <a:gd name="connsiteX4" fmla="*/ 2638464 w 5384620"/>
              <a:gd name="connsiteY4" fmla="*/ 0 h 1011105"/>
              <a:gd name="connsiteX5" fmla="*/ 3150003 w 5384620"/>
              <a:gd name="connsiteY5" fmla="*/ 0 h 1011105"/>
              <a:gd name="connsiteX6" fmla="*/ 3715388 w 5384620"/>
              <a:gd name="connsiteY6" fmla="*/ 0 h 1011105"/>
              <a:gd name="connsiteX7" fmla="*/ 4496158 w 5384620"/>
              <a:gd name="connsiteY7" fmla="*/ 0 h 1011105"/>
              <a:gd name="connsiteX8" fmla="*/ 5384620 w 5384620"/>
              <a:gd name="connsiteY8" fmla="*/ 0 h 1011105"/>
              <a:gd name="connsiteX9" fmla="*/ 5384620 w 5384620"/>
              <a:gd name="connsiteY9" fmla="*/ 515664 h 1011105"/>
              <a:gd name="connsiteX10" fmla="*/ 5384620 w 5384620"/>
              <a:gd name="connsiteY10" fmla="*/ 1011105 h 1011105"/>
              <a:gd name="connsiteX11" fmla="*/ 4657696 w 5384620"/>
              <a:gd name="connsiteY11" fmla="*/ 1011105 h 1011105"/>
              <a:gd name="connsiteX12" fmla="*/ 4038465 w 5384620"/>
              <a:gd name="connsiteY12" fmla="*/ 1011105 h 1011105"/>
              <a:gd name="connsiteX13" fmla="*/ 3257695 w 5384620"/>
              <a:gd name="connsiteY13" fmla="*/ 1011105 h 1011105"/>
              <a:gd name="connsiteX14" fmla="*/ 2476925 w 5384620"/>
              <a:gd name="connsiteY14" fmla="*/ 1011105 h 1011105"/>
              <a:gd name="connsiteX15" fmla="*/ 1965386 w 5384620"/>
              <a:gd name="connsiteY15" fmla="*/ 1011105 h 1011105"/>
              <a:gd name="connsiteX16" fmla="*/ 1453847 w 5384620"/>
              <a:gd name="connsiteY16" fmla="*/ 1011105 h 1011105"/>
              <a:gd name="connsiteX17" fmla="*/ 834616 w 5384620"/>
              <a:gd name="connsiteY17" fmla="*/ 1011105 h 1011105"/>
              <a:gd name="connsiteX18" fmla="*/ 0 w 5384620"/>
              <a:gd name="connsiteY18" fmla="*/ 1011105 h 1011105"/>
              <a:gd name="connsiteX19" fmla="*/ 0 w 5384620"/>
              <a:gd name="connsiteY19" fmla="*/ 485330 h 1011105"/>
              <a:gd name="connsiteX20" fmla="*/ 0 w 5384620"/>
              <a:gd name="connsiteY2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84620" h="1011105" fill="none" extrusionOk="0">
                <a:moveTo>
                  <a:pt x="0" y="0"/>
                </a:moveTo>
                <a:cubicBezTo>
                  <a:pt x="192858" y="-17467"/>
                  <a:pt x="446474" y="-13012"/>
                  <a:pt x="780770" y="0"/>
                </a:cubicBezTo>
                <a:cubicBezTo>
                  <a:pt x="1115066" y="13012"/>
                  <a:pt x="1218244" y="-21454"/>
                  <a:pt x="1453847" y="0"/>
                </a:cubicBezTo>
                <a:cubicBezTo>
                  <a:pt x="1689450" y="21454"/>
                  <a:pt x="1787084" y="636"/>
                  <a:pt x="1965386" y="0"/>
                </a:cubicBezTo>
                <a:cubicBezTo>
                  <a:pt x="2143688" y="-636"/>
                  <a:pt x="2349960" y="-10604"/>
                  <a:pt x="2638464" y="0"/>
                </a:cubicBezTo>
                <a:cubicBezTo>
                  <a:pt x="2926968" y="10604"/>
                  <a:pt x="2971657" y="2283"/>
                  <a:pt x="3150003" y="0"/>
                </a:cubicBezTo>
                <a:cubicBezTo>
                  <a:pt x="3328349" y="-2283"/>
                  <a:pt x="3562901" y="400"/>
                  <a:pt x="3715388" y="0"/>
                </a:cubicBezTo>
                <a:cubicBezTo>
                  <a:pt x="3867875" y="-400"/>
                  <a:pt x="4184537" y="-25117"/>
                  <a:pt x="4496158" y="0"/>
                </a:cubicBezTo>
                <a:cubicBezTo>
                  <a:pt x="4807779" y="25117"/>
                  <a:pt x="5052088" y="-37148"/>
                  <a:pt x="5384620" y="0"/>
                </a:cubicBezTo>
                <a:cubicBezTo>
                  <a:pt x="5410025" y="205137"/>
                  <a:pt x="5399785" y="328559"/>
                  <a:pt x="5384620" y="515664"/>
                </a:cubicBezTo>
                <a:cubicBezTo>
                  <a:pt x="5369455" y="702769"/>
                  <a:pt x="5377055" y="774315"/>
                  <a:pt x="5384620" y="1011105"/>
                </a:cubicBezTo>
                <a:cubicBezTo>
                  <a:pt x="5126152" y="977993"/>
                  <a:pt x="5007514" y="1009951"/>
                  <a:pt x="4657696" y="1011105"/>
                </a:cubicBezTo>
                <a:cubicBezTo>
                  <a:pt x="4307878" y="1012259"/>
                  <a:pt x="4252182" y="1003114"/>
                  <a:pt x="4038465" y="1011105"/>
                </a:cubicBezTo>
                <a:cubicBezTo>
                  <a:pt x="3824748" y="1019096"/>
                  <a:pt x="3507450" y="980547"/>
                  <a:pt x="3257695" y="1011105"/>
                </a:cubicBezTo>
                <a:cubicBezTo>
                  <a:pt x="3007940" y="1041664"/>
                  <a:pt x="2744115" y="1030580"/>
                  <a:pt x="2476925" y="1011105"/>
                </a:cubicBezTo>
                <a:cubicBezTo>
                  <a:pt x="2209735" y="991631"/>
                  <a:pt x="2214667" y="1029052"/>
                  <a:pt x="1965386" y="1011105"/>
                </a:cubicBezTo>
                <a:cubicBezTo>
                  <a:pt x="1716105" y="993158"/>
                  <a:pt x="1601978" y="1013613"/>
                  <a:pt x="1453847" y="1011105"/>
                </a:cubicBezTo>
                <a:cubicBezTo>
                  <a:pt x="1305716" y="1008597"/>
                  <a:pt x="1093189" y="1014137"/>
                  <a:pt x="834616" y="1011105"/>
                </a:cubicBezTo>
                <a:cubicBezTo>
                  <a:pt x="576043" y="1008073"/>
                  <a:pt x="245933" y="1008464"/>
                  <a:pt x="0" y="1011105"/>
                </a:cubicBezTo>
                <a:cubicBezTo>
                  <a:pt x="8002" y="805001"/>
                  <a:pt x="-7588" y="721753"/>
                  <a:pt x="0" y="485330"/>
                </a:cubicBezTo>
                <a:cubicBezTo>
                  <a:pt x="7588" y="248908"/>
                  <a:pt x="9345" y="107972"/>
                  <a:pt x="0" y="0"/>
                </a:cubicBezTo>
                <a:close/>
              </a:path>
              <a:path w="5384620" h="1011105" stroke="0" extrusionOk="0">
                <a:moveTo>
                  <a:pt x="0" y="0"/>
                </a:moveTo>
                <a:cubicBezTo>
                  <a:pt x="230918" y="-34608"/>
                  <a:pt x="457686" y="29139"/>
                  <a:pt x="780770" y="0"/>
                </a:cubicBezTo>
                <a:cubicBezTo>
                  <a:pt x="1103854" y="-29139"/>
                  <a:pt x="1095203" y="-10737"/>
                  <a:pt x="1400001" y="0"/>
                </a:cubicBezTo>
                <a:cubicBezTo>
                  <a:pt x="1704799" y="10737"/>
                  <a:pt x="2007176" y="-13995"/>
                  <a:pt x="2180771" y="0"/>
                </a:cubicBezTo>
                <a:cubicBezTo>
                  <a:pt x="2354366" y="13995"/>
                  <a:pt x="2617652" y="-13040"/>
                  <a:pt x="2746156" y="0"/>
                </a:cubicBezTo>
                <a:cubicBezTo>
                  <a:pt x="2874660" y="13040"/>
                  <a:pt x="3086608" y="13825"/>
                  <a:pt x="3311541" y="0"/>
                </a:cubicBezTo>
                <a:cubicBezTo>
                  <a:pt x="3536474" y="-13825"/>
                  <a:pt x="3672840" y="-23433"/>
                  <a:pt x="3984619" y="0"/>
                </a:cubicBezTo>
                <a:cubicBezTo>
                  <a:pt x="4296398" y="23433"/>
                  <a:pt x="4313771" y="23016"/>
                  <a:pt x="4496158" y="0"/>
                </a:cubicBezTo>
                <a:cubicBezTo>
                  <a:pt x="4678545" y="-23016"/>
                  <a:pt x="5121757" y="-31181"/>
                  <a:pt x="5384620" y="0"/>
                </a:cubicBezTo>
                <a:cubicBezTo>
                  <a:pt x="5365819" y="247370"/>
                  <a:pt x="5369515" y="264404"/>
                  <a:pt x="5384620" y="505553"/>
                </a:cubicBezTo>
                <a:cubicBezTo>
                  <a:pt x="5399725" y="746702"/>
                  <a:pt x="5372379" y="848331"/>
                  <a:pt x="5384620" y="1011105"/>
                </a:cubicBezTo>
                <a:cubicBezTo>
                  <a:pt x="5154904" y="985084"/>
                  <a:pt x="4988637" y="999940"/>
                  <a:pt x="4819235" y="1011105"/>
                </a:cubicBezTo>
                <a:cubicBezTo>
                  <a:pt x="4649834" y="1022270"/>
                  <a:pt x="4452630" y="1025608"/>
                  <a:pt x="4146157" y="1011105"/>
                </a:cubicBezTo>
                <a:cubicBezTo>
                  <a:pt x="3839684" y="996602"/>
                  <a:pt x="3550420" y="985018"/>
                  <a:pt x="3365388" y="1011105"/>
                </a:cubicBezTo>
                <a:cubicBezTo>
                  <a:pt x="3180356" y="1037192"/>
                  <a:pt x="2888868" y="1039640"/>
                  <a:pt x="2746156" y="1011105"/>
                </a:cubicBezTo>
                <a:cubicBezTo>
                  <a:pt x="2603444" y="982570"/>
                  <a:pt x="2358719" y="1029056"/>
                  <a:pt x="2126925" y="1011105"/>
                </a:cubicBezTo>
                <a:cubicBezTo>
                  <a:pt x="1895131" y="993154"/>
                  <a:pt x="1643205" y="997789"/>
                  <a:pt x="1346155" y="1011105"/>
                </a:cubicBezTo>
                <a:cubicBezTo>
                  <a:pt x="1049105" y="1024422"/>
                  <a:pt x="347313" y="1066336"/>
                  <a:pt x="0" y="1011105"/>
                </a:cubicBezTo>
                <a:cubicBezTo>
                  <a:pt x="-21569" y="849647"/>
                  <a:pt x="-14519" y="596950"/>
                  <a:pt x="0" y="485330"/>
                </a:cubicBezTo>
                <a:cubicBezTo>
                  <a:pt x="14519" y="373710"/>
                  <a:pt x="-5528" y="216711"/>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Câu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Chọn iêu hoặc ươu thay cho</a:t>
            </a:r>
          </a:p>
        </p:txBody>
      </p:sp>
      <p:sp>
        <p:nvSpPr>
          <p:cNvPr id="14" name="TextBox 13">
            <a:extLst>
              <a:ext uri="{FF2B5EF4-FFF2-40B4-BE49-F238E27FC236}">
                <a16:creationId xmlns:a16="http://schemas.microsoft.com/office/drawing/2014/main" xmlns="" id="{91DA023B-A6B1-44D1-87F8-D6731D40C02F}"/>
              </a:ext>
            </a:extLst>
          </p:cNvPr>
          <p:cNvSpPr txBox="1"/>
          <p:nvPr/>
        </p:nvSpPr>
        <p:spPr>
          <a:xfrm>
            <a:off x="654518" y="2155727"/>
            <a:ext cx="10915049" cy="2298834"/>
          </a:xfrm>
          <a:prstGeom prst="rect">
            <a:avLst/>
          </a:prstGeom>
          <a:noFill/>
        </p:spPr>
        <p:txBody>
          <a:bodyPr wrap="square" rtlCol="0">
            <a:spAutoFit/>
          </a:bodyPr>
          <a:lstStyle/>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Cứ chiều chiều, bầy hươu lại rủ nhau ra suối uống nước.</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Buổi sáng, tiếng chim khướu lảnh lót khắp rừng.</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Mặt trời chiếu những tia nắng ấm áp xuống vườn cây.</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F3434F52-1D6D-4FD3-BF5C-567CB7B46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38" y="4712220"/>
            <a:ext cx="3481337" cy="2575589"/>
          </a:xfrm>
          <a:prstGeom prst="rect">
            <a:avLst/>
          </a:prstGeom>
        </p:spPr>
      </p:pic>
      <p:pic>
        <p:nvPicPr>
          <p:cNvPr id="5" name="Picture 4">
            <a:extLst>
              <a:ext uri="{FF2B5EF4-FFF2-40B4-BE49-F238E27FC236}">
                <a16:creationId xmlns:a16="http://schemas.microsoft.com/office/drawing/2014/main" xmlns="" id="{3A1BC935-B277-487C-8C37-C32C10966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826" y="669247"/>
            <a:ext cx="850798" cy="816769"/>
          </a:xfrm>
          <a:prstGeom prst="rect">
            <a:avLst/>
          </a:prstGeom>
        </p:spPr>
      </p:pic>
      <p:pic>
        <p:nvPicPr>
          <p:cNvPr id="33" name="Picture 32">
            <a:extLst>
              <a:ext uri="{FF2B5EF4-FFF2-40B4-BE49-F238E27FC236}">
                <a16:creationId xmlns:a16="http://schemas.microsoft.com/office/drawing/2014/main" xmlns="" id="{B43740D8-4B78-4DFC-9B18-81438056B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893" y="2269098"/>
            <a:ext cx="654276" cy="628107"/>
          </a:xfrm>
          <a:prstGeom prst="rect">
            <a:avLst/>
          </a:prstGeom>
        </p:spPr>
      </p:pic>
      <p:pic>
        <p:nvPicPr>
          <p:cNvPr id="35" name="Picture 34">
            <a:extLst>
              <a:ext uri="{FF2B5EF4-FFF2-40B4-BE49-F238E27FC236}">
                <a16:creationId xmlns:a16="http://schemas.microsoft.com/office/drawing/2014/main" xmlns="" id="{AF016491-1572-4247-939F-BAF8876B8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698" y="2264094"/>
            <a:ext cx="679540" cy="652361"/>
          </a:xfrm>
          <a:prstGeom prst="rect">
            <a:avLst/>
          </a:prstGeom>
        </p:spPr>
      </p:pic>
      <p:pic>
        <p:nvPicPr>
          <p:cNvPr id="37" name="Picture 36">
            <a:extLst>
              <a:ext uri="{FF2B5EF4-FFF2-40B4-BE49-F238E27FC236}">
                <a16:creationId xmlns:a16="http://schemas.microsoft.com/office/drawing/2014/main" xmlns="" id="{B1FC4F44-B2FE-4171-8E0E-B88705A00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121" y="3782918"/>
            <a:ext cx="691616" cy="663954"/>
          </a:xfrm>
          <a:prstGeom prst="rect">
            <a:avLst/>
          </a:prstGeom>
        </p:spPr>
      </p:pic>
      <p:pic>
        <p:nvPicPr>
          <p:cNvPr id="39" name="Picture 38">
            <a:extLst>
              <a:ext uri="{FF2B5EF4-FFF2-40B4-BE49-F238E27FC236}">
                <a16:creationId xmlns:a16="http://schemas.microsoft.com/office/drawing/2014/main" xmlns="" id="{7735D86B-C622-4204-AA9A-72FAA1E95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151" y="2198016"/>
            <a:ext cx="768746" cy="737999"/>
          </a:xfrm>
          <a:prstGeom prst="rect">
            <a:avLst/>
          </a:prstGeom>
        </p:spPr>
      </p:pic>
      <p:pic>
        <p:nvPicPr>
          <p:cNvPr id="41" name="Picture 40">
            <a:extLst>
              <a:ext uri="{FF2B5EF4-FFF2-40B4-BE49-F238E27FC236}">
                <a16:creationId xmlns:a16="http://schemas.microsoft.com/office/drawing/2014/main" xmlns="" id="{BA9B2188-A6E5-4394-BC3D-7A11F52DD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7517" y="3044849"/>
            <a:ext cx="754642" cy="724459"/>
          </a:xfrm>
          <a:prstGeom prst="rect">
            <a:avLst/>
          </a:prstGeom>
        </p:spPr>
      </p:pic>
    </p:spTree>
    <p:extLst>
      <p:ext uri="{BB962C8B-B14F-4D97-AF65-F5344CB8AC3E}">
        <p14:creationId xmlns:p14="http://schemas.microsoft.com/office/powerpoint/2010/main" val="2271182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3"/>
                                        </p:tgtEl>
                                        <p:attrNameLst>
                                          <p:attrName>ppt_w</p:attrName>
                                        </p:attrNameLst>
                                      </p:cBhvr>
                                      <p:tavLst>
                                        <p:tav tm="0">
                                          <p:val>
                                            <p:strVal val="ppt_w"/>
                                          </p:val>
                                        </p:tav>
                                        <p:tav tm="100000">
                                          <p:val>
                                            <p:fltVal val="0"/>
                                          </p:val>
                                        </p:tav>
                                      </p:tavLst>
                                    </p:anim>
                                    <p:anim calcmode="lin" valueType="num">
                                      <p:cBhvr>
                                        <p:cTn id="12" dur="500"/>
                                        <p:tgtEl>
                                          <p:spTgt spid="33"/>
                                        </p:tgtEl>
                                        <p:attrNameLst>
                                          <p:attrName>ppt_h</p:attrName>
                                        </p:attrNameLst>
                                      </p:cBhvr>
                                      <p:tavLst>
                                        <p:tav tm="0">
                                          <p:val>
                                            <p:strVal val="ppt_h"/>
                                          </p:val>
                                        </p:tav>
                                        <p:tav tm="100000">
                                          <p:val>
                                            <p:fltVal val="0"/>
                                          </p:val>
                                        </p:tav>
                                      </p:tavLst>
                                    </p:anim>
                                    <p:animEffect transition="out" filter="fade">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5"/>
                                        </p:tgtEl>
                                        <p:attrNameLst>
                                          <p:attrName>ppt_w</p:attrName>
                                        </p:attrNameLst>
                                      </p:cBhvr>
                                      <p:tavLst>
                                        <p:tav tm="0">
                                          <p:val>
                                            <p:strVal val="ppt_w"/>
                                          </p:val>
                                        </p:tav>
                                        <p:tav tm="100000">
                                          <p:val>
                                            <p:fltVal val="0"/>
                                          </p:val>
                                        </p:tav>
                                      </p:tavLst>
                                    </p:anim>
                                    <p:anim calcmode="lin" valueType="num">
                                      <p:cBhvr>
                                        <p:cTn id="19" dur="500"/>
                                        <p:tgtEl>
                                          <p:spTgt spid="35"/>
                                        </p:tgtEl>
                                        <p:attrNameLst>
                                          <p:attrName>ppt_h</p:attrName>
                                        </p:attrNameLst>
                                      </p:cBhvr>
                                      <p:tavLst>
                                        <p:tav tm="0">
                                          <p:val>
                                            <p:strVal val="ppt_h"/>
                                          </p:val>
                                        </p:tav>
                                        <p:tav tm="100000">
                                          <p:val>
                                            <p:fltVal val="0"/>
                                          </p:val>
                                        </p:tav>
                                      </p:tavLst>
                                    </p:anim>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39"/>
                                        </p:tgtEl>
                                        <p:attrNameLst>
                                          <p:attrName>ppt_w</p:attrName>
                                        </p:attrNameLst>
                                      </p:cBhvr>
                                      <p:tavLst>
                                        <p:tav tm="0">
                                          <p:val>
                                            <p:strVal val="ppt_w"/>
                                          </p:val>
                                        </p:tav>
                                        <p:tav tm="100000">
                                          <p:val>
                                            <p:fltVal val="0"/>
                                          </p:val>
                                        </p:tav>
                                      </p:tavLst>
                                    </p:anim>
                                    <p:anim calcmode="lin" valueType="num">
                                      <p:cBhvr>
                                        <p:cTn id="26" dur="500"/>
                                        <p:tgtEl>
                                          <p:spTgt spid="39"/>
                                        </p:tgtEl>
                                        <p:attrNameLst>
                                          <p:attrName>ppt_h</p:attrName>
                                        </p:attrNameLst>
                                      </p:cBhvr>
                                      <p:tavLst>
                                        <p:tav tm="0">
                                          <p:val>
                                            <p:strVal val="ppt_h"/>
                                          </p:val>
                                        </p:tav>
                                        <p:tav tm="100000">
                                          <p:val>
                                            <p:fltVal val="0"/>
                                          </p:val>
                                        </p:tav>
                                      </p:tavLst>
                                    </p:anim>
                                    <p:animEffect transition="out" filter="fad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41"/>
                                        </p:tgtEl>
                                        <p:attrNameLst>
                                          <p:attrName>ppt_w</p:attrName>
                                        </p:attrNameLst>
                                      </p:cBhvr>
                                      <p:tavLst>
                                        <p:tav tm="0">
                                          <p:val>
                                            <p:strVal val="ppt_w"/>
                                          </p:val>
                                        </p:tav>
                                        <p:tav tm="100000">
                                          <p:val>
                                            <p:fltVal val="0"/>
                                          </p:val>
                                        </p:tav>
                                      </p:tavLst>
                                    </p:anim>
                                    <p:anim calcmode="lin" valueType="num">
                                      <p:cBhvr>
                                        <p:cTn id="33" dur="500"/>
                                        <p:tgtEl>
                                          <p:spTgt spid="41"/>
                                        </p:tgtEl>
                                        <p:attrNameLst>
                                          <p:attrName>ppt_h</p:attrName>
                                        </p:attrNameLst>
                                      </p:cBhvr>
                                      <p:tavLst>
                                        <p:tav tm="0">
                                          <p:val>
                                            <p:strVal val="ppt_h"/>
                                          </p:val>
                                        </p:tav>
                                        <p:tav tm="100000">
                                          <p:val>
                                            <p:fltVal val="0"/>
                                          </p:val>
                                        </p:tav>
                                      </p:tavLst>
                                    </p:anim>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37"/>
                                        </p:tgtEl>
                                        <p:attrNameLst>
                                          <p:attrName>ppt_w</p:attrName>
                                        </p:attrNameLst>
                                      </p:cBhvr>
                                      <p:tavLst>
                                        <p:tav tm="0">
                                          <p:val>
                                            <p:strVal val="ppt_w"/>
                                          </p:val>
                                        </p:tav>
                                        <p:tav tm="100000">
                                          <p:val>
                                            <p:fltVal val="0"/>
                                          </p:val>
                                        </p:tav>
                                      </p:tavLst>
                                    </p:anim>
                                    <p:anim calcmode="lin" valueType="num">
                                      <p:cBhvr>
                                        <p:cTn id="40" dur="500"/>
                                        <p:tgtEl>
                                          <p:spTgt spid="37"/>
                                        </p:tgtEl>
                                        <p:attrNameLst>
                                          <p:attrName>ppt_h</p:attrName>
                                        </p:attrNameLst>
                                      </p:cBhvr>
                                      <p:tavLst>
                                        <p:tav tm="0">
                                          <p:val>
                                            <p:strVal val="ppt_h"/>
                                          </p:val>
                                        </p:tav>
                                        <p:tav tm="100000">
                                          <p:val>
                                            <p:fltVal val="0"/>
                                          </p:val>
                                        </p:tav>
                                      </p:tavLst>
                                    </p:anim>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xmlns=""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0160EBD5-F569-4CF2-99D5-709453DF98BF}"/>
              </a:ext>
            </a:extLst>
          </p:cNvPr>
          <p:cNvSpPr/>
          <p:nvPr/>
        </p:nvSpPr>
        <p:spPr>
          <a:xfrm>
            <a:off x="593395" y="408451"/>
            <a:ext cx="10922110" cy="1011105"/>
          </a:xfrm>
          <a:custGeom>
            <a:avLst/>
            <a:gdLst>
              <a:gd name="connsiteX0" fmla="*/ 0 w 5384620"/>
              <a:gd name="connsiteY0" fmla="*/ 0 h 1011105"/>
              <a:gd name="connsiteX1" fmla="*/ 780770 w 5384620"/>
              <a:gd name="connsiteY1" fmla="*/ 0 h 1011105"/>
              <a:gd name="connsiteX2" fmla="*/ 1453847 w 5384620"/>
              <a:gd name="connsiteY2" fmla="*/ 0 h 1011105"/>
              <a:gd name="connsiteX3" fmla="*/ 1965386 w 5384620"/>
              <a:gd name="connsiteY3" fmla="*/ 0 h 1011105"/>
              <a:gd name="connsiteX4" fmla="*/ 2638464 w 5384620"/>
              <a:gd name="connsiteY4" fmla="*/ 0 h 1011105"/>
              <a:gd name="connsiteX5" fmla="*/ 3150003 w 5384620"/>
              <a:gd name="connsiteY5" fmla="*/ 0 h 1011105"/>
              <a:gd name="connsiteX6" fmla="*/ 3715388 w 5384620"/>
              <a:gd name="connsiteY6" fmla="*/ 0 h 1011105"/>
              <a:gd name="connsiteX7" fmla="*/ 4496158 w 5384620"/>
              <a:gd name="connsiteY7" fmla="*/ 0 h 1011105"/>
              <a:gd name="connsiteX8" fmla="*/ 5384620 w 5384620"/>
              <a:gd name="connsiteY8" fmla="*/ 0 h 1011105"/>
              <a:gd name="connsiteX9" fmla="*/ 5384620 w 5384620"/>
              <a:gd name="connsiteY9" fmla="*/ 515664 h 1011105"/>
              <a:gd name="connsiteX10" fmla="*/ 5384620 w 5384620"/>
              <a:gd name="connsiteY10" fmla="*/ 1011105 h 1011105"/>
              <a:gd name="connsiteX11" fmla="*/ 4657696 w 5384620"/>
              <a:gd name="connsiteY11" fmla="*/ 1011105 h 1011105"/>
              <a:gd name="connsiteX12" fmla="*/ 4038465 w 5384620"/>
              <a:gd name="connsiteY12" fmla="*/ 1011105 h 1011105"/>
              <a:gd name="connsiteX13" fmla="*/ 3257695 w 5384620"/>
              <a:gd name="connsiteY13" fmla="*/ 1011105 h 1011105"/>
              <a:gd name="connsiteX14" fmla="*/ 2476925 w 5384620"/>
              <a:gd name="connsiteY14" fmla="*/ 1011105 h 1011105"/>
              <a:gd name="connsiteX15" fmla="*/ 1965386 w 5384620"/>
              <a:gd name="connsiteY15" fmla="*/ 1011105 h 1011105"/>
              <a:gd name="connsiteX16" fmla="*/ 1453847 w 5384620"/>
              <a:gd name="connsiteY16" fmla="*/ 1011105 h 1011105"/>
              <a:gd name="connsiteX17" fmla="*/ 834616 w 5384620"/>
              <a:gd name="connsiteY17" fmla="*/ 1011105 h 1011105"/>
              <a:gd name="connsiteX18" fmla="*/ 0 w 5384620"/>
              <a:gd name="connsiteY18" fmla="*/ 1011105 h 1011105"/>
              <a:gd name="connsiteX19" fmla="*/ 0 w 5384620"/>
              <a:gd name="connsiteY19" fmla="*/ 485330 h 1011105"/>
              <a:gd name="connsiteX20" fmla="*/ 0 w 5384620"/>
              <a:gd name="connsiteY2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84620" h="1011105" fill="none" extrusionOk="0">
                <a:moveTo>
                  <a:pt x="0" y="0"/>
                </a:moveTo>
                <a:cubicBezTo>
                  <a:pt x="192858" y="-17467"/>
                  <a:pt x="446474" y="-13012"/>
                  <a:pt x="780770" y="0"/>
                </a:cubicBezTo>
                <a:cubicBezTo>
                  <a:pt x="1115066" y="13012"/>
                  <a:pt x="1218244" y="-21454"/>
                  <a:pt x="1453847" y="0"/>
                </a:cubicBezTo>
                <a:cubicBezTo>
                  <a:pt x="1689450" y="21454"/>
                  <a:pt x="1787084" y="636"/>
                  <a:pt x="1965386" y="0"/>
                </a:cubicBezTo>
                <a:cubicBezTo>
                  <a:pt x="2143688" y="-636"/>
                  <a:pt x="2349960" y="-10604"/>
                  <a:pt x="2638464" y="0"/>
                </a:cubicBezTo>
                <a:cubicBezTo>
                  <a:pt x="2926968" y="10604"/>
                  <a:pt x="2971657" y="2283"/>
                  <a:pt x="3150003" y="0"/>
                </a:cubicBezTo>
                <a:cubicBezTo>
                  <a:pt x="3328349" y="-2283"/>
                  <a:pt x="3562901" y="400"/>
                  <a:pt x="3715388" y="0"/>
                </a:cubicBezTo>
                <a:cubicBezTo>
                  <a:pt x="3867875" y="-400"/>
                  <a:pt x="4184537" y="-25117"/>
                  <a:pt x="4496158" y="0"/>
                </a:cubicBezTo>
                <a:cubicBezTo>
                  <a:pt x="4807779" y="25117"/>
                  <a:pt x="5052088" y="-37148"/>
                  <a:pt x="5384620" y="0"/>
                </a:cubicBezTo>
                <a:cubicBezTo>
                  <a:pt x="5410025" y="205137"/>
                  <a:pt x="5399785" y="328559"/>
                  <a:pt x="5384620" y="515664"/>
                </a:cubicBezTo>
                <a:cubicBezTo>
                  <a:pt x="5369455" y="702769"/>
                  <a:pt x="5377055" y="774315"/>
                  <a:pt x="5384620" y="1011105"/>
                </a:cubicBezTo>
                <a:cubicBezTo>
                  <a:pt x="5126152" y="977993"/>
                  <a:pt x="5007514" y="1009951"/>
                  <a:pt x="4657696" y="1011105"/>
                </a:cubicBezTo>
                <a:cubicBezTo>
                  <a:pt x="4307878" y="1012259"/>
                  <a:pt x="4252182" y="1003114"/>
                  <a:pt x="4038465" y="1011105"/>
                </a:cubicBezTo>
                <a:cubicBezTo>
                  <a:pt x="3824748" y="1019096"/>
                  <a:pt x="3507450" y="980547"/>
                  <a:pt x="3257695" y="1011105"/>
                </a:cubicBezTo>
                <a:cubicBezTo>
                  <a:pt x="3007940" y="1041664"/>
                  <a:pt x="2744115" y="1030580"/>
                  <a:pt x="2476925" y="1011105"/>
                </a:cubicBezTo>
                <a:cubicBezTo>
                  <a:pt x="2209735" y="991631"/>
                  <a:pt x="2214667" y="1029052"/>
                  <a:pt x="1965386" y="1011105"/>
                </a:cubicBezTo>
                <a:cubicBezTo>
                  <a:pt x="1716105" y="993158"/>
                  <a:pt x="1601978" y="1013613"/>
                  <a:pt x="1453847" y="1011105"/>
                </a:cubicBezTo>
                <a:cubicBezTo>
                  <a:pt x="1305716" y="1008597"/>
                  <a:pt x="1093189" y="1014137"/>
                  <a:pt x="834616" y="1011105"/>
                </a:cubicBezTo>
                <a:cubicBezTo>
                  <a:pt x="576043" y="1008073"/>
                  <a:pt x="245933" y="1008464"/>
                  <a:pt x="0" y="1011105"/>
                </a:cubicBezTo>
                <a:cubicBezTo>
                  <a:pt x="8002" y="805001"/>
                  <a:pt x="-7588" y="721753"/>
                  <a:pt x="0" y="485330"/>
                </a:cubicBezTo>
                <a:cubicBezTo>
                  <a:pt x="7588" y="248908"/>
                  <a:pt x="9345" y="107972"/>
                  <a:pt x="0" y="0"/>
                </a:cubicBezTo>
                <a:close/>
              </a:path>
              <a:path w="5384620" h="1011105" stroke="0" extrusionOk="0">
                <a:moveTo>
                  <a:pt x="0" y="0"/>
                </a:moveTo>
                <a:cubicBezTo>
                  <a:pt x="230918" y="-34608"/>
                  <a:pt x="457686" y="29139"/>
                  <a:pt x="780770" y="0"/>
                </a:cubicBezTo>
                <a:cubicBezTo>
                  <a:pt x="1103854" y="-29139"/>
                  <a:pt x="1095203" y="-10737"/>
                  <a:pt x="1400001" y="0"/>
                </a:cubicBezTo>
                <a:cubicBezTo>
                  <a:pt x="1704799" y="10737"/>
                  <a:pt x="2007176" y="-13995"/>
                  <a:pt x="2180771" y="0"/>
                </a:cubicBezTo>
                <a:cubicBezTo>
                  <a:pt x="2354366" y="13995"/>
                  <a:pt x="2617652" y="-13040"/>
                  <a:pt x="2746156" y="0"/>
                </a:cubicBezTo>
                <a:cubicBezTo>
                  <a:pt x="2874660" y="13040"/>
                  <a:pt x="3086608" y="13825"/>
                  <a:pt x="3311541" y="0"/>
                </a:cubicBezTo>
                <a:cubicBezTo>
                  <a:pt x="3536474" y="-13825"/>
                  <a:pt x="3672840" y="-23433"/>
                  <a:pt x="3984619" y="0"/>
                </a:cubicBezTo>
                <a:cubicBezTo>
                  <a:pt x="4296398" y="23433"/>
                  <a:pt x="4313771" y="23016"/>
                  <a:pt x="4496158" y="0"/>
                </a:cubicBezTo>
                <a:cubicBezTo>
                  <a:pt x="4678545" y="-23016"/>
                  <a:pt x="5121757" y="-31181"/>
                  <a:pt x="5384620" y="0"/>
                </a:cubicBezTo>
                <a:cubicBezTo>
                  <a:pt x="5365819" y="247370"/>
                  <a:pt x="5369515" y="264404"/>
                  <a:pt x="5384620" y="505553"/>
                </a:cubicBezTo>
                <a:cubicBezTo>
                  <a:pt x="5399725" y="746702"/>
                  <a:pt x="5372379" y="848331"/>
                  <a:pt x="5384620" y="1011105"/>
                </a:cubicBezTo>
                <a:cubicBezTo>
                  <a:pt x="5154904" y="985084"/>
                  <a:pt x="4988637" y="999940"/>
                  <a:pt x="4819235" y="1011105"/>
                </a:cubicBezTo>
                <a:cubicBezTo>
                  <a:pt x="4649834" y="1022270"/>
                  <a:pt x="4452630" y="1025608"/>
                  <a:pt x="4146157" y="1011105"/>
                </a:cubicBezTo>
                <a:cubicBezTo>
                  <a:pt x="3839684" y="996602"/>
                  <a:pt x="3550420" y="985018"/>
                  <a:pt x="3365388" y="1011105"/>
                </a:cubicBezTo>
                <a:cubicBezTo>
                  <a:pt x="3180356" y="1037192"/>
                  <a:pt x="2888868" y="1039640"/>
                  <a:pt x="2746156" y="1011105"/>
                </a:cubicBezTo>
                <a:cubicBezTo>
                  <a:pt x="2603444" y="982570"/>
                  <a:pt x="2358719" y="1029056"/>
                  <a:pt x="2126925" y="1011105"/>
                </a:cubicBezTo>
                <a:cubicBezTo>
                  <a:pt x="1895131" y="993154"/>
                  <a:pt x="1643205" y="997789"/>
                  <a:pt x="1346155" y="1011105"/>
                </a:cubicBezTo>
                <a:cubicBezTo>
                  <a:pt x="1049105" y="1024422"/>
                  <a:pt x="347313" y="1066336"/>
                  <a:pt x="0" y="1011105"/>
                </a:cubicBezTo>
                <a:cubicBezTo>
                  <a:pt x="-21569" y="849647"/>
                  <a:pt x="-14519" y="596950"/>
                  <a:pt x="0" y="485330"/>
                </a:cubicBezTo>
                <a:cubicBezTo>
                  <a:pt x="14519" y="373710"/>
                  <a:pt x="-5528" y="216711"/>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Tìm và gọi tên các sự vật có tiếng chứa vần ât hoặc âc trong tranh</a:t>
            </a:r>
          </a:p>
        </p:txBody>
      </p:sp>
      <p:pic>
        <p:nvPicPr>
          <p:cNvPr id="4" name="Picture 3">
            <a:extLst>
              <a:ext uri="{FF2B5EF4-FFF2-40B4-BE49-F238E27FC236}">
                <a16:creationId xmlns:a16="http://schemas.microsoft.com/office/drawing/2014/main" xmlns="" id="{8F8C69E8-2D33-4F4A-A3E2-63F88C0B3CFE}"/>
              </a:ext>
            </a:extLst>
          </p:cNvPr>
          <p:cNvPicPr>
            <a:picLocks noChangeAspect="1"/>
          </p:cNvPicPr>
          <p:nvPr/>
        </p:nvPicPr>
        <p:blipFill>
          <a:blip r:embed="rId3"/>
          <a:stretch>
            <a:fillRect/>
          </a:stretch>
        </p:blipFill>
        <p:spPr>
          <a:xfrm>
            <a:off x="617017" y="1460583"/>
            <a:ext cx="6300597" cy="4535956"/>
          </a:xfrm>
          <a:prstGeom prst="rect">
            <a:avLst/>
          </a:prstGeom>
        </p:spPr>
      </p:pic>
      <p:sp>
        <p:nvSpPr>
          <p:cNvPr id="17" name="Rectangles 7">
            <a:extLst>
              <a:ext uri="{FF2B5EF4-FFF2-40B4-BE49-F238E27FC236}">
                <a16:creationId xmlns:a16="http://schemas.microsoft.com/office/drawing/2014/main" xmlns="" id="{24EDD47F-6B39-4037-BD95-92C5C778DAB4}"/>
              </a:ext>
            </a:extLst>
          </p:cNvPr>
          <p:cNvSpPr/>
          <p:nvPr/>
        </p:nvSpPr>
        <p:spPr>
          <a:xfrm>
            <a:off x="7194082" y="1578543"/>
            <a:ext cx="4356234" cy="1576805"/>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6" name="TextBox 5">
            <a:extLst>
              <a:ext uri="{FF2B5EF4-FFF2-40B4-BE49-F238E27FC236}">
                <a16:creationId xmlns:a16="http://schemas.microsoft.com/office/drawing/2014/main" xmlns="" id="{4DE3A19A-541B-44F4-B4C0-1FBC27056A3F}"/>
              </a:ext>
            </a:extLst>
          </p:cNvPr>
          <p:cNvSpPr txBox="1"/>
          <p:nvPr/>
        </p:nvSpPr>
        <p:spPr>
          <a:xfrm>
            <a:off x="8710864" y="1607419"/>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âc</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7" name="Oval 6">
            <a:extLst>
              <a:ext uri="{FF2B5EF4-FFF2-40B4-BE49-F238E27FC236}">
                <a16:creationId xmlns:a16="http://schemas.microsoft.com/office/drawing/2014/main" xmlns="" id="{F63042BE-0145-4D3C-A75A-05262BD0C209}"/>
              </a:ext>
            </a:extLst>
          </p:cNvPr>
          <p:cNvSpPr/>
          <p:nvPr/>
        </p:nvSpPr>
        <p:spPr>
          <a:xfrm>
            <a:off x="596766" y="1501541"/>
            <a:ext cx="5111015"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FC347B8C-ACE9-433A-8F71-7D1764E45CD5}"/>
              </a:ext>
            </a:extLst>
          </p:cNvPr>
          <p:cNvSpPr txBox="1"/>
          <p:nvPr/>
        </p:nvSpPr>
        <p:spPr>
          <a:xfrm>
            <a:off x="7382578" y="2117558"/>
            <a:ext cx="1857676"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Giàn</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gấc</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xmlns="" id="{64EA794D-C123-4147-B587-2CF85CCE9E81}"/>
              </a:ext>
            </a:extLst>
          </p:cNvPr>
          <p:cNvSpPr/>
          <p:nvPr/>
        </p:nvSpPr>
        <p:spPr>
          <a:xfrm>
            <a:off x="2877954" y="4716379"/>
            <a:ext cx="4081112"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08F80E14-4577-4E2C-99C5-7B6E26A1BD54}"/>
              </a:ext>
            </a:extLst>
          </p:cNvPr>
          <p:cNvSpPr txBox="1"/>
          <p:nvPr/>
        </p:nvSpPr>
        <p:spPr>
          <a:xfrm>
            <a:off x="9509761" y="2117558"/>
            <a:ext cx="2127182"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Bậc</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thềm</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3" name="Rectangles 7">
            <a:extLst>
              <a:ext uri="{FF2B5EF4-FFF2-40B4-BE49-F238E27FC236}">
                <a16:creationId xmlns:a16="http://schemas.microsoft.com/office/drawing/2014/main" xmlns="" id="{E181E9C8-436F-4AF7-9FD9-BC2D685E180C}"/>
              </a:ext>
            </a:extLst>
          </p:cNvPr>
          <p:cNvSpPr/>
          <p:nvPr/>
        </p:nvSpPr>
        <p:spPr>
          <a:xfrm>
            <a:off x="7280710" y="3513221"/>
            <a:ext cx="4356234" cy="1809550"/>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24" name="TextBox 23">
            <a:extLst>
              <a:ext uri="{FF2B5EF4-FFF2-40B4-BE49-F238E27FC236}">
                <a16:creationId xmlns:a16="http://schemas.microsoft.com/office/drawing/2014/main" xmlns="" id="{AA846789-4319-4E95-A1C2-E33D149F7751}"/>
              </a:ext>
            </a:extLst>
          </p:cNvPr>
          <p:cNvSpPr txBox="1"/>
          <p:nvPr/>
        </p:nvSpPr>
        <p:spPr>
          <a:xfrm>
            <a:off x="8797492" y="3542097"/>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ât</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25" name="Oval 24">
            <a:extLst>
              <a:ext uri="{FF2B5EF4-FFF2-40B4-BE49-F238E27FC236}">
                <a16:creationId xmlns:a16="http://schemas.microsoft.com/office/drawing/2014/main" xmlns="" id="{827E538A-F188-44E5-BEFF-27E9459763F6}"/>
              </a:ext>
            </a:extLst>
          </p:cNvPr>
          <p:cNvSpPr/>
          <p:nvPr/>
        </p:nvSpPr>
        <p:spPr>
          <a:xfrm>
            <a:off x="5727033" y="4186989"/>
            <a:ext cx="433136" cy="490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53B94D15-5F67-44A4-8149-C794B87313D2}"/>
              </a:ext>
            </a:extLst>
          </p:cNvPr>
          <p:cNvSpPr txBox="1"/>
          <p:nvPr/>
        </p:nvSpPr>
        <p:spPr>
          <a:xfrm>
            <a:off x="7613584" y="4042610"/>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Đôi</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tất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xmlns="" id="{62438D78-FB6B-437D-89E5-453EDB1E63E9}"/>
              </a:ext>
            </a:extLst>
          </p:cNvPr>
          <p:cNvSpPr/>
          <p:nvPr/>
        </p:nvSpPr>
        <p:spPr>
          <a:xfrm>
            <a:off x="4976263" y="3532471"/>
            <a:ext cx="433136" cy="741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A2B8234F-8051-4966-B5AF-8F4E9D9AD8E6}"/>
              </a:ext>
            </a:extLst>
          </p:cNvPr>
          <p:cNvSpPr txBox="1"/>
          <p:nvPr/>
        </p:nvSpPr>
        <p:spPr>
          <a:xfrm>
            <a:off x="9760017" y="403298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lật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đật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xmlns="" id="{8D0D6D5D-3F49-4185-BAA4-604CE66B4CA4}"/>
              </a:ext>
            </a:extLst>
          </p:cNvPr>
          <p:cNvSpPr/>
          <p:nvPr/>
        </p:nvSpPr>
        <p:spPr>
          <a:xfrm>
            <a:off x="1241660" y="3291840"/>
            <a:ext cx="2618072" cy="21079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14816324-5220-42F8-A1C9-8F52BC98788D}"/>
              </a:ext>
            </a:extLst>
          </p:cNvPr>
          <p:cNvSpPr txBox="1"/>
          <p:nvPr/>
        </p:nvSpPr>
        <p:spPr>
          <a:xfrm>
            <a:off x="8566484" y="460087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phật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thủ</a:t>
            </a:r>
            <a:endParaRPr lang="en-US" sz="3600" b="1" i="0" dirty="0">
              <a:solidFill>
                <a:srgbClr val="FF0000"/>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341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6" grpId="0"/>
      <p:bldP spid="7" grpId="0" animBg="1"/>
      <p:bldP spid="20" grpId="0"/>
      <p:bldP spid="21" grpId="0" animBg="1"/>
      <p:bldP spid="22" grpId="0"/>
      <p:bldP spid="23" grpId="0" bldLvl="0" animBg="1"/>
      <p:bldP spid="24" grpId="0"/>
      <p:bldP spid="25" grpId="0" animBg="1"/>
      <p:bldP spid="26" grpId="0"/>
      <p:bldP spid="29" grpId="0" animBg="1"/>
      <p:bldP spid="30" grpId="0"/>
      <p:bldP spid="32" grpId="0" animBg="1"/>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 y="109182"/>
            <a:ext cx="11955439" cy="67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14270" y="2456597"/>
            <a:ext cx="6963460" cy="1473021"/>
          </a:xfrm>
          <a:prstGeom prst="rect">
            <a:avLst/>
          </a:prstGeom>
        </p:spPr>
        <p:txBody>
          <a:bodyPr wrap="none" fromWordArt="1">
            <a:prstTxWarp prst="textPlain">
              <a:avLst>
                <a:gd name="adj" fmla="val 50000"/>
              </a:avLst>
            </a:prstTxWarp>
          </a:bodyPr>
          <a:lstStyle/>
          <a:p>
            <a:pPr algn="ctr"/>
            <a:r>
              <a:rPr lang="en-US" sz="4269"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4269"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4269"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endPar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502727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851" y="2088107"/>
            <a:ext cx="8124968" cy="48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3" name="TextBox 2"/>
          <p:cNvSpPr txBox="1"/>
          <p:nvPr/>
        </p:nvSpPr>
        <p:spPr>
          <a:xfrm>
            <a:off x="-109182" y="2088107"/>
            <a:ext cx="3957851" cy="3539430"/>
          </a:xfrm>
          <a:prstGeom prst="rect">
            <a:avLst/>
          </a:prstGeom>
          <a:noFill/>
        </p:spPr>
        <p:txBody>
          <a:bodyPr wrap="square" rtlCol="0">
            <a:spAutoFit/>
          </a:bodyPr>
          <a:lstStyle/>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Quan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tranh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hỏi</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1. </a:t>
            </a:r>
            <a:r>
              <a:rPr lang="en-US" sz="2800" b="1" dirty="0" err="1">
                <a:solidFill>
                  <a:srgbClr val="0000CC"/>
                </a:solidFill>
                <a:latin typeface="Times New Roman" panose="02020603050405020304" pitchFamily="18" charset="0"/>
                <a:cs typeface="Times New Roman" panose="02020603050405020304" pitchFamily="18" charset="0"/>
              </a:rPr>
              <a:t>Kể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dự</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xanh</a:t>
            </a:r>
            <a:r>
              <a:rPr lang="en-US" sz="2800" b="1" dirty="0">
                <a:solidFill>
                  <a:srgbClr val="0000CC"/>
                </a:solidFill>
                <a:latin typeface="Times New Roman" panose="02020603050405020304" pitchFamily="18" charset="0"/>
                <a:cs typeface="Times New Roman" panose="02020603050405020304" pitchFamily="18" charset="0"/>
              </a:rPr>
              <a:t>?</a:t>
            </a:r>
          </a:p>
          <a:p>
            <a:pPr algn="just"/>
            <a:r>
              <a:rPr lang="en-US" sz="2800" b="1" dirty="0">
                <a:solidFill>
                  <a:srgbClr val="0000CC"/>
                </a:solidFill>
                <a:latin typeface="Times New Roman" panose="02020603050405020304" pitchFamily="18" charset="0"/>
                <a:cs typeface="Times New Roman" panose="02020603050405020304" pitchFamily="18" charset="0"/>
              </a:rPr>
              <a:t>2.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hãy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đoán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gì</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949052"/>
            <a:ext cx="1219200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xanh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Nói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1867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52546"/>
            <a:ext cx="3071802"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6" name="TextBox 5"/>
          <p:cNvSpPr txBox="1"/>
          <p:nvPr/>
        </p:nvSpPr>
        <p:spPr>
          <a:xfrm>
            <a:off x="0" y="3743660"/>
            <a:ext cx="3500430"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7" name="TextBox 6"/>
          <p:cNvSpPr txBox="1"/>
          <p:nvPr/>
        </p:nvSpPr>
        <p:spPr>
          <a:xfrm>
            <a:off x="0" y="1909746"/>
            <a:ext cx="4987102"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8" name="Rectangle 7"/>
          <p:cNvSpPr/>
          <p:nvPr/>
        </p:nvSpPr>
        <p:spPr>
          <a:xfrm>
            <a:off x="1" y="2462202"/>
            <a:ext cx="12192000" cy="954107"/>
          </a:xfrm>
          <a:prstGeom prst="rect">
            <a:avLst/>
          </a:prstGeom>
        </p:spPr>
        <p:txBody>
          <a:bodyPr wrap="square">
            <a:spAutoFit/>
          </a:bodyPr>
          <a:lstStyle/>
          <a:p>
            <a:pPr lvl="0"/>
            <a:r>
              <a:rPr lang="en-US" sz="2800" b="1" i="1" dirty="0">
                <a:solidFill>
                  <a:srgbClr val="0000FF"/>
                </a:solidFill>
                <a:latin typeface="Times New Roman" pitchFamily="18" charset="0"/>
                <a:cs typeface="Times New Roman" pitchFamily="18" charset="0"/>
              </a:rPr>
              <a:t>- </a:t>
            </a:r>
            <a:r>
              <a:rPr lang="nl-NL"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Gà rừng, thổi nhạc sáo, khe suối, khướu, lĩnh xướng, khoác, kì nhông, diễn ảo thuật, cọn nước,...</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4462817" y="3390695"/>
            <a:ext cx="4449170" cy="1815882"/>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Chim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Gõ</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nổi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mõ</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r>
            <a:br>
              <a:rPr lang="en-US" sz="2800" b="1" dirty="0">
                <a:solidFill>
                  <a:srgbClr val="0000CC"/>
                </a:solidFill>
                <a:latin typeface="Times New Roman" panose="02020603050405020304" pitchFamily="18" charset="0"/>
                <a:cs typeface="Times New Roman" panose="02020603050405020304" pitchFamily="18" charset="0"/>
              </a:rPr>
            </a:br>
            <a:r>
              <a:rPr lang="en-US" sz="2800" b="1" dirty="0" err="1">
                <a:solidFill>
                  <a:srgbClr val="0000CC"/>
                </a:solidFill>
                <a:latin typeface="Times New Roman" panose="02020603050405020304" pitchFamily="18" charset="0"/>
                <a:cs typeface="Times New Roman" panose="02020603050405020304" pitchFamily="18" charset="0"/>
              </a:rPr>
              <a:t>Gà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gọi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vòng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quanh</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r>
            <a:br>
              <a:rPr lang="en-US" sz="2800" b="1" dirty="0">
                <a:solidFill>
                  <a:srgbClr val="0000CC"/>
                </a:solidFill>
                <a:latin typeface="Times New Roman" panose="02020603050405020304" pitchFamily="18" charset="0"/>
                <a:cs typeface="Times New Roman" panose="02020603050405020304" pitchFamily="18" charset="0"/>
              </a:rPr>
            </a:b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rồi</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ngủ</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nữa</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xanh</a:t>
            </a:r>
            <a:r>
              <a:rPr lang="en-US" sz="2800" b="1" dirty="0">
                <a:solidFill>
                  <a:srgbClr val="0000CC"/>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0" y="4877618"/>
            <a:ext cx="5578523"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0" y="5386573"/>
            <a:ext cx="2595537"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a:t>
            </a: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Mõ: </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3276600" y="5400838"/>
            <a:ext cx="3233382"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Ảo</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r>
              <a:rPr lang="vi-VN"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5983421"/>
            <a:ext cx="237471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nl-NL"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Lĩnh xướng: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276599" y="6100577"/>
            <a:ext cx="2168857"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 </a:t>
            </a:r>
            <a:r>
              <a:rPr 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nước</a:t>
            </a:r>
            <a:r>
              <a:rPr lang="vi-VN"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0" name="TextBox 19"/>
          <p:cNvSpPr txBox="1"/>
          <p:nvPr/>
        </p:nvSpPr>
        <p:spPr>
          <a:xfrm>
            <a:off x="0" y="949052"/>
            <a:ext cx="1219200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xanh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Nói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6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2"/>
                                        </p:tgtEl>
                                        <p:attrNameLst>
                                          <p:attrName>style.visibility</p:attrName>
                                        </p:attrNameLst>
                                      </p:cBhvr>
                                      <p:to>
                                        <p:strVal val="visible"/>
                                      </p:to>
                                    </p:set>
                                    <p:anim calcmode="discrete" valueType="clr">
                                      <p:cBhvr override="childStyle">
                                        <p:cTn id="4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2"/>
                                        </p:tgtEl>
                                        <p:attrNameLst>
                                          <p:attrName>fillcolor</p:attrName>
                                        </p:attrNameLst>
                                      </p:cBhvr>
                                      <p:tavLst>
                                        <p:tav tm="0">
                                          <p:val>
                                            <p:clrVal>
                                              <a:schemeClr val="accent2"/>
                                            </p:clrVal>
                                          </p:val>
                                        </p:tav>
                                        <p:tav tm="50000">
                                          <p:val>
                                            <p:clrVal>
                                              <a:schemeClr val="hlink"/>
                                            </p:clrVal>
                                          </p:val>
                                        </p:tav>
                                      </p:tavLst>
                                    </p:anim>
                                    <p:set>
                                      <p:cBhvr>
                                        <p:cTn id="51" dur="80"/>
                                        <p:tgtEl>
                                          <p:spTgt spid="1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xmlns=""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372D74F-CCCB-46C1-AFAB-A8E93A6F0DC8}"/>
              </a:ext>
            </a:extLst>
          </p:cNvPr>
          <p:cNvPicPr>
            <a:picLocks noChangeAspect="1"/>
          </p:cNvPicPr>
          <p:nvPr/>
        </p:nvPicPr>
        <p:blipFill>
          <a:blip r:embed="rId4"/>
          <a:stretch>
            <a:fillRect/>
          </a:stretch>
        </p:blipFill>
        <p:spPr>
          <a:xfrm>
            <a:off x="2287666" y="243929"/>
            <a:ext cx="8037053" cy="1354817"/>
          </a:xfrm>
          <a:prstGeom prst="rect">
            <a:avLst/>
          </a:prstGeom>
        </p:spPr>
      </p:pic>
      <p:pic>
        <p:nvPicPr>
          <p:cNvPr id="12" name="Picture 11">
            <a:extLst>
              <a:ext uri="{FF2B5EF4-FFF2-40B4-BE49-F238E27FC236}">
                <a16:creationId xmlns:a16="http://schemas.microsoft.com/office/drawing/2014/main" xmlns="" id="{30700F90-F984-493E-963E-B79818BB60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xmlns=""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dirty="0" err="1">
                <a:solidFill>
                  <a:srgbClr val="FF0000"/>
                </a:solidFill>
                <a:latin typeface="Times New Roman" panose="02020603050405020304" pitchFamily="18" charset="0"/>
                <a:cs typeface="Times New Roman" panose="02020603050405020304" pitchFamily="18" charset="0"/>
              </a:rPr>
              <a:t>Mõ</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bằng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tre</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gỗ</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lòng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rỗng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nhịp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lệnh</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i="1" kern="0" dirty="0">
              <a:solidFill>
                <a:srgbClr val="002060"/>
              </a:solidFill>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xmlns="" id="{B961C27E-2BBB-413E-AD76-16E68EFE42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258625" y="1290222"/>
            <a:ext cx="3322899" cy="3322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2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xmlns=""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372D74F-CCCB-46C1-AFAB-A8E93A6F0DC8}"/>
              </a:ext>
            </a:extLst>
          </p:cNvPr>
          <p:cNvPicPr>
            <a:picLocks noChangeAspect="1"/>
          </p:cNvPicPr>
          <p:nvPr/>
        </p:nvPicPr>
        <p:blipFill>
          <a:blip r:embed="rId4"/>
          <a:stretch>
            <a:fillRect/>
          </a:stretch>
        </p:blipFill>
        <p:spPr>
          <a:xfrm>
            <a:off x="2287666" y="243929"/>
            <a:ext cx="8037053" cy="1354817"/>
          </a:xfrm>
          <a:prstGeom prst="rect">
            <a:avLst/>
          </a:prstGeom>
        </p:spPr>
      </p:pic>
      <p:pic>
        <p:nvPicPr>
          <p:cNvPr id="12" name="Picture 11">
            <a:extLst>
              <a:ext uri="{FF2B5EF4-FFF2-40B4-BE49-F238E27FC236}">
                <a16:creationId xmlns:a16="http://schemas.microsoft.com/office/drawing/2014/main" xmlns="" id="{30700F90-F984-493E-963E-B79818BB60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xmlns=""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Lĩnh xướng: </a:t>
            </a:r>
            <a:r>
              <a:rPr lang="vi-VN" sz="2800" b="1" dirty="0">
                <a:solidFill>
                  <a:srgbClr val="002060"/>
                </a:solidFill>
                <a:latin typeface="Times New Roman" panose="02020603050405020304" pitchFamily="18" charset="0"/>
                <a:cs typeface="Times New Roman" panose="02020603050405020304" pitchFamily="18" charset="0"/>
              </a:rPr>
              <a:t>hát đơn ca một câu, một đoạn trước hoặc sau phần hát của tập thể</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xmlns="" id="{B961C27E-2BBB-413E-AD76-16E68EFE4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68075" y="1830977"/>
            <a:ext cx="4608775" cy="27652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9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xmlns=""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372D74F-CCCB-46C1-AFAB-A8E93A6F0DC8}"/>
              </a:ext>
            </a:extLst>
          </p:cNvPr>
          <p:cNvPicPr>
            <a:picLocks noChangeAspect="1"/>
          </p:cNvPicPr>
          <p:nvPr/>
        </p:nvPicPr>
        <p:blipFill>
          <a:blip r:embed="rId4"/>
          <a:stretch>
            <a:fillRect/>
          </a:stretch>
        </p:blipFill>
        <p:spPr>
          <a:xfrm>
            <a:off x="2287666" y="243929"/>
            <a:ext cx="8037053" cy="1354817"/>
          </a:xfrm>
          <a:prstGeom prst="rect">
            <a:avLst/>
          </a:prstGeom>
        </p:spPr>
      </p:pic>
      <p:pic>
        <p:nvPicPr>
          <p:cNvPr id="12" name="Picture 11">
            <a:extLst>
              <a:ext uri="{FF2B5EF4-FFF2-40B4-BE49-F238E27FC236}">
                <a16:creationId xmlns:a16="http://schemas.microsoft.com/office/drawing/2014/main" xmlns="" id="{30700F90-F984-493E-963E-B79818BB60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xmlns=""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Cọn nước: </a:t>
            </a:r>
            <a:r>
              <a:rPr lang="vi-VN" sz="2800" b="1" dirty="0">
                <a:solidFill>
                  <a:srgbClr val="002060"/>
                </a:solidFill>
                <a:latin typeface="Times New Roman" panose="02020603050405020304" pitchFamily="18" charset="0"/>
                <a:cs typeface="Times New Roman" panose="02020603050405020304" pitchFamily="18" charset="0"/>
              </a:rPr>
              <a:t>vật hình bánh xe có gắn một hệ thống ống bằng tre, nứa, có thể tự quay được nhờ sức nước, dùng để đưa nước từ suối, sông lên ruộng.</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xmlns="" id="{B961C27E-2BBB-413E-AD76-16E68EFE4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63300" y="1530204"/>
            <a:ext cx="4827850" cy="3052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0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een sky Vectors &amp; Illustrations for Free Download | Freepik">
            <a:extLst>
              <a:ext uri="{FF2B5EF4-FFF2-40B4-BE49-F238E27FC236}">
                <a16:creationId xmlns:a16="http://schemas.microsoft.com/office/drawing/2014/main" xmlns="" id="{14EF4974-FC2E-459F-A4BB-958A3896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372D74F-CCCB-46C1-AFAB-A8E93A6F0DC8}"/>
              </a:ext>
            </a:extLst>
          </p:cNvPr>
          <p:cNvPicPr>
            <a:picLocks noChangeAspect="1"/>
          </p:cNvPicPr>
          <p:nvPr/>
        </p:nvPicPr>
        <p:blipFill>
          <a:blip r:embed="rId4"/>
          <a:stretch>
            <a:fillRect/>
          </a:stretch>
        </p:blipFill>
        <p:spPr>
          <a:xfrm>
            <a:off x="2287666" y="243929"/>
            <a:ext cx="8037053" cy="1354817"/>
          </a:xfrm>
          <a:prstGeom prst="rect">
            <a:avLst/>
          </a:prstGeom>
        </p:spPr>
      </p:pic>
      <p:pic>
        <p:nvPicPr>
          <p:cNvPr id="12" name="Picture 11">
            <a:extLst>
              <a:ext uri="{FF2B5EF4-FFF2-40B4-BE49-F238E27FC236}">
                <a16:creationId xmlns:a16="http://schemas.microsoft.com/office/drawing/2014/main" xmlns="" id="{30700F90-F984-493E-963E-B79818BB60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839" b="79427" l="31479" r="66618">
                        <a14:foregroundMark x1="57174" y1="43750" x2="57174" y2="43750"/>
                        <a14:foregroundMark x1="56442" y1="51693" x2="56442" y2="51693"/>
                        <a14:foregroundMark x1="60688" y1="51432" x2="56735" y2="53516"/>
                        <a14:foregroundMark x1="61201" y1="51693" x2="61201" y2="51693"/>
                        <a14:foregroundMark x1="62079" y1="43880" x2="62079" y2="43880"/>
                        <a14:foregroundMark x1="59810" y1="42839" x2="59810" y2="42839"/>
                        <a14:foregroundMark x1="52489" y1="49870" x2="52489" y2="49870"/>
                        <a14:foregroundMark x1="61201" y1="45313" x2="58565" y2="45313"/>
                        <a14:foregroundMark x1="51977" y1="51302" x2="55564" y2="47656"/>
                        <a14:foregroundMark x1="62958" y1="46615" x2="62958" y2="46615"/>
                        <a14:foregroundMark x1="65300" y1="52604" x2="64202" y2="60547"/>
                        <a14:foregroundMark x1="49854" y1="48568" x2="51684" y2="51302"/>
                        <a14:foregroundMark x1="53441" y1="78125" x2="57833" y2="69271"/>
                        <a14:foregroundMark x1="50366" y1="74609" x2="57101" y2="77995"/>
                        <a14:foregroundMark x1="58565" y1="78385" x2="59078" y2="69922"/>
                        <a14:foregroundMark x1="62225" y1="44531" x2="62225" y2="44531"/>
                        <a14:foregroundMark x1="66691" y1="50391" x2="66691" y2="50391"/>
                        <a14:foregroundMark x1="53441" y1="48307" x2="54685" y2="47005"/>
                        <a14:foregroundMark x1="59224" y1="79036" x2="59224" y2="79036"/>
                        <a14:foregroundMark x1="37482" y1="69531" x2="41215" y2="68880"/>
                        <a14:foregroundMark x1="42094" y1="66536" x2="45315" y2="71484"/>
                        <a14:foregroundMark x1="33455" y1="61068" x2="36310" y2="65104"/>
                        <a14:foregroundMark x1="36676" y1="52344" x2="41801" y2="51693"/>
                        <a14:foregroundMark x1="38067" y1="71484" x2="43851" y2="79557"/>
                        <a14:foregroundMark x1="36310" y1="56771" x2="41362" y2="57682"/>
                        <a14:foregroundMark x1="31479" y1="54557" x2="32577" y2="57422"/>
                      </a14:backgroundRemoval>
                    </a14:imgEffect>
                  </a14:imgLayer>
                </a14:imgProps>
              </a:ext>
            </a:extLst>
          </a:blip>
          <a:srcRect l="29709" t="40143" r="32041" b="20282"/>
          <a:stretch/>
        </p:blipFill>
        <p:spPr>
          <a:xfrm flipH="1">
            <a:off x="6607761" y="3612461"/>
            <a:ext cx="5579407" cy="3245539"/>
          </a:xfrm>
          <a:prstGeom prst="rect">
            <a:avLst/>
          </a:prstGeom>
        </p:spPr>
      </p:pic>
      <p:sp>
        <p:nvSpPr>
          <p:cNvPr id="13" name="Rectangle: Rounded Corners 8">
            <a:extLst>
              <a:ext uri="{FF2B5EF4-FFF2-40B4-BE49-F238E27FC236}">
                <a16:creationId xmlns:a16="http://schemas.microsoft.com/office/drawing/2014/main" xmlns="" id="{9FAA13FA-2822-408E-8D4A-7B51FD511E29}"/>
              </a:ext>
            </a:extLst>
          </p:cNvPr>
          <p:cNvSpPr/>
          <p:nvPr/>
        </p:nvSpPr>
        <p:spPr>
          <a:xfrm>
            <a:off x="301567" y="4810125"/>
            <a:ext cx="6908857" cy="1769416"/>
          </a:xfrm>
          <a:custGeom>
            <a:avLst/>
            <a:gdLst>
              <a:gd name="connsiteX0" fmla="*/ 0 w 6908857"/>
              <a:gd name="connsiteY0" fmla="*/ 432109 h 1769416"/>
              <a:gd name="connsiteX1" fmla="*/ 432109 w 6908857"/>
              <a:gd name="connsiteY1" fmla="*/ 0 h 1769416"/>
              <a:gd name="connsiteX2" fmla="*/ 6476748 w 6908857"/>
              <a:gd name="connsiteY2" fmla="*/ 0 h 1769416"/>
              <a:gd name="connsiteX3" fmla="*/ 6908857 w 6908857"/>
              <a:gd name="connsiteY3" fmla="*/ 432109 h 1769416"/>
              <a:gd name="connsiteX4" fmla="*/ 6908857 w 6908857"/>
              <a:gd name="connsiteY4" fmla="*/ 1337307 h 1769416"/>
              <a:gd name="connsiteX5" fmla="*/ 6476748 w 6908857"/>
              <a:gd name="connsiteY5" fmla="*/ 1769416 h 1769416"/>
              <a:gd name="connsiteX6" fmla="*/ 432109 w 6908857"/>
              <a:gd name="connsiteY6" fmla="*/ 1769416 h 1769416"/>
              <a:gd name="connsiteX7" fmla="*/ 0 w 6908857"/>
              <a:gd name="connsiteY7" fmla="*/ 1337307 h 1769416"/>
              <a:gd name="connsiteX8" fmla="*/ 0 w 6908857"/>
              <a:gd name="connsiteY8" fmla="*/ 432109 h 176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57" h="1769416" fill="none" extrusionOk="0">
                <a:moveTo>
                  <a:pt x="0" y="432109"/>
                </a:moveTo>
                <a:cubicBezTo>
                  <a:pt x="-868" y="196505"/>
                  <a:pt x="177090" y="-11002"/>
                  <a:pt x="432109" y="0"/>
                </a:cubicBezTo>
                <a:cubicBezTo>
                  <a:pt x="2621165" y="-35273"/>
                  <a:pt x="5089435" y="-144294"/>
                  <a:pt x="6476748" y="0"/>
                </a:cubicBezTo>
                <a:cubicBezTo>
                  <a:pt x="6718522" y="952"/>
                  <a:pt x="6898723" y="184918"/>
                  <a:pt x="6908857" y="432109"/>
                </a:cubicBezTo>
                <a:cubicBezTo>
                  <a:pt x="6951441" y="834300"/>
                  <a:pt x="6860498" y="936846"/>
                  <a:pt x="6908857" y="1337307"/>
                </a:cubicBezTo>
                <a:cubicBezTo>
                  <a:pt x="6933202" y="1557544"/>
                  <a:pt x="6718019" y="1766571"/>
                  <a:pt x="6476748" y="1769416"/>
                </a:cubicBezTo>
                <a:cubicBezTo>
                  <a:pt x="4958236" y="1846941"/>
                  <a:pt x="3065431" y="1725713"/>
                  <a:pt x="432109" y="1769416"/>
                </a:cubicBezTo>
                <a:cubicBezTo>
                  <a:pt x="163808" y="1761200"/>
                  <a:pt x="-3914" y="1575900"/>
                  <a:pt x="0" y="1337307"/>
                </a:cubicBezTo>
                <a:cubicBezTo>
                  <a:pt x="-3459" y="926953"/>
                  <a:pt x="-67171" y="786356"/>
                  <a:pt x="0" y="432109"/>
                </a:cubicBezTo>
                <a:close/>
              </a:path>
              <a:path w="6908857" h="1769416" stroke="0" extrusionOk="0">
                <a:moveTo>
                  <a:pt x="0" y="432109"/>
                </a:moveTo>
                <a:cubicBezTo>
                  <a:pt x="-6657" y="170461"/>
                  <a:pt x="177185" y="13183"/>
                  <a:pt x="432109" y="0"/>
                </a:cubicBezTo>
                <a:cubicBezTo>
                  <a:pt x="1221744" y="-95379"/>
                  <a:pt x="5869641" y="58096"/>
                  <a:pt x="6476748" y="0"/>
                </a:cubicBezTo>
                <a:cubicBezTo>
                  <a:pt x="6703268" y="-8536"/>
                  <a:pt x="6903746" y="189788"/>
                  <a:pt x="6908857" y="432109"/>
                </a:cubicBezTo>
                <a:cubicBezTo>
                  <a:pt x="6917767" y="612597"/>
                  <a:pt x="6860859" y="1190606"/>
                  <a:pt x="6908857" y="1337307"/>
                </a:cubicBezTo>
                <a:cubicBezTo>
                  <a:pt x="6915281" y="1568317"/>
                  <a:pt x="6685053" y="1739191"/>
                  <a:pt x="6476748" y="1769416"/>
                </a:cubicBezTo>
                <a:cubicBezTo>
                  <a:pt x="4714393" y="1709510"/>
                  <a:pt x="1506446" y="1851930"/>
                  <a:pt x="432109" y="1769416"/>
                </a:cubicBezTo>
                <a:cubicBezTo>
                  <a:pt x="175268" y="1773914"/>
                  <a:pt x="-15100" y="1591279"/>
                  <a:pt x="0" y="1337307"/>
                </a:cubicBezTo>
                <a:cubicBezTo>
                  <a:pt x="-45628" y="1077830"/>
                  <a:pt x="27880" y="635331"/>
                  <a:pt x="0" y="432109"/>
                </a:cubicBezTo>
                <a:close/>
              </a:path>
            </a:pathLst>
          </a:custGeom>
          <a:solidFill>
            <a:srgbClr val="FFFFFF">
              <a:alpha val="82000"/>
            </a:srgb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2800" b="1" dirty="0">
                <a:solidFill>
                  <a:srgbClr val="FF0000"/>
                </a:solidFill>
                <a:latin typeface="Times New Roman" panose="02020603050405020304" pitchFamily="18" charset="0"/>
                <a:cs typeface="Times New Roman" panose="02020603050405020304" pitchFamily="18" charset="0"/>
              </a:rPr>
              <a:t>Ảo thuật: </a:t>
            </a:r>
            <a:r>
              <a:rPr lang="vi-VN" sz="2800" b="1" dirty="0">
                <a:solidFill>
                  <a:srgbClr val="002060"/>
                </a:solidFill>
                <a:latin typeface="Times New Roman" panose="02020603050405020304" pitchFamily="18" charset="0"/>
                <a:cs typeface="Times New Roman" panose="02020603050405020304" pitchFamily="18" charset="0"/>
              </a:rPr>
              <a:t>làm biến hóa các đồ vật một cách nhanh và khéo léo như có phép lạ.</a:t>
            </a:r>
            <a:endPar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pic>
        <p:nvPicPr>
          <p:cNvPr id="14" name="Picture 2">
            <a:extLst>
              <a:ext uri="{FF2B5EF4-FFF2-40B4-BE49-F238E27FC236}">
                <a16:creationId xmlns:a16="http://schemas.microsoft.com/office/drawing/2014/main" xmlns="" id="{B961C27E-2BBB-413E-AD76-16E68EFE4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391850" y="1501798"/>
            <a:ext cx="5075500" cy="2857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2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xmlns=""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993" y="2141209"/>
            <a:ext cx="2711258"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4273" y="2138004"/>
            <a:ext cx="408982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xmlns=""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111" y="2910621"/>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xmlns=""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326"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xmlns=""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118"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8574" y="5375617"/>
            <a:ext cx="3571902"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6209731" y="5390108"/>
            <a:ext cx="5704765" cy="693113"/>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a:t>
            </a:r>
            <a:r>
              <a:rPr lang="en-US" sz="4000" b="1" dirty="0" smtClean="0">
                <a:solidFill>
                  <a:srgbClr val="FF0000"/>
                </a:solidFill>
                <a:latin typeface="Times New Roman" pitchFamily="18" charset="0"/>
                <a:cs typeface="Times New Roman" pitchFamily="18" charset="0"/>
              </a:rPr>
              <a:t>LẠI CẢ </a:t>
            </a:r>
            <a:r>
              <a:rPr lang="en-US" sz="4000" b="1" dirty="0">
                <a:solidFill>
                  <a:srgbClr val="FF0000"/>
                </a:solidFill>
                <a:latin typeface="Times New Roman" pitchFamily="18" charset="0"/>
                <a:cs typeface="Times New Roman" pitchFamily="18" charset="0"/>
              </a:rPr>
              <a:t>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117231" y="1899912"/>
            <a:ext cx="257175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29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15" name="TextBox 14"/>
          <p:cNvSpPr txBox="1"/>
          <p:nvPr/>
        </p:nvSpPr>
        <p:spPr>
          <a:xfrm>
            <a:off x="0" y="451446"/>
            <a:ext cx="12192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949052"/>
            <a:ext cx="1219200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xanh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Nói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Rừng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7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1322</Words>
  <Application>Microsoft Office PowerPoint</Application>
  <PresentationFormat>Custom</PresentationFormat>
  <Paragraphs>140</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cp:lastModifiedBy>
  <cp:revision>20</cp:revision>
  <dcterms:created xsi:type="dcterms:W3CDTF">2024-01-27T02:42:40Z</dcterms:created>
  <dcterms:modified xsi:type="dcterms:W3CDTF">2025-04-26T00:53:53Z</dcterms:modified>
</cp:coreProperties>
</file>