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8"/>
  </p:notesMasterIdLst>
  <p:sldIdLst>
    <p:sldId id="346" r:id="rId3"/>
    <p:sldId id="347" r:id="rId4"/>
    <p:sldId id="348" r:id="rId5"/>
    <p:sldId id="349" r:id="rId6"/>
    <p:sldId id="351" r:id="rId7"/>
    <p:sldId id="354" r:id="rId8"/>
    <p:sldId id="355" r:id="rId9"/>
    <p:sldId id="357" r:id="rId10"/>
    <p:sldId id="358" r:id="rId11"/>
    <p:sldId id="359" r:id="rId12"/>
    <p:sldId id="360" r:id="rId13"/>
    <p:sldId id="361" r:id="rId14"/>
    <p:sldId id="363" r:id="rId15"/>
    <p:sldId id="364" r:id="rId16"/>
    <p:sldId id="365" r:id="rId17"/>
    <p:sldId id="366" r:id="rId18"/>
    <p:sldId id="368" r:id="rId19"/>
    <p:sldId id="262" r:id="rId20"/>
    <p:sldId id="370" r:id="rId21"/>
    <p:sldId id="369" r:id="rId22"/>
    <p:sldId id="371" r:id="rId23"/>
    <p:sldId id="372" r:id="rId24"/>
    <p:sldId id="374" r:id="rId25"/>
    <p:sldId id="373" r:id="rId26"/>
    <p:sldId id="375" r:id="rId27"/>
    <p:sldId id="376" r:id="rId28"/>
    <p:sldId id="377" r:id="rId29"/>
    <p:sldId id="378" r:id="rId30"/>
    <p:sldId id="379" r:id="rId31"/>
    <p:sldId id="319" r:id="rId32"/>
    <p:sldId id="380" r:id="rId33"/>
    <p:sldId id="284" r:id="rId34"/>
    <p:sldId id="381" r:id="rId35"/>
    <p:sldId id="382" r:id="rId36"/>
    <p:sldId id="383" r:id="rId37"/>
    <p:sldId id="384" r:id="rId38"/>
    <p:sldId id="321" r:id="rId39"/>
    <p:sldId id="385" r:id="rId40"/>
    <p:sldId id="386" r:id="rId41"/>
    <p:sldId id="387" r:id="rId42"/>
    <p:sldId id="388" r:id="rId43"/>
    <p:sldId id="389" r:id="rId44"/>
    <p:sldId id="390" r:id="rId45"/>
    <p:sldId id="327" r:id="rId46"/>
    <p:sldId id="391" r:id="rId47"/>
    <p:sldId id="393" r:id="rId48"/>
    <p:sldId id="394" r:id="rId49"/>
    <p:sldId id="395" r:id="rId50"/>
    <p:sldId id="396" r:id="rId51"/>
    <p:sldId id="333" r:id="rId52"/>
    <p:sldId id="397" r:id="rId53"/>
    <p:sldId id="398" r:id="rId54"/>
    <p:sldId id="399" r:id="rId55"/>
    <p:sldId id="265" r:id="rId56"/>
    <p:sldId id="309" r:id="rId57"/>
  </p:sldIdLst>
  <p:sldSz cx="12192000" cy="6858000"/>
  <p:notesSz cx="6858000" cy="9144000"/>
  <p:embeddedFontLst>
    <p:embeddedFont>
      <p:font typeface="Great Vibes" charset="0"/>
      <p:regular r:id="rId59"/>
    </p:embeddedFont>
    <p:embeddedFont>
      <p:font typeface="Open Sans" charset="0"/>
      <p:regular r:id="rId60"/>
      <p:bold r:id="rId61"/>
      <p:italic r:id="rId62"/>
      <p:boldItalic r:id="rId63"/>
    </p:embeddedFont>
    <p:embeddedFont>
      <p:font typeface="Calibri" pitchFamily="34" charset="0"/>
      <p:regular r:id="rId64"/>
      <p:bold r:id="rId65"/>
      <p:italic r:id="rId66"/>
      <p:boldItalic r:id="rId67"/>
    </p:embeddedFont>
    <p:embeddedFont>
      <p:font typeface="Sigmar One" charset="0"/>
      <p:regular r:id="rId68"/>
    </p:embeddedFont>
    <p:embeddedFont>
      <p:font typeface="Sriracha" charset="-34"/>
      <p:regular r:id="rId69"/>
    </p:embeddedFont>
    <p:embeddedFont>
      <p:font typeface="Tahoma" pitchFamily="34" charset="0"/>
      <p:regular r:id="rId70"/>
      <p:bold r:id="rId71"/>
    </p:embeddedFont>
    <p:embeddedFont>
      <p:font typeface="#9Slide03 AmpleSoft Bold" charset="0"/>
      <p:regular r:id="rId72"/>
    </p:embeddedFont>
    <p:embeddedFont>
      <p:font typeface="Nunito Black" charset="0"/>
      <p:bold r:id="rId73"/>
      <p:boldItalic r:id="rId74"/>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8000"/>
    <a:srgbClr val="FFFFCC"/>
    <a:srgbClr val="F92D67"/>
    <a:srgbClr val="DFDFDF"/>
    <a:srgbClr val="FDD9BB"/>
    <a:srgbClr val="F9C9BF"/>
    <a:srgbClr val="00FF00"/>
    <a:srgbClr val="ECF3C5"/>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85" d="100"/>
          <a:sy n="85" d="100"/>
        </p:scale>
        <p:origin x="-708" y="-126"/>
      </p:cViewPr>
      <p:guideLst>
        <p:guide orient="horz" pos="1440"/>
        <p:guide pos="19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167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76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0592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5041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5633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654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8881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593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2653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50595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4033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4/26/2025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721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20.pn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36.svg"/></Relationships>
</file>

<file path=ppt/slides/_rels/slide3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1.png"/><Relationship Id="rId4" Type="http://schemas.openxmlformats.org/officeDocument/2006/relationships/image" Target="../media/image8.sv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1.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1.png"/><Relationship Id="rId4" Type="http://schemas.openxmlformats.org/officeDocument/2006/relationships/image" Target="../media/image8.svg"/></Relationships>
</file>

<file path=ppt/slides/_rels/slide4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1.png"/><Relationship Id="rId4" Type="http://schemas.openxmlformats.org/officeDocument/2006/relationships/image" Target="../media/image8.sv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1.png"/><Relationship Id="rId4" Type="http://schemas.openxmlformats.org/officeDocument/2006/relationships/image" Target="../media/image8.svg"/></Relationships>
</file>

<file path=ppt/slides/_rels/slide4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34.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1.png"/><Relationship Id="rId4"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36.svg"/></Relationships>
</file>

<file path=ppt/slides/_rels/slide4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0.png"/><Relationship Id="rId7"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1.png"/><Relationship Id="rId4" Type="http://schemas.openxmlformats.org/officeDocument/2006/relationships/image" Target="../media/image8.svg"/></Relationships>
</file>

<file path=ppt/slides/_rels/slide4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0.png"/><Relationship Id="rId7"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1.png"/><Relationship Id="rId10" Type="http://schemas.openxmlformats.org/officeDocument/2006/relationships/image" Target="../media/image39.png"/><Relationship Id="rId4" Type="http://schemas.openxmlformats.org/officeDocument/2006/relationships/image" Target="../media/image8.svg"/><Relationship Id="rId9" Type="http://schemas.openxmlformats.org/officeDocument/2006/relationships/image" Target="../media/image38.png"/></Relationships>
</file>

<file path=ppt/slides/_rels/slide4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0.png"/><Relationship Id="rId7"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1.png"/><Relationship Id="rId4" Type="http://schemas.openxmlformats.org/officeDocument/2006/relationships/image" Target="../media/image8.svg"/></Relationships>
</file>

<file path=ppt/slides/_rels/slide4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0.png"/><Relationship Id="rId7"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1.png"/><Relationship Id="rId4" Type="http://schemas.openxmlformats.org/officeDocument/2006/relationships/image" Target="../media/image8.svg"/></Relationships>
</file>

<file path=ppt/slides/_rels/slide4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0.png"/><Relationship Id="rId7"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1.png"/><Relationship Id="rId4" Type="http://schemas.openxmlformats.org/officeDocument/2006/relationships/image" Target="../media/image8.svg"/><Relationship Id="rId9"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36.svg"/></Relationships>
</file>

<file path=ppt/slides/_rels/slide5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1.png"/><Relationship Id="rId4" Type="http://schemas.openxmlformats.org/officeDocument/2006/relationships/image" Target="../media/image8.svg"/></Relationships>
</file>

<file path=ppt/slides/_rels/slide5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20.png"/><Relationship Id="rId7"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1.png"/><Relationship Id="rId4" Type="http://schemas.openxmlformats.org/officeDocument/2006/relationships/image" Target="../media/image8.svg"/></Relationships>
</file>

<file path=ppt/slides/_rels/slide5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0.png"/><Relationship Id="rId7"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1.png"/><Relationship Id="rId4" Type="http://schemas.openxmlformats.org/officeDocument/2006/relationships/image" Target="../media/image8.sv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57.svg"/></Relationships>
</file>

<file path=ppt/slides/_rels/slide55.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txBox="1">
            <a:spLocks/>
          </p:cNvSpPr>
          <p:nvPr/>
        </p:nvSpPr>
        <p:spPr>
          <a:xfrm>
            <a:off x="2420818" y="3456960"/>
            <a:ext cx="9540051" cy="1665514"/>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r>
              <a:rPr lang="en-US" sz="5400" dirty="0">
                <a:solidFill>
                  <a:srgbClr val="FF0000"/>
                </a:solidFill>
                <a:latin typeface="Nunito Black" pitchFamily="2" charset="0"/>
              </a:rPr>
              <a:t>BÀI 32: CÂY BÚT THẦN</a:t>
            </a:r>
          </a:p>
        </p:txBody>
      </p:sp>
    </p:spTree>
    <p:extLst>
      <p:ext uri="{BB962C8B-B14F-4D97-AF65-F5344CB8AC3E}">
        <p14:creationId xmlns:p14="http://schemas.microsoft.com/office/powerpoint/2010/main" val="2828252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12" name="Rounded Rectangle 11"/>
          <p:cNvSpPr/>
          <p:nvPr/>
        </p:nvSpPr>
        <p:spPr>
          <a:xfrm>
            <a:off x="803564" y="2118254"/>
            <a:ext cx="10515600" cy="16764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Một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đêm</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Mã</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Lương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mơ</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thấy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một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cụ</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già</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tóc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bạc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phơ</a:t>
            </a:r>
            <a:r>
              <a:rPr lang="en-US" sz="2400" dirty="0">
                <a:solidFill>
                  <a:srgbClr val="FF0000"/>
                </a:solidFill>
                <a:latin typeface="Nunito Black" pitchFamily="2" charset="0"/>
                <a:cs typeface="#9Slide03 Arima Madurai Black" panose="00000A00000000000000" pitchFamily="2" charset="0"/>
              </a:rPr>
              <a:t>/</a:t>
            </a:r>
            <a:r>
              <a:rPr lang="en-US" sz="2400" dirty="0" err="1">
                <a:solidFill>
                  <a:srgbClr val="002060"/>
                </a:solidFill>
                <a:latin typeface="Nunito Black" pitchFamily="2" charset="0"/>
                <a:cs typeface="#9Slide03 Arima Madurai Black" panose="00000A00000000000000" pitchFamily="2" charset="0"/>
              </a:rPr>
              <a:t>đưa</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cho</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sáng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lấp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lánh</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reo </a:t>
            </a:r>
            <a:r>
              <a:rPr lang="en-US" sz="2400" dirty="0" err="1">
                <a:solidFill>
                  <a:srgbClr val="002060"/>
                </a:solidFill>
                <a:latin typeface="Nunito Black" pitchFamily="2" charset="0"/>
                <a:cs typeface="#9Slide03 Arima Madurai Black" panose="00000A00000000000000" pitchFamily="2" charset="0"/>
              </a:rPr>
              <a:t>lên</a:t>
            </a:r>
            <a:r>
              <a:rPr lang="en-US" sz="2400" dirty="0">
                <a:solidFill>
                  <a:srgbClr val="002060"/>
                </a:solidFill>
                <a:latin typeface="Nunito Black" pitchFamily="2" charset="0"/>
                <a:cs typeface="#9Slide03 Arima Madurai Black" panose="00000A00000000000000" pitchFamily="2" charset="0"/>
              </a:rPr>
              <a:t>: “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đẹp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quá</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Cháu</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cảm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ơn</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ông</a:t>
            </a:r>
            <a:r>
              <a:rPr lang="en-US" sz="2400" dirty="0">
                <a:solidFill>
                  <a:srgbClr val="002060"/>
                </a:solidFill>
                <a:latin typeface="Nunito Black" pitchFamily="2" charset="0"/>
                <a:cs typeface="#9Slide03 Arima Madurai Black" panose="00000A00000000000000" pitchFamily="2" charset="0"/>
              </a:rPr>
              <a:t>!”.</a:t>
            </a:r>
            <a:endParaRPr lang="vi-VN" sz="2400" dirty="0">
              <a:solidFill>
                <a:srgbClr val="002060"/>
              </a:solidFill>
              <a:latin typeface="Nunito Black" pitchFamily="2" charset="0"/>
              <a:cs typeface="#9Slide03 Arima Madurai Black" panose="00000A00000000000000" pitchFamily="2" charset="0"/>
            </a:endParaRPr>
          </a:p>
        </p:txBody>
      </p:sp>
      <p:sp>
        <p:nvSpPr>
          <p:cNvPr id="6" name="TextBox 5">
            <a:extLst>
              <a:ext uri="{FF2B5EF4-FFF2-40B4-BE49-F238E27FC236}">
                <a16:creationId xmlns:a16="http://schemas.microsoft.com/office/drawing/2014/main" xmlns=""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Luyện</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đọc</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câu</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dài</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Tree>
    <p:extLst>
      <p:ext uri="{BB962C8B-B14F-4D97-AF65-F5344CB8AC3E}">
        <p14:creationId xmlns:p14="http://schemas.microsoft.com/office/powerpoint/2010/main" val="8035613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7" name="Rounded Rectangle 6"/>
          <p:cNvSpPr/>
          <p:nvPr/>
        </p:nvSpPr>
        <p:spPr>
          <a:xfrm>
            <a:off x="3325091" y="1938696"/>
            <a:ext cx="56734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1: </a:t>
            </a:r>
            <a:r>
              <a:rPr lang="en-US" sz="2400" dirty="0" err="1">
                <a:solidFill>
                  <a:srgbClr val="002060"/>
                </a:solidFill>
                <a:latin typeface="Nunito Black" pitchFamily="2" charset="0"/>
                <a:cs typeface="Baloo 2 SemiBold" pitchFamily="2" charset="0"/>
              </a:rPr>
              <a:t>Từ</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đầu</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một cây bút vẽ.</a:t>
            </a:r>
          </a:p>
        </p:txBody>
      </p:sp>
      <p:sp>
        <p:nvSpPr>
          <p:cNvPr id="8" name="Rounded Rectangle 7"/>
          <p:cNvSpPr/>
          <p:nvPr/>
        </p:nvSpPr>
        <p:spPr>
          <a:xfrm>
            <a:off x="3325091" y="2703997"/>
            <a:ext cx="59782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2: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trong tay mình.</a:t>
            </a:r>
          </a:p>
        </p:txBody>
      </p:sp>
      <p:sp>
        <p:nvSpPr>
          <p:cNvPr id="9" name="Rounded Rectangle 8"/>
          <p:cNvSpPr/>
          <p:nvPr/>
        </p:nvSpPr>
        <p:spPr>
          <a:xfrm>
            <a:off x="3352800" y="3429000"/>
            <a:ext cx="6560128"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3: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em vẽ cho cuốc,...</a:t>
            </a:r>
          </a:p>
        </p:txBody>
      </p:sp>
      <p:sp>
        <p:nvSpPr>
          <p:cNvPr id="10" name="Rounded Rectangle 9"/>
          <p:cNvSpPr/>
          <p:nvPr/>
        </p:nvSpPr>
        <p:spPr>
          <a:xfrm>
            <a:off x="3359727" y="4123219"/>
            <a:ext cx="6781800"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4: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vẽ lò sưởi để sưởi.</a:t>
            </a:r>
          </a:p>
        </p:txBody>
      </p:sp>
      <p:sp>
        <p:nvSpPr>
          <p:cNvPr id="11" name="Rounded Rectangle 10"/>
          <p:cNvSpPr/>
          <p:nvPr/>
        </p:nvSpPr>
        <p:spPr>
          <a:xfrm>
            <a:off x="3325091" y="4864908"/>
            <a:ext cx="35398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chemeClr val="tx2">
                    <a:lumMod val="50000"/>
                  </a:schemeClr>
                </a:solidFill>
                <a:latin typeface="Nunito Black" pitchFamily="2" charset="0"/>
                <a:cs typeface="Baloo 2 SemiBold" pitchFamily="2" charset="0"/>
              </a:rPr>
              <a:t>Đoạn</a:t>
            </a:r>
            <a:r>
              <a:rPr lang="en-US" sz="2400" dirty="0">
                <a:solidFill>
                  <a:schemeClr val="tx2">
                    <a:lumMod val="50000"/>
                  </a:schemeClr>
                </a:solidFill>
                <a:latin typeface="Nunito Black" pitchFamily="2" charset="0"/>
                <a:cs typeface="Baloo 2 SemiBold" pitchFamily="2" charset="0"/>
              </a:rPr>
              <a:t> 5: </a:t>
            </a:r>
            <a:r>
              <a:rPr lang="en-US" sz="2400" dirty="0" err="1">
                <a:solidFill>
                  <a:schemeClr val="tx2">
                    <a:lumMod val="50000"/>
                  </a:schemeClr>
                </a:solidFill>
                <a:latin typeface="Nunito Black" pitchFamily="2" charset="0"/>
                <a:cs typeface="Baloo 2 SemiBold" pitchFamily="2" charset="0"/>
              </a:rPr>
              <a:t>Phần</a:t>
            </a:r>
            <a:r>
              <a:rPr lang="en-US" sz="2400" dirty="0">
                <a:solidFill>
                  <a:schemeClr val="tx2">
                    <a:lumMod val="50000"/>
                  </a:schemeClr>
                </a:solidFill>
                <a:latin typeface="Nunito Black" pitchFamily="2" charset="0"/>
                <a:cs typeface="Baloo 2 SemiBold" pitchFamily="2" charset="0"/>
              </a:rPr>
              <a:t> </a:t>
            </a:r>
            <a:r>
              <a:rPr lang="en-US" sz="2400" dirty="0" err="1">
                <a:solidFill>
                  <a:schemeClr val="tx2">
                    <a:lumMod val="50000"/>
                  </a:schemeClr>
                </a:solidFill>
                <a:latin typeface="Nunito Black" pitchFamily="2" charset="0"/>
                <a:cs typeface="Baloo 2 SemiBold" pitchFamily="2" charset="0"/>
              </a:rPr>
              <a:t>còn</a:t>
            </a:r>
            <a:r>
              <a:rPr lang="en-US" sz="2400" dirty="0">
                <a:solidFill>
                  <a:schemeClr val="tx2">
                    <a:lumMod val="50000"/>
                  </a:schemeClr>
                </a:solidFill>
                <a:latin typeface="Nunito Black" pitchFamily="2" charset="0"/>
                <a:cs typeface="Baloo 2 SemiBold" pitchFamily="2" charset="0"/>
              </a:rPr>
              <a:t> </a:t>
            </a:r>
            <a:r>
              <a:rPr lang="en-US" sz="2400" dirty="0" err="1">
                <a:solidFill>
                  <a:schemeClr val="tx2">
                    <a:lumMod val="50000"/>
                  </a:schemeClr>
                </a:solidFill>
                <a:latin typeface="Nunito Black" pitchFamily="2" charset="0"/>
                <a:cs typeface="Baloo 2 SemiBold" pitchFamily="2" charset="0"/>
              </a:rPr>
              <a:t>lại</a:t>
            </a:r>
            <a:r>
              <a:rPr lang="en-US" sz="2400" dirty="0">
                <a:solidFill>
                  <a:schemeClr val="tx2">
                    <a:lumMod val="50000"/>
                  </a:schemeClr>
                </a:solidFill>
                <a:latin typeface="Nunito Black" pitchFamily="2" charset="0"/>
                <a:cs typeface="Baloo 2 SemiBold" pitchFamily="2" charset="0"/>
              </a:rPr>
              <a:t>.</a:t>
            </a:r>
            <a:endParaRPr lang="vi-VN" sz="2400" dirty="0">
              <a:solidFill>
                <a:schemeClr val="tx2">
                  <a:lumMod val="50000"/>
                </a:schemeClr>
              </a:solidFill>
              <a:latin typeface="Nunito Black" pitchFamily="2" charset="0"/>
            </a:endParaRPr>
          </a:p>
        </p:txBody>
      </p:sp>
      <p:sp>
        <p:nvSpPr>
          <p:cNvPr id="12" name="TextBox 11">
            <a:extLst>
              <a:ext uri="{FF2B5EF4-FFF2-40B4-BE49-F238E27FC236}">
                <a16:creationId xmlns:a16="http://schemas.microsoft.com/office/drawing/2014/main" xmlns="" id="{874923DD-2CD3-2D7E-2162-E433FE8F2CFE}"/>
              </a:ext>
            </a:extLst>
          </p:cNvPr>
          <p:cNvSpPr txBox="1"/>
          <p:nvPr/>
        </p:nvSpPr>
        <p:spPr>
          <a:xfrm>
            <a:off x="838200" y="640318"/>
            <a:ext cx="2036618" cy="578882"/>
          </a:xfrm>
          <a:prstGeom prst="roundRect">
            <a:avLst/>
          </a:prstGeom>
          <a:noFill/>
          <a:ln w="28575">
            <a:noFill/>
            <a:prstDash val="sysDash"/>
          </a:ln>
        </p:spPr>
        <p:txBody>
          <a:bodyPr wrap="square">
            <a:spAutoFit/>
          </a:bodyPr>
          <a:lstStyle/>
          <a:p>
            <a:pPr algn="ctr"/>
            <a:r>
              <a:rPr lang="en-US" sz="2800" b="1" dirty="0">
                <a:solidFill>
                  <a:srgbClr val="008000"/>
                </a:solidFill>
                <a:latin typeface="Nunito Black" pitchFamily="2" charset="0"/>
                <a:cs typeface="Baloo 2 SemiBold" pitchFamily="2" charset="0"/>
              </a:rPr>
              <a:t>Chia </a:t>
            </a:r>
            <a:r>
              <a:rPr lang="en-US" sz="2800" b="1" dirty="0" err="1">
                <a:solidFill>
                  <a:srgbClr val="008000"/>
                </a:solidFill>
                <a:latin typeface="Nunito Black" pitchFamily="2" charset="0"/>
                <a:cs typeface="Baloo 2 SemiBold" pitchFamily="2" charset="0"/>
              </a:rPr>
              <a:t>đoạn</a:t>
            </a:r>
            <a:endParaRPr lang="en-US" sz="28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5942321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838200" y="1524000"/>
            <a:ext cx="10591800" cy="2286000"/>
            <a:chOff x="762000" y="1828800"/>
            <a:chExt cx="10591800" cy="2286000"/>
          </a:xfrm>
        </p:grpSpPr>
        <p:sp>
          <p:nvSpPr>
            <p:cNvPr id="7" name="Rounded Rectangle 6"/>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rPr>
                <a:t>	</a:t>
              </a:r>
              <a:r>
                <a:rPr lang="vi-VN" sz="24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xmlns=""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xmlns="" id="{6CB9475D-5FE6-AD42-327C-E5F28189D1C0}"/>
                  </a:ext>
                </a:extLst>
              </p:cNvPr>
              <p:cNvSpPr txBox="1"/>
              <p:nvPr/>
            </p:nvSpPr>
            <p:spPr>
              <a:xfrm>
                <a:off x="264712" y="960164"/>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grpSp>
      <p:sp>
        <p:nvSpPr>
          <p:cNvPr id="4" name="Rectangle 3"/>
          <p:cNvSpPr/>
          <p:nvPr/>
        </p:nvSpPr>
        <p:spPr>
          <a:xfrm>
            <a:off x="4475476" y="1143000"/>
            <a:ext cx="2748381" cy="523220"/>
          </a:xfrm>
          <a:prstGeom prst="rect">
            <a:avLst/>
          </a:prstGeom>
        </p:spPr>
        <p:txBody>
          <a:bodyPr wrap="none">
            <a:spAutoFit/>
          </a:bodyPr>
          <a:lstStyle/>
          <a:p>
            <a:pPr algn="ctr"/>
            <a:r>
              <a:rPr lang="en-US" sz="2800" b="1" spc="-133" dirty="0">
                <a:solidFill>
                  <a:srgbClr val="FF0000"/>
                </a:solidFill>
                <a:latin typeface="Nunito Black" pitchFamily="2" charset="0"/>
              </a:rPr>
              <a:t>CÂY BÚT THẦN</a:t>
            </a:r>
            <a:endParaRPr lang="en-US" sz="2800" dirty="0">
              <a:solidFill>
                <a:schemeClr val="tx2">
                  <a:lumMod val="50000"/>
                </a:schemeClr>
              </a:solidFill>
              <a:latin typeface="Nunito Black" pitchFamily="2" charset="0"/>
            </a:endParaRPr>
          </a:p>
        </p:txBody>
      </p:sp>
      <p:grpSp>
        <p:nvGrpSpPr>
          <p:cNvPr id="19" name="Group 18"/>
          <p:cNvGrpSpPr/>
          <p:nvPr/>
        </p:nvGrpSpPr>
        <p:grpSpPr>
          <a:xfrm>
            <a:off x="1038873" y="3886200"/>
            <a:ext cx="9933927" cy="205740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rPr>
                <a:t>	</a:t>
              </a:r>
              <a:r>
                <a:rPr lang="vi-VN" sz="2400" dirty="0">
                  <a:solidFill>
                    <a:srgbClr val="00206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xmlns=""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xmlns="" id="{6CB9475D-5FE6-AD42-327C-E5F28189D1C0}"/>
                  </a:ext>
                </a:extLst>
              </p:cNvPr>
              <p:cNvSpPr txBox="1"/>
              <p:nvPr/>
            </p:nvSpPr>
            <p:spPr>
              <a:xfrm>
                <a:off x="264712" y="960164"/>
                <a:ext cx="35077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grpSp>
      </p:grpSp>
      <p:sp>
        <p:nvSpPr>
          <p:cNvPr id="22" name="TextBox 21">
            <a:extLst>
              <a:ext uri="{FF2B5EF4-FFF2-40B4-BE49-F238E27FC236}">
                <a16:creationId xmlns:a16="http://schemas.microsoft.com/office/drawing/2014/main" xmlns="" id="{874923DD-2CD3-2D7E-2162-E433FE8F2CFE}"/>
              </a:ext>
            </a:extLst>
          </p:cNvPr>
          <p:cNvSpPr txBox="1"/>
          <p:nvPr/>
        </p:nvSpPr>
        <p:spPr>
          <a:xfrm>
            <a:off x="838200" y="564118"/>
            <a:ext cx="4513502"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đoạn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nối</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tiếp</a:t>
            </a:r>
            <a:endParaRPr lang="en-US" sz="28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3795178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762000" y="1295400"/>
            <a:ext cx="10744200" cy="4802456"/>
          </a:xfrm>
          <a:prstGeom prst="rect">
            <a:avLst/>
          </a:prstGeom>
        </p:spPr>
      </p:pic>
      <p:pic>
        <p:nvPicPr>
          <p:cNvPr id="5" name="Picture 4">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685800" y="457200"/>
            <a:ext cx="10210800" cy="1936380"/>
            <a:chOff x="762000" y="1828800"/>
            <a:chExt cx="10591800" cy="1905000"/>
          </a:xfrm>
        </p:grpSpPr>
        <p:sp>
          <p:nvSpPr>
            <p:cNvPr id="7" name="Rounded Rectangle 6"/>
            <p:cNvSpPr/>
            <p:nvPr/>
          </p:nvSpPr>
          <p:spPr>
            <a:xfrm>
              <a:off x="1038874" y="1938696"/>
              <a:ext cx="10314926" cy="1795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xmlns=""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xmlns="" id="{6CB9475D-5FE6-AD42-327C-E5F28189D1C0}"/>
                  </a:ext>
                </a:extLst>
              </p:cNvPr>
              <p:cNvSpPr txBox="1"/>
              <p:nvPr/>
            </p:nvSpPr>
            <p:spPr>
              <a:xfrm>
                <a:off x="264712" y="960164"/>
                <a:ext cx="347787"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p>
            </p:txBody>
          </p:sp>
        </p:grpSp>
      </p:grpSp>
      <p:grpSp>
        <p:nvGrpSpPr>
          <p:cNvPr id="19" name="Group 18"/>
          <p:cNvGrpSpPr/>
          <p:nvPr/>
        </p:nvGrpSpPr>
        <p:grpSpPr>
          <a:xfrm>
            <a:off x="685800" y="2362200"/>
            <a:ext cx="10210800" cy="209129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xmlns=""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xmlns="" id="{6CB9475D-5FE6-AD42-327C-E5F28189D1C0}"/>
                  </a:ext>
                </a:extLst>
              </p:cNvPr>
              <p:cNvSpPr txBox="1"/>
              <p:nvPr/>
            </p:nvSpPr>
            <p:spPr>
              <a:xfrm>
                <a:off x="264712" y="960164"/>
                <a:ext cx="355245"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4</a:t>
                </a:r>
              </a:p>
            </p:txBody>
          </p:sp>
        </p:grpSp>
      </p:grpSp>
      <p:grpSp>
        <p:nvGrpSpPr>
          <p:cNvPr id="21" name="Group 20"/>
          <p:cNvGrpSpPr/>
          <p:nvPr/>
        </p:nvGrpSpPr>
        <p:grpSpPr>
          <a:xfrm>
            <a:off x="762000" y="4419600"/>
            <a:ext cx="10134600" cy="2091290"/>
            <a:chOff x="1038873" y="3810000"/>
            <a:chExt cx="9933927" cy="2057400"/>
          </a:xfrm>
        </p:grpSpPr>
        <p:sp>
          <p:nvSpPr>
            <p:cNvPr id="22" name="Rounded Rectangle 21"/>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23" name="Group 22"/>
            <p:cNvGrpSpPr/>
            <p:nvPr/>
          </p:nvGrpSpPr>
          <p:grpSpPr>
            <a:xfrm>
              <a:off x="1038873" y="3810000"/>
              <a:ext cx="914801" cy="584333"/>
              <a:chOff x="-28110" y="914314"/>
              <a:chExt cx="851094" cy="584333"/>
            </a:xfrm>
          </p:grpSpPr>
          <p:pic>
            <p:nvPicPr>
              <p:cNvPr id="24" name="Picture 23">
                <a:extLst>
                  <a:ext uri="{FF2B5EF4-FFF2-40B4-BE49-F238E27FC236}">
                    <a16:creationId xmlns:a16="http://schemas.microsoft.com/office/drawing/2014/main" xmlns=""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5" name="TextBox 24">
                <a:extLst>
                  <a:ext uri="{FF2B5EF4-FFF2-40B4-BE49-F238E27FC236}">
                    <a16:creationId xmlns:a16="http://schemas.microsoft.com/office/drawing/2014/main" xmlns="" id="{6CB9475D-5FE6-AD42-327C-E5F28189D1C0}"/>
                  </a:ext>
                </a:extLst>
              </p:cNvPr>
              <p:cNvSpPr txBox="1"/>
              <p:nvPr/>
            </p:nvSpPr>
            <p:spPr>
              <a:xfrm>
                <a:off x="264712" y="960164"/>
                <a:ext cx="365683"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5</a:t>
                </a:r>
              </a:p>
            </p:txBody>
          </p:sp>
        </p:grpSp>
      </p:grpSp>
    </p:spTree>
    <p:extLst>
      <p:ext uri="{BB962C8B-B14F-4D97-AF65-F5344CB8AC3E}">
        <p14:creationId xmlns:p14="http://schemas.microsoft.com/office/powerpoint/2010/main" val="331673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855" t="1955"/>
          <a:stretch/>
        </p:blipFill>
        <p:spPr>
          <a:xfrm>
            <a:off x="762000" y="1295400"/>
            <a:ext cx="10744200" cy="4802456"/>
          </a:xfrm>
          <a:prstGeom prst="rect">
            <a:avLst/>
          </a:prstGeom>
        </p:spPr>
      </p:pic>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4" name="TextBox 3">
            <a:extLst>
              <a:ext uri="{FF2B5EF4-FFF2-40B4-BE49-F238E27FC236}">
                <a16:creationId xmlns:a16="http://schemas.microsoft.com/office/drawing/2014/main" xmlns="" id="{874923DD-2CD3-2D7E-2162-E433FE8F2CFE}"/>
              </a:ext>
            </a:extLst>
          </p:cNvPr>
          <p:cNvSpPr txBox="1"/>
          <p:nvPr/>
        </p:nvSpPr>
        <p:spPr>
          <a:xfrm>
            <a:off x="1038873" y="396273"/>
            <a:ext cx="3456927" cy="510778"/>
          </a:xfrm>
          <a:prstGeom prst="roundRect">
            <a:avLst/>
          </a:prstGeom>
          <a:noFill/>
          <a:ln w="28575">
            <a:noFill/>
            <a:prstDash val="sysDash"/>
          </a:ln>
        </p:spPr>
        <p:txBody>
          <a:bodyPr wrap="square">
            <a:spAutoFit/>
          </a:bodyPr>
          <a:lstStyle/>
          <a:p>
            <a:pPr algn="ctr"/>
            <a:r>
              <a:rPr lang="en-US" sz="2400" b="1" dirty="0" err="1">
                <a:solidFill>
                  <a:srgbClr val="008000"/>
                </a:solidFill>
                <a:latin typeface="Nunito Black" pitchFamily="2" charset="0"/>
                <a:cs typeface="Baloo 2 SemiBold" pitchFamily="2" charset="0"/>
              </a:rPr>
              <a:t>Luyện</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đọc</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theo</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nhóm</a:t>
            </a:r>
            <a:endParaRPr lang="en-US" sz="24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Nunito Black" pitchFamily="2" charset="0"/>
              </a:rPr>
              <a:t>	</a:t>
            </a:r>
            <a:r>
              <a:rPr lang="vi-VN" sz="2000" dirty="0">
                <a:solidFill>
                  <a:srgbClr val="0070C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Nunito Black" pitchFamily="2" charset="0"/>
              </a:rPr>
              <a:t>	</a:t>
            </a:r>
            <a:r>
              <a:rPr lang="vi-VN" sz="2000" dirty="0">
                <a:solidFill>
                  <a:srgbClr val="008000"/>
                </a:solidFill>
                <a:latin typeface="Nunito Black" pitchFamily="2" charset="0"/>
              </a:rPr>
              <a:t>Mã Lương vẽ một con chim, chim tung cánh ba</a:t>
            </a:r>
            <a:r>
              <a:rPr lang="en-US" sz="2000" dirty="0">
                <a:solidFill>
                  <a:srgbClr val="008000"/>
                </a:solidFill>
                <a:latin typeface="Nunito Black" pitchFamily="2" charset="0"/>
              </a:rPr>
              <a:t>y</a:t>
            </a:r>
            <a:r>
              <a:rPr lang="vi-VN" sz="2000" dirty="0">
                <a:solidFill>
                  <a:srgbClr val="008000"/>
                </a:solidFill>
                <a:latin typeface="Nunito Black" pitchFamily="2"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Nunito Black" pitchFamily="2" charset="0"/>
              </a:rPr>
              <a:t>	</a:t>
            </a:r>
            <a:r>
              <a:rPr lang="vi-VN" sz="2000" dirty="0">
                <a:solidFill>
                  <a:schemeClr val="tx1">
                    <a:lumMod val="95000"/>
                    <a:lumOff val="5000"/>
                  </a:schemeClr>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Nunito Black" pitchFamily="2" charset="0"/>
              </a:rPr>
              <a:t>	</a:t>
            </a:r>
            <a:r>
              <a:rPr lang="vi-VN" sz="2000" dirty="0">
                <a:solidFill>
                  <a:schemeClr val="accent6">
                    <a:lumMod val="50000"/>
                  </a:schemeClr>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Nunito Black" pitchFamily="2"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Nunito Black" pitchFamily="2"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extLst>
      <p:ext uri="{BB962C8B-B14F-4D97-AF65-F5344CB8AC3E}">
        <p14:creationId xmlns:p14="http://schemas.microsoft.com/office/powerpoint/2010/main" val="20692413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55" t="1955"/>
          <a:stretch/>
        </p:blipFill>
        <p:spPr>
          <a:xfrm>
            <a:off x="762000" y="1295400"/>
            <a:ext cx="10744200" cy="4802456"/>
          </a:xfrm>
          <a:prstGeom prst="rect">
            <a:avLst/>
          </a:prstGeom>
        </p:spPr>
      </p:pic>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5" name="TextBox 4">
            <a:extLst>
              <a:ext uri="{FF2B5EF4-FFF2-40B4-BE49-F238E27FC236}">
                <a16:creationId xmlns:a16="http://schemas.microsoft.com/office/drawing/2014/main" xmlns="" id="{874923DD-2CD3-2D7E-2162-E433FE8F2CFE}"/>
              </a:ext>
            </a:extLst>
          </p:cNvPr>
          <p:cNvSpPr txBox="1"/>
          <p:nvPr/>
        </p:nvSpPr>
        <p:spPr>
          <a:xfrm>
            <a:off x="1049098" y="487918"/>
            <a:ext cx="2608502"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toàn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bài</a:t>
            </a:r>
            <a:endParaRPr lang="en-US" sz="28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Nunito Black" pitchFamily="2" charset="0"/>
              </a:rPr>
              <a:t>	</a:t>
            </a:r>
            <a:r>
              <a:rPr lang="vi-VN" sz="2000" dirty="0">
                <a:solidFill>
                  <a:srgbClr val="0070C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Nunito Black" pitchFamily="2" charset="0"/>
              </a:rPr>
              <a:t>	</a:t>
            </a:r>
            <a:r>
              <a:rPr lang="vi-VN" sz="2000" dirty="0">
                <a:solidFill>
                  <a:srgbClr val="008000"/>
                </a:solidFill>
                <a:latin typeface="Nunito Black" pitchFamily="2" charset="0"/>
              </a:rPr>
              <a:t>Mã Lương vẽ một con chim, chim tung cánh ba</a:t>
            </a:r>
            <a:r>
              <a:rPr lang="en-US" sz="2000" dirty="0">
                <a:solidFill>
                  <a:srgbClr val="008000"/>
                </a:solidFill>
                <a:latin typeface="Nunito Black" pitchFamily="2" charset="0"/>
              </a:rPr>
              <a:t>y</a:t>
            </a:r>
            <a:r>
              <a:rPr lang="vi-VN" sz="2000" dirty="0">
                <a:solidFill>
                  <a:srgbClr val="008000"/>
                </a:solidFill>
                <a:latin typeface="Nunito Black" pitchFamily="2"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Nunito Black" pitchFamily="2" charset="0"/>
              </a:rPr>
              <a:t>	</a:t>
            </a:r>
            <a:r>
              <a:rPr lang="vi-VN" sz="2000" dirty="0">
                <a:solidFill>
                  <a:schemeClr val="tx1">
                    <a:lumMod val="95000"/>
                    <a:lumOff val="5000"/>
                  </a:schemeClr>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Nunito Black" pitchFamily="2" charset="0"/>
              </a:rPr>
              <a:t>	</a:t>
            </a:r>
            <a:r>
              <a:rPr lang="vi-VN" sz="2000" dirty="0">
                <a:solidFill>
                  <a:schemeClr val="accent6">
                    <a:lumMod val="50000"/>
                  </a:schemeClr>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Nunito Black" pitchFamily="2"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Nunito Black" pitchFamily="2"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extLst>
      <p:ext uri="{BB962C8B-B14F-4D97-AF65-F5344CB8AC3E}">
        <p14:creationId xmlns:p14="http://schemas.microsoft.com/office/powerpoint/2010/main" val="3317680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xmlns=""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Giải</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nghĩa</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từ</a:t>
            </a:r>
            <a:endParaRPr lang="en-US" sz="2800" b="1" dirty="0">
              <a:solidFill>
                <a:srgbClr val="008000"/>
              </a:solidFill>
              <a:latin typeface="Nunito Black" pitchFamily="2" charset="0"/>
              <a:cs typeface="Baloo 2 SemiBold" pitchFamily="2" charset="0"/>
            </a:endParaRPr>
          </a:p>
        </p:txBody>
      </p:sp>
      <p:pic>
        <p:nvPicPr>
          <p:cNvPr id="7" name="Picture 2" descr="Phú Ông Tham Lam"/>
          <p:cNvPicPr>
            <a:picLocks noChangeAspect="1" noChangeArrowheads="1"/>
          </p:cNvPicPr>
          <p:nvPr/>
        </p:nvPicPr>
        <p:blipFill rotWithShape="1">
          <a:blip r:embed="rId4">
            <a:extLst>
              <a:ext uri="{28A0092B-C50C-407E-A947-70E740481C1C}">
                <a14:useLocalDpi xmlns:a14="http://schemas.microsoft.com/office/drawing/2010/main" val="0"/>
              </a:ext>
            </a:extLst>
          </a:blip>
          <a:srcRect t="18750" b="5208"/>
          <a:stretch/>
        </p:blipFill>
        <p:spPr bwMode="auto">
          <a:xfrm>
            <a:off x="1524000" y="1435894"/>
            <a:ext cx="8839200" cy="50411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524000" y="1219200"/>
            <a:ext cx="8839200" cy="609600"/>
          </a:xfrm>
          <a:prstGeom prst="roundRect">
            <a:avLst/>
          </a:prstGeom>
          <a:solidFill>
            <a:schemeClr val="accent6">
              <a:lumMod val="20000"/>
              <a:lumOff val="80000"/>
            </a:schemeClr>
          </a:solidFill>
          <a:ln w="571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a:solidFill>
                  <a:schemeClr val="tx1"/>
                </a:solidFill>
                <a:latin typeface="Great Vibes" pitchFamily="2" charset="0"/>
                <a:cs typeface="Baloo 2 SemiBold" pitchFamily="2" charset="0"/>
              </a:rPr>
              <a:t>Phú</a:t>
            </a:r>
            <a:r>
              <a:rPr lang="en-US" sz="4000" dirty="0">
                <a:solidFill>
                  <a:schemeClr val="tx1"/>
                </a:solidFill>
                <a:latin typeface="Great Vibes" pitchFamily="2" charset="0"/>
                <a:cs typeface="Baloo 2 SemiBold" pitchFamily="2" charset="0"/>
              </a:rPr>
              <a:t> </a:t>
            </a:r>
            <a:r>
              <a:rPr lang="en-US" sz="4000" dirty="0" err="1">
                <a:solidFill>
                  <a:schemeClr val="tx1"/>
                </a:solidFill>
                <a:latin typeface="Great Vibes" pitchFamily="2" charset="0"/>
                <a:cs typeface="Baloo 2 SemiBold" pitchFamily="2" charset="0"/>
              </a:rPr>
              <a:t>ông</a:t>
            </a:r>
            <a:r>
              <a:rPr lang="en-US" sz="4000" dirty="0">
                <a:solidFill>
                  <a:schemeClr val="tx1"/>
                </a:solidFill>
                <a:latin typeface="Great Vibes" pitchFamily="2" charset="0"/>
                <a:cs typeface="Baloo 2 SemiBold" pitchFamily="2" charset="0"/>
              </a:rPr>
              <a:t>:</a:t>
            </a:r>
            <a:r>
              <a:rPr lang="en-US" sz="4000" dirty="0">
                <a:solidFill>
                  <a:schemeClr val="tx1"/>
                </a:solidFill>
                <a:latin typeface="Nunito Black" pitchFamily="2" charset="0"/>
                <a:cs typeface="Baloo 2 SemiBold" pitchFamily="2" charset="0"/>
              </a:rPr>
              <a:t> </a:t>
            </a:r>
            <a:r>
              <a:rPr lang="en-US" sz="2400" dirty="0" err="1">
                <a:solidFill>
                  <a:srgbClr val="0070C0"/>
                </a:solidFill>
                <a:latin typeface="Nunito Black" pitchFamily="2" charset="0"/>
                <a:cs typeface="Baloo 2 SemiBold" pitchFamily="2" charset="0"/>
              </a:rPr>
              <a:t>người</a:t>
            </a:r>
            <a:r>
              <a:rPr lang="en-US" sz="2400" dirty="0">
                <a:solidFill>
                  <a:srgbClr val="0070C0"/>
                </a:solidFill>
                <a:latin typeface="Nunito Black" pitchFamily="2" charset="0"/>
                <a:cs typeface="Baloo 2 SemiBold" pitchFamily="2" charset="0"/>
              </a:rPr>
              <a:t> </a:t>
            </a:r>
            <a:r>
              <a:rPr lang="en-US" sz="2400" dirty="0" err="1">
                <a:solidFill>
                  <a:srgbClr val="0070C0"/>
                </a:solidFill>
                <a:latin typeface="Nunito Black" pitchFamily="2" charset="0"/>
                <a:cs typeface="Baloo 2 SemiBold" pitchFamily="2" charset="0"/>
              </a:rPr>
              <a:t>đàn</a:t>
            </a:r>
            <a:r>
              <a:rPr lang="en-US" sz="2400" dirty="0">
                <a:solidFill>
                  <a:srgbClr val="0070C0"/>
                </a:solidFill>
                <a:latin typeface="Nunito Black" pitchFamily="2" charset="0"/>
                <a:cs typeface="Baloo 2 SemiBold" pitchFamily="2" charset="0"/>
              </a:rPr>
              <a:t> </a:t>
            </a:r>
            <a:r>
              <a:rPr lang="en-US" sz="2400" dirty="0" err="1">
                <a:solidFill>
                  <a:srgbClr val="0070C0"/>
                </a:solidFill>
                <a:latin typeface="Nunito Black" pitchFamily="2" charset="0"/>
                <a:cs typeface="Baloo 2 SemiBold" pitchFamily="2" charset="0"/>
              </a:rPr>
              <a:t>ông</a:t>
            </a:r>
            <a:r>
              <a:rPr lang="en-US" sz="2400" dirty="0">
                <a:solidFill>
                  <a:srgbClr val="0070C0"/>
                </a:solidFill>
                <a:latin typeface="Nunito Black" pitchFamily="2" charset="0"/>
                <a:cs typeface="Baloo 2 SemiBold" pitchFamily="2" charset="0"/>
              </a:rPr>
              <a:t> </a:t>
            </a:r>
            <a:r>
              <a:rPr lang="en-US" sz="2400" dirty="0" err="1">
                <a:solidFill>
                  <a:srgbClr val="0070C0"/>
                </a:solidFill>
                <a:latin typeface="Nunito Black" pitchFamily="2" charset="0"/>
                <a:cs typeface="Baloo 2 SemiBold" pitchFamily="2" charset="0"/>
              </a:rPr>
              <a:t>giàu</a:t>
            </a:r>
            <a:r>
              <a:rPr lang="en-US" sz="2400" dirty="0">
                <a:solidFill>
                  <a:srgbClr val="0070C0"/>
                </a:solidFill>
                <a:latin typeface="Nunito Black" pitchFamily="2" charset="0"/>
                <a:cs typeface="Baloo 2 SemiBold" pitchFamily="2" charset="0"/>
              </a:rPr>
              <a:t> </a:t>
            </a:r>
            <a:r>
              <a:rPr lang="en-US" sz="2400" dirty="0" err="1">
                <a:solidFill>
                  <a:srgbClr val="0070C0"/>
                </a:solidFill>
                <a:latin typeface="Nunito Black" pitchFamily="2" charset="0"/>
                <a:cs typeface="Baloo 2 SemiBold" pitchFamily="2" charset="0"/>
              </a:rPr>
              <a:t>có</a:t>
            </a:r>
            <a:r>
              <a:rPr lang="en-US" sz="2400" dirty="0">
                <a:solidFill>
                  <a:srgbClr val="0070C0"/>
                </a:solidFill>
                <a:latin typeface="Nunito Black" pitchFamily="2" charset="0"/>
                <a:cs typeface="Baloo 2 SemiBold" pitchFamily="2" charset="0"/>
              </a:rPr>
              <a:t> ở </a:t>
            </a:r>
            <a:r>
              <a:rPr lang="en-US" sz="2400" dirty="0" err="1">
                <a:solidFill>
                  <a:srgbClr val="0070C0"/>
                </a:solidFill>
                <a:latin typeface="Nunito Black" pitchFamily="2" charset="0"/>
                <a:cs typeface="Baloo 2 SemiBold" pitchFamily="2" charset="0"/>
              </a:rPr>
              <a:t>nông</a:t>
            </a:r>
            <a:r>
              <a:rPr lang="en-US" sz="2400" dirty="0">
                <a:solidFill>
                  <a:srgbClr val="0070C0"/>
                </a:solidFill>
                <a:latin typeface="Nunito Black" pitchFamily="2" charset="0"/>
                <a:cs typeface="Baloo 2 SemiBold" pitchFamily="2" charset="0"/>
              </a:rPr>
              <a:t> </a:t>
            </a:r>
            <a:r>
              <a:rPr lang="en-US" sz="2400" dirty="0" err="1">
                <a:solidFill>
                  <a:srgbClr val="0070C0"/>
                </a:solidFill>
                <a:latin typeface="Nunito Black" pitchFamily="2" charset="0"/>
                <a:cs typeface="Baloo 2 SemiBold" pitchFamily="2" charset="0"/>
              </a:rPr>
              <a:t>thôn</a:t>
            </a:r>
            <a:r>
              <a:rPr lang="en-US" sz="2400" dirty="0">
                <a:solidFill>
                  <a:srgbClr val="0070C0"/>
                </a:solidFill>
                <a:latin typeface="Nunito Black" pitchFamily="2" charset="0"/>
                <a:cs typeface="Baloo 2 SemiBold" pitchFamily="2" charset="0"/>
              </a:rPr>
              <a:t> </a:t>
            </a:r>
            <a:r>
              <a:rPr lang="en-US" sz="2400" dirty="0" err="1">
                <a:solidFill>
                  <a:srgbClr val="0070C0"/>
                </a:solidFill>
                <a:latin typeface="Nunito Black" pitchFamily="2" charset="0"/>
                <a:cs typeface="Baloo 2 SemiBold" pitchFamily="2" charset="0"/>
              </a:rPr>
              <a:t>thời</a:t>
            </a:r>
            <a:r>
              <a:rPr lang="en-US" sz="2400" dirty="0">
                <a:solidFill>
                  <a:srgbClr val="0070C0"/>
                </a:solidFill>
                <a:latin typeface="Nunito Black" pitchFamily="2" charset="0"/>
                <a:cs typeface="Baloo 2 SemiBold" pitchFamily="2" charset="0"/>
              </a:rPr>
              <a:t> </a:t>
            </a:r>
            <a:r>
              <a:rPr lang="en-US" sz="2400" dirty="0" err="1">
                <a:solidFill>
                  <a:srgbClr val="0070C0"/>
                </a:solidFill>
                <a:latin typeface="Nunito Black" pitchFamily="2" charset="0"/>
                <a:cs typeface="Baloo 2 SemiBold" pitchFamily="2" charset="0"/>
              </a:rPr>
              <a:t>xưa</a:t>
            </a:r>
            <a:r>
              <a:rPr lang="en-US" sz="2400" dirty="0">
                <a:solidFill>
                  <a:srgbClr val="0070C0"/>
                </a:solidFill>
                <a:latin typeface="Nunito Black" pitchFamily="2" charset="0"/>
                <a:cs typeface="Baloo 2 SemiBold" pitchFamily="2" charset="0"/>
              </a:rPr>
              <a:t>.</a:t>
            </a:r>
            <a:endParaRPr lang="vi-VN" sz="2400" dirty="0">
              <a:solidFill>
                <a:srgbClr val="0070C0"/>
              </a:solidFill>
              <a:latin typeface="Nunito Black" pitchFamily="2" charset="0"/>
            </a:endParaRPr>
          </a:p>
        </p:txBody>
      </p:sp>
    </p:spTree>
    <p:extLst>
      <p:ext uri="{BB962C8B-B14F-4D97-AF65-F5344CB8AC3E}">
        <p14:creationId xmlns:p14="http://schemas.microsoft.com/office/powerpoint/2010/main" val="3519346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ây tre trăm đốt [Truyện tranh cổ tích] - Dolatrees chia sẻ kiến thức về về  các loại cây"/>
          <p:cNvPicPr>
            <a:picLocks noChangeAspect="1" noChangeArrowheads="1"/>
          </p:cNvPicPr>
          <p:nvPr/>
        </p:nvPicPr>
        <p:blipFill rotWithShape="1">
          <a:blip r:embed="rId3">
            <a:extLst>
              <a:ext uri="{28A0092B-C50C-407E-A947-70E740481C1C}">
                <a14:useLocalDpi xmlns:a14="http://schemas.microsoft.com/office/drawing/2010/main" val="0"/>
              </a:ext>
            </a:extLst>
          </a:blip>
          <a:srcRect b="2398"/>
          <a:stretch/>
        </p:blipFill>
        <p:spPr bwMode="auto">
          <a:xfrm>
            <a:off x="1752600" y="1435471"/>
            <a:ext cx="8276956" cy="454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xmlns=""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Giải</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nghĩa</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từ</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
        <p:nvSpPr>
          <p:cNvPr id="8" name="Rounded Rectangle 7"/>
          <p:cNvSpPr/>
          <p:nvPr/>
        </p:nvSpPr>
        <p:spPr>
          <a:xfrm>
            <a:off x="609600" y="5410200"/>
            <a:ext cx="10896600" cy="609600"/>
          </a:xfrm>
          <a:prstGeom prst="roundRect">
            <a:avLst/>
          </a:prstGeom>
          <a:solidFill>
            <a:srgbClr val="FFFFFF">
              <a:alpha val="80000"/>
            </a:srgbClr>
          </a:solidFill>
          <a:ln w="5715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a:solidFill>
                  <a:srgbClr val="002060"/>
                </a:solidFill>
                <a:latin typeface="Great Vibes" pitchFamily="2" charset="0"/>
                <a:cs typeface="Baloo 2 SemiBold" pitchFamily="2" charset="0"/>
              </a:rPr>
              <a:t>Đầy</a:t>
            </a:r>
            <a:r>
              <a:rPr lang="en-US" sz="4000" dirty="0">
                <a:solidFill>
                  <a:srgbClr val="002060"/>
                </a:solidFill>
                <a:latin typeface="Great Vibes" pitchFamily="2" charset="0"/>
                <a:cs typeface="Baloo 2 SemiBold" pitchFamily="2" charset="0"/>
              </a:rPr>
              <a:t> </a:t>
            </a:r>
            <a:r>
              <a:rPr lang="en-US" sz="4000" dirty="0" err="1">
                <a:solidFill>
                  <a:srgbClr val="002060"/>
                </a:solidFill>
                <a:latin typeface="Great Vibes" pitchFamily="2" charset="0"/>
                <a:cs typeface="Baloo 2 SemiBold" pitchFamily="2" charset="0"/>
              </a:rPr>
              <a:t>tớ</a:t>
            </a:r>
            <a:r>
              <a:rPr lang="en-US" sz="4000" dirty="0">
                <a:solidFill>
                  <a:srgbClr val="002060"/>
                </a:solidFill>
                <a:latin typeface="Great Vibes"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người</a:t>
            </a:r>
            <a:r>
              <a:rPr lang="en-US" sz="2400" dirty="0">
                <a:solidFill>
                  <a:schemeClr val="accent6">
                    <a:lumMod val="50000"/>
                  </a:schemeClr>
                </a:solidFill>
                <a:latin typeface="Nunito Black" pitchFamily="2" charset="0"/>
                <a:cs typeface="Baloo 2 SemiBold" pitchFamily="2" charset="0"/>
              </a:rPr>
              <a:t> ở </a:t>
            </a:r>
            <a:r>
              <a:rPr lang="en-US" sz="2400" dirty="0" err="1">
                <a:solidFill>
                  <a:schemeClr val="accent6">
                    <a:lumMod val="50000"/>
                  </a:schemeClr>
                </a:solidFill>
                <a:latin typeface="Nunito Black" pitchFamily="2" charset="0"/>
                <a:cs typeface="Baloo 2 SemiBold" pitchFamily="2" charset="0"/>
              </a:rPr>
              <a:t>cho</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nhà</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giàu</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thời</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xưa</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phải</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làm</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tất</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cả</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các</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việc</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nhà</a:t>
            </a:r>
            <a:r>
              <a:rPr lang="en-US" sz="2400" dirty="0">
                <a:solidFill>
                  <a:schemeClr val="accent6">
                    <a:lumMod val="50000"/>
                  </a:schemeClr>
                </a:solidFill>
                <a:latin typeface="Nunito Black" pitchFamily="2" charset="0"/>
                <a:cs typeface="Baloo 2 SemiBold" pitchFamily="2" charset="0"/>
              </a:rPr>
              <a:t>.</a:t>
            </a:r>
            <a:endParaRPr lang="vi-VN" sz="2400" dirty="0">
              <a:solidFill>
                <a:schemeClr val="accent6">
                  <a:lumMod val="50000"/>
                </a:schemeClr>
              </a:solidFill>
              <a:latin typeface="Nunito Black" pitchFamily="2" charset="0"/>
            </a:endParaRPr>
          </a:p>
        </p:txBody>
      </p:sp>
      <p:sp>
        <p:nvSpPr>
          <p:cNvPr id="2" name="Down Arrow 1"/>
          <p:cNvSpPr/>
          <p:nvPr/>
        </p:nvSpPr>
        <p:spPr>
          <a:xfrm rot="18758429">
            <a:off x="2722478" y="2406754"/>
            <a:ext cx="762000" cy="1219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298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xmlns=""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xmlns=""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Trả</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lời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câu</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1202234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5" name="Rounded Rectangle 4"/>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1: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rPr>
              <a:t>Tìm những chi tiết cho thấy Mã Lương rất thích vẽ và vẽ rất giỏi.</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9Slide03 Arima Madurai Black" panose="00000A00000000000000" pitchFamily="2" charset="0"/>
            </a:endParaRPr>
          </a:p>
        </p:txBody>
      </p:sp>
      <p:grpSp>
        <p:nvGrpSpPr>
          <p:cNvPr id="8" name="Group 7"/>
          <p:cNvGrpSpPr/>
          <p:nvPr/>
        </p:nvGrpSpPr>
        <p:grpSpPr>
          <a:xfrm>
            <a:off x="816967" y="3606996"/>
            <a:ext cx="10591800" cy="2286000"/>
            <a:chOff x="762000" y="1828800"/>
            <a:chExt cx="10591800" cy="2286000"/>
          </a:xfrm>
        </p:grpSpPr>
        <p:sp>
          <p:nvSpPr>
            <p:cNvPr id="9" name="Rounded Rectangle 8"/>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0" name="Group 9"/>
            <p:cNvGrpSpPr/>
            <p:nvPr/>
          </p:nvGrpSpPr>
          <p:grpSpPr>
            <a:xfrm>
              <a:off x="762000" y="1828800"/>
              <a:ext cx="914801" cy="584333"/>
              <a:chOff x="-28110" y="914314"/>
              <a:chExt cx="851094" cy="584333"/>
            </a:xfrm>
          </p:grpSpPr>
          <p:pic>
            <p:nvPicPr>
              <p:cNvPr id="11" name="Picture 10">
                <a:extLst>
                  <a:ext uri="{FF2B5EF4-FFF2-40B4-BE49-F238E27FC236}">
                    <a16:creationId xmlns:a16="http://schemas.microsoft.com/office/drawing/2014/main" xmlns=""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2" name="TextBox 11">
                <a:extLst>
                  <a:ext uri="{FF2B5EF4-FFF2-40B4-BE49-F238E27FC236}">
                    <a16:creationId xmlns:a16="http://schemas.microsoft.com/office/drawing/2014/main" xmlns="" id="{6CB9475D-5FE6-AD42-327C-E5F28189D1C0}"/>
                  </a:ext>
                </a:extLst>
              </p:cNvPr>
              <p:cNvSpPr txBox="1"/>
              <p:nvPr/>
            </p:nvSpPr>
            <p:spPr>
              <a:xfrm>
                <a:off x="264712" y="960164"/>
                <a:ext cx="32893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1</a:t>
                </a:r>
              </a:p>
            </p:txBody>
          </p:sp>
        </p:grpSp>
      </p:grpSp>
      <p:sp>
        <p:nvSpPr>
          <p:cNvPr id="20" name="Cloud 19"/>
          <p:cNvSpPr/>
          <p:nvPr/>
        </p:nvSpPr>
        <p:spPr>
          <a:xfrm>
            <a:off x="7259422" y="1529530"/>
            <a:ext cx="4495800" cy="1823572"/>
          </a:xfrm>
          <a:prstGeom prst="cloud">
            <a:avLst/>
          </a:prstGeom>
          <a:solidFill>
            <a:srgbClr val="FFFFFF">
              <a:alpha val="80000"/>
            </a:srgbClr>
          </a:solid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a:ln>
                  <a:noFill/>
                </a:ln>
                <a:solidFill>
                  <a:schemeClr val="tx1"/>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2400" b="1" i="0" u="none" strike="noStrike" kern="1200" cap="none" spc="0" normalizeH="0" baseline="0" noProof="0" dirty="0">
                <a:ln>
                  <a:noFill/>
                </a:ln>
                <a:solidFill>
                  <a:schemeClr val="tx1"/>
                </a:solidFill>
                <a:effectLst/>
                <a:uLnTx/>
                <a:uFillTx/>
                <a:latin typeface="Nunito Black" pitchFamily="2" charset="0"/>
                <a:ea typeface="Open Sans" panose="020B0606030504020204" pitchFamily="34" charset="0"/>
                <a:cs typeface="Open Sans" panose="020B0606030504020204" pitchFamily="34" charset="0"/>
              </a:rPr>
              <a:t> ý: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Em</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đọc</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kĩ</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đoạn</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đầu</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để</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trả</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lời</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câu</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hỏi</a:t>
            </a:r>
            <a:r>
              <a:rPr kumimoji="0" lang="en-US" sz="2400" b="0" i="0" u="none" strike="noStrike" kern="1200" cap="none" spc="0" normalizeH="0" baseline="0" noProof="0" dirty="0">
                <a:ln>
                  <a:noFill/>
                </a:ln>
                <a:solidFill>
                  <a:schemeClr val="tx1"/>
                </a:solidFill>
                <a:effectLst/>
                <a:uLnTx/>
                <a:uFillTx/>
                <a:latin typeface="Nunito Black" pitchFamily="2" charset="0"/>
              </a:rPr>
              <a:t>.</a:t>
            </a:r>
            <a:endParaRPr kumimoji="0" lang="en-US" sz="28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39862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3278165" y="2493818"/>
            <a:ext cx="8927690" cy="869469"/>
          </a:xfrm>
          <a:prstGeom prst="rect">
            <a:avLst/>
          </a:prstGeom>
        </p:spPr>
        <p:txBody>
          <a:bodyPr wrap="square" lIns="0" tIns="0" rIns="0" bIns="0" rtlCol="0" anchor="t">
            <a:spAutoFit/>
          </a:bodyPr>
          <a:lstStyle/>
          <a:p>
            <a:pPr algn="ctr">
              <a:lnSpc>
                <a:spcPts val="6400"/>
              </a:lnSpc>
              <a:spcBef>
                <a:spcPct val="0"/>
              </a:spcBef>
            </a:pPr>
            <a:r>
              <a:rPr lang="en-US" sz="6600" b="1" spc="-133" dirty="0" err="1">
                <a:solidFill>
                  <a:srgbClr val="F92D67"/>
                </a:solidFill>
                <a:latin typeface="Sriracha"/>
              </a:rPr>
              <a:t>Tiết</a:t>
            </a:r>
            <a:r>
              <a:rPr lang="en-US" sz="6600" b="1" spc="-133" dirty="0">
                <a:solidFill>
                  <a:srgbClr val="F92D67"/>
                </a:solidFill>
                <a:latin typeface="Sriracha"/>
              </a:rPr>
              <a:t> 1 + 2</a:t>
            </a:r>
          </a:p>
        </p:txBody>
      </p:sp>
    </p:spTree>
    <p:extLst>
      <p:ext uri="{BB962C8B-B14F-4D97-AF65-F5344CB8AC3E}">
        <p14:creationId xmlns:p14="http://schemas.microsoft.com/office/powerpoint/2010/main" val="1636402878"/>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5" name="Arrow: Right 16">
            <a:extLst>
              <a:ext uri="{FF2B5EF4-FFF2-40B4-BE49-F238E27FC236}">
                <a16:creationId xmlns:a16="http://schemas.microsoft.com/office/drawing/2014/main" xmlns="" id="{20A2D69E-61A8-ECFB-AD2D-86A364EF4EC5}"/>
              </a:ext>
            </a:extLst>
          </p:cNvPr>
          <p:cNvSpPr/>
          <p:nvPr/>
        </p:nvSpPr>
        <p:spPr>
          <a:xfrm>
            <a:off x="1502921" y="3952921"/>
            <a:ext cx="444969" cy="3532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175164" y="3657600"/>
            <a:ext cx="7959436" cy="1104929"/>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cs typeface="#9Slide03 Arima Madurai Black" panose="00000A00000000000000" pitchFamily="2" charset="0"/>
              </a:rPr>
              <a:t>	</a:t>
            </a:r>
            <a:r>
              <a:rPr lang="vi-VN" sz="2400" dirty="0">
                <a:solidFill>
                  <a:srgbClr val="FF0000"/>
                </a:solidFill>
                <a:latin typeface="Nunito Black" pitchFamily="2" charset="0"/>
              </a:rPr>
              <a:t>Mã Lương rất thích vẽ. Khi kiếm củi trên núi hay lúc cắt cỏ ven sông, em đều tập vẽ trên đất, trên đá.</a:t>
            </a:r>
            <a:endParaRPr lang="en-US" sz="2400" b="1" dirty="0">
              <a:solidFill>
                <a:srgbClr val="FF0000"/>
              </a:solidFill>
              <a:latin typeface="Nunito Black" pitchFamily="2" charset="0"/>
              <a:ea typeface="Tahoma" panose="020B0604030504040204" pitchFamily="34" charset="0"/>
              <a:cs typeface="Tahoma" panose="020B0604030504040204" pitchFamily="34" charset="0"/>
            </a:endParaRPr>
          </a:p>
        </p:txBody>
      </p:sp>
      <p:sp>
        <p:nvSpPr>
          <p:cNvPr id="22" name="Rounded Rectangle 21"/>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1: </a:t>
            </a:r>
            <a:r>
              <a:rPr kumimoji="0" lang="vi-VN" sz="2400" b="1" i="0" u="none" strike="noStrike" kern="1200" cap="none" spc="0" normalizeH="0" baseline="0" noProof="0" dirty="0">
                <a:ln>
                  <a:noFill/>
                </a:ln>
                <a:solidFill>
                  <a:srgbClr val="008000"/>
                </a:solidFill>
                <a:effectLst/>
                <a:uLnTx/>
                <a:uFillTx/>
                <a:latin typeface="Nunito Black" pitchFamily="2" charset="0"/>
              </a:rPr>
              <a:t>Tìm những chi tiết cho thấy Mã Lương rất thích vẽ và vẽ rất giỏi.</a:t>
            </a:r>
            <a:endParaRPr kumimoji="0" lang="vi-VN" sz="2400" b="0" i="0" u="none" strike="noStrike" kern="1200" cap="none" spc="0" normalizeH="0" baseline="0" noProof="0" dirty="0">
              <a:ln>
                <a:noFill/>
              </a:ln>
              <a:solidFill>
                <a:srgbClr val="008000"/>
              </a:solidFill>
              <a:effectLst/>
              <a:uLnTx/>
              <a:uFillTx/>
              <a:latin typeface="Nunito Black" pitchFamily="2" charset="0"/>
              <a:cs typeface="#9Slide03 Arima Madurai Black" panose="00000A00000000000000" pitchFamily="2" charset="0"/>
            </a:endParaRPr>
          </a:p>
        </p:txBody>
      </p:sp>
    </p:spTree>
    <p:extLst>
      <p:ext uri="{BB962C8B-B14F-4D97-AF65-F5344CB8AC3E}">
        <p14:creationId xmlns:p14="http://schemas.microsoft.com/office/powerpoint/2010/main" val="20715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2: </a:t>
            </a:r>
            <a:r>
              <a:rPr lang="vi-VN" sz="2400" dirty="0">
                <a:solidFill>
                  <a:srgbClr val="008000"/>
                </a:solidFill>
                <a:latin typeface="Nunito Black" pitchFamily="2" charset="0"/>
              </a:rPr>
              <a:t>Mã Lương được ai tặng cho cây bút thần? Cây bút đó có gì lạ?</a:t>
            </a:r>
            <a:endParaRPr kumimoji="0" lang="vi-VN" sz="2400" b="0" i="0" u="none" strike="noStrike" kern="1200" cap="none" spc="0" normalizeH="0" baseline="0" noProof="0" dirty="0">
              <a:ln>
                <a:noFill/>
              </a:ln>
              <a:solidFill>
                <a:srgbClr val="008000"/>
              </a:solidFill>
              <a:effectLst/>
              <a:uLnTx/>
              <a:uFillTx/>
              <a:latin typeface="Nunito Black" pitchFamily="2" charset="0"/>
              <a:cs typeface="#9Slide03 Arima Madurai Black" panose="00000A00000000000000" pitchFamily="2" charset="0"/>
            </a:endParaRPr>
          </a:p>
        </p:txBody>
      </p:sp>
      <p:sp>
        <p:nvSpPr>
          <p:cNvPr id="15" name="Cloud 14">
            <a:extLst>
              <a:ext uri="{FF2B5EF4-FFF2-40B4-BE49-F238E27FC236}">
                <a16:creationId xmlns:a16="http://schemas.microsoft.com/office/drawing/2014/main" xmlns="" id="{9983C60C-E901-DAA5-AC1C-ABD9B76BCFAC}"/>
              </a:ext>
            </a:extLst>
          </p:cNvPr>
          <p:cNvSpPr/>
          <p:nvPr/>
        </p:nvSpPr>
        <p:spPr>
          <a:xfrm>
            <a:off x="8604485" y="1553227"/>
            <a:ext cx="3124200" cy="182880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000" dirty="0" err="1">
                <a:latin typeface="Nunito Black" pitchFamily="2" charset="0"/>
              </a:rPr>
              <a:t>Gợi</a:t>
            </a:r>
            <a:r>
              <a:rPr lang="en-US" sz="2000" dirty="0">
                <a:latin typeface="Nunito Black" pitchFamily="2" charset="0"/>
              </a:rPr>
              <a:t> ý: </a:t>
            </a:r>
            <a:r>
              <a:rPr lang="en-US" sz="2000" dirty="0" err="1">
                <a:latin typeface="Nunito Black" pitchFamily="2" charset="0"/>
              </a:rPr>
              <a:t>Em</a:t>
            </a:r>
            <a:r>
              <a:rPr lang="en-US" sz="2000" dirty="0">
                <a:latin typeface="Nunito Black" pitchFamily="2" charset="0"/>
              </a:rPr>
              <a:t> </a:t>
            </a:r>
            <a:r>
              <a:rPr lang="en-US" sz="2000" dirty="0" err="1">
                <a:latin typeface="Nunito Black" pitchFamily="2" charset="0"/>
              </a:rPr>
              <a:t>đọc</a:t>
            </a:r>
            <a:r>
              <a:rPr lang="en-US" sz="2000" dirty="0">
                <a:latin typeface="Nunito Black" pitchFamily="2" charset="0"/>
              </a:rPr>
              <a:t> </a:t>
            </a:r>
            <a:r>
              <a:rPr lang="en-US" sz="2000" dirty="0" err="1">
                <a:latin typeface="Nunito Black" pitchFamily="2" charset="0"/>
              </a:rPr>
              <a:t>đoạn</a:t>
            </a:r>
            <a:r>
              <a:rPr lang="en-US" sz="2000" dirty="0">
                <a:latin typeface="Nunito Black" pitchFamily="2" charset="0"/>
              </a:rPr>
              <a:t> </a:t>
            </a:r>
            <a:r>
              <a:rPr lang="en-US" sz="2000" dirty="0" err="1">
                <a:latin typeface="Nunito Black" pitchFamily="2" charset="0"/>
              </a:rPr>
              <a:t>văn</a:t>
            </a:r>
            <a:r>
              <a:rPr lang="en-US" sz="2000" dirty="0">
                <a:latin typeface="Nunito Black" pitchFamily="2" charset="0"/>
              </a:rPr>
              <a:t> </a:t>
            </a:r>
            <a:r>
              <a:rPr lang="en-US" sz="2000" dirty="0" err="1">
                <a:latin typeface="Nunito Black" pitchFamily="2" charset="0"/>
              </a:rPr>
              <a:t>thứ</a:t>
            </a:r>
            <a:r>
              <a:rPr lang="en-US" sz="2000" dirty="0">
                <a:latin typeface="Nunito Black" pitchFamily="2" charset="0"/>
              </a:rPr>
              <a:t> 2 </a:t>
            </a:r>
            <a:r>
              <a:rPr lang="en-US" sz="2000" dirty="0" err="1">
                <a:latin typeface="Nunito Black" pitchFamily="2" charset="0"/>
              </a:rPr>
              <a:t>và</a:t>
            </a:r>
            <a:r>
              <a:rPr lang="en-US" sz="2000" dirty="0">
                <a:latin typeface="Nunito Black" pitchFamily="2" charset="0"/>
              </a:rPr>
              <a:t> 3 </a:t>
            </a:r>
            <a:r>
              <a:rPr lang="en-US" sz="2000" dirty="0" err="1">
                <a:latin typeface="Nunito Black" pitchFamily="2" charset="0"/>
              </a:rPr>
              <a:t>để</a:t>
            </a:r>
            <a:r>
              <a:rPr lang="en-US" sz="2000" dirty="0">
                <a:latin typeface="Nunito Black" pitchFamily="2" charset="0"/>
              </a:rPr>
              <a:t> </a:t>
            </a:r>
            <a:r>
              <a:rPr lang="en-US" sz="2000" dirty="0" err="1">
                <a:latin typeface="Nunito Black" pitchFamily="2" charset="0"/>
              </a:rPr>
              <a:t>trả</a:t>
            </a:r>
            <a:r>
              <a:rPr lang="en-US" sz="2000" dirty="0">
                <a:latin typeface="Nunito Black" pitchFamily="2" charset="0"/>
              </a:rPr>
              <a:t> </a:t>
            </a:r>
            <a:r>
              <a:rPr lang="en-US" sz="2000" dirty="0" err="1">
                <a:latin typeface="Nunito Black" pitchFamily="2" charset="0"/>
              </a:rPr>
              <a:t>lời</a:t>
            </a:r>
            <a:r>
              <a:rPr lang="en-US" sz="2000" dirty="0">
                <a:latin typeface="Nunito Black" pitchFamily="2" charset="0"/>
              </a:rPr>
              <a:t> </a:t>
            </a:r>
            <a:r>
              <a:rPr lang="en-US" sz="2000" dirty="0" err="1">
                <a:latin typeface="Nunito Black" pitchFamily="2" charset="0"/>
              </a:rPr>
              <a:t>câu</a:t>
            </a:r>
            <a:r>
              <a:rPr lang="en-US" sz="2000" dirty="0">
                <a:latin typeface="Nunito Black" pitchFamily="2" charset="0"/>
              </a:rPr>
              <a:t> </a:t>
            </a:r>
            <a:r>
              <a:rPr lang="en-US" sz="2000" dirty="0" err="1">
                <a:latin typeface="Nunito Black" pitchFamily="2" charset="0"/>
              </a:rPr>
              <a:t>hỏi</a:t>
            </a:r>
            <a:r>
              <a:rPr lang="en-US" sz="2000" dirty="0">
                <a:latin typeface="Nunito Black" pitchFamily="2" charset="0"/>
              </a:rPr>
              <a:t>.</a:t>
            </a:r>
            <a:endParaRPr lang="en-US" sz="2000" b="1" dirty="0">
              <a:solidFill>
                <a:prstClr val="black"/>
              </a:solidFill>
              <a:latin typeface="Nunito Black"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26643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2: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Mã Lương được ai tặng cho cây bút thần? Cây bút đó có gì lạ</a:t>
            </a:r>
            <a:r>
              <a:rPr kumimoji="0" lang="vi-VN" sz="2400" b="0" i="0" u="none" strike="noStrike" kern="1200" cap="none" spc="0" normalizeH="0" baseline="0" noProof="0" dirty="0">
                <a:ln>
                  <a:noFill/>
                </a:ln>
                <a:solidFill>
                  <a:srgbClr val="008000"/>
                </a:solidFill>
                <a:effectLst/>
                <a:uLnTx/>
                <a:uFillTx/>
                <a:latin typeface="Nunito Black" pitchFamily="2" charset="0"/>
                <a:ea typeface="+mn-ea"/>
              </a:rPr>
              <a:t>?</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9Slide03 Arima Madurai Black" panose="00000A00000000000000" pitchFamily="2" charset="0"/>
            </a:endParaRPr>
          </a:p>
        </p:txBody>
      </p:sp>
      <p:sp>
        <p:nvSpPr>
          <p:cNvPr id="8" name="Arrow: Right 16">
            <a:extLst>
              <a:ext uri="{FF2B5EF4-FFF2-40B4-BE49-F238E27FC236}">
                <a16:creationId xmlns:a16="http://schemas.microsoft.com/office/drawing/2014/main" xmlns="" id="{20A2D69E-61A8-ECFB-AD2D-86A364EF4EC5}"/>
              </a:ext>
            </a:extLst>
          </p:cNvPr>
          <p:cNvSpPr/>
          <p:nvPr/>
        </p:nvSpPr>
        <p:spPr>
          <a:xfrm>
            <a:off x="1219200" y="4142509"/>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713174" y="3612534"/>
            <a:ext cx="7883236" cy="14478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002060"/>
                </a:solidFill>
                <a:latin typeface="Nunito Black" pitchFamily="2" charset="0"/>
                <a:cs typeface="#9Slide03 Arima Madurai Black" panose="00000A00000000000000" pitchFamily="2" charset="0"/>
              </a:rPr>
              <a:t>	</a:t>
            </a:r>
            <a:r>
              <a:rPr lang="vi-VN" sz="2400" dirty="0">
                <a:solidFill>
                  <a:srgbClr val="FF0000"/>
                </a:solidFill>
                <a:latin typeface="Nunito Black" pitchFamily="2" charset="0"/>
              </a:rPr>
              <a:t>Mã Lương được một cụ già tóc bạc phơ tặng cho cây bút. Điều lạ của cây bút đó là Mã Lương vẽ gì thì điều đó thành sự thật.</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69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3: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Đóng vai người dân trong làng, nói về những điều Mã Lương</a:t>
            </a:r>
            <a:r>
              <a:rPr kumimoji="0" lang="vi-VN" sz="2400" b="0" i="0" u="none" strike="noStrike" kern="1200" cap="none" spc="0" normalizeH="0" baseline="0" noProof="0" dirty="0">
                <a:ln>
                  <a:noFill/>
                </a:ln>
                <a:solidFill>
                  <a:srgbClr val="008000"/>
                </a:solidFill>
                <a:effectLst/>
                <a:uLnTx/>
                <a:uFillTx/>
                <a:latin typeface="Nunito Black" pitchFamily="2" charset="0"/>
              </a:rPr>
              <a:t> đã làm cho họ từ khi có bút thần.</a:t>
            </a:r>
            <a:endParaRPr kumimoji="0" lang="en-US" sz="24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
        <p:nvSpPr>
          <p:cNvPr id="10" name="Cloud 9"/>
          <p:cNvSpPr/>
          <p:nvPr/>
        </p:nvSpPr>
        <p:spPr>
          <a:xfrm>
            <a:off x="4191000" y="1736392"/>
            <a:ext cx="7543800" cy="2197100"/>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a:ln>
                  <a:noFill/>
                </a:ln>
                <a:solidFill>
                  <a:prstClr val="black"/>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2400" b="1" i="0" u="none" strike="noStrike" kern="1200" cap="none" spc="0" normalizeH="0" baseline="0" noProof="0" dirty="0">
                <a:ln>
                  <a:noFill/>
                </a:ln>
                <a:solidFill>
                  <a:prstClr val="black"/>
                </a:solidFill>
                <a:effectLst/>
                <a:uLnTx/>
                <a:uFillTx/>
                <a:latin typeface="Nunito Black" pitchFamily="2" charset="0"/>
                <a:ea typeface="Open Sans" panose="020B0606030504020204" pitchFamily="34" charset="0"/>
                <a:cs typeface="Open Sans" panose="020B0606030504020204" pitchFamily="34" charset="0"/>
              </a:rPr>
              <a:t> ý: </a:t>
            </a:r>
            <a:r>
              <a:rPr kumimoji="0" lang="vi-VN" sz="2400" b="0" i="0" u="none" strike="noStrike" kern="1200" cap="none" spc="0" normalizeH="0" baseline="0" noProof="0" dirty="0">
                <a:ln>
                  <a:noFill/>
                </a:ln>
                <a:solidFill>
                  <a:prstClr val="black"/>
                </a:solidFill>
                <a:effectLst/>
                <a:uLnTx/>
                <a:uFillTx/>
                <a:latin typeface="Nunito Black" pitchFamily="2" charset="0"/>
                <a:ea typeface="+mn-ea"/>
                <a:cs typeface="+mn-cs"/>
              </a:rPr>
              <a:t>Em dựa vào đoạn văn thứ 3 và đóng vai người dân trong làng để nói về những điều mà Mã Lương đã làm cho họ.</a:t>
            </a:r>
            <a:endPar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Cloud 10"/>
          <p:cNvSpPr/>
          <p:nvPr/>
        </p:nvSpPr>
        <p:spPr>
          <a:xfrm>
            <a:off x="914400" y="4419600"/>
            <a:ext cx="4876800" cy="1315863"/>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Làm</a:t>
            </a:r>
            <a:r>
              <a:rPr kumimoji="0" lang="en-US" sz="2400" b="1" i="0" u="none" strike="noStrike" kern="1200" cap="none" spc="0" normalizeH="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việc</a:t>
            </a:r>
            <a:r>
              <a:rPr kumimoji="0" lang="en-US" sz="2400" b="1" i="0" u="none" strike="noStrike" kern="1200" cap="none" spc="0" normalizeH="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nhóm</a:t>
            </a:r>
            <a:endParaRPr kumimoji="0" lang="en-US" sz="2800" b="1" i="0" u="none" strike="noStrike" kern="1200" cap="none" spc="0" normalizeH="0" baseline="0" noProof="0" dirty="0">
              <a:ln>
                <a:noFill/>
              </a:ln>
              <a:solidFill>
                <a:srgbClr val="008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8696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8" name="Arrow: Right 16">
            <a:extLst>
              <a:ext uri="{FF2B5EF4-FFF2-40B4-BE49-F238E27FC236}">
                <a16:creationId xmlns:a16="http://schemas.microsoft.com/office/drawing/2014/main" xmlns="" id="{20A2D69E-61A8-ECFB-AD2D-86A364EF4EC5}"/>
              </a:ext>
            </a:extLst>
          </p:cNvPr>
          <p:cNvSpPr/>
          <p:nvPr/>
        </p:nvSpPr>
        <p:spPr>
          <a:xfrm>
            <a:off x="1170709" y="3940600"/>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752600" y="2971800"/>
            <a:ext cx="9372600" cy="2756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latin typeface="Nunito Black" pitchFamily="2" charset="0"/>
              </a:rPr>
              <a:t> </a:t>
            </a:r>
            <a:r>
              <a:rPr lang="vi-VN" sz="2400" dirty="0">
                <a:solidFill>
                  <a:srgbClr val="FF0000"/>
                </a:solidFill>
                <a:latin typeface="Nunito Black" pitchFamily="2" charset="0"/>
              </a:rPr>
              <a:t>Mã Lương là một cậu bé vô cùng tốt bụng. Cậu đã dùng cây bút thần để giúp đỡ chúng tôi rất nhiều. Nhà nào không có cày, cậu ấy vẽ cày cho. Nhà nào thiếu cuốc, cậu ấy cũng vẽ cho cuốc. Nhờ có Mã Lương mà người dân chúng tôi có cuộc sống đầy đủ hơn, không còn thiếu thốn nữa.</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3: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Đóng vai người dân trong làng, nói về những điều Mã Lương</a:t>
            </a:r>
            <a:r>
              <a:rPr kumimoji="0" lang="vi-VN" sz="2400" b="0" i="0" u="none" strike="noStrike" kern="1200" cap="none" spc="0" normalizeH="0" baseline="0" noProof="0" dirty="0">
                <a:ln>
                  <a:noFill/>
                </a:ln>
                <a:solidFill>
                  <a:srgbClr val="008000"/>
                </a:solidFill>
                <a:effectLst/>
                <a:uLnTx/>
                <a:uFillTx/>
                <a:latin typeface="Nunito Black" pitchFamily="2" charset="0"/>
              </a:rPr>
              <a:t> đã làm cho họ từ khi có bút thần.</a:t>
            </a:r>
            <a:endParaRPr kumimoji="0" lang="en-US" sz="24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56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57199"/>
            <a:ext cx="9829800"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4: </a:t>
            </a:r>
            <a:r>
              <a:rPr lang="vi-VN" sz="2400" b="1" dirty="0">
                <a:solidFill>
                  <a:srgbClr val="008000"/>
                </a:solidFill>
                <a:latin typeface="Nunito Black" pitchFamily="2" charset="0"/>
              </a:rPr>
              <a:t>Theo em, vì sao Mã Lương không chịu làm theo ý muốn của phú ông?</a:t>
            </a:r>
            <a:endParaRPr lang="vi-VN" sz="2400" dirty="0">
              <a:solidFill>
                <a:srgbClr val="008000"/>
              </a:solidFill>
              <a:latin typeface="Nunito Black" pitchFamily="2" charset="0"/>
            </a:endParaRPr>
          </a:p>
          <a:p>
            <a:r>
              <a:rPr lang="vi-VN" sz="2400" dirty="0">
                <a:solidFill>
                  <a:srgbClr val="008000"/>
                </a:solidFill>
                <a:latin typeface="Nunito Black" pitchFamily="2" charset="0"/>
              </a:rPr>
              <a:t>Chọn câu trả lời hoặc nêu ý kiến khác của em.</a:t>
            </a:r>
          </a:p>
          <a:p>
            <a:r>
              <a:rPr lang="vi-VN" sz="2400" dirty="0">
                <a:solidFill>
                  <a:srgbClr val="008000"/>
                </a:solidFill>
                <a:latin typeface="Nunito Black" pitchFamily="2" charset="0"/>
              </a:rPr>
              <a:t>a. Vì phú ông đã nhốt Mã Lương vào chuồng ngựa</a:t>
            </a:r>
          </a:p>
          <a:p>
            <a:r>
              <a:rPr lang="vi-VN" sz="2400" dirty="0">
                <a:solidFill>
                  <a:srgbClr val="008000"/>
                </a:solidFill>
                <a:latin typeface="Nunito Black" pitchFamily="2" charset="0"/>
              </a:rPr>
              <a:t>b. Vì phú ông bắt Mã Lương chịu đói, chịu rét</a:t>
            </a:r>
          </a:p>
          <a:p>
            <a:r>
              <a:rPr lang="vi-VN" sz="2400" dirty="0">
                <a:solidFill>
                  <a:srgbClr val="008000"/>
                </a:solidFill>
                <a:latin typeface="Nunito Black" pitchFamily="2" charset="0"/>
              </a:rPr>
              <a:t>c. Vì phú ông đã giàu có lại còn tham lam</a:t>
            </a:r>
          </a:p>
        </p:txBody>
      </p:sp>
      <p:sp>
        <p:nvSpPr>
          <p:cNvPr id="10" name="Cloud 9"/>
          <p:cNvSpPr/>
          <p:nvPr/>
        </p:nvSpPr>
        <p:spPr>
          <a:xfrm>
            <a:off x="3733800" y="3226545"/>
            <a:ext cx="7391400" cy="1802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0" i="0" u="none" strike="noStrike" kern="1200" cap="none" spc="0" normalizeH="0" baseline="0" noProof="0" dirty="0" err="1">
                <a:ln>
                  <a:noFill/>
                </a:ln>
                <a:solidFill>
                  <a:prstClr val="black"/>
                </a:solidFill>
                <a:effectLst/>
                <a:uLnTx/>
                <a:uFillTx/>
                <a:latin typeface="Nunito Black" pitchFamily="2" charset="0"/>
                <a:ea typeface="+mn-ea"/>
                <a:cs typeface="#9Slide03 Arima Madurai Black" panose="00000A00000000000000" pitchFamily="2" charset="0"/>
              </a:rPr>
              <a:t>Gợi</a:t>
            </a:r>
            <a:r>
              <a:rPr kumimoji="0" lang="en-US" sz="2400" b="0" i="0" u="none" strike="noStrike" kern="1200" cap="none" spc="0" normalizeH="0" noProof="0" dirty="0">
                <a:ln>
                  <a:noFill/>
                </a:ln>
                <a:solidFill>
                  <a:prstClr val="black"/>
                </a:solidFill>
                <a:effectLst/>
                <a:uLnTx/>
                <a:uFillTx/>
                <a:latin typeface="Nunito Black" pitchFamily="2" charset="0"/>
                <a:ea typeface="+mn-ea"/>
                <a:cs typeface="#9Slide03 Arima Madurai Black" panose="00000A00000000000000" pitchFamily="2" charset="0"/>
              </a:rPr>
              <a:t> ý: </a:t>
            </a:r>
            <a:r>
              <a:rPr lang="en-US" sz="2400" dirty="0" err="1">
                <a:solidFill>
                  <a:srgbClr val="0070C0"/>
                </a:solidFill>
                <a:latin typeface="Nunito Black" pitchFamily="2" charset="0"/>
              </a:rPr>
              <a:t>Em</a:t>
            </a:r>
            <a:r>
              <a:rPr lang="en-US" sz="2400" dirty="0">
                <a:solidFill>
                  <a:srgbClr val="0070C0"/>
                </a:solidFill>
                <a:latin typeface="Nunito Black" pitchFamily="2" charset="0"/>
              </a:rPr>
              <a:t> </a:t>
            </a:r>
            <a:r>
              <a:rPr lang="en-US" sz="2400" dirty="0" err="1">
                <a:solidFill>
                  <a:srgbClr val="0070C0"/>
                </a:solidFill>
                <a:latin typeface="Nunito Black" pitchFamily="2" charset="0"/>
              </a:rPr>
              <a:t>đọc</a:t>
            </a:r>
            <a:r>
              <a:rPr lang="en-US" sz="2400" dirty="0">
                <a:solidFill>
                  <a:srgbClr val="0070C0"/>
                </a:solidFill>
                <a:latin typeface="Nunito Black" pitchFamily="2" charset="0"/>
              </a:rPr>
              <a:t> </a:t>
            </a:r>
            <a:r>
              <a:rPr lang="en-US" sz="2400" dirty="0" err="1">
                <a:solidFill>
                  <a:srgbClr val="0070C0"/>
                </a:solidFill>
                <a:latin typeface="Nunito Black" pitchFamily="2" charset="0"/>
              </a:rPr>
              <a:t>kĩ</a:t>
            </a:r>
            <a:r>
              <a:rPr lang="en-US" sz="2400" dirty="0">
                <a:solidFill>
                  <a:srgbClr val="0070C0"/>
                </a:solidFill>
                <a:latin typeface="Nunito Black" pitchFamily="2" charset="0"/>
              </a:rPr>
              <a:t> </a:t>
            </a:r>
            <a:r>
              <a:rPr lang="en-US" sz="2400" dirty="0" err="1">
                <a:solidFill>
                  <a:srgbClr val="0070C0"/>
                </a:solidFill>
                <a:latin typeface="Nunito Black" pitchFamily="2" charset="0"/>
              </a:rPr>
              <a:t>các</a:t>
            </a:r>
            <a:r>
              <a:rPr lang="en-US" sz="2400" dirty="0">
                <a:solidFill>
                  <a:srgbClr val="0070C0"/>
                </a:solidFill>
                <a:latin typeface="Nunito Black" pitchFamily="2" charset="0"/>
              </a:rPr>
              <a:t> </a:t>
            </a:r>
            <a:r>
              <a:rPr lang="en-US" sz="2400" dirty="0" err="1">
                <a:solidFill>
                  <a:srgbClr val="0070C0"/>
                </a:solidFill>
                <a:latin typeface="Nunito Black" pitchFamily="2" charset="0"/>
              </a:rPr>
              <a:t>đáp</a:t>
            </a:r>
            <a:r>
              <a:rPr lang="en-US" sz="2400" dirty="0">
                <a:solidFill>
                  <a:srgbClr val="0070C0"/>
                </a:solidFill>
                <a:latin typeface="Nunito Black" pitchFamily="2" charset="0"/>
              </a:rPr>
              <a:t> </a:t>
            </a:r>
            <a:r>
              <a:rPr lang="en-US" sz="2400" dirty="0" err="1">
                <a:solidFill>
                  <a:srgbClr val="0070C0"/>
                </a:solidFill>
                <a:latin typeface="Nunito Black" pitchFamily="2" charset="0"/>
              </a:rPr>
              <a:t>án</a:t>
            </a:r>
            <a:r>
              <a:rPr lang="en-US" sz="2400" dirty="0">
                <a:solidFill>
                  <a:srgbClr val="0070C0"/>
                </a:solidFill>
                <a:latin typeface="Nunito Black" pitchFamily="2" charset="0"/>
              </a:rPr>
              <a:t> </a:t>
            </a:r>
            <a:r>
              <a:rPr lang="en-US" sz="2400" dirty="0" err="1">
                <a:solidFill>
                  <a:srgbClr val="0070C0"/>
                </a:solidFill>
                <a:latin typeface="Nunito Black" pitchFamily="2" charset="0"/>
              </a:rPr>
              <a:t>và</a:t>
            </a:r>
            <a:r>
              <a:rPr lang="en-US" sz="2400" dirty="0">
                <a:solidFill>
                  <a:srgbClr val="0070C0"/>
                </a:solidFill>
                <a:latin typeface="Nunito Black" pitchFamily="2" charset="0"/>
              </a:rPr>
              <a:t> </a:t>
            </a:r>
            <a:r>
              <a:rPr lang="en-US" sz="2400" dirty="0" err="1">
                <a:solidFill>
                  <a:srgbClr val="0070C0"/>
                </a:solidFill>
                <a:latin typeface="Nunito Black" pitchFamily="2" charset="0"/>
              </a:rPr>
              <a:t>lựa</a:t>
            </a:r>
            <a:r>
              <a:rPr lang="en-US" sz="2400" dirty="0">
                <a:solidFill>
                  <a:srgbClr val="0070C0"/>
                </a:solidFill>
                <a:latin typeface="Nunito Black" pitchFamily="2" charset="0"/>
              </a:rPr>
              <a:t> </a:t>
            </a:r>
            <a:r>
              <a:rPr lang="en-US" sz="2400" dirty="0" err="1">
                <a:solidFill>
                  <a:srgbClr val="0070C0"/>
                </a:solidFill>
                <a:latin typeface="Nunito Black" pitchFamily="2" charset="0"/>
              </a:rPr>
              <a:t>chọn</a:t>
            </a:r>
            <a:r>
              <a:rPr lang="en-US" sz="2400" dirty="0">
                <a:solidFill>
                  <a:srgbClr val="0070C0"/>
                </a:solidFill>
                <a:latin typeface="Nunito Black" pitchFamily="2" charset="0"/>
              </a:rPr>
              <a:t> </a:t>
            </a:r>
            <a:r>
              <a:rPr lang="en-US" sz="2400" dirty="0" err="1">
                <a:solidFill>
                  <a:srgbClr val="0070C0"/>
                </a:solidFill>
                <a:latin typeface="Nunito Black" pitchFamily="2" charset="0"/>
              </a:rPr>
              <a:t>đáp</a:t>
            </a:r>
            <a:r>
              <a:rPr lang="en-US" sz="2400" dirty="0">
                <a:solidFill>
                  <a:srgbClr val="0070C0"/>
                </a:solidFill>
                <a:latin typeface="Nunito Black" pitchFamily="2" charset="0"/>
              </a:rPr>
              <a:t> </a:t>
            </a:r>
            <a:r>
              <a:rPr lang="en-US" sz="2400" dirty="0" err="1">
                <a:solidFill>
                  <a:srgbClr val="0070C0"/>
                </a:solidFill>
                <a:latin typeface="Nunito Black" pitchFamily="2" charset="0"/>
              </a:rPr>
              <a:t>án</a:t>
            </a:r>
            <a:r>
              <a:rPr lang="en-US" sz="2400" dirty="0">
                <a:solidFill>
                  <a:srgbClr val="0070C0"/>
                </a:solidFill>
                <a:latin typeface="Nunito Black" pitchFamily="2" charset="0"/>
              </a:rPr>
              <a:t> </a:t>
            </a:r>
            <a:r>
              <a:rPr lang="en-US" sz="2400" dirty="0" err="1">
                <a:solidFill>
                  <a:srgbClr val="0070C0"/>
                </a:solidFill>
                <a:latin typeface="Nunito Black" pitchFamily="2" charset="0"/>
              </a:rPr>
              <a:t>phù</a:t>
            </a:r>
            <a:r>
              <a:rPr lang="en-US" sz="2400" dirty="0">
                <a:solidFill>
                  <a:srgbClr val="0070C0"/>
                </a:solidFill>
                <a:latin typeface="Nunito Black" pitchFamily="2" charset="0"/>
              </a:rPr>
              <a:t> </a:t>
            </a:r>
            <a:r>
              <a:rPr lang="en-US" sz="2400" dirty="0" err="1">
                <a:solidFill>
                  <a:srgbClr val="0070C0"/>
                </a:solidFill>
                <a:latin typeface="Nunito Black" pitchFamily="2" charset="0"/>
              </a:rPr>
              <a:t>hợp</a:t>
            </a:r>
            <a:r>
              <a:rPr lang="en-US" sz="2400" dirty="0">
                <a:solidFill>
                  <a:srgbClr val="0070C0"/>
                </a:solidFill>
                <a:latin typeface="Nunito Black" pitchFamily="2" charset="0"/>
              </a:rPr>
              <a:t>.</a:t>
            </a:r>
            <a:endParaRPr kumimoji="0" lang="en-US" sz="2800" b="1" i="0" u="none" strike="noStrike" kern="1200" cap="none" spc="0" normalizeH="0" baseline="0" noProof="0" dirty="0">
              <a:ln>
                <a:noFill/>
              </a:ln>
              <a:solidFill>
                <a:srgbClr val="0070C0"/>
              </a:solidFill>
              <a:effectLst/>
              <a:uLnTx/>
              <a:uFillTx/>
              <a:latin typeface="Nunito Black"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3056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sp>
        <p:nvSpPr>
          <p:cNvPr id="8" name="Rounded Rectangle 7"/>
          <p:cNvSpPr/>
          <p:nvPr/>
        </p:nvSpPr>
        <p:spPr>
          <a:xfrm>
            <a:off x="1143000" y="457199"/>
            <a:ext cx="9829800"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4: </a:t>
            </a:r>
            <a:r>
              <a:rPr lang="vi-VN" sz="2400" b="1" dirty="0">
                <a:solidFill>
                  <a:srgbClr val="008000"/>
                </a:solidFill>
                <a:latin typeface="Nunito Black" pitchFamily="2" charset="0"/>
              </a:rPr>
              <a:t>Theo em, vì sao Mã Lương không chịu làm theo ý muốn của phú ông?</a:t>
            </a:r>
            <a:endParaRPr lang="vi-VN" sz="2400" dirty="0">
              <a:solidFill>
                <a:srgbClr val="008000"/>
              </a:solidFill>
              <a:latin typeface="Nunito Black" pitchFamily="2" charset="0"/>
            </a:endParaRPr>
          </a:p>
          <a:p>
            <a:r>
              <a:rPr lang="vi-VN" sz="2400" dirty="0">
                <a:solidFill>
                  <a:srgbClr val="008000"/>
                </a:solidFill>
                <a:latin typeface="Nunito Black" pitchFamily="2" charset="0"/>
              </a:rPr>
              <a:t>Chọn câu trả lời hoặc nêu ý kiến khác của em.</a:t>
            </a:r>
          </a:p>
          <a:p>
            <a:r>
              <a:rPr lang="vi-VN" sz="2400" dirty="0">
                <a:solidFill>
                  <a:srgbClr val="008000"/>
                </a:solidFill>
                <a:latin typeface="Nunito Black" pitchFamily="2" charset="0"/>
              </a:rPr>
              <a:t>a. Vì phú ông đã nhốt Mã Lương vào chuồng ngựa</a:t>
            </a:r>
          </a:p>
          <a:p>
            <a:r>
              <a:rPr lang="vi-VN" sz="2400" dirty="0">
                <a:solidFill>
                  <a:srgbClr val="008000"/>
                </a:solidFill>
                <a:latin typeface="Nunito Black" pitchFamily="2" charset="0"/>
              </a:rPr>
              <a:t>b. Vì phú ông bắt Mã Lương chịu đói, chịu rét</a:t>
            </a:r>
          </a:p>
          <a:p>
            <a:r>
              <a:rPr lang="vi-VN" sz="2400" dirty="0">
                <a:solidFill>
                  <a:srgbClr val="008000"/>
                </a:solidFill>
                <a:latin typeface="Nunito Black" pitchFamily="2" charset="0"/>
              </a:rPr>
              <a:t>c. Vì phú ông đã giàu có lại còn tham lam</a:t>
            </a:r>
          </a:p>
        </p:txBody>
      </p:sp>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3" name="Oval 2"/>
          <p:cNvSpPr/>
          <p:nvPr/>
        </p:nvSpPr>
        <p:spPr>
          <a:xfrm>
            <a:off x="1219200" y="2438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0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0" name="Cloud 9"/>
          <p:cNvSpPr/>
          <p:nvPr/>
        </p:nvSpPr>
        <p:spPr>
          <a:xfrm>
            <a:off x="7315200" y="1532445"/>
            <a:ext cx="4343400" cy="1421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prstClr val="black"/>
                </a:solidFill>
                <a:effectLst/>
                <a:uLnTx/>
                <a:uFillTx/>
                <a:latin typeface="Nunito Black" pitchFamily="2" charset="0"/>
                <a:ea typeface="+mn-ea"/>
                <a:cs typeface="#9Slide03 Arima Madurai Black" panose="00000A00000000000000" pitchFamily="2" charset="0"/>
              </a:rPr>
              <a:t>	</a:t>
            </a:r>
            <a:r>
              <a:rPr lang="en-US" sz="2400" dirty="0" err="1">
                <a:solidFill>
                  <a:srgbClr val="0070C0"/>
                </a:solidFill>
                <a:latin typeface="#9Slide03 AmpleSoft Bold" panose="02000000000000000000" pitchFamily="2" charset="0"/>
              </a:rPr>
              <a:t>Làm</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việc</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nhóm</a:t>
            </a:r>
            <a:endParaRPr lang="en-US" sz="2400" dirty="0">
              <a:solidFill>
                <a:srgbClr val="0070C0"/>
              </a:solidFill>
              <a:latin typeface="#9Slide03 AmpleSoft Bold" panose="02000000000000000000" pitchFamily="2" charset="0"/>
            </a:endParaRPr>
          </a:p>
        </p:txBody>
      </p:sp>
      <p:sp>
        <p:nvSpPr>
          <p:cNvPr id="6" name="Rounded Rectangle 5"/>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5: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đoán</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sự</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việc</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gì</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sẽ</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xảy</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ra</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tiếp</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theo</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428267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5: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đoán</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sự</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việc</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gì</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sẽ</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xảy</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ra</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tiếp</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theo</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
        <p:nvSpPr>
          <p:cNvPr id="6" name="Arrow: Right 16">
            <a:extLst>
              <a:ext uri="{FF2B5EF4-FFF2-40B4-BE49-F238E27FC236}">
                <a16:creationId xmlns:a16="http://schemas.microsoft.com/office/drawing/2014/main" xmlns="" id="{20A2D69E-61A8-ECFB-AD2D-86A364EF4EC5}"/>
              </a:ext>
            </a:extLst>
          </p:cNvPr>
          <p:cNvSpPr/>
          <p:nvPr/>
        </p:nvSpPr>
        <p:spPr>
          <a:xfrm>
            <a:off x="890264" y="4384386"/>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1371600" y="3644186"/>
            <a:ext cx="9372600" cy="1613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solidFill>
                  <a:srgbClr val="FF0000"/>
                </a:solidFill>
                <a:latin typeface="Nunito Black" pitchFamily="2" charset="0"/>
              </a:rPr>
              <a:t> Theo em, Mã Lương cưỡi ngựa đi khắp nơi và sẽ giúp đỡ được rất nhiều những người nghèo khổ. Mã Lương sẽ giúp cho cuộc sống của mọi người tốt đẹp hơn.</a:t>
            </a:r>
            <a:endParaRPr lang="vi-VN" sz="2400" i="1" dirty="0">
              <a:solidFill>
                <a:srgbClr val="FF0000"/>
              </a:solidFill>
              <a:latin typeface="Nunito Black" pitchFamily="2" charset="0"/>
            </a:endParaRPr>
          </a:p>
        </p:txBody>
      </p:sp>
    </p:spTree>
    <p:extLst>
      <p:ext uri="{BB962C8B-B14F-4D97-AF65-F5344CB8AC3E}">
        <p14:creationId xmlns:p14="http://schemas.microsoft.com/office/powerpoint/2010/main" val="30305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4953000" y="685799"/>
            <a:ext cx="3733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rgbClr val="FF0000"/>
                </a:solidFill>
                <a:latin typeface="Nunito Black" pitchFamily="2" charset="0"/>
              </a:rPr>
              <a:t>Nội</a:t>
            </a:r>
            <a:r>
              <a:rPr lang="en-US" sz="4400" b="1" dirty="0">
                <a:solidFill>
                  <a:srgbClr val="FF0000"/>
                </a:solidFill>
                <a:latin typeface="Nunito Black" pitchFamily="2" charset="0"/>
              </a:rPr>
              <a:t> dung</a:t>
            </a:r>
            <a:endParaRPr lang="en-US" sz="4400" dirty="0">
              <a:solidFill>
                <a:srgbClr val="FF0000"/>
              </a:solidFill>
              <a:latin typeface="Nunito Black" pitchFamily="2" charset="0"/>
            </a:endParaRPr>
          </a:p>
        </p:txBody>
      </p:sp>
      <p:sp>
        <p:nvSpPr>
          <p:cNvPr id="7" name="Rounded Rectangle 6"/>
          <p:cNvSpPr/>
          <p:nvPr/>
        </p:nvSpPr>
        <p:spPr>
          <a:xfrm>
            <a:off x="1165982" y="1840709"/>
            <a:ext cx="10035418" cy="3417091"/>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lang="vi-VN" sz="2400" dirty="0">
                <a:solidFill>
                  <a:srgbClr val="008000"/>
                </a:solidFill>
                <a:latin typeface="Nunito Black" pitchFamily="2" charset="0"/>
              </a:rPr>
              <a:t>Bài đọc kể về Mã Lương – một người rất thích vẽ và vẽ rất đẹp. Cậu được một cụ già tóc bạc phơ tặng cho một cây bút vẽ gì thì điều đó thành sự thật. Cậu đã dùng cây bút để giúp đỡ người nghèo trong làng.</a:t>
            </a:r>
            <a:r>
              <a:rPr lang="vi-VN" sz="2400" b="1" dirty="0">
                <a:solidFill>
                  <a:srgbClr val="008000"/>
                </a:solidFill>
                <a:latin typeface="Nunito Black" pitchFamily="2" charset="0"/>
              </a:rPr>
              <a:t> </a:t>
            </a:r>
            <a:r>
              <a:rPr lang="vi-VN" sz="2400" dirty="0">
                <a:solidFill>
                  <a:srgbClr val="008000"/>
                </a:solidFill>
                <a:latin typeface="Nunito Black" pitchFamily="2" charset="0"/>
              </a:rPr>
              <a:t>Biết chuyện, phú ông đã bắt Mã Lương vẽ nhưng cậu không đồng ý. Hắn đã nhốt cậu lại và bỏ đói nhưng nhờ cây bút, cậu đã thoát được ra ngoài và đi khắp nơi giúp người nghèo khổ. </a:t>
            </a:r>
            <a:br>
              <a:rPr lang="vi-VN" sz="2400" dirty="0">
                <a:solidFill>
                  <a:srgbClr val="008000"/>
                </a:solidFill>
                <a:latin typeface="Nunito Black" pitchFamily="2" charset="0"/>
              </a:rPr>
            </a:br>
            <a:endParaRPr kumimoji="0" lang="vi-VN" sz="2400" b="0" i="1" u="none" strike="noStrike" kern="1200" cap="none" spc="0" normalizeH="0" baseline="0" noProof="0" dirty="0">
              <a:ln>
                <a:noFill/>
              </a:ln>
              <a:solidFill>
                <a:srgbClr val="008000"/>
              </a:solidFill>
              <a:effectLst/>
              <a:uLnTx/>
              <a:uFillTx/>
              <a:latin typeface="Nunito Black" pitchFamily="2" charset="0"/>
            </a:endParaRPr>
          </a:p>
        </p:txBody>
      </p:sp>
    </p:spTree>
    <p:extLst>
      <p:ext uri="{BB962C8B-B14F-4D97-AF65-F5344CB8AC3E}">
        <p14:creationId xmlns:p14="http://schemas.microsoft.com/office/powerpoint/2010/main" val="1206500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Đọc</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1220634086"/>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Shape 27">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ight Triangle 29">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6">
            <a:extLst>
              <a:ext uri="{FF2B5EF4-FFF2-40B4-BE49-F238E27FC236}">
                <a16:creationId xmlns:a16="http://schemas.microsoft.com/office/drawing/2014/main" xmlns=""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xmlns=""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Luyện</a:t>
            </a:r>
            <a:r>
              <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đọc</a:t>
            </a:r>
            <a:r>
              <a:rPr kumimoji="0" lang="en-US" sz="6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lại</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9084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1" y="762000"/>
            <a:ext cx="11125200" cy="5755422"/>
          </a:xfrm>
          <a:prstGeom prst="rect">
            <a:avLst/>
          </a:prstGeom>
          <a:noFill/>
          <a:ln>
            <a:noFill/>
          </a:ln>
          <a:effectLst/>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OpenSans"/>
                <a:ea typeface="+mn-ea"/>
                <a:cs typeface="+mn-cs"/>
              </a:rPr>
              <a:t>	</a:t>
            </a:r>
            <a:r>
              <a:rPr kumimoji="0" lang="en-US" sz="2400" b="1" i="0" u="none" strike="noStrike" kern="1200" cap="none" spc="-133" normalizeH="0" baseline="0" noProof="0" dirty="0">
                <a:ln>
                  <a:noFill/>
                </a:ln>
                <a:solidFill>
                  <a:srgbClr val="FF0000"/>
                </a:solidFill>
                <a:effectLst/>
                <a:uLnTx/>
                <a:uFillTx/>
                <a:latin typeface="Nunito Black" pitchFamily="2" charset="0"/>
                <a:ea typeface="+mn-ea"/>
                <a:cs typeface="+mn-cs"/>
              </a:rPr>
              <a:t>CÂY BÚT THẦN</a:t>
            </a:r>
            <a:endParaRPr kumimoji="0" lang="en-US" sz="2400" b="0" i="0" u="none" strike="noStrike" kern="1200" cap="none" spc="0" normalizeH="0" baseline="0" noProof="0" dirty="0">
              <a:ln>
                <a:noFill/>
              </a:ln>
              <a:solidFill>
                <a:srgbClr val="1F497D">
                  <a:lumMod val="50000"/>
                </a:srgbClr>
              </a:solidFill>
              <a:effectLst/>
              <a:uLnTx/>
              <a:uFillTx/>
              <a:latin typeface="Nunito Black" pitchFamily="2" charset="0"/>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OpenSans"/>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Một đêm, Mã Lương mơ thấy một cụ già tóc bạc phơ đưa cho em cây bút sáng lấp lánh. Em reo lên: “Cây bút đẹp quá! Cháu cảm ơn ông!”. Tỉnh dậy, Mã Lương thấy cây bút vẫn trong tay mình.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Phú ông sai đầy tớ xông vào cướp bút thần. Nhưng Mã Lương đã vượt ra ngoài bằng chiếc thang vẽ trên tường. Rồi Mã Lương vẽ một con ngựa, đi khắp đó đây giúp đỡ người nghèo khổ.</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(Theo Truyện cổ tích Trung Quốc)</a:t>
            </a:r>
          </a:p>
        </p:txBody>
      </p:sp>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04796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xmlns=""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6200000">
            <a:off x="526285" y="1302516"/>
            <a:ext cx="4979334" cy="4812703"/>
          </a:xfrm>
          <a:prstGeom prst="rect">
            <a:avLst/>
          </a:prstGeom>
        </p:spPr>
      </p:pic>
      <p:sp>
        <p:nvSpPr>
          <p:cNvPr id="4" name="TextBox 3">
            <a:extLst>
              <a:ext uri="{FF2B5EF4-FFF2-40B4-BE49-F238E27FC236}">
                <a16:creationId xmlns:a16="http://schemas.microsoft.com/office/drawing/2014/main" xmlns="" id="{CA0E28F7-C2FC-6CA9-E824-0E775DE5C238}"/>
              </a:ext>
            </a:extLst>
          </p:cNvPr>
          <p:cNvSpPr txBox="1"/>
          <p:nvPr/>
        </p:nvSpPr>
        <p:spPr>
          <a:xfrm>
            <a:off x="5257800" y="1955800"/>
            <a:ext cx="612139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5400" dirty="0" err="1">
                <a:solidFill>
                  <a:srgbClr val="F92D67"/>
                </a:solidFill>
                <a:latin typeface="Sigmar One" panose="00000500000000000000" pitchFamily="2" charset="0"/>
                <a:ea typeface="+mj-ea"/>
                <a:cs typeface="+mj-cs"/>
              </a:rPr>
              <a:t>Đọc</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mở</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rộng</a:t>
            </a:r>
            <a:endParaRPr lang="en-US" sz="5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99474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4" name="Rectangle 3"/>
          <p:cNvSpPr/>
          <p:nvPr/>
        </p:nvSpPr>
        <p:spPr>
          <a:xfrm>
            <a:off x="1066800" y="609600"/>
            <a:ext cx="9829800" cy="1200329"/>
          </a:xfrm>
          <a:prstGeom prst="rect">
            <a:avLst/>
          </a:prstGeom>
          <a:noFill/>
          <a:ln>
            <a:noFill/>
          </a:ln>
        </p:spPr>
        <p:txBody>
          <a:bodyPr wrap="square">
            <a:spAutoFit/>
          </a:bodyPr>
          <a:lstStyle/>
          <a:p>
            <a:r>
              <a:rPr lang="vi-VN" sz="2400" b="1" dirty="0">
                <a:solidFill>
                  <a:srgbClr val="008000"/>
                </a:solidFill>
                <a:latin typeface="Nunito Black" pitchFamily="2" charset="0"/>
              </a:rPr>
              <a:t>Câu 1</a:t>
            </a:r>
            <a:r>
              <a:rPr lang="en-US" sz="2400" b="1" dirty="0">
                <a:solidFill>
                  <a:srgbClr val="008000"/>
                </a:solidFill>
                <a:latin typeface="Nunito Black" pitchFamily="2" charset="0"/>
              </a:rPr>
              <a:t>: </a:t>
            </a:r>
            <a:r>
              <a:rPr lang="vi-VN" sz="2400" b="1" dirty="0">
                <a:solidFill>
                  <a:srgbClr val="008000"/>
                </a:solidFill>
                <a:latin typeface="Nunito Black" pitchFamily="2" charset="0"/>
              </a:rPr>
              <a:t>Tìm đọc bài về một nhân vật được mọi người quý mến, cảm phục và viết phiếu đọc sách theo mẫu.</a:t>
            </a:r>
            <a:endParaRPr lang="vi-VN" sz="2400" dirty="0">
              <a:solidFill>
                <a:srgbClr val="008000"/>
              </a:solidFill>
              <a:latin typeface="Nunito Black" pitchFamily="2" charset="0"/>
            </a:endParaRPr>
          </a:p>
          <a:p>
            <a:r>
              <a:rPr lang="vi-VN" dirty="0"/>
              <a:t/>
            </a:r>
            <a:br>
              <a:rPr lang="vi-VN" dirty="0"/>
            </a:br>
            <a:endParaRPr lang="en-US" dirty="0"/>
          </a:p>
        </p:txBody>
      </p:sp>
      <p:pic>
        <p:nvPicPr>
          <p:cNvPr id="5" name="Picture 4"/>
          <p:cNvPicPr>
            <a:picLocks noChangeAspect="1"/>
          </p:cNvPicPr>
          <p:nvPr/>
        </p:nvPicPr>
        <p:blipFill>
          <a:blip r:embed="rId4"/>
          <a:stretch>
            <a:fillRect/>
          </a:stretch>
        </p:blipFill>
        <p:spPr>
          <a:xfrm>
            <a:off x="1371600" y="1981200"/>
            <a:ext cx="9411373" cy="362944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04800" y="5410200"/>
            <a:ext cx="1080543" cy="1180921"/>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4968517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THIẾU NHI TIỆP KHẮC VỚI BÁC HỒ | Mầm no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873" y="1066800"/>
            <a:ext cx="10191679" cy="5168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9" name="Rounded Rectangle 8"/>
          <p:cNvSpPr/>
          <p:nvPr/>
        </p:nvSpPr>
        <p:spPr>
          <a:xfrm>
            <a:off x="838200" y="1066800"/>
            <a:ext cx="10820400" cy="5257800"/>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000" b="1" dirty="0">
                <a:solidFill>
                  <a:srgbClr val="FF0000"/>
                </a:solidFill>
                <a:latin typeface="Nunito Black" pitchFamily="2" charset="0"/>
              </a:rPr>
              <a:t>Bác Hồ và thiếu nhi Tiệp Khắc</a:t>
            </a:r>
            <a:endParaRPr lang="vi-VN" sz="2000" dirty="0">
              <a:solidFill>
                <a:srgbClr val="FF0000"/>
              </a:solidFill>
              <a:latin typeface="Nunito Black" pitchFamily="2" charset="0"/>
            </a:endParaRPr>
          </a:p>
          <a:p>
            <a:pPr algn="just"/>
            <a:r>
              <a:rPr lang="en-US" sz="2000" dirty="0">
                <a:solidFill>
                  <a:srgbClr val="002060"/>
                </a:solidFill>
                <a:latin typeface="Nunito Black" pitchFamily="2" charset="0"/>
              </a:rPr>
              <a:t>	</a:t>
            </a:r>
            <a:r>
              <a:rPr lang="vi-VN" sz="2000" dirty="0">
                <a:solidFill>
                  <a:srgbClr val="008000"/>
                </a:solidFill>
                <a:latin typeface="Nunito Black" pitchFamily="2" charset="0"/>
              </a:rPr>
              <a:t>Vào một lần đến thăm nước Tiệp Khắc, Bác được một đoàn thiếu nhi đến thăm. Vì quá phấn khích nên bạn nhỏ nào cũng muốn đứng cạnh Bác dẫn đến tình trạng chen chúc, xô đẩy nhau. Để giữ trật tự và ổn định các cháu thiếu nhi, Bác đã nảy ra một sáng kiến và hỏi các cháu nhỏ</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Các cháu trông Bác gầy hay mập nào</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Thiếu nhi: Bác gầy lắm ạ</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Vậy các cháu có muốn bác gầy yếu không</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Thiếu nhi: Dạ không ạ</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Vậy các cháu đừng chen lấn nhau, hãy cử một đại biểu đến hôn Bác thôi nhé</a:t>
            </a:r>
            <a:r>
              <a:rPr lang="en-US" sz="2000" dirty="0">
                <a:solidFill>
                  <a:srgbClr val="008000"/>
                </a:solidFill>
                <a:latin typeface="Nunito Black" pitchFamily="2" charset="0"/>
              </a:rPr>
              <a:t>.</a:t>
            </a:r>
            <a:endParaRPr lang="vi-VN" sz="2000" dirty="0">
              <a:solidFill>
                <a:srgbClr val="008000"/>
              </a:solidFill>
              <a:latin typeface="Nunito Black" pitchFamily="2" charset="0"/>
            </a:endParaRPr>
          </a:p>
          <a:p>
            <a:pPr algn="just"/>
            <a:r>
              <a:rPr lang="vi-VN" sz="2000" dirty="0">
                <a:solidFill>
                  <a:srgbClr val="008000"/>
                </a:solidFill>
                <a:latin typeface="Nunito Black" pitchFamily="2" charset="0"/>
              </a:rPr>
              <a:t>Sau lời nói của Bác, tất cả các cháu thiếu nhi đều trật tự, vâng lời và cử ra một bạn đội trưởng thay mặt cả nhóm đến hôn Bác. Bác đáp lại tình cảm của bạn nhỏ và cảm ơn tất cả các cháu thiếu nhi</a:t>
            </a:r>
          </a:p>
        </p:txBody>
      </p:sp>
    </p:spTree>
    <p:extLst>
      <p:ext uri="{BB962C8B-B14F-4D97-AF65-F5344CB8AC3E}">
        <p14:creationId xmlns:p14="http://schemas.microsoft.com/office/powerpoint/2010/main" val="12010781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grpSp>
        <p:nvGrpSpPr>
          <p:cNvPr id="6" name="Group 5"/>
          <p:cNvGrpSpPr/>
          <p:nvPr/>
        </p:nvGrpSpPr>
        <p:grpSpPr>
          <a:xfrm>
            <a:off x="914400" y="491836"/>
            <a:ext cx="10591800" cy="5867400"/>
            <a:chOff x="914400" y="491836"/>
            <a:chExt cx="10591800" cy="5867400"/>
          </a:xfrm>
        </p:grpSpPr>
        <p:pic>
          <p:nvPicPr>
            <p:cNvPr id="7" name="Picture 2">
              <a:extLst>
                <a:ext uri="{FF2B5EF4-FFF2-40B4-BE49-F238E27FC236}">
                  <a16:creationId xmlns:a16="http://schemas.microsoft.com/office/drawing/2014/main" xmlns="" id="{D343D32B-60DA-2BA7-5C2D-4326016C6D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14400" y="491836"/>
              <a:ext cx="10591800" cy="5867400"/>
            </a:xfrm>
            <a:prstGeom prst="rect">
              <a:avLst/>
            </a:prstGeom>
          </p:spPr>
        </p:pic>
        <p:sp>
          <p:nvSpPr>
            <p:cNvPr id="9" name="Rectangle 8"/>
            <p:cNvSpPr/>
            <p:nvPr/>
          </p:nvSpPr>
          <p:spPr>
            <a:xfrm>
              <a:off x="2590800" y="1828800"/>
              <a:ext cx="6096000" cy="3600986"/>
            </a:xfrm>
            <a:prstGeom prst="rect">
              <a:avLst/>
            </a:prstGeom>
          </p:spPr>
          <p:txBody>
            <a:bodyPr>
              <a:spAutoFit/>
            </a:bodyPr>
            <a:lstStyle/>
            <a:p>
              <a:pPr algn="ctr"/>
              <a:r>
                <a:rPr lang="en-US" sz="2400" b="1" dirty="0">
                  <a:solidFill>
                    <a:srgbClr val="FF0000"/>
                  </a:solidFill>
                  <a:latin typeface="Nunito Black" pitchFamily="2" charset="0"/>
                </a:rPr>
                <a:t>PHIẾU ĐỌC SÁCH</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Ngày</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a:solidFill>
                    <a:srgbClr val="FF0000"/>
                  </a:solidFill>
                  <a:latin typeface="Nunito Black" pitchFamily="2" charset="0"/>
                </a:rPr>
                <a:t>23/11/2022</a:t>
              </a: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Tên</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r>
                <a:rPr lang="en-US" sz="2400" dirty="0">
                  <a:solidFill>
                    <a:srgbClr val="FF0000"/>
                  </a:solidFill>
                  <a:latin typeface="Nunito Black" pitchFamily="2" charset="0"/>
                </a:rPr>
                <a:t> </a:t>
              </a:r>
              <a:r>
                <a:rPr lang="en-US" sz="2400" dirty="0" err="1">
                  <a:solidFill>
                    <a:srgbClr val="FF0000"/>
                  </a:solidFill>
                  <a:latin typeface="Nunito Black" pitchFamily="2" charset="0"/>
                </a:rPr>
                <a:t>và</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r>
                <a:rPr lang="en-US" sz="2400" dirty="0">
                  <a:solidFill>
                    <a:srgbClr val="FF0000"/>
                  </a:solidFill>
                  <a:latin typeface="Nunito Black" pitchFamily="2" charset="0"/>
                </a:rPr>
                <a:t> </a:t>
              </a:r>
              <a:r>
                <a:rPr lang="en-US" sz="2400" dirty="0" err="1">
                  <a:solidFill>
                    <a:srgbClr val="FF0000"/>
                  </a:solidFill>
                  <a:latin typeface="Nunito Black" pitchFamily="2" charset="0"/>
                </a:rPr>
                <a:t>Tiệp</a:t>
              </a:r>
              <a:r>
                <a:rPr lang="en-US" sz="2400" dirty="0">
                  <a:solidFill>
                    <a:srgbClr val="FF0000"/>
                  </a:solidFill>
                  <a:latin typeface="Nunito Black" pitchFamily="2" charset="0"/>
                </a:rPr>
                <a:t> </a:t>
              </a:r>
              <a:r>
                <a:rPr lang="en-US" sz="2400" dirty="0" err="1">
                  <a:solidFill>
                    <a:srgbClr val="FF0000"/>
                  </a:solidFill>
                  <a:latin typeface="Nunito Black" pitchFamily="2" charset="0"/>
                </a:rPr>
                <a:t>Khắc</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chính</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Những</a:t>
              </a:r>
              <a:r>
                <a:rPr lang="en-US" sz="2400" dirty="0">
                  <a:solidFill>
                    <a:srgbClr val="002060"/>
                  </a:solidFill>
                  <a:latin typeface="Nunito Black" pitchFamily="2" charset="0"/>
                </a:rPr>
                <a:t> </a:t>
              </a:r>
              <a:r>
                <a:rPr lang="en-US" sz="2400" dirty="0" err="1">
                  <a:solidFill>
                    <a:srgbClr val="002060"/>
                  </a:solidFill>
                  <a:latin typeface="Nunito Black" pitchFamily="2" charset="0"/>
                </a:rPr>
                <a:t>việc</a:t>
              </a:r>
              <a:r>
                <a:rPr lang="en-US" sz="2400" dirty="0">
                  <a:solidFill>
                    <a:srgbClr val="002060"/>
                  </a:solidFill>
                  <a:latin typeface="Nunito Black" pitchFamily="2" charset="0"/>
                </a:rPr>
                <a:t> </a:t>
              </a:r>
              <a:r>
                <a:rPr lang="en-US" sz="2400" dirty="0" err="1">
                  <a:solidFill>
                    <a:srgbClr val="002060"/>
                  </a:solidFill>
                  <a:latin typeface="Nunito Black" pitchFamily="2" charset="0"/>
                </a:rPr>
                <a:t>tốt</a:t>
              </a:r>
              <a:r>
                <a:rPr lang="en-US" sz="2400" dirty="0">
                  <a:solidFill>
                    <a:srgbClr val="002060"/>
                  </a:solidFill>
                  <a:latin typeface="Nunito Black" pitchFamily="2" charset="0"/>
                </a:rPr>
                <a:t> </a:t>
              </a:r>
              <a:r>
                <a:rPr lang="en-US" sz="2400" dirty="0" err="1">
                  <a:solidFill>
                    <a:srgbClr val="002060"/>
                  </a:solidFill>
                  <a:latin typeface="Nunito Black" pitchFamily="2" charset="0"/>
                </a:rPr>
                <a:t>mà</a:t>
              </a:r>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làm</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Cảm</a:t>
              </a:r>
              <a:r>
                <a:rPr lang="en-US" sz="2400" dirty="0">
                  <a:solidFill>
                    <a:srgbClr val="002060"/>
                  </a:solidFill>
                  <a:latin typeface="Nunito Black" pitchFamily="2" charset="0"/>
                </a:rPr>
                <a:t> </a:t>
              </a:r>
              <a:r>
                <a:rPr lang="en-US" sz="2400" dirty="0" err="1">
                  <a:solidFill>
                    <a:srgbClr val="002060"/>
                  </a:solidFill>
                  <a:latin typeface="Nunito Black" pitchFamily="2" charset="0"/>
                </a:rPr>
                <a:t>nghĩ</a:t>
              </a:r>
              <a:r>
                <a:rPr lang="en-US" sz="2400" dirty="0">
                  <a:solidFill>
                    <a:srgbClr val="002060"/>
                  </a:solidFill>
                  <a:latin typeface="Nunito Black" pitchFamily="2" charset="0"/>
                </a:rPr>
                <a:t> </a:t>
              </a:r>
              <a:r>
                <a:rPr lang="en-US" sz="2400" dirty="0" err="1">
                  <a:solidFill>
                    <a:srgbClr val="002060"/>
                  </a:solidFill>
                  <a:latin typeface="Nunito Black" pitchFamily="2" charset="0"/>
                </a:rPr>
                <a:t>của</a:t>
              </a:r>
              <a:r>
                <a:rPr lang="en-US" sz="2400" dirty="0">
                  <a:solidFill>
                    <a:srgbClr val="002060"/>
                  </a:solidFill>
                  <a:latin typeface="Nunito Black" pitchFamily="2" charset="0"/>
                </a:rPr>
                <a:t>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về</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err="1">
                  <a:solidFill>
                    <a:srgbClr val="FF0000"/>
                  </a:solidFill>
                  <a:latin typeface="Nunito Black" pitchFamily="2" charset="0"/>
                </a:rPr>
                <a:t>Em</a:t>
              </a:r>
              <a:r>
                <a:rPr lang="en-US" sz="2400" dirty="0">
                  <a:solidFill>
                    <a:srgbClr val="FF0000"/>
                  </a:solidFill>
                  <a:latin typeface="Nunito Black" pitchFamily="2" charset="0"/>
                </a:rPr>
                <a:t> </a:t>
              </a:r>
              <a:r>
                <a:rPr lang="en-US" sz="2400" dirty="0" err="1">
                  <a:solidFill>
                    <a:srgbClr val="FF0000"/>
                  </a:solidFill>
                  <a:latin typeface="Nunito Black" pitchFamily="2" charset="0"/>
                </a:rPr>
                <a:t>cảm</a:t>
              </a:r>
              <a:r>
                <a:rPr lang="en-US" sz="2400" dirty="0">
                  <a:solidFill>
                    <a:srgbClr val="FF0000"/>
                  </a:solidFill>
                  <a:latin typeface="Nunito Black" pitchFamily="2" charset="0"/>
                </a:rPr>
                <a:t> </a:t>
              </a:r>
              <a:r>
                <a:rPr lang="en-US" sz="2400" dirty="0" err="1">
                  <a:solidFill>
                    <a:srgbClr val="FF0000"/>
                  </a:solidFill>
                  <a:latin typeface="Nunito Black" pitchFamily="2" charset="0"/>
                </a:rPr>
                <a:t>thấy</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r>
                <a:rPr lang="en-US" dirty="0">
                  <a:solidFill>
                    <a:srgbClr val="000000"/>
                  </a:solidFill>
                  <a:latin typeface="OpenSans"/>
                </a:rPr>
                <a:t/>
              </a:r>
              <a:br>
                <a:rPr lang="en-US" dirty="0">
                  <a:solidFill>
                    <a:srgbClr val="000000"/>
                  </a:solidFill>
                  <a:latin typeface="OpenSans"/>
                </a:rPr>
              </a:br>
              <a:r>
                <a:rPr lang="en-US" dirty="0">
                  <a:solidFill>
                    <a:srgbClr val="000000"/>
                  </a:solidFill>
                  <a:latin typeface="OpenSans"/>
                </a:rPr>
                <a:t/>
              </a:r>
              <a:br>
                <a:rPr lang="en-US" dirty="0">
                  <a:solidFill>
                    <a:srgbClr val="000000"/>
                  </a:solidFill>
                  <a:latin typeface="OpenSans"/>
                </a:rPr>
              </a:br>
              <a:endParaRPr lang="en-US" dirty="0"/>
            </a:p>
          </p:txBody>
        </p:sp>
      </p:grpSp>
    </p:spTree>
    <p:extLst>
      <p:ext uri="{BB962C8B-B14F-4D97-AF65-F5344CB8AC3E}">
        <p14:creationId xmlns:p14="http://schemas.microsoft.com/office/powerpoint/2010/main" val="1974362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2" name="Rectangle 1"/>
          <p:cNvSpPr/>
          <p:nvPr/>
        </p:nvSpPr>
        <p:spPr>
          <a:xfrm>
            <a:off x="1219200" y="528935"/>
            <a:ext cx="8991600" cy="461665"/>
          </a:xfrm>
          <a:prstGeom prst="rect">
            <a:avLst/>
          </a:prstGeom>
        </p:spPr>
        <p:txBody>
          <a:bodyPr wrap="square">
            <a:spAutoFit/>
          </a:bodyPr>
          <a:lstStyle/>
          <a:p>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2: Chia </a:t>
            </a:r>
            <a:r>
              <a:rPr lang="en-US" sz="2400" b="1" dirty="0" err="1">
                <a:solidFill>
                  <a:srgbClr val="008000"/>
                </a:solidFill>
                <a:latin typeface="Nunito Black" pitchFamily="2" charset="0"/>
              </a:rPr>
              <a:t>sẻ</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với</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bạn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về</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điều</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em</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muốn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học</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từ</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nhân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vật</a:t>
            </a:r>
            <a:endParaRPr lang="en-US" sz="2400" dirty="0">
              <a:solidFill>
                <a:srgbClr val="008000"/>
              </a:solidFill>
              <a:latin typeface="Nunito Black" pitchFamily="2" charset="0"/>
            </a:endParaRPr>
          </a:p>
        </p:txBody>
      </p:sp>
      <p:sp>
        <p:nvSpPr>
          <p:cNvPr id="4" name="Oval Callout 3"/>
          <p:cNvSpPr/>
          <p:nvPr/>
        </p:nvSpPr>
        <p:spPr>
          <a:xfrm>
            <a:off x="7772401" y="1219200"/>
            <a:ext cx="3581400" cy="1861006"/>
          </a:xfrm>
          <a:prstGeom prst="wedgeEllipseCallout">
            <a:avLst>
              <a:gd name="adj1" fmla="val -46695"/>
              <a:gd name="adj2" fmla="val 73454"/>
            </a:avLst>
          </a:prstGeom>
          <a:ln w="57150">
            <a:solidFill>
              <a:schemeClr val="tx1"/>
            </a:solidFill>
          </a:ln>
        </p:spPr>
        <p:txBody>
          <a:bodyPr wrap="square">
            <a:spAutoFit/>
          </a:bodyPr>
          <a:lstStyle/>
          <a:p>
            <a:r>
              <a:rPr lang="vi-VN" sz="2000" dirty="0">
                <a:solidFill>
                  <a:srgbClr val="002060"/>
                </a:solidFill>
                <a:latin typeface="Nunito Black" pitchFamily="2" charset="0"/>
              </a:rPr>
              <a:t>Em dựa vào câu chuyện vừa tìm đọc được để chia sẻ với các bạn.</a:t>
            </a:r>
            <a:endParaRPr lang="en-US" sz="2000" dirty="0">
              <a:solidFill>
                <a:srgbClr val="002060"/>
              </a:solidFill>
            </a:endParaRPr>
          </a:p>
        </p:txBody>
      </p:sp>
      <p:grpSp>
        <p:nvGrpSpPr>
          <p:cNvPr id="11" name="Group 10"/>
          <p:cNvGrpSpPr/>
          <p:nvPr/>
        </p:nvGrpSpPr>
        <p:grpSpPr>
          <a:xfrm>
            <a:off x="1447801" y="2286001"/>
            <a:ext cx="6324600" cy="3918816"/>
            <a:chOff x="1447801" y="2286001"/>
            <a:chExt cx="6324600" cy="3918816"/>
          </a:xfrm>
        </p:grpSpPr>
        <p:pic>
          <p:nvPicPr>
            <p:cNvPr id="8" name="Picture 2">
              <a:extLst>
                <a:ext uri="{FF2B5EF4-FFF2-40B4-BE49-F238E27FC236}">
                  <a16:creationId xmlns:a16="http://schemas.microsoft.com/office/drawing/2014/main" xmlns="" id="{3028E473-B4B9-70B7-1470-9A5B3700D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1" y="2286001"/>
              <a:ext cx="6324600" cy="3918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936174" y="3531232"/>
              <a:ext cx="5376772" cy="1200329"/>
            </a:xfrm>
            <a:prstGeom prst="rect">
              <a:avLst/>
            </a:prstGeom>
          </p:spPr>
          <p:txBody>
            <a:bodyPr wrap="square">
              <a:spAutoFit/>
            </a:bodyPr>
            <a:lstStyle/>
            <a:p>
              <a:r>
                <a:rPr lang="en-US" sz="2400" dirty="0">
                  <a:solidFill>
                    <a:srgbClr val="0070C0"/>
                  </a:solidFill>
                  <a:latin typeface="Nunito Black" pitchFamily="2" charset="0"/>
                </a:rPr>
                <a:t>	</a:t>
              </a:r>
              <a:r>
                <a:rPr lang="vi-VN" sz="2400" dirty="0">
                  <a:solidFill>
                    <a:srgbClr val="FF0000"/>
                  </a:solidFill>
                  <a:latin typeface="Nunito Black" pitchFamily="2" charset="0"/>
                </a:rPr>
                <a:t>Tớ thấy Bác Hồ là một người rất hòa đồng, yêu quý thiếu nhi. Tớ sẽ học tập sự hòa đồng của bác</a:t>
              </a:r>
              <a:endParaRPr lang="en-US" sz="2400" dirty="0">
                <a:solidFill>
                  <a:srgbClr val="FF0000"/>
                </a:solidFill>
                <a:latin typeface="Nunito Black" pitchFamily="2"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15010253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xmlns=""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indent="-152408" algn="ctr">
              <a:lnSpc>
                <a:spcPct val="170000"/>
              </a:lnSpc>
              <a:spcBef>
                <a:spcPct val="0"/>
              </a:spcBef>
              <a:spcAft>
                <a:spcPts val="400"/>
              </a:spcAft>
            </a:pPr>
            <a:r>
              <a:rPr lang="en-US" sz="4000" dirty="0" err="1">
                <a:solidFill>
                  <a:srgbClr val="F92D67"/>
                </a:solidFill>
                <a:latin typeface="Sigmar One" panose="00000500000000000000" pitchFamily="2" charset="0"/>
                <a:ea typeface="+mj-ea"/>
                <a:cs typeface="+mj-cs"/>
              </a:rPr>
              <a:t>Tiết</a:t>
            </a:r>
            <a:r>
              <a:rPr lang="en-US" sz="4000" dirty="0">
                <a:solidFill>
                  <a:srgbClr val="F92D67"/>
                </a:solidFill>
                <a:latin typeface="Sigmar One" panose="00000500000000000000" pitchFamily="2" charset="0"/>
                <a:ea typeface="+mj-ea"/>
                <a:cs typeface="+mj-cs"/>
              </a:rPr>
              <a:t> 3 + 4</a:t>
            </a:r>
          </a:p>
          <a:p>
            <a:pPr indent="-152408" algn="ctr">
              <a:lnSpc>
                <a:spcPct val="170000"/>
              </a:lnSpc>
              <a:spcBef>
                <a:spcPct val="0"/>
              </a:spcBef>
              <a:spcAft>
                <a:spcPts val="400"/>
              </a:spcAft>
            </a:pPr>
            <a:r>
              <a:rPr lang="en-US" sz="4000" dirty="0" err="1">
                <a:solidFill>
                  <a:srgbClr val="F92D67"/>
                </a:solidFill>
                <a:latin typeface="Sigmar One" panose="00000500000000000000" pitchFamily="2" charset="0"/>
                <a:ea typeface="+mj-ea"/>
                <a:cs typeface="+mj-cs"/>
              </a:rPr>
              <a:t>Luyện</a:t>
            </a:r>
            <a:r>
              <a:rPr lang="en-US" sz="4000" dirty="0">
                <a:solidFill>
                  <a:srgbClr val="F92D67"/>
                </a:solidFill>
                <a:latin typeface="Sigmar One" panose="00000500000000000000" pitchFamily="2" charset="0"/>
                <a:ea typeface="+mj-ea"/>
                <a:cs typeface="+mj-cs"/>
              </a:rPr>
              <a:t> </a:t>
            </a:r>
            <a:r>
              <a:rPr lang="en-US" sz="4000" dirty="0" err="1">
                <a:solidFill>
                  <a:srgbClr val="F92D67"/>
                </a:solidFill>
                <a:latin typeface="Sigmar One" panose="00000500000000000000" pitchFamily="2" charset="0"/>
                <a:ea typeface="+mj-ea"/>
                <a:cs typeface="+mj-cs"/>
              </a:rPr>
              <a:t>từ</a:t>
            </a:r>
            <a:r>
              <a:rPr lang="en-US" sz="4000" dirty="0">
                <a:solidFill>
                  <a:srgbClr val="F92D67"/>
                </a:solidFill>
                <a:latin typeface="Sigmar One" panose="00000500000000000000" pitchFamily="2" charset="0"/>
                <a:ea typeface="+mj-ea"/>
                <a:cs typeface="+mj-cs"/>
              </a:rPr>
              <a:t> </a:t>
            </a:r>
            <a:r>
              <a:rPr lang="en-US" sz="4000" dirty="0" err="1">
                <a:solidFill>
                  <a:srgbClr val="F92D67"/>
                </a:solidFill>
                <a:latin typeface="Sigmar One" panose="00000500000000000000" pitchFamily="2" charset="0"/>
                <a:ea typeface="+mj-ea"/>
                <a:cs typeface="+mj-cs"/>
              </a:rPr>
              <a:t>và</a:t>
            </a:r>
            <a:r>
              <a:rPr lang="en-US" sz="4000" dirty="0">
                <a:solidFill>
                  <a:srgbClr val="F92D67"/>
                </a:solidFill>
                <a:latin typeface="Sigmar One" panose="00000500000000000000" pitchFamily="2" charset="0"/>
                <a:ea typeface="+mj-ea"/>
                <a:cs typeface="+mj-cs"/>
              </a:rPr>
              <a:t> </a:t>
            </a:r>
            <a:r>
              <a:rPr lang="en-US" sz="4000" dirty="0" err="1">
                <a:solidFill>
                  <a:srgbClr val="F92D67"/>
                </a:solidFill>
                <a:latin typeface="Sigmar One" panose="00000500000000000000" pitchFamily="2" charset="0"/>
                <a:ea typeface="+mj-ea"/>
                <a:cs typeface="+mj-cs"/>
              </a:rPr>
              <a:t>câu</a:t>
            </a:r>
            <a:endParaRPr lang="en-US" sz="40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2722796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r>
              <a:rPr lang="vi-VN" sz="2400" b="1" dirty="0">
                <a:solidFill>
                  <a:srgbClr val="008000"/>
                </a:solidFill>
                <a:latin typeface="Nunito Black" pitchFamily="2" charset="0"/>
              </a:rPr>
              <a:t>Câu 1</a:t>
            </a:r>
            <a:r>
              <a:rPr lang="en-US" sz="2400" b="1" dirty="0">
                <a:solidFill>
                  <a:srgbClr val="008000"/>
                </a:solidFill>
                <a:latin typeface="Nunito Black" pitchFamily="2" charset="0"/>
              </a:rPr>
              <a:t>: </a:t>
            </a:r>
            <a:r>
              <a:rPr lang="vi-VN" sz="2400" b="1" dirty="0">
                <a:solidFill>
                  <a:srgbClr val="008000"/>
                </a:solidFill>
                <a:latin typeface="Nunito Black" pitchFamily="2" charset="0"/>
              </a:rPr>
              <a:t>Tìm từ ngữ chỉ sự vật và từ ngữ chỉ đặc điểm của sự vật thường thấy ở thành thị hoặc nông thôn.</a:t>
            </a:r>
            <a:endParaRPr lang="vi-VN" sz="2400" dirty="0">
              <a:solidFill>
                <a:srgbClr val="008000"/>
              </a:solidFill>
              <a:latin typeface="Nunito Black" pitchFamily="2" charset="0"/>
            </a:endParaRPr>
          </a:p>
        </p:txBody>
      </p:sp>
      <p:pic>
        <p:nvPicPr>
          <p:cNvPr id="14" name="Picture 13"/>
          <p:cNvPicPr>
            <a:picLocks noChangeAspect="1"/>
          </p:cNvPicPr>
          <p:nvPr/>
        </p:nvPicPr>
        <p:blipFill>
          <a:blip r:embed="rId7"/>
          <a:stretch>
            <a:fillRect/>
          </a:stretch>
        </p:blipFill>
        <p:spPr>
          <a:xfrm>
            <a:off x="1441642" y="1600200"/>
            <a:ext cx="7397558" cy="4084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Callout 3"/>
          <p:cNvSpPr/>
          <p:nvPr/>
        </p:nvSpPr>
        <p:spPr>
          <a:xfrm>
            <a:off x="8305800" y="990600"/>
            <a:ext cx="3544402" cy="1861006"/>
          </a:xfrm>
          <a:prstGeom prst="wedgeEllipseCallout">
            <a:avLst>
              <a:gd name="adj1" fmla="val -39732"/>
              <a:gd name="adj2" fmla="val 74198"/>
            </a:avLst>
          </a:prstGeom>
          <a:solidFill>
            <a:schemeClr val="accent6">
              <a:lumMod val="20000"/>
              <a:lumOff val="80000"/>
            </a:schemeClr>
          </a:solidFill>
          <a:ln w="57150">
            <a:solidFill>
              <a:schemeClr val="accent6">
                <a:lumMod val="50000"/>
              </a:schemeClr>
            </a:solidFill>
          </a:ln>
        </p:spPr>
        <p:txBody>
          <a:bodyPr wrap="square">
            <a:spAutoFit/>
          </a:bodyPr>
          <a:lstStyle/>
          <a:p>
            <a:r>
              <a:rPr lang="en-US" sz="2000" dirty="0" err="1">
                <a:solidFill>
                  <a:schemeClr val="accent6">
                    <a:lumMod val="50000"/>
                  </a:schemeClr>
                </a:solidFill>
                <a:latin typeface="Nunito Black" pitchFamily="2" charset="0"/>
              </a:rPr>
              <a:t>Em</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quan</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sát</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kĩ</a:t>
            </a:r>
            <a:r>
              <a:rPr lang="en-US" sz="2000" dirty="0">
                <a:solidFill>
                  <a:schemeClr val="accent6">
                    <a:lumMod val="50000"/>
                  </a:schemeClr>
                </a:solidFill>
                <a:latin typeface="Nunito Black" pitchFamily="2" charset="0"/>
              </a:rPr>
              <a:t> 2 </a:t>
            </a:r>
            <a:r>
              <a:rPr lang="en-US" sz="2000" dirty="0" err="1">
                <a:solidFill>
                  <a:schemeClr val="accent6">
                    <a:lumMod val="50000"/>
                  </a:schemeClr>
                </a:solidFill>
                <a:latin typeface="Nunito Black" pitchFamily="2" charset="0"/>
              </a:rPr>
              <a:t>bức</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tranh</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và</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tìm</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những</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từ</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ngữ</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điền</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vào</a:t>
            </a:r>
            <a:r>
              <a:rPr lang="en-US" sz="2000" dirty="0">
                <a:solidFill>
                  <a:schemeClr val="accent6">
                    <a:lumMod val="50000"/>
                  </a:schemeClr>
                </a:solidFill>
                <a:latin typeface="Nunito Black" pitchFamily="2" charset="0"/>
              </a:rPr>
              <a:t> ô </a:t>
            </a:r>
            <a:r>
              <a:rPr lang="en-US" sz="2000" dirty="0" err="1">
                <a:solidFill>
                  <a:schemeClr val="accent6">
                    <a:lumMod val="50000"/>
                  </a:schemeClr>
                </a:solidFill>
                <a:latin typeface="Nunito Black" pitchFamily="2" charset="0"/>
              </a:rPr>
              <a:t>phù</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hợp</a:t>
            </a:r>
            <a:endParaRPr lang="en-US" sz="2000" dirty="0">
              <a:solidFill>
                <a:schemeClr val="accent6">
                  <a:lumMod val="50000"/>
                </a:schemeClr>
              </a:solidFill>
              <a:latin typeface="Nunito Black" pitchFamily="2" charset="0"/>
            </a:endParaRPr>
          </a:p>
        </p:txBody>
      </p:sp>
      <p:pic>
        <p:nvPicPr>
          <p:cNvPr id="8" name="Picture 7"/>
          <p:cNvPicPr>
            <a:picLocks noChangeAspect="1"/>
          </p:cNvPicPr>
          <p:nvPr/>
        </p:nvPicPr>
        <p:blipFill>
          <a:blip r:embed="rId8"/>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3848569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1</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Tìm từ ngữ chỉ sự vật và từ ngữ chỉ đặc điểm của sự vật thường thấy ở thành thị hoặc nông thôn.</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pic>
        <p:nvPicPr>
          <p:cNvPr id="7" name="Picture 6"/>
          <p:cNvPicPr>
            <a:picLocks noChangeAspect="1"/>
          </p:cNvPicPr>
          <p:nvPr/>
        </p:nvPicPr>
        <p:blipFill>
          <a:blip r:embed="rId7"/>
          <a:stretch>
            <a:fillRect/>
          </a:stretch>
        </p:blipFill>
        <p:spPr>
          <a:xfrm>
            <a:off x="110693" y="110030"/>
            <a:ext cx="971686" cy="733527"/>
          </a:xfrm>
          <a:prstGeom prst="ellipse">
            <a:avLst/>
          </a:prstGeom>
        </p:spPr>
      </p:pic>
      <p:graphicFrame>
        <p:nvGraphicFramePr>
          <p:cNvPr id="8" name="Table 7"/>
          <p:cNvGraphicFramePr>
            <a:graphicFrameLocks noGrp="1"/>
          </p:cNvGraphicFramePr>
          <p:nvPr>
            <p:extLst>
              <p:ext uri="{D42A27DB-BD31-4B8C-83A1-F6EECF244321}">
                <p14:modId xmlns:p14="http://schemas.microsoft.com/office/powerpoint/2010/main" val="4056098389"/>
              </p:ext>
            </p:extLst>
          </p:nvPr>
        </p:nvGraphicFramePr>
        <p:xfrm>
          <a:off x="1524000" y="1634583"/>
          <a:ext cx="9144001" cy="3699417"/>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xmlns="" val="3980441937"/>
                    </a:ext>
                  </a:extLst>
                </a:gridCol>
                <a:gridCol w="3886200">
                  <a:extLst>
                    <a:ext uri="{9D8B030D-6E8A-4147-A177-3AD203B41FA5}">
                      <a16:colId xmlns:a16="http://schemas.microsoft.com/office/drawing/2014/main" xmlns="" val="3444522348"/>
                    </a:ext>
                  </a:extLst>
                </a:gridCol>
                <a:gridCol w="3048001">
                  <a:extLst>
                    <a:ext uri="{9D8B030D-6E8A-4147-A177-3AD203B41FA5}">
                      <a16:colId xmlns:a16="http://schemas.microsoft.com/office/drawing/2014/main" xmlns="" val="2823646264"/>
                    </a:ext>
                  </a:extLst>
                </a:gridCol>
              </a:tblGrid>
              <a:tr h="425801">
                <a:tc>
                  <a:txBody>
                    <a:bodyPr/>
                    <a:lstStyle/>
                    <a:p>
                      <a:endParaRPr lang="en-US" sz="2000" dirty="0">
                        <a:latin typeface="Nunito Black" pitchFamily="2" charset="0"/>
                      </a:endParaRPr>
                    </a:p>
                  </a:txBody>
                  <a:tcPr>
                    <a:noFill/>
                  </a:tcPr>
                </a:tc>
                <a:tc>
                  <a:txBody>
                    <a:bodyPr/>
                    <a:lstStyle/>
                    <a:p>
                      <a:r>
                        <a:rPr lang="en-US" sz="2000" dirty="0" err="1">
                          <a:solidFill>
                            <a:srgbClr val="002060"/>
                          </a:solidFill>
                          <a:latin typeface="Nunito Black" pitchFamily="2" charset="0"/>
                        </a:rPr>
                        <a:t>Từ</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ngữ</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chỉ</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sự</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vật</a:t>
                      </a:r>
                      <a:endParaRPr lang="en-US" sz="2000" dirty="0">
                        <a:solidFill>
                          <a:srgbClr val="002060"/>
                        </a:solidFill>
                        <a:latin typeface="Nunito Black" pitchFamily="2" charset="0"/>
                      </a:endParaRPr>
                    </a:p>
                  </a:txBody>
                  <a:tcPr>
                    <a:solidFill>
                      <a:schemeClr val="accent6">
                        <a:lumMod val="20000"/>
                        <a:lumOff val="80000"/>
                      </a:schemeClr>
                    </a:solidFill>
                  </a:tcPr>
                </a:tc>
                <a:tc>
                  <a:txBody>
                    <a:bodyPr/>
                    <a:lstStyle/>
                    <a:p>
                      <a:r>
                        <a:rPr lang="en-US" sz="2000" dirty="0" err="1">
                          <a:solidFill>
                            <a:srgbClr val="002060"/>
                          </a:solidFill>
                          <a:latin typeface="Nunito Black" pitchFamily="2" charset="0"/>
                        </a:rPr>
                        <a:t>Từ</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ngữ</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chỉ</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đặc</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điểm</a:t>
                      </a:r>
                      <a:endParaRPr lang="en-US" sz="2000" dirty="0">
                        <a:solidFill>
                          <a:srgbClr val="002060"/>
                        </a:solidFill>
                        <a:latin typeface="Nunito Black" pitchFamily="2" charset="0"/>
                      </a:endParaRPr>
                    </a:p>
                  </a:txBody>
                  <a:tcPr>
                    <a:solidFill>
                      <a:schemeClr val="accent6">
                        <a:lumMod val="20000"/>
                        <a:lumOff val="80000"/>
                      </a:schemeClr>
                    </a:solidFill>
                  </a:tcPr>
                </a:tc>
                <a:extLst>
                  <a:ext uri="{0D108BD9-81ED-4DB2-BD59-A6C34878D82A}">
                    <a16:rowId xmlns:a16="http://schemas.microsoft.com/office/drawing/2014/main" xmlns="" val="2538148351"/>
                  </a:ext>
                </a:extLst>
              </a:tr>
              <a:tr h="1636808">
                <a:tc>
                  <a:txBody>
                    <a:bodyPr/>
                    <a:lstStyle/>
                    <a:p>
                      <a:pPr algn="ctr"/>
                      <a:r>
                        <a:rPr lang="en-US" sz="2000" dirty="0">
                          <a:solidFill>
                            <a:srgbClr val="008000"/>
                          </a:solidFill>
                          <a:latin typeface="Nunito Black" pitchFamily="2" charset="0"/>
                        </a:rPr>
                        <a:t>Ở </a:t>
                      </a:r>
                      <a:r>
                        <a:rPr lang="en-US" sz="2000" dirty="0" err="1">
                          <a:solidFill>
                            <a:srgbClr val="008000"/>
                          </a:solidFill>
                          <a:latin typeface="Nunito Black" pitchFamily="2" charset="0"/>
                        </a:rPr>
                        <a:t>thành</a:t>
                      </a:r>
                      <a:r>
                        <a:rPr lang="en-US" sz="2000" baseline="0" dirty="0">
                          <a:solidFill>
                            <a:srgbClr val="008000"/>
                          </a:solidFill>
                          <a:latin typeface="Nunito Black" pitchFamily="2" charset="0"/>
                        </a:rPr>
                        <a:t> </a:t>
                      </a:r>
                      <a:r>
                        <a:rPr lang="en-US" sz="2000" baseline="0" dirty="0" err="1">
                          <a:solidFill>
                            <a:srgbClr val="008000"/>
                          </a:solidFill>
                          <a:latin typeface="Nunito Black" pitchFamily="2" charset="0"/>
                        </a:rPr>
                        <a:t>thị</a:t>
                      </a:r>
                      <a:endParaRPr lang="en-US" sz="2000" dirty="0">
                        <a:solidFill>
                          <a:srgbClr val="008000"/>
                        </a:solidFill>
                        <a:latin typeface="Nunito Black" pitchFamily="2" charset="0"/>
                      </a:endParaRPr>
                    </a:p>
                  </a:txBody>
                  <a:tcPr anchor="ctr">
                    <a:noFill/>
                  </a:tcPr>
                </a:tc>
                <a:tc>
                  <a:txBody>
                    <a:bodyPr/>
                    <a:lstStyle/>
                    <a:p>
                      <a:pPr algn="l"/>
                      <a:r>
                        <a:rPr lang="en-US" sz="2000" dirty="0" err="1">
                          <a:solidFill>
                            <a:srgbClr val="FF0000"/>
                          </a:solidFill>
                          <a:latin typeface="Nunito Black" pitchFamily="2" charset="0"/>
                        </a:rPr>
                        <a:t>Đường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phố</a:t>
                      </a:r>
                      <a:r>
                        <a:rPr lang="en-US" sz="2000" baseline="0" dirty="0">
                          <a:solidFill>
                            <a:srgbClr val="FF0000"/>
                          </a:solidFill>
                          <a:latin typeface="Nunito Black" pitchFamily="2" charset="0"/>
                        </a:rPr>
                        <a:t>, ô </a:t>
                      </a:r>
                      <a:r>
                        <a:rPr lang="en-US" sz="2000" baseline="0" dirty="0" err="1">
                          <a:solidFill>
                            <a:srgbClr val="FF0000"/>
                          </a:solidFill>
                          <a:latin typeface="Nunito Black" pitchFamily="2" charset="0"/>
                        </a:rPr>
                        <a:t>tô</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xe</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buýt</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nhà</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cao</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tầng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đường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nhựa</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đèn</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đường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đèn</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giao</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thông</a:t>
                      </a:r>
                      <a:r>
                        <a:rPr lang="en-US" sz="2000" baseline="0" dirty="0">
                          <a:solidFill>
                            <a:srgbClr val="FF0000"/>
                          </a:solidFill>
                          <a:latin typeface="Nunito Black" pitchFamily="2" charset="0"/>
                        </a:rPr>
                        <a:t>.</a:t>
                      </a:r>
                      <a:endParaRPr lang="en-US" sz="2000" dirty="0">
                        <a:solidFill>
                          <a:srgbClr val="FF0000"/>
                        </a:solidFill>
                        <a:latin typeface="Nunito Black" pitchFamily="2" charset="0"/>
                      </a:endParaRPr>
                    </a:p>
                  </a:txBody>
                  <a:tcPr anchor="ctr"/>
                </a:tc>
                <a:tc>
                  <a:txBody>
                    <a:bodyPr/>
                    <a:lstStyle/>
                    <a:p>
                      <a:pPr algn="l"/>
                      <a:r>
                        <a:rPr lang="en-US" sz="2000" dirty="0" err="1">
                          <a:solidFill>
                            <a:srgbClr val="FF0000"/>
                          </a:solidFill>
                          <a:latin typeface="Nunito Black" pitchFamily="2" charset="0"/>
                        </a:rPr>
                        <a:t>Tấp</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nập</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đông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đúc</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chật</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chội</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xô</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bồ</a:t>
                      </a:r>
                      <a:r>
                        <a:rPr lang="en-US" sz="2000" baseline="0" dirty="0">
                          <a:solidFill>
                            <a:srgbClr val="FF0000"/>
                          </a:solidFill>
                          <a:latin typeface="Nunito Black" pitchFamily="2" charset="0"/>
                        </a:rPr>
                        <a:t>,…</a:t>
                      </a:r>
                      <a:endParaRPr lang="en-US" sz="2000" dirty="0">
                        <a:solidFill>
                          <a:srgbClr val="FF0000"/>
                        </a:solidFill>
                        <a:latin typeface="Nunito Black" pitchFamily="2" charset="0"/>
                      </a:endParaRPr>
                    </a:p>
                  </a:txBody>
                  <a:tcPr anchor="ctr"/>
                </a:tc>
                <a:extLst>
                  <a:ext uri="{0D108BD9-81ED-4DB2-BD59-A6C34878D82A}">
                    <a16:rowId xmlns:a16="http://schemas.microsoft.com/office/drawing/2014/main" xmlns="" val="2191150639"/>
                  </a:ext>
                </a:extLst>
              </a:tr>
              <a:tr h="1636808">
                <a:tc>
                  <a:txBody>
                    <a:bodyPr/>
                    <a:lstStyle/>
                    <a:p>
                      <a:pPr algn="ctr"/>
                      <a:r>
                        <a:rPr lang="en-US" sz="2000" dirty="0">
                          <a:solidFill>
                            <a:srgbClr val="008000"/>
                          </a:solidFill>
                          <a:latin typeface="Nunito Black" pitchFamily="2" charset="0"/>
                        </a:rPr>
                        <a:t>Ở</a:t>
                      </a:r>
                      <a:r>
                        <a:rPr lang="en-US" sz="2000" baseline="0" dirty="0">
                          <a:solidFill>
                            <a:srgbClr val="008000"/>
                          </a:solidFill>
                          <a:latin typeface="Nunito Black" pitchFamily="2" charset="0"/>
                        </a:rPr>
                        <a:t> </a:t>
                      </a:r>
                      <a:r>
                        <a:rPr lang="en-US" sz="2000" baseline="0" dirty="0" err="1">
                          <a:solidFill>
                            <a:srgbClr val="008000"/>
                          </a:solidFill>
                          <a:latin typeface="Nunito Black" pitchFamily="2" charset="0"/>
                        </a:rPr>
                        <a:t>nông</a:t>
                      </a:r>
                      <a:r>
                        <a:rPr lang="en-US" sz="2000" baseline="0" dirty="0">
                          <a:solidFill>
                            <a:srgbClr val="008000"/>
                          </a:solidFill>
                          <a:latin typeface="Nunito Black" pitchFamily="2" charset="0"/>
                        </a:rPr>
                        <a:t> </a:t>
                      </a:r>
                      <a:r>
                        <a:rPr lang="en-US" sz="2000" baseline="0" dirty="0" err="1">
                          <a:solidFill>
                            <a:srgbClr val="008000"/>
                          </a:solidFill>
                          <a:latin typeface="Nunito Black" pitchFamily="2" charset="0"/>
                        </a:rPr>
                        <a:t>thôn</a:t>
                      </a:r>
                      <a:endParaRPr lang="en-US" sz="2000" dirty="0">
                        <a:solidFill>
                          <a:srgbClr val="008000"/>
                        </a:solidFill>
                        <a:latin typeface="Nunito Black" pitchFamily="2" charset="0"/>
                      </a:endParaRPr>
                    </a:p>
                  </a:txBody>
                  <a:tcPr anchor="ctr">
                    <a:noFill/>
                  </a:tcPr>
                </a:tc>
                <a:tc>
                  <a:txBody>
                    <a:bodyPr/>
                    <a:lstStyle/>
                    <a:p>
                      <a:pPr algn="l"/>
                      <a:r>
                        <a:rPr lang="en-US" sz="2000" dirty="0" err="1">
                          <a:solidFill>
                            <a:srgbClr val="FF0000"/>
                          </a:solidFill>
                          <a:latin typeface="Nunito Black" pitchFamily="2" charset="0"/>
                        </a:rPr>
                        <a:t>Cánh</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đồng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xe</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bò</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ruộng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lúa</a:t>
                      </a:r>
                      <a:r>
                        <a:rPr lang="en-US" sz="2000" baseline="0" dirty="0">
                          <a:solidFill>
                            <a:srgbClr val="FF0000"/>
                          </a:solidFill>
                          <a:latin typeface="Nunito Black" pitchFamily="2" charset="0"/>
                        </a:rPr>
                        <a:t>, con </a:t>
                      </a:r>
                      <a:r>
                        <a:rPr lang="en-US" sz="2000" baseline="0" dirty="0" err="1">
                          <a:solidFill>
                            <a:srgbClr val="FF0000"/>
                          </a:solidFill>
                          <a:latin typeface="Nunito Black" pitchFamily="2" charset="0"/>
                        </a:rPr>
                        <a:t>trâu</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cổng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làng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cây</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đa</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đường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đất</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luỹ</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tre</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mái</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ngói</a:t>
                      </a:r>
                      <a:r>
                        <a:rPr lang="en-US" sz="2000" baseline="0" dirty="0">
                          <a:solidFill>
                            <a:srgbClr val="FF0000"/>
                          </a:solidFill>
                          <a:latin typeface="Nunito Black" pitchFamily="2" charset="0"/>
                        </a:rPr>
                        <a:t>,…</a:t>
                      </a:r>
                      <a:endParaRPr lang="en-US" sz="2000" dirty="0">
                        <a:solidFill>
                          <a:srgbClr val="FF0000"/>
                        </a:solidFill>
                        <a:latin typeface="Nunito Black" pitchFamily="2" charset="0"/>
                      </a:endParaRPr>
                    </a:p>
                  </a:txBody>
                  <a:tcPr anchor="ctr"/>
                </a:tc>
                <a:tc>
                  <a:txBody>
                    <a:bodyPr/>
                    <a:lstStyle/>
                    <a:p>
                      <a:pPr algn="l"/>
                      <a:r>
                        <a:rPr lang="en-US" sz="2000" dirty="0" err="1">
                          <a:solidFill>
                            <a:srgbClr val="FF0000"/>
                          </a:solidFill>
                          <a:latin typeface="Nunito Black" pitchFamily="2" charset="0"/>
                        </a:rPr>
                        <a:t>Rộng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mênh</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mông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thoáng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đãng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thanh</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bình</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êm</a:t>
                      </a:r>
                      <a:r>
                        <a:rPr lang="en-US" sz="2000" baseline="0" dirty="0">
                          <a:solidFill>
                            <a:srgbClr val="FF0000"/>
                          </a:solidFill>
                          <a:latin typeface="Nunito Black" pitchFamily="2" charset="0"/>
                        </a:rPr>
                        <a:t> ả,…</a:t>
                      </a:r>
                      <a:endParaRPr lang="en-US" sz="2000" dirty="0">
                        <a:solidFill>
                          <a:srgbClr val="FF0000"/>
                        </a:solidFill>
                        <a:latin typeface="Nunito Black" pitchFamily="2" charset="0"/>
                      </a:endParaRPr>
                    </a:p>
                  </a:txBody>
                  <a:tcPr anchor="ctr"/>
                </a:tc>
                <a:extLst>
                  <a:ext uri="{0D108BD9-81ED-4DB2-BD59-A6C34878D82A}">
                    <a16:rowId xmlns:a16="http://schemas.microsoft.com/office/drawing/2014/main" xmlns="" val="98347943"/>
                  </a:ext>
                </a:extLst>
              </a:tr>
            </a:tbl>
          </a:graphicData>
        </a:graphic>
      </p:graphicFrame>
    </p:spTree>
    <p:extLst>
      <p:ext uri="{BB962C8B-B14F-4D97-AF65-F5344CB8AC3E}">
        <p14:creationId xmlns:p14="http://schemas.microsoft.com/office/powerpoint/2010/main" val="19187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0E28F7-C2FC-6CA9-E824-0E775DE5C238}"/>
              </a:ext>
            </a:extLst>
          </p:cNvPr>
          <p:cNvSpPr txBox="1"/>
          <p:nvPr/>
        </p:nvSpPr>
        <p:spPr>
          <a:xfrm>
            <a:off x="5947235" y="1955800"/>
            <a:ext cx="5145039" cy="1952947"/>
          </a:xfrm>
          <a:prstGeom prst="rect">
            <a:avLst/>
          </a:prstGeom>
          <a:noFill/>
          <a:ln>
            <a:noFill/>
          </a:ln>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Khởi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động</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2732051202"/>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r>
              <a:rPr lang="vi-VN" sz="2400" b="1" dirty="0">
                <a:solidFill>
                  <a:srgbClr val="008000"/>
                </a:solidFill>
                <a:latin typeface="Nunito Black" pitchFamily="2" charset="0"/>
              </a:rPr>
              <a:t>Câu 2</a:t>
            </a:r>
            <a:r>
              <a:rPr lang="en-US" sz="2400" b="1" dirty="0">
                <a:solidFill>
                  <a:srgbClr val="008000"/>
                </a:solidFill>
                <a:latin typeface="Nunito Black" pitchFamily="2" charset="0"/>
              </a:rPr>
              <a:t>: </a:t>
            </a:r>
            <a:r>
              <a:rPr lang="vi-VN" sz="2400" b="1" dirty="0">
                <a:solidFill>
                  <a:srgbClr val="008000"/>
                </a:solidFill>
                <a:latin typeface="Nunito Black" pitchFamily="2" charset="0"/>
              </a:rPr>
              <a:t>Tìm những âm thanh được so sánh với nhau trong các câu dưới đây. Điền thông tin vào bảng theo mẫu.</a:t>
            </a:r>
            <a:endParaRPr lang="vi-VN" sz="2400" dirty="0">
              <a:solidFill>
                <a:srgbClr val="008000"/>
              </a:solidFill>
              <a:latin typeface="Nunito Black" pitchFamily="2" charset="0"/>
            </a:endParaRPr>
          </a:p>
        </p:txBody>
      </p:sp>
      <p:sp>
        <p:nvSpPr>
          <p:cNvPr id="7" name="Rounded Rectangle 6"/>
          <p:cNvSpPr/>
          <p:nvPr/>
        </p:nvSpPr>
        <p:spPr>
          <a:xfrm>
            <a:off x="1468582" y="1828800"/>
            <a:ext cx="9047018" cy="1328023"/>
          </a:xfrm>
          <a:prstGeom prst="roundRect">
            <a:avLst/>
          </a:prstGeom>
          <a:solidFill>
            <a:schemeClr val="accent5">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dirty="0">
                <a:solidFill>
                  <a:srgbClr val="002060"/>
                </a:solidFill>
                <a:latin typeface="Nunito Black" pitchFamily="2" charset="0"/>
              </a:rPr>
              <a:t>a. Tiếng đàn tơ rưng khi trầm hùng như tiếng thác đổ, khi thánh thót, róc rách như suối reo.</a:t>
            </a:r>
          </a:p>
          <a:p>
            <a:pPr algn="r"/>
            <a:r>
              <a:rPr lang="vi-VN" sz="2400" dirty="0">
                <a:solidFill>
                  <a:srgbClr val="002060"/>
                </a:solidFill>
                <a:latin typeface="Nunito Black" pitchFamily="2" charset="0"/>
              </a:rPr>
              <a:t>(Theo An Duy và Lê Tấn)</a:t>
            </a:r>
          </a:p>
        </p:txBody>
      </p:sp>
      <p:sp>
        <p:nvSpPr>
          <p:cNvPr id="8" name="Rounded Rectangle 7"/>
          <p:cNvSpPr/>
          <p:nvPr/>
        </p:nvSpPr>
        <p:spPr>
          <a:xfrm>
            <a:off x="1343673" y="3735318"/>
            <a:ext cx="9248127" cy="1328023"/>
          </a:xfrm>
          <a:prstGeom prst="roundRect">
            <a:avLst/>
          </a:prstGeom>
          <a:solidFill>
            <a:schemeClr val="accent2">
              <a:lumMod val="20000"/>
              <a:lumOff val="80000"/>
            </a:schemeClr>
          </a:solidFill>
          <a:ln w="3810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2400" dirty="0">
                <a:solidFill>
                  <a:srgbClr val="7030A0"/>
                </a:solidFill>
                <a:latin typeface="Nunito Black" pitchFamily="2" charset="0"/>
              </a:rPr>
              <a:t>b. Tiếng chim sáo về ríu ran như một cái chợ vừa mở, như lớp học vừa tan, như buổi đàn ca liên hoan sắp bắt đầu…</a:t>
            </a:r>
          </a:p>
          <a:p>
            <a:pPr algn="r"/>
            <a:r>
              <a:rPr lang="vi-VN" sz="2400" dirty="0">
                <a:solidFill>
                  <a:srgbClr val="7030A0"/>
                </a:solidFill>
                <a:latin typeface="Nunito Black" pitchFamily="2" charset="0"/>
              </a:rPr>
              <a:t>(Theo Băng Sơn)</a:t>
            </a:r>
          </a:p>
        </p:txBody>
      </p:sp>
      <p:pic>
        <p:nvPicPr>
          <p:cNvPr id="9" name="Picture 8"/>
          <p:cNvPicPr>
            <a:picLocks noChangeAspect="1"/>
          </p:cNvPicPr>
          <p:nvPr/>
        </p:nvPicPr>
        <p:blipFill>
          <a:blip r:embed="rId7"/>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2355967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2</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Tìm những âm thanh được so sánh với nhau trong các câu dưới đây. Điền thông tin vào bảng theo mẫu.</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pic>
        <p:nvPicPr>
          <p:cNvPr id="9" name="Picture 8"/>
          <p:cNvPicPr>
            <a:picLocks noChangeAspect="1"/>
          </p:cNvPicPr>
          <p:nvPr/>
        </p:nvPicPr>
        <p:blipFill>
          <a:blip r:embed="rId7"/>
          <a:stretch>
            <a:fillRect/>
          </a:stretch>
        </p:blipFill>
        <p:spPr>
          <a:xfrm>
            <a:off x="1632455" y="1752600"/>
            <a:ext cx="8594361" cy="2799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8"/>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150365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693003"/>
            <a:ext cx="9781527"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2</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Tìm những âm thanh được so sánh với nhau trong các câu dưới đây. Điền thông tin vào bảng theo mẫu.</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933413392"/>
              </p:ext>
            </p:extLst>
          </p:nvPr>
        </p:nvGraphicFramePr>
        <p:xfrm>
          <a:off x="1038872" y="1828800"/>
          <a:ext cx="10238728" cy="3443379"/>
        </p:xfrm>
        <a:graphic>
          <a:graphicData uri="http://schemas.openxmlformats.org/drawingml/2006/table">
            <a:tbl>
              <a:tblPr>
                <a:tableStyleId>{5940675A-B579-460E-94D1-54222C63F5DA}</a:tableStyleId>
              </a:tblPr>
              <a:tblGrid>
                <a:gridCol w="2542528">
                  <a:extLst>
                    <a:ext uri="{9D8B030D-6E8A-4147-A177-3AD203B41FA5}">
                      <a16:colId xmlns:a16="http://schemas.microsoft.com/office/drawing/2014/main" xmlns="" val="1387154468"/>
                    </a:ext>
                  </a:extLst>
                </a:gridCol>
                <a:gridCol w="2895600">
                  <a:extLst>
                    <a:ext uri="{9D8B030D-6E8A-4147-A177-3AD203B41FA5}">
                      <a16:colId xmlns:a16="http://schemas.microsoft.com/office/drawing/2014/main" xmlns="" val="4074291899"/>
                    </a:ext>
                  </a:extLst>
                </a:gridCol>
                <a:gridCol w="1828800">
                  <a:extLst>
                    <a:ext uri="{9D8B030D-6E8A-4147-A177-3AD203B41FA5}">
                      <a16:colId xmlns:a16="http://schemas.microsoft.com/office/drawing/2014/main" xmlns="" val="1210245909"/>
                    </a:ext>
                  </a:extLst>
                </a:gridCol>
                <a:gridCol w="2971800">
                  <a:extLst>
                    <a:ext uri="{9D8B030D-6E8A-4147-A177-3AD203B41FA5}">
                      <a16:colId xmlns:a16="http://schemas.microsoft.com/office/drawing/2014/main" xmlns="" val="2447578715"/>
                    </a:ext>
                  </a:extLst>
                </a:gridCol>
              </a:tblGrid>
              <a:tr h="639810">
                <a:tc>
                  <a:txBody>
                    <a:bodyPr/>
                    <a:lstStyle/>
                    <a:p>
                      <a:pPr algn="ctr" fontAlgn="t"/>
                      <a:r>
                        <a:rPr lang="en-US" sz="2000" dirty="0" err="1">
                          <a:solidFill>
                            <a:srgbClr val="002060"/>
                          </a:solidFill>
                          <a:effectLst/>
                          <a:latin typeface="Nunito Black" pitchFamily="2" charset="0"/>
                        </a:rPr>
                        <a:t>Âm</a:t>
                      </a:r>
                      <a:r>
                        <a:rPr lang="en-US" sz="2000" dirty="0">
                          <a:solidFill>
                            <a:srgbClr val="002060"/>
                          </a:solidFill>
                          <a:effectLst/>
                          <a:latin typeface="Nunito Black" pitchFamily="2" charset="0"/>
                        </a:rPr>
                        <a:t> than </a:t>
                      </a:r>
                      <a:r>
                        <a:rPr lang="en-US" sz="2000" dirty="0" err="1">
                          <a:solidFill>
                            <a:srgbClr val="002060"/>
                          </a:solidFill>
                          <a:effectLst/>
                          <a:latin typeface="Nunito Black" pitchFamily="2" charset="0"/>
                        </a:rPr>
                        <a:t>được</a:t>
                      </a:r>
                      <a:r>
                        <a:rPr lang="en-US" sz="2000" dirty="0">
                          <a:solidFill>
                            <a:srgbClr val="002060"/>
                          </a:solidFill>
                          <a:effectLst/>
                          <a:latin typeface="Nunito Black" pitchFamily="2" charset="0"/>
                        </a:rPr>
                        <a:t> </a:t>
                      </a:r>
                    </a:p>
                    <a:p>
                      <a:pPr algn="ctr" fontAlgn="t"/>
                      <a:r>
                        <a:rPr lang="en-US" sz="2000" dirty="0">
                          <a:solidFill>
                            <a:srgbClr val="002060"/>
                          </a:solidFill>
                          <a:effectLst/>
                          <a:latin typeface="Nunito Black" pitchFamily="2" charset="0"/>
                        </a:rPr>
                        <a:t>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Đặc</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điểm</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Từ</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Âm</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thanh</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dùng</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để</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extLst>
                  <a:ext uri="{0D108BD9-81ED-4DB2-BD59-A6C34878D82A}">
                    <a16:rowId xmlns:a16="http://schemas.microsoft.com/office/drawing/2014/main" xmlns="" val="2867842695"/>
                  </a:ext>
                </a:extLst>
              </a:tr>
              <a:tr h="639810">
                <a:tc rowSpan="2">
                  <a:txBody>
                    <a:bodyPr/>
                    <a:lstStyle/>
                    <a:p>
                      <a:pPr algn="l" fontAlgn="t"/>
                      <a:r>
                        <a:rPr lang="vi-VN" sz="2000" dirty="0">
                          <a:solidFill>
                            <a:srgbClr val="002060"/>
                          </a:solidFill>
                          <a:effectLst/>
                          <a:latin typeface="Nunito Black" pitchFamily="2" charset="0"/>
                        </a:rPr>
                        <a:t>Tiếng đàn tơ rưng</a:t>
                      </a:r>
                      <a:endParaRPr lang="vi-VN" sz="2000" b="0" dirty="0">
                        <a:solidFill>
                          <a:srgbClr val="00206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Trầm</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hùng</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Thác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đổ</a:t>
                      </a:r>
                      <a:endParaRPr lang="en-US" sz="2000" b="0" dirty="0">
                        <a:solidFill>
                          <a:srgbClr val="FF0000"/>
                        </a:solidFill>
                        <a:effectLst/>
                        <a:latin typeface="Nunito Black" pitchFamily="2" charset="0"/>
                      </a:endParaRPr>
                    </a:p>
                  </a:txBody>
                  <a:tcPr marL="36479" marR="36479" marT="36479" marB="36479" anchor="ctr"/>
                </a:tc>
                <a:extLst>
                  <a:ext uri="{0D108BD9-81ED-4DB2-BD59-A6C34878D82A}">
                    <a16:rowId xmlns:a16="http://schemas.microsoft.com/office/drawing/2014/main" xmlns="" val="3941813123"/>
                  </a:ext>
                </a:extLst>
              </a:tr>
              <a:tr h="639810">
                <a:tc vMerge="1">
                  <a:txBody>
                    <a:bodyPr/>
                    <a:lstStyle/>
                    <a:p>
                      <a:endParaRPr lang="en-US"/>
                    </a:p>
                  </a:txBody>
                  <a:tcPr/>
                </a:tc>
                <a:tc>
                  <a:txBody>
                    <a:bodyPr/>
                    <a:lstStyle/>
                    <a:p>
                      <a:pPr algn="l" fontAlgn="t"/>
                      <a:r>
                        <a:rPr lang="en-US" sz="2000" dirty="0" err="1">
                          <a:solidFill>
                            <a:srgbClr val="FF0000"/>
                          </a:solidFill>
                          <a:effectLst/>
                          <a:latin typeface="Nunito Black" pitchFamily="2" charset="0"/>
                        </a:rPr>
                        <a:t>Thánh</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thót</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róc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rách</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Suối</a:t>
                      </a:r>
                      <a:r>
                        <a:rPr lang="en-US" sz="2000" dirty="0">
                          <a:solidFill>
                            <a:srgbClr val="FF0000"/>
                          </a:solidFill>
                          <a:effectLst/>
                          <a:latin typeface="Nunito Black" pitchFamily="2" charset="0"/>
                        </a:rPr>
                        <a:t> reo</a:t>
                      </a:r>
                      <a:endParaRPr lang="en-US" sz="2000" b="0" dirty="0">
                        <a:solidFill>
                          <a:srgbClr val="FF0000"/>
                        </a:solidFill>
                        <a:effectLst/>
                        <a:latin typeface="Nunito Black" pitchFamily="2" charset="0"/>
                      </a:endParaRPr>
                    </a:p>
                  </a:txBody>
                  <a:tcPr marL="36479" marR="36479" marT="36479" marB="36479" anchor="ctr"/>
                </a:tc>
                <a:extLst>
                  <a:ext uri="{0D108BD9-81ED-4DB2-BD59-A6C34878D82A}">
                    <a16:rowId xmlns:a16="http://schemas.microsoft.com/office/drawing/2014/main" xmlns="" val="2581749703"/>
                  </a:ext>
                </a:extLst>
              </a:tr>
              <a:tr h="1481201">
                <a:tc>
                  <a:txBody>
                    <a:bodyPr/>
                    <a:lstStyle/>
                    <a:p>
                      <a:pPr algn="l" fontAlgn="t"/>
                      <a:r>
                        <a:rPr lang="en-US" sz="2000">
                          <a:solidFill>
                            <a:srgbClr val="002060"/>
                          </a:solidFill>
                          <a:effectLst/>
                          <a:latin typeface="Nunito Black" pitchFamily="2" charset="0"/>
                        </a:rPr>
                        <a:t>Tiếng chim sáo</a:t>
                      </a:r>
                      <a:endParaRPr lang="en-US" sz="2000" b="0">
                        <a:solidFill>
                          <a:srgbClr val="00206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Ríu</a:t>
                      </a:r>
                      <a:r>
                        <a:rPr lang="en-US" sz="2000" dirty="0">
                          <a:solidFill>
                            <a:srgbClr val="FF0000"/>
                          </a:solidFill>
                          <a:effectLst/>
                          <a:latin typeface="Nunito Black" pitchFamily="2" charset="0"/>
                        </a:rPr>
                        <a:t> ran</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Chợ</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vừa</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mở</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lớp</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học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vừa</a:t>
                      </a:r>
                      <a:r>
                        <a:rPr lang="en-US" sz="2000" dirty="0">
                          <a:solidFill>
                            <a:srgbClr val="FF0000"/>
                          </a:solidFill>
                          <a:effectLst/>
                          <a:latin typeface="Nunito Black" pitchFamily="2" charset="0"/>
                        </a:rPr>
                        <a:t> tan, </a:t>
                      </a:r>
                      <a:r>
                        <a:rPr lang="en-US" sz="2000" dirty="0" err="1">
                          <a:solidFill>
                            <a:srgbClr val="FF0000"/>
                          </a:solidFill>
                          <a:effectLst/>
                          <a:latin typeface="Nunito Black" pitchFamily="2" charset="0"/>
                        </a:rPr>
                        <a:t>buổi</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đàn</a:t>
                      </a:r>
                      <a:r>
                        <a:rPr lang="en-US" sz="2000" dirty="0">
                          <a:solidFill>
                            <a:srgbClr val="FF0000"/>
                          </a:solidFill>
                          <a:effectLst/>
                          <a:latin typeface="Nunito Black" pitchFamily="2" charset="0"/>
                        </a:rPr>
                        <a:t> ca </a:t>
                      </a:r>
                      <a:r>
                        <a:rPr lang="en-US" sz="2000" dirty="0" err="1">
                          <a:solidFill>
                            <a:srgbClr val="FF0000"/>
                          </a:solidFill>
                          <a:effectLst/>
                          <a:latin typeface="Nunito Black" pitchFamily="2" charset="0"/>
                        </a:rPr>
                        <a:t>liên</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hoan</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sắp</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bắt</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đầu</a:t>
                      </a:r>
                      <a:endParaRPr lang="en-US" sz="2000" b="0" dirty="0">
                        <a:solidFill>
                          <a:srgbClr val="FF0000"/>
                        </a:solidFill>
                        <a:effectLst/>
                        <a:latin typeface="Nunito Black" pitchFamily="2" charset="0"/>
                      </a:endParaRPr>
                    </a:p>
                  </a:txBody>
                  <a:tcPr marL="36479" marR="36479" marT="36479" marB="36479" anchor="ctr"/>
                </a:tc>
                <a:extLst>
                  <a:ext uri="{0D108BD9-81ED-4DB2-BD59-A6C34878D82A}">
                    <a16:rowId xmlns:a16="http://schemas.microsoft.com/office/drawing/2014/main" xmlns="" val="755726074"/>
                  </a:ext>
                </a:extLst>
              </a:tr>
            </a:tbl>
          </a:graphicData>
        </a:graphic>
      </p:graphicFrame>
      <p:pic>
        <p:nvPicPr>
          <p:cNvPr id="8" name="Picture 7"/>
          <p:cNvPicPr>
            <a:picLocks noChangeAspect="1"/>
          </p:cNvPicPr>
          <p:nvPr/>
        </p:nvPicPr>
        <p:blipFill>
          <a:blip r:embed="rId7"/>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407814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693003"/>
            <a:ext cx="9781527" cy="461665"/>
          </a:xfrm>
          <a:prstGeom prst="rect">
            <a:avLst/>
          </a:prstGeom>
        </p:spPr>
        <p:txBody>
          <a:bodyPr wrap="square">
            <a:spAutoFit/>
          </a:bodyPr>
          <a:lstStyle/>
          <a:p>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3: </a:t>
            </a:r>
            <a:r>
              <a:rPr lang="en-US" sz="2400" b="1" dirty="0" err="1">
                <a:solidFill>
                  <a:srgbClr val="008000"/>
                </a:solidFill>
                <a:latin typeface="Nunito Black" pitchFamily="2" charset="0"/>
              </a:rPr>
              <a:t>Đặt</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một</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tả</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âm</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thanh</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có</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sử</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dụng</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biện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pháp</a:t>
            </a:r>
            <a:r>
              <a:rPr lang="en-US" sz="2400" b="1" dirty="0">
                <a:solidFill>
                  <a:srgbClr val="008000"/>
                </a:solidFill>
                <a:latin typeface="Nunito Black" pitchFamily="2" charset="0"/>
              </a:rPr>
              <a:t> so </a:t>
            </a:r>
            <a:r>
              <a:rPr lang="en-US" sz="2400" b="1" dirty="0" err="1">
                <a:solidFill>
                  <a:srgbClr val="008000"/>
                </a:solidFill>
                <a:latin typeface="Nunito Black" pitchFamily="2" charset="0"/>
              </a:rPr>
              <a:t>sánh</a:t>
            </a:r>
            <a:r>
              <a:rPr lang="en-US" sz="2400" b="1" dirty="0">
                <a:solidFill>
                  <a:srgbClr val="008000"/>
                </a:solidFill>
                <a:latin typeface="Nunito Black" pitchFamily="2" charset="0"/>
              </a:rPr>
              <a:t>.</a:t>
            </a:r>
            <a:endParaRPr lang="en-US" sz="2400" dirty="0">
              <a:solidFill>
                <a:srgbClr val="008000"/>
              </a:solidFill>
              <a:latin typeface="Nunito Black" pitchFamily="2" charset="0"/>
            </a:endParaRPr>
          </a:p>
        </p:txBody>
      </p:sp>
      <p:grpSp>
        <p:nvGrpSpPr>
          <p:cNvPr id="2" name="Group 1"/>
          <p:cNvGrpSpPr/>
          <p:nvPr/>
        </p:nvGrpSpPr>
        <p:grpSpPr>
          <a:xfrm>
            <a:off x="1295399" y="2786019"/>
            <a:ext cx="8839201" cy="3767181"/>
            <a:chOff x="1295399" y="2786019"/>
            <a:chExt cx="8839201" cy="3767181"/>
          </a:xfrm>
        </p:grpSpPr>
        <p:pic>
          <p:nvPicPr>
            <p:cNvPr id="11" name="Picture 6" descr="Bloggang.com : เนยสีฟ้า : 62 - ป้ายสำหรับพิมพ์ข้อความ">
              <a:extLst>
                <a:ext uri="{FF2B5EF4-FFF2-40B4-BE49-F238E27FC236}">
                  <a16:creationId xmlns:a16="http://schemas.microsoft.com/office/drawing/2014/main" xmlns="" id="{27C80876-A8C3-E977-8AE5-39AD879C30D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427" r="5509" b="9535"/>
            <a:stretch/>
          </p:blipFill>
          <p:spPr bwMode="auto">
            <a:xfrm>
              <a:off x="1295399" y="2786019"/>
              <a:ext cx="8839201" cy="3614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2124891" y="3690878"/>
              <a:ext cx="7095309" cy="2862322"/>
            </a:xfrm>
            <a:prstGeom prst="rect">
              <a:avLst/>
            </a:prstGeom>
          </p:spPr>
          <p:txBody>
            <a:bodyPr wrap="square">
              <a:spAutoFit/>
            </a:bodyPr>
            <a:lstStyle/>
            <a:p>
              <a:pPr algn="just"/>
              <a:r>
                <a:rPr lang="vi-VN" sz="2400" dirty="0">
                  <a:solidFill>
                    <a:srgbClr val="FF0000"/>
                  </a:solidFill>
                  <a:latin typeface="Nunito Black" pitchFamily="2" charset="0"/>
                </a:rPr>
                <a:t>- Những chú chim hót trong vườn như những nhạc công đang dạo lên bản tình ca mùa hạ.</a:t>
              </a:r>
            </a:p>
            <a:p>
              <a:pPr algn="just"/>
              <a:r>
                <a:rPr lang="vi-VN" sz="2400" dirty="0">
                  <a:solidFill>
                    <a:srgbClr val="FF0000"/>
                  </a:solidFill>
                  <a:latin typeface="Nunito Black" pitchFamily="2" charset="0"/>
                </a:rPr>
                <a:t>- Tiếng hát của Mai trong veo như tiếng chim hót.</a:t>
              </a:r>
            </a:p>
            <a:p>
              <a:pPr algn="just"/>
              <a:r>
                <a:rPr lang="vi-VN" sz="2400" dirty="0">
                  <a:solidFill>
                    <a:srgbClr val="FF0000"/>
                  </a:solidFill>
                  <a:latin typeface="Nunito Black" pitchFamily="2" charset="0"/>
                </a:rPr>
                <a:t>- Tiếng mưa rơi xuống mái hiên như tiếng ếch kêu.</a:t>
              </a:r>
            </a:p>
            <a:p>
              <a:r>
                <a:rPr lang="vi-VN" dirty="0">
                  <a:solidFill>
                    <a:srgbClr val="000000"/>
                  </a:solidFill>
                  <a:latin typeface="OpenSans"/>
                </a:rPr>
                <a:t/>
              </a:r>
              <a:br>
                <a:rPr lang="vi-VN"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endParaRPr lang="en-US" dirty="0"/>
            </a:p>
          </p:txBody>
        </p:sp>
      </p:grpSp>
      <p:sp>
        <p:nvSpPr>
          <p:cNvPr id="9" name="TextBox 8">
            <a:extLst>
              <a:ext uri="{FF2B5EF4-FFF2-40B4-BE49-F238E27FC236}">
                <a16:creationId xmlns:a16="http://schemas.microsoft.com/office/drawing/2014/main" xmlns="" id="{F0533DFC-0C6E-04C6-7068-778D4398D089}"/>
              </a:ext>
            </a:extLst>
          </p:cNvPr>
          <p:cNvSpPr txBox="1"/>
          <p:nvPr/>
        </p:nvSpPr>
        <p:spPr>
          <a:xfrm>
            <a:off x="6324600" y="1050905"/>
            <a:ext cx="5148292" cy="1920895"/>
          </a:xfrm>
          <a:prstGeom prst="cloud">
            <a:avLst/>
          </a:prstGeom>
          <a:solidFill>
            <a:schemeClr val="accent6">
              <a:lumMod val="20000"/>
              <a:lumOff val="80000"/>
            </a:schemeClr>
          </a:solidFill>
          <a:ln w="28575">
            <a:solidFill>
              <a:srgbClr val="C00000"/>
            </a:solidFill>
            <a:prstDash val="sysDash"/>
          </a:ln>
        </p:spPr>
        <p:txBody>
          <a:bodyPr wrap="square">
            <a:spAutoFit/>
          </a:bodyPr>
          <a:lstStyle/>
          <a:p>
            <a:r>
              <a:rPr lang="en-US" sz="2800" dirty="0">
                <a:solidFill>
                  <a:srgbClr val="FF0000"/>
                </a:solidFill>
                <a:latin typeface="Nunito Black" pitchFamily="2" charset="0"/>
              </a:rPr>
              <a:t>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dựa</a:t>
            </a:r>
            <a:r>
              <a:rPr lang="en-US" sz="2400" dirty="0">
                <a:solidFill>
                  <a:srgbClr val="002060"/>
                </a:solidFill>
                <a:latin typeface="Nunito Black" pitchFamily="2" charset="0"/>
              </a:rPr>
              <a:t> </a:t>
            </a:r>
            <a:r>
              <a:rPr lang="en-US" sz="2400" dirty="0" err="1">
                <a:solidFill>
                  <a:srgbClr val="002060"/>
                </a:solidFill>
                <a:latin typeface="Nunito Black" pitchFamily="2" charset="0"/>
              </a:rPr>
              <a:t>vào</a:t>
            </a:r>
            <a:r>
              <a:rPr lang="en-US" sz="2400" dirty="0">
                <a:solidFill>
                  <a:srgbClr val="002060"/>
                </a:solidFill>
                <a:latin typeface="Nunito Black" pitchFamily="2" charset="0"/>
              </a:rPr>
              <a:t> 2 </a:t>
            </a:r>
            <a:r>
              <a:rPr lang="en-US" sz="2400" dirty="0" err="1">
                <a:solidFill>
                  <a:srgbClr val="002060"/>
                </a:solidFill>
                <a:latin typeface="Nunito Black" pitchFamily="2" charset="0"/>
              </a:rPr>
              <a:t>câu</a:t>
            </a:r>
            <a:r>
              <a:rPr lang="en-US" sz="2400" dirty="0">
                <a:solidFill>
                  <a:srgbClr val="002060"/>
                </a:solidFill>
                <a:latin typeface="Nunito Black" pitchFamily="2" charset="0"/>
              </a:rPr>
              <a:t> ở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002060"/>
                </a:solidFill>
                <a:latin typeface="Nunito Black" pitchFamily="2" charset="0"/>
              </a:rPr>
              <a:t>tập</a:t>
            </a:r>
            <a:r>
              <a:rPr lang="en-US" sz="2400" dirty="0">
                <a:solidFill>
                  <a:srgbClr val="002060"/>
                </a:solidFill>
                <a:latin typeface="Nunito Black" pitchFamily="2" charset="0"/>
              </a:rPr>
              <a:t> </a:t>
            </a:r>
            <a:r>
              <a:rPr lang="en-US" sz="2400" dirty="0" err="1">
                <a:solidFill>
                  <a:srgbClr val="002060"/>
                </a:solidFill>
                <a:latin typeface="Nunito Black" pitchFamily="2" charset="0"/>
              </a:rPr>
              <a:t>trên</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để</a:t>
            </a:r>
            <a:r>
              <a:rPr lang="en-US" sz="2400" dirty="0">
                <a:solidFill>
                  <a:srgbClr val="002060"/>
                </a:solidFill>
                <a:latin typeface="Nunito Black" pitchFamily="2" charset="0"/>
              </a:rPr>
              <a:t> </a:t>
            </a:r>
            <a:r>
              <a:rPr lang="en-US" sz="2400" dirty="0" err="1">
                <a:solidFill>
                  <a:srgbClr val="002060"/>
                </a:solidFill>
                <a:latin typeface="Nunito Black" pitchFamily="2" charset="0"/>
              </a:rPr>
              <a:t>đặt</a:t>
            </a:r>
            <a:r>
              <a:rPr lang="en-US" sz="2400" dirty="0">
                <a:solidFill>
                  <a:srgbClr val="002060"/>
                </a:solidFill>
                <a:latin typeface="Nunito Black" pitchFamily="2" charset="0"/>
              </a:rPr>
              <a:t> </a:t>
            </a:r>
            <a:r>
              <a:rPr lang="en-US" sz="2400" dirty="0" err="1">
                <a:solidFill>
                  <a:srgbClr val="002060"/>
                </a:solidFill>
                <a:latin typeface="Nunito Black" pitchFamily="2" charset="0"/>
              </a:rPr>
              <a:t>câu</a:t>
            </a:r>
            <a:r>
              <a:rPr lang="en-US" sz="2400" dirty="0">
                <a:solidFill>
                  <a:srgbClr val="002060"/>
                </a:solidFill>
                <a:latin typeface="Nunito Black" pitchFamily="2" charset="0"/>
              </a:rPr>
              <a:t> </a:t>
            </a:r>
            <a:r>
              <a:rPr lang="en-US" sz="2400" dirty="0" err="1">
                <a:solidFill>
                  <a:srgbClr val="002060"/>
                </a:solidFill>
                <a:latin typeface="Nunito Black" pitchFamily="2" charset="0"/>
              </a:rPr>
              <a:t>phù</a:t>
            </a:r>
            <a:r>
              <a:rPr lang="en-US" sz="2400" dirty="0">
                <a:solidFill>
                  <a:srgbClr val="002060"/>
                </a:solidFill>
                <a:latin typeface="Nunito Black" pitchFamily="2" charset="0"/>
              </a:rPr>
              <a:t> </a:t>
            </a:r>
            <a:r>
              <a:rPr lang="en-US" sz="2400" dirty="0" err="1">
                <a:solidFill>
                  <a:srgbClr val="002060"/>
                </a:solidFill>
                <a:latin typeface="Nunito Black" pitchFamily="2" charset="0"/>
              </a:rPr>
              <a:t>hợp</a:t>
            </a:r>
            <a:r>
              <a:rPr lang="en-US" sz="2400" dirty="0">
                <a:solidFill>
                  <a:srgbClr val="002060"/>
                </a:solidFill>
                <a:latin typeface="Nunito Black" pitchFamily="2" charset="0"/>
              </a:rPr>
              <a:t>.</a:t>
            </a:r>
            <a:endParaRPr lang="en-US" sz="2400" dirty="0">
              <a:solidFill>
                <a:srgbClr val="FF0000"/>
              </a:solidFill>
              <a:latin typeface="Nunito Black" pitchFamily="2" charset="0"/>
            </a:endParaRPr>
          </a:p>
        </p:txBody>
      </p:sp>
      <p:pic>
        <p:nvPicPr>
          <p:cNvPr id="14" name="Picture 13"/>
          <p:cNvPicPr>
            <a:picLocks noChangeAspect="1"/>
          </p:cNvPicPr>
          <p:nvPr/>
        </p:nvPicPr>
        <p:blipFill>
          <a:blip r:embed="rId8"/>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1091715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xmlns=""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lang="en-US" sz="5400" dirty="0" err="1">
                <a:solidFill>
                  <a:srgbClr val="F92D67"/>
                </a:solidFill>
                <a:latin typeface="Sigmar One" panose="00000500000000000000" pitchFamily="2" charset="0"/>
              </a:rPr>
              <a:t>Luyện</a:t>
            </a:r>
            <a:r>
              <a:rPr lang="en-US" sz="5400" dirty="0">
                <a:solidFill>
                  <a:srgbClr val="F92D67"/>
                </a:solidFill>
                <a:latin typeface="Sigmar One" panose="00000500000000000000" pitchFamily="2" charset="0"/>
              </a:rPr>
              <a:t> </a:t>
            </a:r>
            <a:r>
              <a:rPr lang="en-US" sz="5400" dirty="0" err="1">
                <a:solidFill>
                  <a:srgbClr val="F92D67"/>
                </a:solidFill>
                <a:latin typeface="Sigmar One" panose="00000500000000000000" pitchFamily="2" charset="0"/>
              </a:rPr>
              <a:t>viết</a:t>
            </a:r>
            <a:r>
              <a:rPr lang="en-US" sz="5400" dirty="0">
                <a:solidFill>
                  <a:srgbClr val="F92D67"/>
                </a:solidFill>
                <a:latin typeface="Sigmar One" panose="00000500000000000000" pitchFamily="2" charset="0"/>
              </a:rPr>
              <a:t> </a:t>
            </a:r>
            <a:r>
              <a:rPr lang="en-US" sz="5400" dirty="0" err="1">
                <a:solidFill>
                  <a:srgbClr val="F92D67"/>
                </a:solidFill>
                <a:latin typeface="Sigmar One" panose="00000500000000000000" pitchFamily="2" charset="0"/>
              </a:rPr>
              <a:t>đoạn</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ndParaRPr>
          </a:p>
        </p:txBody>
      </p:sp>
    </p:spTree>
    <p:extLst>
      <p:ext uri="{BB962C8B-B14F-4D97-AF65-F5344CB8AC3E}">
        <p14:creationId xmlns:p14="http://schemas.microsoft.com/office/powerpoint/2010/main" val="1153804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533400"/>
            <a:ext cx="9781527" cy="461665"/>
          </a:xfrm>
          <a:prstGeom prst="rect">
            <a:avLst/>
          </a:prstGeom>
        </p:spPr>
        <p:txBody>
          <a:bodyPr wrap="square">
            <a:spAutoFit/>
          </a:bodyPr>
          <a:lstStyle/>
          <a:p>
            <a:r>
              <a:rPr lang="vi-VN" sz="2400" b="1" dirty="0">
                <a:solidFill>
                  <a:srgbClr val="008000"/>
                </a:solidFill>
                <a:latin typeface="Nunito Black" pitchFamily="2" charset="0"/>
              </a:rPr>
              <a:t>Câu </a:t>
            </a:r>
            <a:r>
              <a:rPr lang="en-US" sz="2400" b="1" dirty="0">
                <a:solidFill>
                  <a:srgbClr val="008000"/>
                </a:solidFill>
                <a:latin typeface="Nunito Black" pitchFamily="2" charset="0"/>
              </a:rPr>
              <a:t>1: </a:t>
            </a:r>
            <a:r>
              <a:rPr lang="vi-VN" sz="2400" b="1" dirty="0">
                <a:solidFill>
                  <a:srgbClr val="008000"/>
                </a:solidFill>
                <a:latin typeface="Nunito Black" pitchFamily="2" charset="0"/>
              </a:rPr>
              <a:t>Viết thư cho bạn (hoặc cho người thân) ở xa</a:t>
            </a:r>
            <a:endParaRPr lang="vi-VN" sz="2400" dirty="0">
              <a:solidFill>
                <a:srgbClr val="008000"/>
              </a:solidFill>
              <a:latin typeface="Nunito Black" pitchFamily="2" charset="0"/>
            </a:endParaRPr>
          </a:p>
        </p:txBody>
      </p:sp>
      <p:pic>
        <p:nvPicPr>
          <p:cNvPr id="14" name="Picture 13"/>
          <p:cNvPicPr>
            <a:picLocks noChangeAspect="1"/>
          </p:cNvPicPr>
          <p:nvPr/>
        </p:nvPicPr>
        <p:blipFill>
          <a:blip r:embed="rId7"/>
          <a:stretch>
            <a:fillRect/>
          </a:stretch>
        </p:blipFill>
        <p:spPr>
          <a:xfrm>
            <a:off x="5670430" y="1339828"/>
            <a:ext cx="3947901" cy="5022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ounded Rectangular Callout 14"/>
          <p:cNvSpPr/>
          <p:nvPr/>
        </p:nvSpPr>
        <p:spPr>
          <a:xfrm>
            <a:off x="1600200" y="1620805"/>
            <a:ext cx="3360541" cy="1123712"/>
          </a:xfrm>
          <a:prstGeom prst="wedgeRoundRectCallout">
            <a:avLst>
              <a:gd name="adj1" fmla="val 63683"/>
              <a:gd name="adj2" fmla="val 95789"/>
              <a:gd name="adj3" fmla="val 16667"/>
            </a:avLst>
          </a:prstGeom>
          <a:ln w="28575">
            <a:solidFill>
              <a:srgbClr val="0070C0"/>
            </a:solidFill>
          </a:ln>
        </p:spPr>
        <p:txBody>
          <a:bodyPr wrap="square">
            <a:spAutoFit/>
          </a:bodyPr>
          <a:lstStyle/>
          <a:p>
            <a:r>
              <a:rPr lang="vi-VN" sz="2000" dirty="0">
                <a:solidFill>
                  <a:srgbClr val="002060"/>
                </a:solidFill>
                <a:latin typeface="Nunito Black" pitchFamily="2" charset="0"/>
              </a:rPr>
              <a:t>Em dựa vào gợi ý để viết thư cho người than hoặc bạn đang ở xa.</a:t>
            </a:r>
            <a:endParaRPr lang="en-US" sz="2000" dirty="0">
              <a:latin typeface="Nunito Black" pitchFamily="2" charset="0"/>
            </a:endParaRPr>
          </a:p>
        </p:txBody>
      </p:sp>
      <p:pic>
        <p:nvPicPr>
          <p:cNvPr id="16" name="Picture 15">
            <a:extLst>
              <a:ext uri="{FF2B5EF4-FFF2-40B4-BE49-F238E27FC236}">
                <a16:creationId xmlns:a16="http://schemas.microsoft.com/office/drawing/2014/main" xmlns="" id="{8D812ED2-D734-E697-289E-2E5897E49ABC}"/>
              </a:ext>
            </a:extLst>
          </p:cNvPr>
          <p:cNvPicPr>
            <a:picLocks noChangeAspect="1"/>
          </p:cNvPicPr>
          <p:nvPr/>
        </p:nvPicPr>
        <p:blipFill>
          <a:blip r:embed="rId8"/>
          <a:stretch>
            <a:fillRect/>
          </a:stretch>
        </p:blipFill>
        <p:spPr>
          <a:xfrm>
            <a:off x="0" y="32392"/>
            <a:ext cx="914400" cy="1135781"/>
          </a:xfrm>
          <a:prstGeom prst="ellipse">
            <a:avLst/>
          </a:prstGeom>
        </p:spPr>
      </p:pic>
    </p:spTree>
    <p:extLst>
      <p:ext uri="{BB962C8B-B14F-4D97-AF65-F5344CB8AC3E}">
        <p14:creationId xmlns:p14="http://schemas.microsoft.com/office/powerpoint/2010/main" val="3172788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xmlns="" id="{8D812ED2-D734-E697-289E-2E5897E49ABC}"/>
              </a:ext>
            </a:extLst>
          </p:cNvPr>
          <p:cNvPicPr>
            <a:picLocks noChangeAspect="1"/>
          </p:cNvPicPr>
          <p:nvPr/>
        </p:nvPicPr>
        <p:blipFill>
          <a:blip r:embed="rId7"/>
          <a:stretch>
            <a:fillRect/>
          </a:stretch>
        </p:blipFill>
        <p:spPr>
          <a:xfrm>
            <a:off x="0" y="32392"/>
            <a:ext cx="914400" cy="1135781"/>
          </a:xfrm>
          <a:prstGeom prst="ellipse">
            <a:avLst/>
          </a:prstGeom>
        </p:spPr>
      </p:pic>
      <p:grpSp>
        <p:nvGrpSpPr>
          <p:cNvPr id="20" name="Group 19"/>
          <p:cNvGrpSpPr/>
          <p:nvPr/>
        </p:nvGrpSpPr>
        <p:grpSpPr>
          <a:xfrm>
            <a:off x="6088620" y="593354"/>
            <a:ext cx="3810000" cy="5095210"/>
            <a:chOff x="3900487" y="1294407"/>
            <a:chExt cx="3871913" cy="4930180"/>
          </a:xfrm>
        </p:grpSpPr>
        <p:pic>
          <p:nvPicPr>
            <p:cNvPr id="21" name="Picture 20"/>
            <p:cNvPicPr>
              <a:picLocks noChangeAspect="1"/>
            </p:cNvPicPr>
            <p:nvPr/>
          </p:nvPicPr>
          <p:blipFill>
            <a:blip r:embed="rId8"/>
            <a:stretch>
              <a:fillRect/>
            </a:stretch>
          </p:blipFill>
          <p:spPr>
            <a:xfrm>
              <a:off x="3900487" y="1294407"/>
              <a:ext cx="3871913" cy="4930180"/>
            </a:xfrm>
            <a:prstGeom prst="rect">
              <a:avLst/>
            </a:prstGeom>
          </p:spPr>
        </p:pic>
        <p:pic>
          <p:nvPicPr>
            <p:cNvPr id="22" name="Picture 21"/>
            <p:cNvPicPr>
              <a:picLocks noChangeAspect="1"/>
            </p:cNvPicPr>
            <p:nvPr/>
          </p:nvPicPr>
          <p:blipFill>
            <a:blip r:embed="rId9"/>
            <a:stretch>
              <a:fillRect/>
            </a:stretch>
          </p:blipFill>
          <p:spPr>
            <a:xfrm>
              <a:off x="4343400" y="1828800"/>
              <a:ext cx="2950533" cy="3581400"/>
            </a:xfrm>
            <a:prstGeom prst="rect">
              <a:avLst/>
            </a:prstGeom>
          </p:spPr>
        </p:pic>
      </p:grpSp>
      <p:grpSp>
        <p:nvGrpSpPr>
          <p:cNvPr id="23" name="Group 22"/>
          <p:cNvGrpSpPr/>
          <p:nvPr/>
        </p:nvGrpSpPr>
        <p:grpSpPr>
          <a:xfrm>
            <a:off x="1703826" y="593354"/>
            <a:ext cx="4038600" cy="5006380"/>
            <a:chOff x="7391400" y="927030"/>
            <a:chExt cx="4038600" cy="5006380"/>
          </a:xfrm>
        </p:grpSpPr>
        <p:pic>
          <p:nvPicPr>
            <p:cNvPr id="24" name="Picture 23"/>
            <p:cNvPicPr>
              <a:picLocks noChangeAspect="1"/>
            </p:cNvPicPr>
            <p:nvPr/>
          </p:nvPicPr>
          <p:blipFill>
            <a:blip r:embed="rId8"/>
            <a:stretch>
              <a:fillRect/>
            </a:stretch>
          </p:blipFill>
          <p:spPr>
            <a:xfrm>
              <a:off x="7391400" y="927030"/>
              <a:ext cx="4038600" cy="5006380"/>
            </a:xfrm>
            <a:prstGeom prst="rect">
              <a:avLst/>
            </a:prstGeom>
          </p:spPr>
        </p:pic>
        <p:pic>
          <p:nvPicPr>
            <p:cNvPr id="25" name="Picture 24"/>
            <p:cNvPicPr>
              <a:picLocks noChangeAspect="1"/>
            </p:cNvPicPr>
            <p:nvPr/>
          </p:nvPicPr>
          <p:blipFill>
            <a:blip r:embed="rId10"/>
            <a:stretch>
              <a:fillRect/>
            </a:stretch>
          </p:blipFill>
          <p:spPr>
            <a:xfrm>
              <a:off x="7772400" y="1532225"/>
              <a:ext cx="3124200" cy="3801775"/>
            </a:xfrm>
            <a:prstGeom prst="rect">
              <a:avLst/>
            </a:prstGeom>
          </p:spPr>
        </p:pic>
      </p:grpSp>
    </p:spTree>
    <p:extLst>
      <p:ext uri="{BB962C8B-B14F-4D97-AF65-F5344CB8AC3E}">
        <p14:creationId xmlns:p14="http://schemas.microsoft.com/office/powerpoint/2010/main" val="12793535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xmlns="" id="{8D812ED2-D734-E697-289E-2E5897E49ABC}"/>
              </a:ext>
            </a:extLst>
          </p:cNvPr>
          <p:cNvPicPr>
            <a:picLocks noChangeAspect="1"/>
          </p:cNvPicPr>
          <p:nvPr/>
        </p:nvPicPr>
        <p:blipFill>
          <a:blip r:embed="rId7"/>
          <a:stretch>
            <a:fillRect/>
          </a:stretch>
        </p:blipFill>
        <p:spPr>
          <a:xfrm>
            <a:off x="0" y="32392"/>
            <a:ext cx="914400" cy="1135781"/>
          </a:xfrm>
          <a:prstGeom prst="ellipse">
            <a:avLst/>
          </a:prstGeom>
        </p:spPr>
      </p:pic>
      <p:sp>
        <p:nvSpPr>
          <p:cNvPr id="2" name="Rectangle 1"/>
          <p:cNvSpPr/>
          <p:nvPr/>
        </p:nvSpPr>
        <p:spPr>
          <a:xfrm>
            <a:off x="1143000" y="600282"/>
            <a:ext cx="4475905" cy="461665"/>
          </a:xfrm>
          <a:prstGeom prst="rect">
            <a:avLst/>
          </a:prstGeom>
        </p:spPr>
        <p:txBody>
          <a:bodyPr wrap="none">
            <a:spAutoFit/>
          </a:bodyPr>
          <a:lstStyle/>
          <a:p>
            <a:r>
              <a:rPr lang="vi-VN" sz="2400" b="1" dirty="0">
                <a:solidFill>
                  <a:srgbClr val="008000"/>
                </a:solidFill>
                <a:latin typeface="Nunito Black" pitchFamily="2" charset="0"/>
              </a:rPr>
              <a:t>Câu </a:t>
            </a:r>
            <a:r>
              <a:rPr lang="en-US" sz="2400" b="1" dirty="0">
                <a:solidFill>
                  <a:srgbClr val="008000"/>
                </a:solidFill>
                <a:latin typeface="Nunito Black" pitchFamily="2" charset="0"/>
              </a:rPr>
              <a:t>2: </a:t>
            </a:r>
            <a:r>
              <a:rPr lang="vi-VN" sz="2400" b="1" dirty="0">
                <a:solidFill>
                  <a:srgbClr val="008000"/>
                </a:solidFill>
                <a:latin typeface="Nunito Black" pitchFamily="2" charset="0"/>
              </a:rPr>
              <a:t>Tập viết phòng bì thư.</a:t>
            </a:r>
            <a:endParaRPr lang="vi-VN" sz="2400" dirty="0">
              <a:solidFill>
                <a:srgbClr val="008000"/>
              </a:solidFill>
              <a:latin typeface="Nunito Black" pitchFamily="2" charset="0"/>
            </a:endParaRPr>
          </a:p>
        </p:txBody>
      </p:sp>
      <p:pic>
        <p:nvPicPr>
          <p:cNvPr id="7" name="Picture 6"/>
          <p:cNvPicPr>
            <a:picLocks noChangeAspect="1"/>
          </p:cNvPicPr>
          <p:nvPr/>
        </p:nvPicPr>
        <p:blipFill>
          <a:blip r:embed="rId8"/>
          <a:stretch>
            <a:fillRect/>
          </a:stretch>
        </p:blipFill>
        <p:spPr>
          <a:xfrm>
            <a:off x="2286000" y="1533824"/>
            <a:ext cx="7395137" cy="4485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1593067" y="1542418"/>
            <a:ext cx="540533" cy="461665"/>
          </a:xfrm>
          <a:prstGeom prst="rect">
            <a:avLst/>
          </a:prstGeom>
        </p:spPr>
        <p:txBody>
          <a:bodyPr wrap="none">
            <a:spAutoFit/>
          </a:bodyPr>
          <a:lstStyle/>
          <a:p>
            <a:r>
              <a:rPr lang="en-US" sz="2400" dirty="0">
                <a:solidFill>
                  <a:srgbClr val="FF0000"/>
                </a:solidFill>
                <a:latin typeface="Nunito Black" pitchFamily="2" charset="0"/>
              </a:rPr>
              <a:t>M:</a:t>
            </a:r>
          </a:p>
        </p:txBody>
      </p:sp>
    </p:spTree>
    <p:extLst>
      <p:ext uri="{BB962C8B-B14F-4D97-AF65-F5344CB8AC3E}">
        <p14:creationId xmlns:p14="http://schemas.microsoft.com/office/powerpoint/2010/main" val="35083171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xmlns="" id="{8D812ED2-D734-E697-289E-2E5897E49ABC}"/>
              </a:ext>
            </a:extLst>
          </p:cNvPr>
          <p:cNvPicPr>
            <a:picLocks noChangeAspect="1"/>
          </p:cNvPicPr>
          <p:nvPr/>
        </p:nvPicPr>
        <p:blipFill>
          <a:blip r:embed="rId7"/>
          <a:stretch>
            <a:fillRect/>
          </a:stretch>
        </p:blipFill>
        <p:spPr>
          <a:xfrm>
            <a:off x="0" y="32392"/>
            <a:ext cx="914400" cy="1135781"/>
          </a:xfrm>
          <a:prstGeom prst="ellipse">
            <a:avLst/>
          </a:prstGeom>
        </p:spPr>
      </p:pic>
      <p:sp>
        <p:nvSpPr>
          <p:cNvPr id="2" name="Rectangle 1"/>
          <p:cNvSpPr/>
          <p:nvPr/>
        </p:nvSpPr>
        <p:spPr>
          <a:xfrm>
            <a:off x="1143000" y="600282"/>
            <a:ext cx="4475905" cy="461665"/>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2: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Tập viết phòng bì thư.</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
        <p:nvSpPr>
          <p:cNvPr id="9" name="Rectangle 8"/>
          <p:cNvSpPr/>
          <p:nvPr/>
        </p:nvSpPr>
        <p:spPr>
          <a:xfrm>
            <a:off x="1593067" y="1542418"/>
            <a:ext cx="540533" cy="461665"/>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Nunito Black" pitchFamily="2" charset="0"/>
                <a:ea typeface="+mn-ea"/>
                <a:cs typeface="+mn-cs"/>
              </a:rPr>
              <a:t>M:</a:t>
            </a:r>
          </a:p>
        </p:txBody>
      </p:sp>
      <p:pic>
        <p:nvPicPr>
          <p:cNvPr id="8" name="Picture 7"/>
          <p:cNvPicPr>
            <a:picLocks noChangeAspect="1"/>
          </p:cNvPicPr>
          <p:nvPr/>
        </p:nvPicPr>
        <p:blipFill>
          <a:blip r:embed="rId8"/>
          <a:stretch>
            <a:fillRect/>
          </a:stretch>
        </p:blipFill>
        <p:spPr>
          <a:xfrm>
            <a:off x="2186553" y="1392423"/>
            <a:ext cx="7719447" cy="4608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7221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xmlns="" id="{8D812ED2-D734-E697-289E-2E5897E49ABC}"/>
              </a:ext>
            </a:extLst>
          </p:cNvPr>
          <p:cNvPicPr>
            <a:picLocks noChangeAspect="1"/>
          </p:cNvPicPr>
          <p:nvPr/>
        </p:nvPicPr>
        <p:blipFill>
          <a:blip r:embed="rId7"/>
          <a:stretch>
            <a:fillRect/>
          </a:stretch>
        </p:blipFill>
        <p:spPr>
          <a:xfrm>
            <a:off x="0" y="32392"/>
            <a:ext cx="914400" cy="1135781"/>
          </a:xfrm>
          <a:prstGeom prst="ellipse">
            <a:avLst/>
          </a:prstGeom>
        </p:spPr>
      </p:pic>
      <p:sp>
        <p:nvSpPr>
          <p:cNvPr id="10" name="TextBox 9">
            <a:extLst>
              <a:ext uri="{FF2B5EF4-FFF2-40B4-BE49-F238E27FC236}">
                <a16:creationId xmlns:a16="http://schemas.microsoft.com/office/drawing/2014/main" xmlns="" id="{7CCD22EC-874E-9810-7272-0254E6F7D431}"/>
              </a:ext>
            </a:extLst>
          </p:cNvPr>
          <p:cNvSpPr txBox="1"/>
          <p:nvPr/>
        </p:nvSpPr>
        <p:spPr>
          <a:xfrm>
            <a:off x="1052728" y="533400"/>
            <a:ext cx="9785354" cy="919401"/>
          </a:xfrm>
          <a:prstGeom prst="roundRect">
            <a:avLst/>
          </a:prstGeom>
          <a:noFill/>
          <a:ln w="28575">
            <a:noFill/>
            <a:prstDash val="sysDash"/>
          </a:ln>
        </p:spPr>
        <p:txBody>
          <a:bodyPr wrap="square">
            <a:spAutoFit/>
          </a:bodyPr>
          <a:lstStyle/>
          <a:p>
            <a:r>
              <a:rPr lang="vi-VN" sz="2400" b="1" dirty="0">
                <a:solidFill>
                  <a:srgbClr val="008000"/>
                </a:solidFill>
                <a:latin typeface="Nunito Black" pitchFamily="2" charset="0"/>
              </a:rPr>
              <a:t>Câu </a:t>
            </a:r>
            <a:r>
              <a:rPr lang="en-US" sz="2400" b="1" dirty="0">
                <a:solidFill>
                  <a:srgbClr val="008000"/>
                </a:solidFill>
                <a:latin typeface="Nunito Black" pitchFamily="2" charset="0"/>
              </a:rPr>
              <a:t>3: </a:t>
            </a:r>
            <a:r>
              <a:rPr lang="vi-VN" sz="2400" b="1" dirty="0">
                <a:solidFill>
                  <a:srgbClr val="008000"/>
                </a:solidFill>
                <a:latin typeface="Nunito Black" pitchFamily="2" charset="0"/>
              </a:rPr>
              <a:t>Chia sẻ bức thư của em trong nhóm và nghe góp ý của các bạn để chỉnh sửa.</a:t>
            </a:r>
            <a:endParaRPr lang="vi-VN" sz="2400" dirty="0">
              <a:solidFill>
                <a:srgbClr val="008000"/>
              </a:solidFill>
              <a:latin typeface="Nunito Black" pitchFamily="2" charset="0"/>
            </a:endParaRPr>
          </a:p>
        </p:txBody>
      </p:sp>
      <p:grpSp>
        <p:nvGrpSpPr>
          <p:cNvPr id="18" name="Group 17"/>
          <p:cNvGrpSpPr/>
          <p:nvPr/>
        </p:nvGrpSpPr>
        <p:grpSpPr>
          <a:xfrm>
            <a:off x="4292285" y="1219200"/>
            <a:ext cx="4038600" cy="5006380"/>
            <a:chOff x="7924800" y="914400"/>
            <a:chExt cx="4038600" cy="5006380"/>
          </a:xfrm>
        </p:grpSpPr>
        <p:pic>
          <p:nvPicPr>
            <p:cNvPr id="19" name="Picture 18"/>
            <p:cNvPicPr>
              <a:picLocks noChangeAspect="1"/>
            </p:cNvPicPr>
            <p:nvPr/>
          </p:nvPicPr>
          <p:blipFill>
            <a:blip r:embed="rId8"/>
            <a:stretch>
              <a:fillRect/>
            </a:stretch>
          </p:blipFill>
          <p:spPr>
            <a:xfrm>
              <a:off x="7924800" y="914400"/>
              <a:ext cx="4038600" cy="5006380"/>
            </a:xfrm>
            <a:prstGeom prst="rect">
              <a:avLst/>
            </a:prstGeom>
          </p:spPr>
        </p:pic>
        <p:pic>
          <p:nvPicPr>
            <p:cNvPr id="20" name="Picture 19"/>
            <p:cNvPicPr>
              <a:picLocks noChangeAspect="1"/>
            </p:cNvPicPr>
            <p:nvPr/>
          </p:nvPicPr>
          <p:blipFill>
            <a:blip r:embed="rId9"/>
            <a:stretch>
              <a:fillRect/>
            </a:stretch>
          </p:blipFill>
          <p:spPr>
            <a:xfrm>
              <a:off x="8382000" y="1447800"/>
              <a:ext cx="3124200" cy="3781953"/>
            </a:xfrm>
            <a:prstGeom prst="rect">
              <a:avLst/>
            </a:prstGeom>
          </p:spPr>
        </p:pic>
      </p:grpSp>
    </p:spTree>
    <p:extLst>
      <p:ext uri="{BB962C8B-B14F-4D97-AF65-F5344CB8AC3E}">
        <p14:creationId xmlns:p14="http://schemas.microsoft.com/office/powerpoint/2010/main" val="37461880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0CE1472-3DF4-0955-94B3-0E5ED746F3E8}"/>
              </a:ext>
            </a:extLst>
          </p:cNvPr>
          <p:cNvPicPr>
            <a:picLocks noChangeAspect="1"/>
          </p:cNvPicPr>
          <p:nvPr/>
        </p:nvPicPr>
        <p:blipFill rotWithShape="1">
          <a:blip r:embed="rId3"/>
          <a:srcRect t="15144" r="88722"/>
          <a:stretch/>
        </p:blipFill>
        <p:spPr>
          <a:xfrm>
            <a:off x="685800" y="671876"/>
            <a:ext cx="1143000" cy="775924"/>
          </a:xfrm>
          <a:prstGeom prst="rect">
            <a:avLst/>
          </a:prstGeom>
        </p:spPr>
      </p:pic>
      <p:pic>
        <p:nvPicPr>
          <p:cNvPr id="3" name="Picture 2" descr="A picture containing toy, doll, clipart&#10;&#10;Description automatically generated">
            <a:extLst>
              <a:ext uri="{FF2B5EF4-FFF2-40B4-BE49-F238E27FC236}">
                <a16:creationId xmlns:a16="http://schemas.microsoft.com/office/drawing/2014/main" xmlns="" id="{A194BB64-527E-9936-0BDE-0B88D0B09E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75" b="96746" l="6515" r="71987">
                        <a14:foregroundMark x1="25081" y1="17456" x2="25081" y2="17456"/>
                        <a14:foregroundMark x1="46580" y1="89941" x2="46580" y2="89941"/>
                        <a14:foregroundMark x1="61564" y1="88757" x2="61564" y2="88757"/>
                        <a14:foregroundMark x1="57980" y1="83728" x2="57980" y2="83728"/>
                        <a14:foregroundMark x1="49511" y1="85503" x2="49511" y2="85503"/>
                        <a14:foregroundMark x1="47231" y1="85207" x2="47231" y2="85207"/>
                        <a14:foregroundMark x1="45277" y1="88462" x2="46580" y2="89645"/>
                        <a14:foregroundMark x1="58306" y1="48521" x2="58306" y2="48521"/>
                        <a14:foregroundMark x1="46906" y1="48521" x2="46906" y2="48521"/>
                        <a14:foregroundMark x1="39739" y1="26036" x2="39739" y2="26036"/>
                        <a14:foregroundMark x1="39739" y1="26036" x2="39739" y2="26036"/>
                        <a14:foregroundMark x1="39739" y1="26036" x2="39739" y2="26036"/>
                        <a14:foregroundMark x1="39739" y1="26036" x2="39739" y2="26036"/>
                        <a14:foregroundMark x1="40391" y1="26036" x2="40391" y2="26036"/>
                        <a14:foregroundMark x1="27362" y1="13314" x2="27362" y2="13314"/>
                        <a14:foregroundMark x1="13681" y1="9763" x2="37785" y2="14793"/>
                        <a14:foregroundMark x1="14984" y1="23964" x2="26710" y2="6805"/>
                        <a14:foregroundMark x1="18567" y1="6509" x2="34853" y2="22189"/>
                        <a14:foregroundMark x1="15635" y1="24260" x2="35179" y2="21598"/>
                        <a14:foregroundMark x1="21498" y1="23964" x2="28339" y2="27811"/>
                        <a14:foregroundMark x1="22801" y1="24556" x2="16287" y2="24556"/>
                        <a14:foregroundMark x1="12704" y1="12130" x2="14007" y2="20710"/>
                        <a14:foregroundMark x1="20521" y1="6509" x2="35505" y2="7988"/>
                      </a14:backgroundRemoval>
                    </a14:imgEffect>
                  </a14:imgLayer>
                </a14:imgProps>
              </a:ext>
              <a:ext uri="{28A0092B-C50C-407E-A947-70E740481C1C}">
                <a14:useLocalDpi xmlns:a14="http://schemas.microsoft.com/office/drawing/2010/main" val="0"/>
              </a:ext>
            </a:extLst>
          </a:blip>
          <a:srcRect r="26388" b="7990"/>
          <a:stretch/>
        </p:blipFill>
        <p:spPr>
          <a:xfrm>
            <a:off x="9448800" y="3048000"/>
            <a:ext cx="2550747" cy="3510248"/>
          </a:xfrm>
          <a:prstGeom prst="rect">
            <a:avLst/>
          </a:prstGeom>
        </p:spPr>
      </p:pic>
      <p:sp>
        <p:nvSpPr>
          <p:cNvPr id="4" name="TextBox 3">
            <a:extLst>
              <a:ext uri="{FF2B5EF4-FFF2-40B4-BE49-F238E27FC236}">
                <a16:creationId xmlns:a16="http://schemas.microsoft.com/office/drawing/2014/main" xmlns="" id="{8DB2DD22-29B2-C4C4-DD77-80D26F326D35}"/>
              </a:ext>
            </a:extLst>
          </p:cNvPr>
          <p:cNvSpPr txBox="1"/>
          <p:nvPr/>
        </p:nvSpPr>
        <p:spPr>
          <a:xfrm>
            <a:off x="1250373" y="2209800"/>
            <a:ext cx="8610600" cy="3030617"/>
          </a:xfrm>
          <a:prstGeom prst="roundRect">
            <a:avLst/>
          </a:prstGeom>
          <a:solidFill>
            <a:schemeClr val="accent6">
              <a:lumMod val="20000"/>
              <a:lumOff val="80000"/>
            </a:schemeClr>
          </a:solidFill>
          <a:ln w="38100">
            <a:solidFill>
              <a:srgbClr val="F92D67"/>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solidFill>
                  <a:srgbClr val="FF0000"/>
                </a:solidFill>
                <a:latin typeface="Nunito Black" pitchFamily="2" charset="0"/>
              </a:rPr>
              <a:t>M: </a:t>
            </a:r>
            <a:r>
              <a:rPr lang="vi-VN" sz="2400" dirty="0">
                <a:solidFill>
                  <a:srgbClr val="FF0000"/>
                </a:solidFill>
                <a:latin typeface="Nunito Black" pitchFamily="2" charset="0"/>
              </a:rPr>
              <a:t> </a:t>
            </a:r>
            <a:endParaRPr lang="en-US" sz="2400" dirty="0">
              <a:solidFill>
                <a:srgbClr val="FF0000"/>
              </a:solidFill>
              <a:latin typeface="Nunito Black" pitchFamily="2" charset="0"/>
            </a:endParaRPr>
          </a:p>
          <a:p>
            <a:r>
              <a:rPr lang="en-US" sz="2400" dirty="0">
                <a:solidFill>
                  <a:srgbClr val="002060"/>
                </a:solidFill>
                <a:latin typeface="Nunito Black" pitchFamily="2" charset="0"/>
              </a:rPr>
              <a:t>- </a:t>
            </a:r>
            <a:r>
              <a:rPr lang="vi-VN" sz="2400" dirty="0">
                <a:solidFill>
                  <a:srgbClr val="002060"/>
                </a:solidFill>
                <a:latin typeface="Nunito Black" pitchFamily="2" charset="0"/>
              </a:rPr>
              <a:t>Nếu được ban một phép lạ, em muốn mình có thể làm cho mọi bệnh tật trên trái đất này được đẩy lùi.</a:t>
            </a:r>
            <a:endParaRPr lang="en-US" sz="2400" dirty="0">
              <a:solidFill>
                <a:srgbClr val="002060"/>
              </a:solidFill>
              <a:latin typeface="Nunito Black" pitchFamily="2" charset="0"/>
            </a:endParaRPr>
          </a:p>
          <a:p>
            <a:endParaRPr lang="en-US" sz="2400" dirty="0">
              <a:solidFill>
                <a:srgbClr val="002060"/>
              </a:solidFill>
              <a:latin typeface="Nunito Black" pitchFamily="2" charset="0"/>
            </a:endParaRPr>
          </a:p>
          <a:p>
            <a:endParaRPr lang="en-US" sz="2400" dirty="0">
              <a:solidFill>
                <a:srgbClr val="002060"/>
              </a:solidFill>
              <a:latin typeface="Nunito Black" pitchFamily="2" charset="0"/>
            </a:endParaRPr>
          </a:p>
          <a:p>
            <a:r>
              <a:rPr lang="vi-VN" sz="2400" dirty="0">
                <a:solidFill>
                  <a:srgbClr val="002060"/>
                </a:solidFill>
                <a:latin typeface="Nunito Black" pitchFamily="2" charset="0"/>
              </a:rPr>
              <a:t/>
            </a:r>
            <a:br>
              <a:rPr lang="vi-VN" sz="2400" dirty="0">
                <a:solidFill>
                  <a:srgbClr val="002060"/>
                </a:solidFill>
                <a:latin typeface="Nunito Black" pitchFamily="2" charset="0"/>
              </a:rPr>
            </a:br>
            <a:endParaRPr lang="en-US" sz="2400" dirty="0">
              <a:latin typeface="Nunito Black" pitchFamily="2" charset="0"/>
              <a:ea typeface="Tahoma" panose="020B0604030504040204" pitchFamily="34" charset="0"/>
              <a:cs typeface="Tahoma" panose="020B0604030504040204" pitchFamily="34" charset="0"/>
            </a:endParaRPr>
          </a:p>
        </p:txBody>
      </p:sp>
      <p:sp>
        <p:nvSpPr>
          <p:cNvPr id="5" name="Rectangle 4"/>
          <p:cNvSpPr/>
          <p:nvPr/>
        </p:nvSpPr>
        <p:spPr>
          <a:xfrm>
            <a:off x="1828800" y="905610"/>
            <a:ext cx="8336973" cy="1323439"/>
          </a:xfrm>
          <a:prstGeom prst="rect">
            <a:avLst/>
          </a:prstGeom>
        </p:spPr>
        <p:txBody>
          <a:bodyPr wrap="square">
            <a:spAutoFit/>
          </a:bodyPr>
          <a:lstStyle/>
          <a:p>
            <a:r>
              <a:rPr lang="vi-VN" sz="2800" dirty="0">
                <a:solidFill>
                  <a:srgbClr val="008000"/>
                </a:solidFill>
                <a:latin typeface="Nunito Black" pitchFamily="2" charset="0"/>
              </a:rPr>
              <a:t>Nếu được ban cho một phép lạ, em muốn mình có phép lạ gì?</a:t>
            </a:r>
            <a:r>
              <a:rPr lang="vi-VN" sz="2400" dirty="0">
                <a:solidFill>
                  <a:srgbClr val="008000"/>
                </a:solidFill>
                <a:latin typeface="Nunito Black" pitchFamily="2" charset="0"/>
              </a:rPr>
              <a:t/>
            </a:r>
            <a:br>
              <a:rPr lang="vi-VN" sz="2400" dirty="0">
                <a:solidFill>
                  <a:srgbClr val="008000"/>
                </a:solidFill>
                <a:latin typeface="Nunito Black" pitchFamily="2" charset="0"/>
              </a:rPr>
            </a:br>
            <a:r>
              <a:rPr lang="vi-VN" dirty="0">
                <a:solidFill>
                  <a:srgbClr val="000000"/>
                </a:solidFill>
                <a:latin typeface="Nunito Black" pitchFamily="2" charset="0"/>
              </a:rPr>
              <a:t/>
            </a:r>
            <a:br>
              <a:rPr lang="vi-VN" dirty="0">
                <a:solidFill>
                  <a:srgbClr val="000000"/>
                </a:solidFill>
                <a:latin typeface="Nunito Black" pitchFamily="2" charset="0"/>
              </a:rPr>
            </a:br>
            <a:endParaRPr lang="en-US" dirty="0">
              <a:latin typeface="Nunito Black" pitchFamily="2" charset="0"/>
            </a:endParaRPr>
          </a:p>
        </p:txBody>
      </p:sp>
      <p:pic>
        <p:nvPicPr>
          <p:cNvPr id="8"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5281105"/>
            <a:ext cx="1215737" cy="1328674"/>
          </a:xfrm>
          <a:prstGeom prst="rect">
            <a:avLst/>
          </a:prstGeom>
        </p:spPr>
      </p:pic>
      <p:sp>
        <p:nvSpPr>
          <p:cNvPr id="9" name="Rectangle 8"/>
          <p:cNvSpPr/>
          <p:nvPr/>
        </p:nvSpPr>
        <p:spPr>
          <a:xfrm>
            <a:off x="1371600" y="3582519"/>
            <a:ext cx="8153400" cy="1569660"/>
          </a:xfrm>
          <a:prstGeom prst="rect">
            <a:avLst/>
          </a:prstGeom>
        </p:spPr>
        <p:txBody>
          <a:bodyPr wrap="square">
            <a:spAutoFit/>
          </a:bodyPr>
          <a:lstStyle/>
          <a:p>
            <a:r>
              <a:rPr lang="vi-VN" sz="2400" dirty="0">
                <a:solidFill>
                  <a:srgbClr val="002060"/>
                </a:solidFill>
                <a:latin typeface="Nunito Black" pitchFamily="2" charset="0"/>
              </a:rPr>
              <a:t>- Nếu được ban một phép lạ, em muốn mình có thể làm cho tất cả mọi người đều có cuộc sống vui vẻ, hạnh phúc.</a:t>
            </a:r>
            <a:br>
              <a:rPr lang="vi-VN" sz="2400" dirty="0">
                <a:solidFill>
                  <a:srgbClr val="002060"/>
                </a:solidFill>
                <a:latin typeface="Nunito Black" pitchFamily="2" charset="0"/>
              </a:rPr>
            </a:br>
            <a:r>
              <a:rPr lang="vi-VN" dirty="0">
                <a:solidFill>
                  <a:srgbClr val="002060"/>
                </a:solidFill>
                <a:latin typeface="OpenSans"/>
              </a:rPr>
              <a:t/>
            </a:r>
            <a:br>
              <a:rPr lang="vi-VN" dirty="0">
                <a:solidFill>
                  <a:srgbClr val="002060"/>
                </a:solidFill>
                <a:latin typeface="OpenSans"/>
              </a:rPr>
            </a:br>
            <a:endParaRPr lang="en-US" dirty="0">
              <a:solidFill>
                <a:srgbClr val="002060"/>
              </a:solidFill>
            </a:endParaRPr>
          </a:p>
        </p:txBody>
      </p:sp>
    </p:spTree>
    <p:extLst>
      <p:ext uri="{BB962C8B-B14F-4D97-AF65-F5344CB8AC3E}">
        <p14:creationId xmlns:p14="http://schemas.microsoft.com/office/powerpoint/2010/main" val="38280931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xmlns=""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5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Vận</a:t>
            </a:r>
            <a:r>
              <a:rPr kumimoji="0" lang="en-US" sz="5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5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dụng</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140351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46892" y="5449843"/>
            <a:ext cx="2099416" cy="1141278"/>
          </a:xfrm>
          <a:prstGeom prst="rect">
            <a:avLst/>
          </a:prstGeom>
        </p:spPr>
      </p:pic>
      <p:grpSp>
        <p:nvGrpSpPr>
          <p:cNvPr id="9" name="Group 8"/>
          <p:cNvGrpSpPr/>
          <p:nvPr/>
        </p:nvGrpSpPr>
        <p:grpSpPr>
          <a:xfrm>
            <a:off x="2895600" y="943299"/>
            <a:ext cx="6212546" cy="5057361"/>
            <a:chOff x="2637881" y="621382"/>
            <a:chExt cx="6586796" cy="4796574"/>
          </a:xfrm>
        </p:grpSpPr>
        <p:pic>
          <p:nvPicPr>
            <p:cNvPr id="11" name="Picture 2">
              <a:extLst>
                <a:ext uri="{FF2B5EF4-FFF2-40B4-BE49-F238E27FC236}">
                  <a16:creationId xmlns:a16="http://schemas.microsoft.com/office/drawing/2014/main" xmlns="" id="{F3EE35B2-FEA7-DFC2-B2E4-52FA99DE8F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7881" y="621382"/>
              <a:ext cx="6586796" cy="44807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EF979313-83FB-F3EB-1880-0FD34EF83B28}"/>
                </a:ext>
              </a:extLst>
            </p:cNvPr>
            <p:cNvSpPr txBox="1"/>
            <p:nvPr/>
          </p:nvSpPr>
          <p:spPr>
            <a:xfrm>
              <a:off x="3250205" y="1769134"/>
              <a:ext cx="5598864" cy="3648822"/>
            </a:xfrm>
            <a:prstGeom prst="rect">
              <a:avLst/>
            </a:prstGeom>
            <a:noFill/>
          </p:spPr>
          <p:txBody>
            <a:bodyPr wrap="square" rtlCol="0">
              <a:spAutoFit/>
            </a:bodyPr>
            <a:lstStyle/>
            <a:p>
              <a:pPr algn="ctr"/>
              <a:r>
                <a:rPr lang="vi-VN" sz="2800" b="1" dirty="0">
                  <a:solidFill>
                    <a:srgbClr val="FF0000"/>
                  </a:solidFill>
                  <a:latin typeface="Nunito Black" pitchFamily="2" charset="0"/>
                </a:rPr>
                <a:t>Vận dụng</a:t>
              </a:r>
              <a:endParaRPr lang="vi-VN" sz="2800" dirty="0">
                <a:solidFill>
                  <a:srgbClr val="FF0000"/>
                </a:solidFill>
                <a:latin typeface="Nunito Black" pitchFamily="2" charset="0"/>
              </a:endParaRPr>
            </a:p>
            <a:p>
              <a:r>
                <a:rPr lang="vi-VN" sz="2800" b="1" dirty="0">
                  <a:solidFill>
                    <a:srgbClr val="002060"/>
                  </a:solidFill>
                  <a:latin typeface="Nunito Black" pitchFamily="2" charset="0"/>
                </a:rPr>
                <a:t>Tự làm phong bì thư để gửi cho một người bạn. Viết các thông tin trên phong bì.</a:t>
              </a:r>
              <a:endParaRPr lang="vi-VN" sz="2800" dirty="0">
                <a:solidFill>
                  <a:srgbClr val="002060"/>
                </a:solidFill>
                <a:latin typeface="Nunito Black" pitchFamily="2" charset="0"/>
              </a:endParaRPr>
            </a:p>
            <a:p>
              <a:r>
                <a:rPr lang="vi-VN" dirty="0"/>
                <a:t/>
              </a:r>
              <a:br>
                <a:rPr lang="vi-VN" dirty="0"/>
              </a:br>
              <a:r>
                <a:rPr lang="vi-VN" dirty="0"/>
                <a:t/>
              </a:r>
              <a:br>
                <a:rPr lang="vi-VN" dirty="0"/>
              </a:br>
              <a:r>
                <a:rPr kumimoji="0" lang="vi-VN" sz="3600" b="0" i="0" u="none" strike="noStrike" kern="1200" cap="none" spc="0" normalizeH="0" baseline="0" noProof="0" dirty="0">
                  <a:ln>
                    <a:noFill/>
                  </a:ln>
                  <a:solidFill>
                    <a:srgbClr val="0070C0"/>
                  </a:solidFill>
                  <a:effectLst/>
                  <a:uLnTx/>
                  <a:uFillTx/>
                  <a:latin typeface="Nunito Black" panose="020B0604020202020204" charset="0"/>
                </a:rPr>
                <a:t/>
              </a:r>
              <a:br>
                <a:rPr kumimoji="0" lang="vi-VN" sz="3600" b="0" i="0" u="none" strike="noStrike" kern="1200" cap="none" spc="0" normalizeH="0" baseline="0" noProof="0" dirty="0">
                  <a:ln>
                    <a:noFill/>
                  </a:ln>
                  <a:solidFill>
                    <a:srgbClr val="0070C0"/>
                  </a:solidFill>
                  <a:effectLst/>
                  <a:uLnTx/>
                  <a:uFillTx/>
                  <a:latin typeface="Nunito Black" panose="020B0604020202020204" charset="0"/>
                </a:rPr>
              </a:br>
              <a:r>
                <a:rPr kumimoji="0" lang="vi-VN" sz="3200" b="0" i="0" u="none" strike="noStrike" kern="1200" cap="none" spc="0" normalizeH="0" baseline="0" noProof="0" dirty="0">
                  <a:ln>
                    <a:noFill/>
                  </a:ln>
                  <a:solidFill>
                    <a:prstClr val="black"/>
                  </a:solidFill>
                  <a:effectLst/>
                  <a:uLnTx/>
                  <a:uFillTx/>
                  <a:latin typeface="Nunito Black" panose="020B0604020202020204" charset="0"/>
                </a:rPr>
                <a:t/>
              </a:r>
              <a:br>
                <a:rPr kumimoji="0" lang="vi-VN" sz="3200" b="0" i="0" u="none" strike="noStrike" kern="1200" cap="none" spc="0" normalizeH="0" baseline="0" noProof="0" dirty="0">
                  <a:ln>
                    <a:noFill/>
                  </a:ln>
                  <a:solidFill>
                    <a:prstClr val="black"/>
                  </a:solidFill>
                  <a:effectLst/>
                  <a:uLnTx/>
                  <a:uFillTx/>
                  <a:latin typeface="Nunito Black" panose="020B0604020202020204" charset="0"/>
                </a:rPr>
              </a:br>
              <a:endParaRPr kumimoji="0" lang="en-US" sz="3200" b="0" i="0" u="none" strike="noStrike" kern="1200" cap="none" spc="0" normalizeH="0" baseline="0" noProof="0" dirty="0">
                <a:ln>
                  <a:noFill/>
                </a:ln>
                <a:solidFill>
                  <a:srgbClr val="002060"/>
                </a:solidFill>
                <a:effectLst/>
                <a:uLnTx/>
                <a:uFillTx/>
                <a:latin typeface="Nunito Black" panose="020B0604020202020204" charset="0"/>
              </a:endParaRPr>
            </a:p>
          </p:txBody>
        </p:sp>
      </p:grpSp>
      <p:pic>
        <p:nvPicPr>
          <p:cNvPr id="15" name="Picture 14">
            <a:extLst>
              <a:ext uri="{FF2B5EF4-FFF2-40B4-BE49-F238E27FC236}">
                <a16:creationId xmlns:a16="http://schemas.microsoft.com/office/drawing/2014/main" xmlns="" id="{A29C1535-A8CA-1D6D-0DAD-FEEC60D6ADEF}"/>
              </a:ext>
            </a:extLst>
          </p:cNvPr>
          <p:cNvPicPr>
            <a:picLocks noChangeAspect="1"/>
          </p:cNvPicPr>
          <p:nvPr/>
        </p:nvPicPr>
        <p:blipFill>
          <a:blip r:embed="rId8"/>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545217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46892" y="5449843"/>
            <a:ext cx="2099416" cy="1141278"/>
          </a:xfrm>
          <a:prstGeom prst="rect">
            <a:avLst/>
          </a:prstGeom>
        </p:spPr>
      </p:pic>
      <p:sp>
        <p:nvSpPr>
          <p:cNvPr id="2" name="Rectangle 1"/>
          <p:cNvSpPr/>
          <p:nvPr/>
        </p:nvSpPr>
        <p:spPr>
          <a:xfrm>
            <a:off x="1371600" y="369449"/>
            <a:ext cx="6096000" cy="461665"/>
          </a:xfrm>
          <a:prstGeom prst="rect">
            <a:avLst/>
          </a:prstGeom>
        </p:spPr>
        <p:txBody>
          <a:bodyPr>
            <a:spAutoFit/>
          </a:bodyPr>
          <a:lstStyle/>
          <a:p>
            <a:r>
              <a:rPr lang="en-US" sz="2400" dirty="0" err="1">
                <a:solidFill>
                  <a:srgbClr val="008000"/>
                </a:solidFill>
                <a:latin typeface="Nunito Black" pitchFamily="2" charset="0"/>
              </a:rPr>
              <a:t>Em</a:t>
            </a:r>
            <a:r>
              <a:rPr lang="en-US" sz="2400" dirty="0">
                <a:solidFill>
                  <a:srgbClr val="008000"/>
                </a:solidFill>
                <a:latin typeface="Nunito Black" pitchFamily="2" charset="0"/>
              </a:rPr>
              <a:t> </a:t>
            </a:r>
            <a:r>
              <a:rPr lang="en-US" sz="2400" dirty="0" err="1">
                <a:solidFill>
                  <a:srgbClr val="008000"/>
                </a:solidFill>
                <a:latin typeface="Nunito Black" pitchFamily="2" charset="0"/>
              </a:rPr>
              <a:t>tham</a:t>
            </a:r>
            <a:r>
              <a:rPr lang="en-US" sz="2400" dirty="0">
                <a:solidFill>
                  <a:srgbClr val="008000"/>
                </a:solidFill>
                <a:latin typeface="Nunito Black" pitchFamily="2" charset="0"/>
              </a:rPr>
              <a:t> </a:t>
            </a:r>
            <a:r>
              <a:rPr lang="en-US" sz="2400" dirty="0" err="1">
                <a:solidFill>
                  <a:srgbClr val="008000"/>
                </a:solidFill>
                <a:latin typeface="Nunito Black" pitchFamily="2" charset="0"/>
              </a:rPr>
              <a:t>khảo</a:t>
            </a:r>
            <a:r>
              <a:rPr lang="en-US" sz="2400" dirty="0">
                <a:solidFill>
                  <a:srgbClr val="008000"/>
                </a:solidFill>
                <a:latin typeface="Nunito Black" pitchFamily="2" charset="0"/>
              </a:rPr>
              <a:t> </a:t>
            </a:r>
            <a:r>
              <a:rPr lang="en-US" sz="2400" dirty="0" err="1">
                <a:solidFill>
                  <a:srgbClr val="008000"/>
                </a:solidFill>
                <a:latin typeface="Nunito Black" pitchFamily="2" charset="0"/>
              </a:rPr>
              <a:t>cách</a:t>
            </a:r>
            <a:r>
              <a:rPr lang="en-US" sz="2400" dirty="0">
                <a:solidFill>
                  <a:srgbClr val="008000"/>
                </a:solidFill>
                <a:latin typeface="Nunito Black" pitchFamily="2" charset="0"/>
              </a:rPr>
              <a:t> </a:t>
            </a:r>
            <a:r>
              <a:rPr lang="en-US" sz="2400" dirty="0" err="1">
                <a:solidFill>
                  <a:srgbClr val="008000"/>
                </a:solidFill>
                <a:latin typeface="Nunito Black" pitchFamily="2" charset="0"/>
              </a:rPr>
              <a:t>làm</a:t>
            </a:r>
            <a:r>
              <a:rPr lang="en-US" sz="2400" dirty="0">
                <a:solidFill>
                  <a:srgbClr val="008000"/>
                </a:solidFill>
                <a:latin typeface="Nunito Black" pitchFamily="2" charset="0"/>
              </a:rPr>
              <a:t> </a:t>
            </a:r>
            <a:r>
              <a:rPr lang="en-US" sz="2400" dirty="0" err="1">
                <a:solidFill>
                  <a:srgbClr val="008000"/>
                </a:solidFill>
                <a:latin typeface="Nunito Black" pitchFamily="2" charset="0"/>
              </a:rPr>
              <a:t>phong</a:t>
            </a:r>
            <a:r>
              <a:rPr lang="en-US" sz="2400" dirty="0">
                <a:solidFill>
                  <a:srgbClr val="008000"/>
                </a:solidFill>
                <a:latin typeface="Nunito Black" pitchFamily="2" charset="0"/>
              </a:rPr>
              <a:t> </a:t>
            </a:r>
            <a:r>
              <a:rPr lang="en-US" sz="2400" dirty="0" err="1">
                <a:solidFill>
                  <a:srgbClr val="008000"/>
                </a:solidFill>
                <a:latin typeface="Nunito Black" pitchFamily="2" charset="0"/>
              </a:rPr>
              <a:t>bì</a:t>
            </a:r>
            <a:r>
              <a:rPr lang="en-US" sz="2400" dirty="0">
                <a:solidFill>
                  <a:srgbClr val="008000"/>
                </a:solidFill>
                <a:latin typeface="Nunito Black" pitchFamily="2" charset="0"/>
              </a:rPr>
              <a:t> </a:t>
            </a:r>
            <a:r>
              <a:rPr lang="en-US" sz="2400" dirty="0" err="1">
                <a:solidFill>
                  <a:srgbClr val="008000"/>
                </a:solidFill>
                <a:latin typeface="Nunito Black" pitchFamily="2" charset="0"/>
              </a:rPr>
              <a:t>sau</a:t>
            </a:r>
            <a:r>
              <a:rPr lang="en-US" sz="2400" dirty="0">
                <a:solidFill>
                  <a:srgbClr val="008000"/>
                </a:solidFill>
                <a:latin typeface="Nunito Black" pitchFamily="2" charset="0"/>
              </a:rPr>
              <a:t>:</a:t>
            </a:r>
          </a:p>
        </p:txBody>
      </p:sp>
      <p:pic>
        <p:nvPicPr>
          <p:cNvPr id="10" name="Picture 9">
            <a:extLst>
              <a:ext uri="{FF2B5EF4-FFF2-40B4-BE49-F238E27FC236}">
                <a16:creationId xmlns:a16="http://schemas.microsoft.com/office/drawing/2014/main" xmlns="" id="{A29C1535-A8CA-1D6D-0DAD-FEEC60D6ADEF}"/>
              </a:ext>
            </a:extLst>
          </p:cNvPr>
          <p:cNvPicPr>
            <a:picLocks noChangeAspect="1"/>
          </p:cNvPicPr>
          <p:nvPr/>
        </p:nvPicPr>
        <p:blipFill>
          <a:blip r:embed="rId7"/>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2" descr="https://img.loigiaihay.com/picture/2022/0316/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6708" y="838041"/>
            <a:ext cx="4542558" cy="5486559"/>
          </a:xfrm>
          <a:prstGeom prst="rect">
            <a:avLst/>
          </a:prstGeom>
          <a:noFill/>
          <a:ln w="38100">
            <a:solidFill>
              <a:srgbClr val="002060"/>
            </a:solidFill>
            <a:prstDash val="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61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46892" y="5449843"/>
            <a:ext cx="2099416" cy="1141278"/>
          </a:xfrm>
          <a:prstGeom prst="rect">
            <a:avLst/>
          </a:prstGeom>
        </p:spPr>
      </p:pic>
      <p:sp>
        <p:nvSpPr>
          <p:cNvPr id="2" name="Rectangle 1"/>
          <p:cNvSpPr/>
          <p:nvPr/>
        </p:nvSpPr>
        <p:spPr>
          <a:xfrm>
            <a:off x="1371600" y="452735"/>
            <a:ext cx="6096000" cy="461665"/>
          </a:xfrm>
          <a:prstGeom prst="rect">
            <a:avLst/>
          </a:prstGeom>
        </p:spPr>
        <p:txBody>
          <a:bodyPr>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Em</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tham</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khảo</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cách</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viết</a:t>
            </a:r>
            <a:r>
              <a:rPr kumimoji="0" lang="en-US" sz="2400" b="0" i="0" u="none" strike="noStrike" kern="1200" cap="none" spc="0" normalizeH="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srgbClr val="008000"/>
                </a:solidFill>
                <a:effectLst/>
                <a:uLnTx/>
                <a:uFillTx/>
                <a:latin typeface="Nunito Black" pitchFamily="2" charset="0"/>
                <a:ea typeface="+mn-ea"/>
                <a:cs typeface="+mn-cs"/>
              </a:rPr>
              <a:t>thông</a:t>
            </a:r>
            <a:r>
              <a:rPr kumimoji="0" lang="en-US" sz="2400" b="0" i="0" u="none" strike="noStrike" kern="1200" cap="none" spc="0" normalizeH="0" noProof="0" dirty="0">
                <a:ln>
                  <a:noFill/>
                </a:ln>
                <a:solidFill>
                  <a:srgbClr val="008000"/>
                </a:solidFill>
                <a:effectLst/>
                <a:uLnTx/>
                <a:uFillTx/>
                <a:latin typeface="Nunito Black" pitchFamily="2" charset="0"/>
                <a:ea typeface="+mn-ea"/>
                <a:cs typeface="+mn-cs"/>
              </a:rPr>
              <a:t> tin</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sau</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a:t>
            </a:r>
          </a:p>
        </p:txBody>
      </p:sp>
      <p:pic>
        <p:nvPicPr>
          <p:cNvPr id="10" name="Picture 9">
            <a:extLst>
              <a:ext uri="{FF2B5EF4-FFF2-40B4-BE49-F238E27FC236}">
                <a16:creationId xmlns:a16="http://schemas.microsoft.com/office/drawing/2014/main" xmlns="" id="{A29C1535-A8CA-1D6D-0DAD-FEEC60D6ADEF}"/>
              </a:ext>
            </a:extLst>
          </p:cNvPr>
          <p:cNvPicPr>
            <a:picLocks noChangeAspect="1"/>
          </p:cNvPicPr>
          <p:nvPr/>
        </p:nvPicPr>
        <p:blipFill>
          <a:blip r:embed="rId7"/>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8"/>
          <a:stretch>
            <a:fillRect/>
          </a:stretch>
        </p:blipFill>
        <p:spPr>
          <a:xfrm>
            <a:off x="2072907" y="1246195"/>
            <a:ext cx="6847650" cy="4087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55126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 name="Picture 8">
            <a:extLst>
              <a:ext uri="{FF2B5EF4-FFF2-40B4-BE49-F238E27FC236}">
                <a16:creationId xmlns:a16="http://schemas.microsoft.com/office/drawing/2014/main" xmlns="" id="{9D0624C8-4D79-C60F-5081-CC78422FEBDD}"/>
              </a:ext>
            </a:extLst>
          </p:cNvPr>
          <p:cNvPicPr>
            <a:picLocks noChangeAspect="1"/>
          </p:cNvPicPr>
          <p:nvPr/>
        </p:nvPicPr>
        <p:blipFill rotWithShape="1">
          <a:blip r:embed="rId2"/>
          <a:srcRect t="9091" r="20138"/>
          <a:stretch/>
        </p:blipFill>
        <p:spPr>
          <a:xfrm>
            <a:off x="3523488" y="7"/>
            <a:ext cx="8668512" cy="6857993"/>
          </a:xfrm>
          <a:prstGeom prst="rect">
            <a:avLst/>
          </a:prstGeom>
        </p:spPr>
      </p:pic>
      <p:sp>
        <p:nvSpPr>
          <p:cNvPr id="30" name="Rectangle 29">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TextBox 5">
            <a:extLst>
              <a:ext uri="{FF2B5EF4-FFF2-40B4-BE49-F238E27FC236}">
                <a16:creationId xmlns:a16="http://schemas.microsoft.com/office/drawing/2014/main" xmlns="" id="{561CDA5A-B024-D5B3-4D0B-010F074979C9}"/>
              </a:ext>
            </a:extLst>
          </p:cNvPr>
          <p:cNvSpPr txBox="1"/>
          <p:nvPr/>
        </p:nvSpPr>
        <p:spPr>
          <a:xfrm>
            <a:off x="152400" y="1651000"/>
            <a:ext cx="7366000" cy="3204134"/>
          </a:xfrm>
          <a:prstGeom prst="rect">
            <a:avLst/>
          </a:prstGeom>
        </p:spPr>
        <p:txBody>
          <a:bodyPr vert="horz" lIns="60960" tIns="30480" rIns="60960" bIns="30480" rtlCol="0" anchor="b">
            <a:normAutofit/>
          </a:bodyPr>
          <a:lstStyle/>
          <a:p>
            <a:pP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Củng</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cố</a:t>
            </a:r>
            <a:endParaRPr lang="en-US" sz="6400" dirty="0">
              <a:solidFill>
                <a:srgbClr val="F92D67"/>
              </a:solidFill>
              <a:latin typeface="Sigmar One" panose="00000500000000000000" pitchFamily="2" charset="0"/>
              <a:ea typeface="+mj-ea"/>
              <a:cs typeface="+mj-cs"/>
            </a:endParaRPr>
          </a:p>
          <a:p>
            <a:pPr>
              <a:lnSpc>
                <a:spcPct val="90000"/>
              </a:lnSpc>
              <a:spcBef>
                <a:spcPct val="0"/>
              </a:spcBef>
              <a:spcAft>
                <a:spcPts val="400"/>
              </a:spcAft>
            </a:pP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Dặn</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dò</a:t>
            </a:r>
            <a:endParaRPr lang="en-US" sz="6400" dirty="0">
              <a:solidFill>
                <a:srgbClr val="F92D67"/>
              </a:solidFill>
              <a:latin typeface="Sigmar One" panose="00000500000000000000" pitchFamily="2" charset="0"/>
              <a:ea typeface="+mj-ea"/>
              <a:cs typeface="+mj-cs"/>
            </a:endParaRPr>
          </a:p>
          <a:p>
            <a:pPr indent="-152408">
              <a:lnSpc>
                <a:spcPct val="90000"/>
              </a:lnSpc>
              <a:spcBef>
                <a:spcPct val="0"/>
              </a:spcBef>
              <a:spcAft>
                <a:spcPts val="400"/>
              </a:spcAft>
            </a:pPr>
            <a:endParaRPr lang="en-US" sz="6400" dirty="0">
              <a:latin typeface="Sigmar One" panose="00000500000000000000" pitchFamily="2" charset="0"/>
              <a:ea typeface="+mj-ea"/>
              <a:cs typeface="+mj-cs"/>
            </a:endParaRPr>
          </a:p>
        </p:txBody>
      </p:sp>
      <p:sp>
        <p:nvSpPr>
          <p:cNvPr id="32" name="Rectangle 3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latin typeface="Calibri" panose="020F0502020204030204"/>
            </a:endParaRPr>
          </a:p>
        </p:txBody>
      </p:sp>
      <p:sp>
        <p:nvSpPr>
          <p:cNvPr id="34" name="Rectangle 3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panose="020F0502020204030204"/>
            </a:endParaRPr>
          </a:p>
        </p:txBody>
      </p:sp>
      <p:pic>
        <p:nvPicPr>
          <p:cNvPr id="7" name="Picture 3">
            <a:extLst>
              <a:ext uri="{FF2B5EF4-FFF2-40B4-BE49-F238E27FC236}">
                <a16:creationId xmlns:a16="http://schemas.microsoft.com/office/drawing/2014/main" xmlns="" id="{C8A3EEF3-C730-EF72-8C57-2EF76FDA0C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81029" y="3284375"/>
            <a:ext cx="2029968" cy="1922625"/>
          </a:xfrm>
          <a:prstGeom prst="rect">
            <a:avLst/>
          </a:prstGeom>
        </p:spPr>
      </p:pic>
    </p:spTree>
    <p:extLst>
      <p:ext uri="{BB962C8B-B14F-4D97-AF65-F5344CB8AC3E}">
        <p14:creationId xmlns:p14="http://schemas.microsoft.com/office/powerpoint/2010/main" val="1054611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xmlns=""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09600" y="1523999"/>
            <a:ext cx="10939066" cy="4726257"/>
          </a:xfrm>
          <a:prstGeom prst="rect">
            <a:avLst/>
          </a:prstGeom>
        </p:spPr>
      </p:pic>
      <p:sp>
        <p:nvSpPr>
          <p:cNvPr id="3" name="TextBox 29"/>
          <p:cNvSpPr txBox="1"/>
          <p:nvPr/>
        </p:nvSpPr>
        <p:spPr>
          <a:xfrm>
            <a:off x="1346565" y="678359"/>
            <a:ext cx="8927690" cy="820738"/>
          </a:xfrm>
          <a:prstGeom prst="rect">
            <a:avLst/>
          </a:prstGeom>
        </p:spPr>
        <p:txBody>
          <a:bodyPr wrap="square" lIns="0" tIns="0" rIns="0" bIns="0" rtlCol="0" anchor="t">
            <a:spAutoFit/>
          </a:bodyPr>
          <a:lstStyle/>
          <a:p>
            <a:pPr algn="ctr">
              <a:lnSpc>
                <a:spcPts val="6400"/>
              </a:lnSpc>
              <a:spcBef>
                <a:spcPct val="0"/>
              </a:spcBef>
            </a:pPr>
            <a:r>
              <a:rPr lang="en-US" sz="4000" b="1" spc="-133" dirty="0">
                <a:solidFill>
                  <a:srgbClr val="FF0000"/>
                </a:solidFill>
                <a:latin typeface="Sriracha"/>
              </a:rPr>
              <a:t>BÀI 32: CÂY BÚT THẦN</a:t>
            </a:r>
          </a:p>
        </p:txBody>
      </p:sp>
      <p:sp>
        <p:nvSpPr>
          <p:cNvPr id="4" name="Speech Bubble: Rectangle with Corners Rounded 7">
            <a:extLst>
              <a:ext uri="{FF2B5EF4-FFF2-40B4-BE49-F238E27FC236}">
                <a16:creationId xmlns:a16="http://schemas.microsoft.com/office/drawing/2014/main" xmlns="" id="{C42408ED-562A-4EAC-2176-453F286291C9}"/>
              </a:ext>
            </a:extLst>
          </p:cNvPr>
          <p:cNvSpPr/>
          <p:nvPr/>
        </p:nvSpPr>
        <p:spPr>
          <a:xfrm>
            <a:off x="762000" y="1676400"/>
            <a:ext cx="2827713" cy="807720"/>
          </a:xfrm>
          <a:prstGeom prst="wedgeRoundRectCallout">
            <a:avLst>
              <a:gd name="adj1" fmla="val 55144"/>
              <a:gd name="adj2" fmla="val 112346"/>
              <a:gd name="adj3" fmla="val 16667"/>
            </a:avLst>
          </a:prstGeom>
          <a:solidFill>
            <a:schemeClr val="accent6">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9Slide03 AmpleSoft Bold" panose="02000000000000000000" pitchFamily="2" charset="0"/>
              </a:rPr>
              <a:t>Bức</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tranh</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vẽ</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gì</a:t>
            </a:r>
            <a:r>
              <a:rPr lang="en-US" sz="2800" dirty="0">
                <a:solidFill>
                  <a:srgbClr val="002060"/>
                </a:solidFill>
                <a:latin typeface="#9Slide03 AmpleSoft Bold" panose="02000000000000000000" pitchFamily="2" charset="0"/>
              </a:rPr>
              <a:t>?</a:t>
            </a:r>
          </a:p>
        </p:txBody>
      </p:sp>
    </p:spTree>
    <p:extLst>
      <p:ext uri="{BB962C8B-B14F-4D97-AF65-F5344CB8AC3E}">
        <p14:creationId xmlns:p14="http://schemas.microsoft.com/office/powerpoint/2010/main" val="119249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F839EB8-8201-63F3-BBB7-AFBB0E77BB6D}"/>
              </a:ext>
            </a:extLst>
          </p:cNvPr>
          <p:cNvSpPr txBox="1"/>
          <p:nvPr/>
        </p:nvSpPr>
        <p:spPr>
          <a:xfrm>
            <a:off x="975736" y="1770051"/>
            <a:ext cx="4248318" cy="1952947"/>
          </a:xfrm>
          <a:prstGeom prst="rect">
            <a:avLst/>
          </a:prstGeom>
          <a:noFill/>
        </p:spPr>
        <p:txBody>
          <a:bodyPr vert="horz" lIns="60960" tIns="30480" rIns="60960" bIns="30480" rtlCol="0" anchor="ctr">
            <a:normAutofit/>
          </a:bodyPr>
          <a:lstStyle/>
          <a:p>
            <a:pPr algn="ctr">
              <a:lnSpc>
                <a:spcPct val="90000"/>
              </a:lnSpc>
              <a:spcBef>
                <a:spcPct val="0"/>
              </a:spcBef>
              <a:spcAft>
                <a:spcPts val="400"/>
              </a:spcAft>
            </a:pPr>
            <a:r>
              <a:rPr lang="en-US" sz="3600" dirty="0" err="1">
                <a:solidFill>
                  <a:srgbClr val="F92D67"/>
                </a:solidFill>
                <a:latin typeface="Sigmar One" panose="00000500000000000000" pitchFamily="2" charset="0"/>
                <a:ea typeface="+mj-ea"/>
                <a:cs typeface="+mj-cs"/>
              </a:rPr>
              <a:t>Đọc</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văn</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bản</a:t>
            </a:r>
            <a:endParaRPr lang="en-US" sz="3600" dirty="0">
              <a:solidFill>
                <a:srgbClr val="F92D67"/>
              </a:solidFill>
              <a:latin typeface="Sigmar One" panose="00000500000000000000" pitchFamily="2" charset="0"/>
              <a:ea typeface="+mj-ea"/>
              <a:cs typeface="+mj-cs"/>
            </a:endParaRPr>
          </a:p>
          <a:p>
            <a:pPr indent="-152408" algn="ctr">
              <a:lnSpc>
                <a:spcPct val="90000"/>
              </a:lnSpc>
              <a:spcBef>
                <a:spcPct val="0"/>
              </a:spcBef>
              <a:spcAft>
                <a:spcPts val="400"/>
              </a:spcAft>
            </a:pPr>
            <a:endParaRPr lang="en-US" sz="3600" dirty="0">
              <a:solidFill>
                <a:srgbClr val="40AFB9"/>
              </a:solidFill>
              <a:latin typeface="+mj-lt"/>
              <a:ea typeface="+mj-ea"/>
              <a:cs typeface="+mj-cs"/>
            </a:endParaRPr>
          </a:p>
        </p:txBody>
      </p:sp>
    </p:spTree>
    <p:extLst>
      <p:ext uri="{BB962C8B-B14F-4D97-AF65-F5344CB8AC3E}">
        <p14:creationId xmlns:p14="http://schemas.microsoft.com/office/powerpoint/2010/main" val="4188358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1" y="762000"/>
            <a:ext cx="11125200" cy="5755422"/>
          </a:xfrm>
          <a:prstGeom prst="rect">
            <a:avLst/>
          </a:prstGeom>
          <a:noFill/>
          <a:ln>
            <a:noFill/>
          </a:ln>
          <a:effectLst/>
        </p:spPr>
        <p:txBody>
          <a:bodyPr wrap="square">
            <a:spAutoFit/>
          </a:bodyPr>
          <a:lstStyle/>
          <a:p>
            <a:pPr algn="ctr"/>
            <a:r>
              <a:rPr lang="en-US" sz="2400" dirty="0">
                <a:solidFill>
                  <a:schemeClr val="tx2">
                    <a:lumMod val="50000"/>
                  </a:schemeClr>
                </a:solidFill>
                <a:latin typeface="OpenSans"/>
              </a:rPr>
              <a:t>	</a:t>
            </a:r>
            <a:r>
              <a:rPr lang="en-US" sz="2400" b="1" spc="-133" dirty="0">
                <a:solidFill>
                  <a:srgbClr val="FF0000"/>
                </a:solidFill>
                <a:latin typeface="Nunito Black" pitchFamily="2" charset="0"/>
              </a:rPr>
              <a:t>CÂY BÚT THẦN</a:t>
            </a:r>
            <a:endParaRPr lang="en-US" sz="2400" dirty="0">
              <a:solidFill>
                <a:schemeClr val="tx2">
                  <a:lumMod val="50000"/>
                </a:schemeClr>
              </a:solidFill>
              <a:latin typeface="Nunito Black" pitchFamily="2" charset="0"/>
            </a:endParaRPr>
          </a:p>
          <a:p>
            <a:r>
              <a:rPr lang="en-US" sz="2400" dirty="0">
                <a:solidFill>
                  <a:schemeClr val="tx2">
                    <a:lumMod val="50000"/>
                  </a:schemeClr>
                </a:solidFill>
                <a:latin typeface="OpenSans"/>
              </a:rPr>
              <a:t>	</a:t>
            </a:r>
            <a:r>
              <a:rPr lang="vi-VN" sz="2000" dirty="0">
                <a:solidFill>
                  <a:srgbClr val="00800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r>
              <a:rPr lang="en-US" sz="2000" dirty="0">
                <a:solidFill>
                  <a:srgbClr val="008000"/>
                </a:solidFill>
                <a:latin typeface="Nunito Black" pitchFamily="2" charset="0"/>
              </a:rPr>
              <a:t>	</a:t>
            </a:r>
            <a:r>
              <a:rPr lang="vi-VN" sz="2000" dirty="0">
                <a:solidFill>
                  <a:srgbClr val="00800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a:p>
            <a:r>
              <a:rPr lang="en-US" sz="2000" dirty="0">
                <a:solidFill>
                  <a:srgbClr val="008000"/>
                </a:solidFill>
                <a:latin typeface="Nunito Black" pitchFamily="2" charset="0"/>
              </a:rPr>
              <a:t>	</a:t>
            </a:r>
            <a:r>
              <a:rPr lang="vi-VN" sz="2000" dirty="0">
                <a:solidFill>
                  <a:srgbClr val="008000"/>
                </a:solidFill>
                <a:latin typeface="Nunito Black" pitchFamily="2"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r>
              <a:rPr lang="en-US" sz="2000" dirty="0">
                <a:solidFill>
                  <a:srgbClr val="008000"/>
                </a:solidFill>
                <a:latin typeface="Nunito Black" pitchFamily="2" charset="0"/>
              </a:rPr>
              <a:t>	</a:t>
            </a:r>
            <a:r>
              <a:rPr lang="vi-VN" sz="2000" dirty="0">
                <a:solidFill>
                  <a:srgbClr val="00800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r>
              <a:rPr lang="en-US" sz="2000" dirty="0">
                <a:solidFill>
                  <a:srgbClr val="008000"/>
                </a:solidFill>
                <a:latin typeface="Nunito Black" pitchFamily="2" charset="0"/>
              </a:rPr>
              <a:t>	</a:t>
            </a:r>
            <a:r>
              <a:rPr lang="vi-VN" sz="2000" dirty="0">
                <a:solidFill>
                  <a:srgbClr val="008000"/>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p>
          <a:p>
            <a:pPr algn="r"/>
            <a:r>
              <a:rPr lang="vi-VN" sz="2000" dirty="0">
                <a:solidFill>
                  <a:srgbClr val="008000"/>
                </a:solidFill>
                <a:latin typeface="Nunito Black" pitchFamily="2" charset="0"/>
              </a:rPr>
              <a:t>(Theo Truyện cổ tích Trung Quốc)</a:t>
            </a:r>
          </a:p>
        </p:txBody>
      </p:sp>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775184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xmlns=""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từ</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khó</a:t>
            </a:r>
            <a:endParaRPr lang="en-US" sz="2800" b="1" dirty="0">
              <a:solidFill>
                <a:srgbClr val="008000"/>
              </a:solidFill>
              <a:latin typeface="Nunito Black" pitchFamily="2" charset="0"/>
              <a:cs typeface="Baloo 2 SemiBold" pitchFamily="2" charset="0"/>
            </a:endParaRPr>
          </a:p>
        </p:txBody>
      </p:sp>
      <p:sp>
        <p:nvSpPr>
          <p:cNvPr id="7" name="TextBox 6">
            <a:extLst>
              <a:ext uri="{FF2B5EF4-FFF2-40B4-BE49-F238E27FC236}">
                <a16:creationId xmlns:a16="http://schemas.microsoft.com/office/drawing/2014/main" xmlns="" id="{874923DD-2CD3-2D7E-2162-E433FE8F2CFE}"/>
              </a:ext>
            </a:extLst>
          </p:cNvPr>
          <p:cNvSpPr txBox="1"/>
          <p:nvPr/>
        </p:nvSpPr>
        <p:spPr>
          <a:xfrm>
            <a:off x="1981200" y="2545325"/>
            <a:ext cx="2031700"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Mã</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Lương</a:t>
            </a:r>
            <a:endParaRPr lang="en-US" sz="2800" dirty="0">
              <a:solidFill>
                <a:srgbClr val="0070C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xmlns="" id="{874923DD-2CD3-2D7E-2162-E433FE8F2CFE}"/>
              </a:ext>
            </a:extLst>
          </p:cNvPr>
          <p:cNvSpPr txBox="1"/>
          <p:nvPr/>
        </p:nvSpPr>
        <p:spPr>
          <a:xfrm>
            <a:off x="7924800" y="2567618"/>
            <a:ext cx="3283745"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Kiếm</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củi</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trên</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núi</a:t>
            </a:r>
            <a:endParaRPr lang="en-US" sz="2800" dirty="0">
              <a:solidFill>
                <a:srgbClr val="0070C0"/>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xmlns="" id="{874923DD-2CD3-2D7E-2162-E433FE8F2CFE}"/>
              </a:ext>
            </a:extLst>
          </p:cNvPr>
          <p:cNvSpPr txBox="1"/>
          <p:nvPr/>
        </p:nvSpPr>
        <p:spPr>
          <a:xfrm>
            <a:off x="4495800" y="5562600"/>
            <a:ext cx="4121946"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Cây</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bút</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sáng</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lấp</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lánh</a:t>
            </a:r>
            <a:endParaRPr lang="en-US" sz="2800" dirty="0">
              <a:solidFill>
                <a:srgbClr val="0070C0"/>
              </a:solidFill>
              <a:latin typeface="Nunito Black" pitchFamily="2" charset="0"/>
              <a:cs typeface="Baloo 2 SemiBold" pitchFamily="2" charset="0"/>
            </a:endParaRPr>
          </a:p>
        </p:txBody>
      </p:sp>
    </p:spTree>
    <p:extLst>
      <p:ext uri="{BB962C8B-B14F-4D97-AF65-F5344CB8AC3E}">
        <p14:creationId xmlns:p14="http://schemas.microsoft.com/office/powerpoint/2010/main" val="13413960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2631</TotalTime>
  <Words>1251</Words>
  <Application>Microsoft Office PowerPoint</Application>
  <PresentationFormat>Custom</PresentationFormat>
  <Paragraphs>186</Paragraphs>
  <Slides>55</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55</vt:i4>
      </vt:variant>
    </vt:vector>
  </HeadingPairs>
  <TitlesOfParts>
    <vt:vector size="70" baseType="lpstr">
      <vt:lpstr>Arial</vt:lpstr>
      <vt:lpstr>Great Vibes</vt:lpstr>
      <vt:lpstr>#9Slide03 Arima Madurai Black</vt:lpstr>
      <vt:lpstr>Open Sans</vt:lpstr>
      <vt:lpstr>Calibri</vt:lpstr>
      <vt:lpstr>Sigmar One</vt:lpstr>
      <vt:lpstr>Baloo 2 SemiBold</vt:lpstr>
      <vt:lpstr>Sriracha</vt:lpstr>
      <vt:lpstr>Tahoma</vt:lpstr>
      <vt:lpstr>#9Slide03 AmpleSoft Bold</vt:lpstr>
      <vt:lpstr>Baloo 2 Medium</vt:lpstr>
      <vt:lpstr>Nunito Black</vt:lpstr>
      <vt:lpstr>OpenSans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cp:lastModifiedBy>
  <cp:revision>110</cp:revision>
  <dcterms:created xsi:type="dcterms:W3CDTF">2006-08-16T00:00:00Z</dcterms:created>
  <dcterms:modified xsi:type="dcterms:W3CDTF">2025-04-26T00:43:52Z</dcterms:modified>
  <dc:identifier>DAFDiO2oNAs</dc:identifier>
</cp:coreProperties>
</file>