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7" r:id="rId2"/>
    <p:sldId id="281" r:id="rId3"/>
    <p:sldId id="259" r:id="rId4"/>
    <p:sldId id="301" r:id="rId5"/>
    <p:sldId id="302" r:id="rId6"/>
    <p:sldId id="291" r:id="rId7"/>
    <p:sldId id="304" r:id="rId8"/>
    <p:sldId id="272" r:id="rId9"/>
    <p:sldId id="295" r:id="rId10"/>
    <p:sldId id="303" r:id="rId11"/>
    <p:sldId id="305" r:id="rId12"/>
    <p:sldId id="306" r:id="rId13"/>
    <p:sldId id="307" r:id="rId14"/>
    <p:sldId id="308" r:id="rId15"/>
    <p:sldId id="309" r:id="rId16"/>
    <p:sldId id="310" r:id="rId17"/>
    <p:sldId id="287" r:id="rId18"/>
    <p:sldId id="261" r:id="rId19"/>
    <p:sldId id="311" r:id="rId20"/>
    <p:sldId id="312" r:id="rId21"/>
    <p:sldId id="289" r:id="rId22"/>
    <p:sldId id="313" r:id="rId23"/>
    <p:sldId id="314" r:id="rId24"/>
    <p:sldId id="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BED944-1594-4967-9A69-A5CD89AF994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BED944-1594-4967-9A69-A5CD89AF994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PPT</a:t>
            </a:r>
            <a:r>
              <a:rPr lang="zh-CN" altLang="en-US" sz="12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BED944-1594-4967-9A69-A5CD89AF994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BED944-1594-4967-9A69-A5CD89AF994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BED944-1594-4967-9A69-A5CD89AF994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ABED944-1594-4967-9A69-A5CD89AF994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ABED944-1594-4967-9A69-A5CD89AF994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ABED944-1594-4967-9A69-A5CD89AF994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BED944-1594-4967-9A69-A5CD89AF994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A3D4C49-1110-4CC8-A922-15A2BAC40AF1}"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BED944-1594-4967-9A69-A5CD89AF994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2025/4/22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62" y="4612212"/>
            <a:ext cx="3288134" cy="1672091"/>
          </a:xfrm>
          <a:prstGeom prst="rect">
            <a:avLst/>
          </a:prstGeom>
        </p:spPr>
      </p:pic>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p:cNvPicPr>
            <a:picLocks noChangeAspect="1"/>
          </p:cNvPicPr>
          <p:nvPr/>
        </p:nvPicPr>
        <p:blipFill rotWithShape="1">
          <a:blip r:embed="rId9">
            <a:extLst>
              <a:ext uri="{28A0092B-C50C-407E-A947-70E740481C1C}">
                <a14:useLocalDpi xmlns:a14="http://schemas.microsoft.com/office/drawing/2010/main" val="0"/>
              </a:ext>
            </a:extLst>
          </a:blip>
          <a:srcRect t="20506"/>
          <a:stretch>
            <a:fillRect/>
          </a:stretch>
        </p:blipFill>
        <p:spPr>
          <a:xfrm>
            <a:off x="2266950" y="-1"/>
            <a:ext cx="1343025" cy="1862647"/>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3490" y="3142402"/>
            <a:ext cx="2277617" cy="2277617"/>
          </a:xfrm>
          <a:prstGeom prst="rect">
            <a:avLst/>
          </a:prstGeom>
        </p:spPr>
      </p:pic>
      <p:pic>
        <p:nvPicPr>
          <p:cNvPr id="49" name="图片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3506" y="2939711"/>
            <a:ext cx="1157288" cy="875385"/>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1521" y="1236732"/>
            <a:ext cx="5070562" cy="1672092"/>
          </a:xfrm>
          <a:prstGeom prst="rect">
            <a:avLst/>
          </a:prstGeom>
        </p:spPr>
      </p:pic>
      <p:sp>
        <p:nvSpPr>
          <p:cNvPr id="26" name="矩形: 圆角 17"/>
          <p:cNvSpPr/>
          <p:nvPr/>
        </p:nvSpPr>
        <p:spPr>
          <a:xfrm>
            <a:off x="4321269" y="4077093"/>
            <a:ext cx="7506652" cy="2259866"/>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8" name="文本框 18"/>
          <p:cNvSpPr txBox="1"/>
          <p:nvPr/>
        </p:nvSpPr>
        <p:spPr>
          <a:xfrm>
            <a:off x="7022083" y="4148189"/>
            <a:ext cx="2269904"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Đạo</a:t>
            </a:r>
            <a:r>
              <a:rPr kumimoji="0" lang="en-US" altLang="zh-CN"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đức</a:t>
            </a:r>
            <a:endParaRPr kumimoji="0" lang="zh-CN" altLang="en-US"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 name="TextBox 1"/>
          <p:cNvSpPr txBox="1"/>
          <p:nvPr/>
        </p:nvSpPr>
        <p:spPr>
          <a:xfrm>
            <a:off x="3195637" y="1642581"/>
            <a:ext cx="3548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C00000"/>
                </a:solidFill>
                <a:effectLst/>
                <a:uLnTx/>
                <a:uFillTx/>
                <a:latin typeface="Calibri" panose="020F0502020204030204"/>
                <a:ea typeface="Microsoft YaHei" panose="020B0503020204020204" pitchFamily="34" charset="-122"/>
                <a:cs typeface="+mn-cs"/>
              </a:rPr>
              <a:t>Chào</a:t>
            </a:r>
            <a:r>
              <a:rPr kumimoji="0" lang="en-US" sz="2800" b="1" i="0" u="none" strike="noStrike" kern="1200" cap="none" spc="0" normalizeH="0" baseline="0" noProof="0" dirty="0">
                <a:ln>
                  <a:noFill/>
                </a:ln>
                <a:solidFill>
                  <a:srgbClr val="C00000"/>
                </a:solidFill>
                <a:effectLst/>
                <a:uLnTx/>
                <a:uFillTx/>
                <a:latin typeface="Calibri" panose="020F0502020204030204"/>
                <a:ea typeface="Microsoft YaHei" panose="020B0503020204020204" pitchFamily="34" charset="-122"/>
                <a:cs typeface="+mn-cs"/>
              </a:rPr>
              <a:t> </a:t>
            </a:r>
            <a:r>
              <a:rPr kumimoji="0" lang="en-US" sz="2800" b="1" i="0" u="none" strike="noStrike" kern="1200" cap="none" spc="0" normalizeH="0" baseline="0" noProof="0" dirty="0" err="1">
                <a:ln>
                  <a:noFill/>
                </a:ln>
                <a:solidFill>
                  <a:srgbClr val="C00000"/>
                </a:solidFill>
                <a:effectLst/>
                <a:uLnTx/>
                <a:uFillTx/>
                <a:latin typeface="Calibri" panose="020F0502020204030204"/>
                <a:ea typeface="Microsoft YaHei" panose="020B0503020204020204" pitchFamily="34" charset="-122"/>
                <a:cs typeface="+mn-cs"/>
              </a:rPr>
              <a:t>mừng</a:t>
            </a:r>
            <a:r>
              <a:rPr kumimoji="0" lang="en-US" sz="2800" b="1" i="0" u="none" strike="noStrike" kern="1200" cap="none" spc="0" normalizeH="0" baseline="0" noProof="0" dirty="0">
                <a:ln>
                  <a:noFill/>
                </a:ln>
                <a:solidFill>
                  <a:srgbClr val="C00000"/>
                </a:solidFill>
                <a:effectLst/>
                <a:uLnTx/>
                <a:uFillTx/>
                <a:latin typeface="Calibri" panose="020F0502020204030204"/>
                <a:ea typeface="Microsoft YaHei" panose="020B0503020204020204" pitchFamily="34" charset="-122"/>
                <a:cs typeface="+mn-cs"/>
              </a:rPr>
              <a:t> </a:t>
            </a:r>
            <a:r>
              <a:rPr kumimoji="0" lang="en-US" sz="2800" b="1" i="0" u="none" strike="noStrike" kern="1200" cap="none" spc="0" normalizeH="0" baseline="0" noProof="0" dirty="0" err="1">
                <a:ln>
                  <a:noFill/>
                </a:ln>
                <a:solidFill>
                  <a:srgbClr val="C00000"/>
                </a:solidFill>
                <a:effectLst/>
                <a:uLnTx/>
                <a:uFillTx/>
                <a:latin typeface="Calibri" panose="020F0502020204030204"/>
                <a:ea typeface="Microsoft YaHei" panose="020B0503020204020204" pitchFamily="34" charset="-122"/>
                <a:cs typeface="+mn-cs"/>
              </a:rPr>
              <a:t>các</a:t>
            </a:r>
            <a:r>
              <a:rPr kumimoji="0" lang="en-US" sz="2800" b="1" i="0" u="none" strike="noStrike" kern="1200" cap="none" spc="0" normalizeH="0" baseline="0" noProof="0" dirty="0">
                <a:ln>
                  <a:noFill/>
                </a:ln>
                <a:solidFill>
                  <a:srgbClr val="C00000"/>
                </a:solidFill>
                <a:effectLst/>
                <a:uLnTx/>
                <a:uFillTx/>
                <a:latin typeface="Calibri" panose="020F0502020204030204"/>
                <a:ea typeface="Microsoft YaHei" panose="020B0503020204020204" pitchFamily="34" charset="-122"/>
                <a:cs typeface="+mn-cs"/>
              </a:rPr>
              <a:t> </a:t>
            </a:r>
            <a:r>
              <a:rPr kumimoji="0" lang="en-US" sz="2800" b="1" i="0" u="none" strike="noStrike" kern="1200" cap="none" spc="0" normalizeH="0" baseline="0" noProof="0" dirty="0" err="1">
                <a:ln>
                  <a:noFill/>
                </a:ln>
                <a:solidFill>
                  <a:srgbClr val="C00000"/>
                </a:solidFill>
                <a:effectLst/>
                <a:uLnTx/>
                <a:uFillTx/>
                <a:latin typeface="Calibri" panose="020F0502020204030204"/>
                <a:ea typeface="Microsoft YaHei" panose="020B0503020204020204" pitchFamily="34" charset="-122"/>
                <a:cs typeface="+mn-cs"/>
              </a:rPr>
              <a:t>bạn</a:t>
            </a:r>
            <a:r>
              <a:rPr kumimoji="0" lang="en-US" sz="2800" b="1" i="0" u="none" strike="noStrike" kern="1200" cap="none" spc="0" normalizeH="0" baseline="0" noProof="0" dirty="0">
                <a:ln>
                  <a:noFill/>
                </a:ln>
                <a:solidFill>
                  <a:srgbClr val="C00000"/>
                </a:solidFill>
                <a:effectLst/>
                <a:uLnTx/>
                <a:uFillTx/>
                <a:latin typeface="Calibri" panose="020F0502020204030204"/>
                <a:ea typeface="Microsoft YaHei" panose="020B0503020204020204" pitchFamily="34" charset="-122"/>
                <a:cs typeface="+mn-cs"/>
              </a:rPr>
              <a:t> ^^</a:t>
            </a:r>
          </a:p>
        </p:txBody>
      </p:sp>
      <p:pic>
        <p:nvPicPr>
          <p:cNvPr id="3" name="Picture 2"/>
          <p:cNvPicPr>
            <a:picLocks noChangeAspect="1"/>
          </p:cNvPicPr>
          <p:nvPr/>
        </p:nvPicPr>
        <p:blipFill>
          <a:blip r:embed="rId13"/>
          <a:stretch>
            <a:fillRect/>
          </a:stretch>
        </p:blipFill>
        <p:spPr>
          <a:xfrm>
            <a:off x="4230626" y="4804576"/>
            <a:ext cx="7846232" cy="135952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900" decel="100000" fill="hold"/>
                                        <p:tgtEl>
                                          <p:spTgt spid="4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42"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22" presetClass="entr" presetSubtype="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1000"/>
                                        <p:tgtEl>
                                          <p:spTgt spid="26"/>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outVertical)">
                                      <p:cBhvr>
                                        <p:cTn id="50" dur="10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left)">
                                      <p:cBhvr>
                                        <p:cTn id="53" dur="10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0"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p:cNvGrpSpPr/>
          <p:nvPr/>
        </p:nvGrpSpPr>
        <p:grpSpPr>
          <a:xfrm>
            <a:off x="5886549" y="1452054"/>
            <a:ext cx="5980224" cy="4369626"/>
            <a:chOff x="4972113" y="2435364"/>
            <a:chExt cx="6591365" cy="3394130"/>
          </a:xfrm>
        </p:grpSpPr>
        <p:pic>
          <p:nvPicPr>
            <p:cNvPr id="32"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8" name="文本框 18"/>
          <p:cNvSpPr txBox="1"/>
          <p:nvPr/>
        </p:nvSpPr>
        <p:spPr>
          <a:xfrm>
            <a:off x="6536469" y="3932293"/>
            <a:ext cx="4845349"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Chăm</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chỉ</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đọc</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sách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mở</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rộng</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vốn</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biết</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p>
        </p:txBody>
      </p:sp>
      <p:grpSp>
        <p:nvGrpSpPr>
          <p:cNvPr id="41" name="Group 40"/>
          <p:cNvGrpSpPr/>
          <p:nvPr/>
        </p:nvGrpSpPr>
        <p:grpSpPr>
          <a:xfrm>
            <a:off x="211330" y="75385"/>
            <a:ext cx="11980670" cy="887446"/>
            <a:chOff x="7916273" y="1051832"/>
            <a:chExt cx="4054054" cy="1327785"/>
          </a:xfrm>
        </p:grpSpPr>
        <p:sp>
          <p:nvSpPr>
            <p:cNvPr id="42" name="Freeform: Shape 41"/>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3" name="图片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8" name="Picture 17"/>
          <p:cNvPicPr>
            <a:picLocks noChangeAspect="1"/>
          </p:cNvPicPr>
          <p:nvPr/>
        </p:nvPicPr>
        <p:blipFill>
          <a:blip r:embed="rId8"/>
          <a:stretch>
            <a:fillRect/>
          </a:stretch>
        </p:blipFill>
        <p:spPr>
          <a:xfrm>
            <a:off x="536558" y="1996127"/>
            <a:ext cx="5254928" cy="29940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0"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p:cNvGrpSpPr/>
          <p:nvPr/>
        </p:nvGrpSpPr>
        <p:grpSpPr>
          <a:xfrm>
            <a:off x="5886549" y="1452054"/>
            <a:ext cx="5980224" cy="4369626"/>
            <a:chOff x="4972113" y="2435364"/>
            <a:chExt cx="6591365" cy="3394130"/>
          </a:xfrm>
        </p:grpSpPr>
        <p:pic>
          <p:nvPicPr>
            <p:cNvPr id="32"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8" name="文本框 18"/>
          <p:cNvSpPr txBox="1"/>
          <p:nvPr/>
        </p:nvSpPr>
        <p:spPr>
          <a:xfrm>
            <a:off x="6526050" y="3531976"/>
            <a:ext cx="4909866" cy="1815882"/>
          </a:xfrm>
          <a:prstGeom prst="rect">
            <a:avLst/>
          </a:prstGeom>
          <a:noFill/>
          <a:ln>
            <a:noFill/>
          </a:ln>
        </p:spPr>
        <p:txBody>
          <a:bodyPr wrap="square" rtlCol="0">
            <a:spAutoFit/>
          </a:bodyPr>
          <a:lstStyle/>
          <a:p>
            <a:pPr lvl="0" algn="just"/>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Tích cực tham gia hoạt động nhóm để học hỏi từ bạn bè và tăng cường khả năng làm việc nhóm.</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p>
        </p:txBody>
      </p:sp>
      <p:grpSp>
        <p:nvGrpSpPr>
          <p:cNvPr id="41" name="Group 40"/>
          <p:cNvGrpSpPr/>
          <p:nvPr/>
        </p:nvGrpSpPr>
        <p:grpSpPr>
          <a:xfrm>
            <a:off x="211330" y="75385"/>
            <a:ext cx="11980670" cy="887446"/>
            <a:chOff x="7916273" y="1051832"/>
            <a:chExt cx="4054054" cy="1327785"/>
          </a:xfrm>
        </p:grpSpPr>
        <p:sp>
          <p:nvSpPr>
            <p:cNvPr id="42" name="Freeform: Shape 41"/>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3" name="图片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693694" y="1650894"/>
            <a:ext cx="4837948" cy="292161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0"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p:cNvGrpSpPr/>
          <p:nvPr/>
        </p:nvGrpSpPr>
        <p:grpSpPr>
          <a:xfrm>
            <a:off x="5886549" y="1452054"/>
            <a:ext cx="5980224" cy="4369626"/>
            <a:chOff x="4972113" y="2435364"/>
            <a:chExt cx="6591365" cy="3394130"/>
          </a:xfrm>
        </p:grpSpPr>
        <p:pic>
          <p:nvPicPr>
            <p:cNvPr id="32"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8" name="文本框 18"/>
          <p:cNvSpPr txBox="1"/>
          <p:nvPr/>
        </p:nvSpPr>
        <p:spPr>
          <a:xfrm>
            <a:off x="6536469" y="3703857"/>
            <a:ext cx="4845349" cy="1569660"/>
          </a:xfrm>
          <a:prstGeom prst="rect">
            <a:avLst/>
          </a:prstGeom>
          <a:noFill/>
          <a:ln>
            <a:noFill/>
          </a:ln>
        </p:spPr>
        <p:txBody>
          <a:bodyPr wrap="square" rtlCol="0">
            <a:spAutoFit/>
          </a:bodyPr>
          <a:lstStyle/>
          <a:p>
            <a:pPr lvl="0" algn="just"/>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Ham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p>
        </p:txBody>
      </p:sp>
      <p:grpSp>
        <p:nvGrpSpPr>
          <p:cNvPr id="41" name="Group 40"/>
          <p:cNvGrpSpPr/>
          <p:nvPr/>
        </p:nvGrpSpPr>
        <p:grpSpPr>
          <a:xfrm>
            <a:off x="211330" y="75385"/>
            <a:ext cx="11980670" cy="887446"/>
            <a:chOff x="7916273" y="1051832"/>
            <a:chExt cx="4054054" cy="1327785"/>
          </a:xfrm>
        </p:grpSpPr>
        <p:sp>
          <p:nvSpPr>
            <p:cNvPr id="42" name="Freeform: Shape 41"/>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3" name="图片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88255" y="1660711"/>
            <a:ext cx="4530015" cy="28453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181" y="762000"/>
            <a:ext cx="3731210" cy="2487473"/>
          </a:xfrm>
          <a:prstGeom prst="rect">
            <a:avLst/>
          </a:prstGeom>
        </p:spPr>
      </p:pic>
      <p:grpSp>
        <p:nvGrpSpPr>
          <p:cNvPr id="4" name="Group 3"/>
          <p:cNvGrpSpPr/>
          <p:nvPr/>
        </p:nvGrpSpPr>
        <p:grpSpPr>
          <a:xfrm>
            <a:off x="2939292" y="2574957"/>
            <a:ext cx="6199043" cy="3386570"/>
            <a:chOff x="5272969" y="2810432"/>
            <a:chExt cx="6199043" cy="3386570"/>
          </a:xfrm>
        </p:grpSpPr>
        <p:pic>
          <p:nvPicPr>
            <p:cNvPr id="13"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 name="Rectangle: Rounded Corners 2"/>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17" name="文本框 18"/>
          <p:cNvSpPr txBox="1"/>
          <p:nvPr/>
        </p:nvSpPr>
        <p:spPr>
          <a:xfrm>
            <a:off x="3473791" y="3212897"/>
            <a:ext cx="4959009" cy="2123658"/>
          </a:xfrm>
          <a:prstGeom prst="rect">
            <a:avLst/>
          </a:prstGeom>
          <a:noFill/>
          <a:ln>
            <a:noFill/>
          </a:ln>
        </p:spPr>
        <p:txBody>
          <a:bodyPr wrap="square" rtlCol="0">
            <a:spAutoFit/>
          </a:bodyPr>
          <a:lstStyle/>
          <a:p>
            <a:pPr lvl="0" algn="ctr"/>
            <a:r>
              <a:rPr lang="vi-VN" altLang="zh-CN" sz="4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Em còn biết những biểu hiện nào khác của ham học hỏi?</a:t>
            </a:r>
            <a:endPar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
                                        <p:tgtEl>
                                          <p:spTgt spid="12"/>
                                        </p:tgtEl>
                                      </p:cBhvr>
                                    </p:animEffect>
                                    <p:anim calcmode="lin" valueType="num">
                                      <p:cBhvr>
                                        <p:cTn id="12" dur="400" fill="hold"/>
                                        <p:tgtEl>
                                          <p:spTgt spid="12"/>
                                        </p:tgtEl>
                                        <p:attrNameLst>
                                          <p:attrName>ppt_x</p:attrName>
                                        </p:attrNameLst>
                                      </p:cBhvr>
                                      <p:tavLst>
                                        <p:tav tm="0">
                                          <p:val>
                                            <p:strVal val="#ppt_x"/>
                                          </p:val>
                                        </p:tav>
                                        <p:tav tm="100000">
                                          <p:val>
                                            <p:strVal val="#ppt_x"/>
                                          </p:val>
                                        </p:tav>
                                      </p:tavLst>
                                    </p:anim>
                                    <p:anim calcmode="lin" valueType="num">
                                      <p:cBhvr>
                                        <p:cTn id="13" dur="400" fill="hold"/>
                                        <p:tgtEl>
                                          <p:spTgt spid="1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30480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Microsoft YaHei" panose="020B0503020204020204" pitchFamily="34" charset="-122"/>
              <a:cs typeface="+mn-cs"/>
            </a:endParaRPr>
          </a:p>
        </p:txBody>
      </p:sp>
      <p:grpSp>
        <p:nvGrpSpPr>
          <p:cNvPr id="9" name="Group 8"/>
          <p:cNvGrpSpPr/>
          <p:nvPr/>
        </p:nvGrpSpPr>
        <p:grpSpPr>
          <a:xfrm>
            <a:off x="2702561" y="-56892"/>
            <a:ext cx="7863840" cy="2633760"/>
            <a:chOff x="2702561" y="458179"/>
            <a:chExt cx="5931106" cy="1699703"/>
          </a:xfrm>
        </p:grpSpPr>
        <p:sp>
          <p:nvSpPr>
            <p:cNvPr id="7" name="Arrow: Right 6"/>
            <p:cNvSpPr/>
            <p:nvPr/>
          </p:nvSpPr>
          <p:spPr>
            <a:xfrm>
              <a:off x="2702561" y="458179"/>
              <a:ext cx="5931106" cy="1699703"/>
            </a:xfrm>
            <a:custGeom>
              <a:avLst/>
              <a:gdLst>
                <a:gd name="connsiteX0" fmla="*/ 0 w 5931106"/>
                <a:gd name="connsiteY0" fmla="*/ 424926 h 1699703"/>
                <a:gd name="connsiteX1" fmla="*/ 513771 w 5931106"/>
                <a:gd name="connsiteY1" fmla="*/ 424926 h 1699703"/>
                <a:gd name="connsiteX2" fmla="*/ 976730 w 5931106"/>
                <a:gd name="connsiteY2" fmla="*/ 424926 h 1699703"/>
                <a:gd name="connsiteX3" fmla="*/ 1541314 w 5931106"/>
                <a:gd name="connsiteY3" fmla="*/ 424926 h 1699703"/>
                <a:gd name="connsiteX4" fmla="*/ 1953460 w 5931106"/>
                <a:gd name="connsiteY4" fmla="*/ 424926 h 1699703"/>
                <a:gd name="connsiteX5" fmla="*/ 2365606 w 5931106"/>
                <a:gd name="connsiteY5" fmla="*/ 424926 h 1699703"/>
                <a:gd name="connsiteX6" fmla="*/ 2777753 w 5931106"/>
                <a:gd name="connsiteY6" fmla="*/ 424926 h 1699703"/>
                <a:gd name="connsiteX7" fmla="*/ 3342337 w 5931106"/>
                <a:gd name="connsiteY7" fmla="*/ 424926 h 1699703"/>
                <a:gd name="connsiteX8" fmla="*/ 3957733 w 5931106"/>
                <a:gd name="connsiteY8" fmla="*/ 424926 h 1699703"/>
                <a:gd name="connsiteX9" fmla="*/ 4471504 w 5931106"/>
                <a:gd name="connsiteY9" fmla="*/ 424926 h 1699703"/>
                <a:gd name="connsiteX10" fmla="*/ 5081255 w 5931106"/>
                <a:gd name="connsiteY10" fmla="*/ 424926 h 1699703"/>
                <a:gd name="connsiteX11" fmla="*/ 5081255 w 5931106"/>
                <a:gd name="connsiteY11" fmla="*/ 0 h 1699703"/>
                <a:gd name="connsiteX12" fmla="*/ 5381536 w 5931106"/>
                <a:gd name="connsiteY12" fmla="*/ 300281 h 1699703"/>
                <a:gd name="connsiteX13" fmla="*/ 5656321 w 5931106"/>
                <a:gd name="connsiteY13" fmla="*/ 575067 h 1699703"/>
                <a:gd name="connsiteX14" fmla="*/ 5931106 w 5931106"/>
                <a:gd name="connsiteY14" fmla="*/ 849852 h 1699703"/>
                <a:gd name="connsiteX15" fmla="*/ 5639324 w 5931106"/>
                <a:gd name="connsiteY15" fmla="*/ 1141634 h 1699703"/>
                <a:gd name="connsiteX16" fmla="*/ 5339043 w 5931106"/>
                <a:gd name="connsiteY16" fmla="*/ 1441915 h 1699703"/>
                <a:gd name="connsiteX17" fmla="*/ 5081255 w 5931106"/>
                <a:gd name="connsiteY17" fmla="*/ 1699703 h 1699703"/>
                <a:gd name="connsiteX18" fmla="*/ 5081255 w 5931106"/>
                <a:gd name="connsiteY18" fmla="*/ 1274777 h 1699703"/>
                <a:gd name="connsiteX19" fmla="*/ 4618296 w 5931106"/>
                <a:gd name="connsiteY19" fmla="*/ 1274777 h 1699703"/>
                <a:gd name="connsiteX20" fmla="*/ 4155337 w 5931106"/>
                <a:gd name="connsiteY20" fmla="*/ 1274777 h 1699703"/>
                <a:gd name="connsiteX21" fmla="*/ 3692379 w 5931106"/>
                <a:gd name="connsiteY21" fmla="*/ 1274777 h 1699703"/>
                <a:gd name="connsiteX22" fmla="*/ 3229420 w 5931106"/>
                <a:gd name="connsiteY22" fmla="*/ 1274777 h 1699703"/>
                <a:gd name="connsiteX23" fmla="*/ 2715649 w 5931106"/>
                <a:gd name="connsiteY23" fmla="*/ 1274777 h 1699703"/>
                <a:gd name="connsiteX24" fmla="*/ 2201877 w 5931106"/>
                <a:gd name="connsiteY24" fmla="*/ 1274777 h 1699703"/>
                <a:gd name="connsiteX25" fmla="*/ 1738918 w 5931106"/>
                <a:gd name="connsiteY25" fmla="*/ 1274777 h 1699703"/>
                <a:gd name="connsiteX26" fmla="*/ 1326772 w 5931106"/>
                <a:gd name="connsiteY26" fmla="*/ 1274777 h 1699703"/>
                <a:gd name="connsiteX27" fmla="*/ 914626 w 5931106"/>
                <a:gd name="connsiteY27" fmla="*/ 1274777 h 1699703"/>
                <a:gd name="connsiteX28" fmla="*/ 0 w 5931106"/>
                <a:gd name="connsiteY28" fmla="*/ 1274777 h 1699703"/>
                <a:gd name="connsiteX29" fmla="*/ 0 w 5931106"/>
                <a:gd name="connsiteY29" fmla="*/ 841353 h 1699703"/>
                <a:gd name="connsiteX30" fmla="*/ 0 w 5931106"/>
                <a:gd name="connsiteY30" fmla="*/ 424926 h 169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1699703" fill="none" extrusionOk="0">
                  <a:moveTo>
                    <a:pt x="0" y="424926"/>
                  </a:moveTo>
                  <a:cubicBezTo>
                    <a:pt x="176300" y="398787"/>
                    <a:pt x="301038" y="467102"/>
                    <a:pt x="513771" y="424926"/>
                  </a:cubicBezTo>
                  <a:cubicBezTo>
                    <a:pt x="726504" y="382750"/>
                    <a:pt x="871804" y="474620"/>
                    <a:pt x="976730" y="424926"/>
                  </a:cubicBezTo>
                  <a:cubicBezTo>
                    <a:pt x="1081656" y="375232"/>
                    <a:pt x="1326103" y="452091"/>
                    <a:pt x="1541314" y="424926"/>
                  </a:cubicBezTo>
                  <a:cubicBezTo>
                    <a:pt x="1756525" y="397761"/>
                    <a:pt x="1833434" y="441213"/>
                    <a:pt x="1953460" y="424926"/>
                  </a:cubicBezTo>
                  <a:cubicBezTo>
                    <a:pt x="2073486" y="408639"/>
                    <a:pt x="2224224" y="463084"/>
                    <a:pt x="2365606" y="424926"/>
                  </a:cubicBezTo>
                  <a:cubicBezTo>
                    <a:pt x="2506988" y="386768"/>
                    <a:pt x="2627371" y="441296"/>
                    <a:pt x="2777753" y="424926"/>
                  </a:cubicBezTo>
                  <a:cubicBezTo>
                    <a:pt x="2928135" y="408556"/>
                    <a:pt x="3081126" y="464722"/>
                    <a:pt x="3342337" y="424926"/>
                  </a:cubicBezTo>
                  <a:cubicBezTo>
                    <a:pt x="3603548" y="385130"/>
                    <a:pt x="3680175" y="444189"/>
                    <a:pt x="3957733" y="424926"/>
                  </a:cubicBezTo>
                  <a:cubicBezTo>
                    <a:pt x="4235291" y="405663"/>
                    <a:pt x="4261132" y="461561"/>
                    <a:pt x="4471504" y="424926"/>
                  </a:cubicBezTo>
                  <a:cubicBezTo>
                    <a:pt x="4681876" y="388291"/>
                    <a:pt x="4958052" y="458093"/>
                    <a:pt x="5081255" y="424926"/>
                  </a:cubicBezTo>
                  <a:cubicBezTo>
                    <a:pt x="5075525" y="248691"/>
                    <a:pt x="5106354" y="171751"/>
                    <a:pt x="5081255" y="0"/>
                  </a:cubicBezTo>
                  <a:cubicBezTo>
                    <a:pt x="5227786" y="86194"/>
                    <a:pt x="5267511" y="200700"/>
                    <a:pt x="5381536" y="300281"/>
                  </a:cubicBezTo>
                  <a:cubicBezTo>
                    <a:pt x="5495561" y="399862"/>
                    <a:pt x="5519205" y="439018"/>
                    <a:pt x="5656321" y="575067"/>
                  </a:cubicBezTo>
                  <a:cubicBezTo>
                    <a:pt x="5793438" y="711116"/>
                    <a:pt x="5830905" y="768308"/>
                    <a:pt x="5931106" y="849852"/>
                  </a:cubicBezTo>
                  <a:cubicBezTo>
                    <a:pt x="5806511" y="997223"/>
                    <a:pt x="5723542" y="1047411"/>
                    <a:pt x="5639324" y="1141634"/>
                  </a:cubicBezTo>
                  <a:cubicBezTo>
                    <a:pt x="5555106" y="1235857"/>
                    <a:pt x="5449260" y="1270557"/>
                    <a:pt x="5339043" y="1441915"/>
                  </a:cubicBezTo>
                  <a:cubicBezTo>
                    <a:pt x="5228826" y="1613273"/>
                    <a:pt x="5203695" y="1566742"/>
                    <a:pt x="5081255" y="1699703"/>
                  </a:cubicBezTo>
                  <a:cubicBezTo>
                    <a:pt x="5047443" y="1520315"/>
                    <a:pt x="5100233" y="1435741"/>
                    <a:pt x="5081255" y="1274777"/>
                  </a:cubicBezTo>
                  <a:cubicBezTo>
                    <a:pt x="4985225" y="1315782"/>
                    <a:pt x="4812288" y="1258993"/>
                    <a:pt x="4618296" y="1274777"/>
                  </a:cubicBezTo>
                  <a:cubicBezTo>
                    <a:pt x="4424304" y="1290561"/>
                    <a:pt x="4317463" y="1274737"/>
                    <a:pt x="4155337" y="1274777"/>
                  </a:cubicBezTo>
                  <a:cubicBezTo>
                    <a:pt x="3993211" y="1274817"/>
                    <a:pt x="3917841" y="1234180"/>
                    <a:pt x="3692379" y="1274777"/>
                  </a:cubicBezTo>
                  <a:cubicBezTo>
                    <a:pt x="3466917" y="1315374"/>
                    <a:pt x="3327357" y="1237803"/>
                    <a:pt x="3229420" y="1274777"/>
                  </a:cubicBezTo>
                  <a:cubicBezTo>
                    <a:pt x="3131483" y="1311751"/>
                    <a:pt x="2927166" y="1257347"/>
                    <a:pt x="2715649" y="1274777"/>
                  </a:cubicBezTo>
                  <a:cubicBezTo>
                    <a:pt x="2504132" y="1292207"/>
                    <a:pt x="2349683" y="1256080"/>
                    <a:pt x="2201877" y="1274777"/>
                  </a:cubicBezTo>
                  <a:cubicBezTo>
                    <a:pt x="2054071" y="1293474"/>
                    <a:pt x="1954448" y="1240435"/>
                    <a:pt x="1738918" y="1274777"/>
                  </a:cubicBezTo>
                  <a:cubicBezTo>
                    <a:pt x="1523388" y="1309119"/>
                    <a:pt x="1431171" y="1259464"/>
                    <a:pt x="1326772" y="1274777"/>
                  </a:cubicBezTo>
                  <a:cubicBezTo>
                    <a:pt x="1222373" y="1290090"/>
                    <a:pt x="1066805" y="1248298"/>
                    <a:pt x="914626" y="1274777"/>
                  </a:cubicBezTo>
                  <a:cubicBezTo>
                    <a:pt x="762447" y="1301256"/>
                    <a:pt x="411569" y="1167444"/>
                    <a:pt x="0" y="1274777"/>
                  </a:cubicBezTo>
                  <a:cubicBezTo>
                    <a:pt x="-23828" y="1123451"/>
                    <a:pt x="26380" y="945517"/>
                    <a:pt x="0" y="841353"/>
                  </a:cubicBezTo>
                  <a:cubicBezTo>
                    <a:pt x="-26380" y="737189"/>
                    <a:pt x="3709" y="539964"/>
                    <a:pt x="0" y="424926"/>
                  </a:cubicBezTo>
                  <a:close/>
                </a:path>
                <a:path w="5931106" h="1699703" stroke="0" extrusionOk="0">
                  <a:moveTo>
                    <a:pt x="0" y="424926"/>
                  </a:moveTo>
                  <a:cubicBezTo>
                    <a:pt x="165499" y="391993"/>
                    <a:pt x="304480" y="447631"/>
                    <a:pt x="412146" y="424926"/>
                  </a:cubicBezTo>
                  <a:cubicBezTo>
                    <a:pt x="519812" y="402221"/>
                    <a:pt x="626343" y="464642"/>
                    <a:pt x="824292" y="424926"/>
                  </a:cubicBezTo>
                  <a:cubicBezTo>
                    <a:pt x="1022241" y="385210"/>
                    <a:pt x="1213638" y="454897"/>
                    <a:pt x="1490501" y="424926"/>
                  </a:cubicBezTo>
                  <a:cubicBezTo>
                    <a:pt x="1767364" y="394955"/>
                    <a:pt x="1858070" y="433346"/>
                    <a:pt x="2156710" y="424926"/>
                  </a:cubicBezTo>
                  <a:cubicBezTo>
                    <a:pt x="2455350" y="416506"/>
                    <a:pt x="2413776" y="456357"/>
                    <a:pt x="2568857" y="424926"/>
                  </a:cubicBezTo>
                  <a:cubicBezTo>
                    <a:pt x="2723938" y="393495"/>
                    <a:pt x="3019949" y="479242"/>
                    <a:pt x="3133441" y="424926"/>
                  </a:cubicBezTo>
                  <a:cubicBezTo>
                    <a:pt x="3246933" y="370610"/>
                    <a:pt x="3430627" y="480651"/>
                    <a:pt x="3647212" y="424926"/>
                  </a:cubicBezTo>
                  <a:cubicBezTo>
                    <a:pt x="3863797" y="369201"/>
                    <a:pt x="3993657" y="458275"/>
                    <a:pt x="4160983" y="424926"/>
                  </a:cubicBezTo>
                  <a:cubicBezTo>
                    <a:pt x="4328309" y="391577"/>
                    <a:pt x="4445765" y="460342"/>
                    <a:pt x="4573130" y="424926"/>
                  </a:cubicBezTo>
                  <a:cubicBezTo>
                    <a:pt x="4700495" y="389510"/>
                    <a:pt x="4933101" y="481960"/>
                    <a:pt x="5081255" y="424926"/>
                  </a:cubicBezTo>
                  <a:cubicBezTo>
                    <a:pt x="5037527" y="221247"/>
                    <a:pt x="5110245" y="155882"/>
                    <a:pt x="5081255" y="0"/>
                  </a:cubicBezTo>
                  <a:cubicBezTo>
                    <a:pt x="5203829" y="120045"/>
                    <a:pt x="5204352" y="145790"/>
                    <a:pt x="5339043" y="257788"/>
                  </a:cubicBezTo>
                  <a:cubicBezTo>
                    <a:pt x="5473734" y="369786"/>
                    <a:pt x="5499066" y="485176"/>
                    <a:pt x="5639324" y="558069"/>
                  </a:cubicBezTo>
                  <a:cubicBezTo>
                    <a:pt x="5779582" y="630962"/>
                    <a:pt x="5811638" y="785606"/>
                    <a:pt x="5931106" y="849852"/>
                  </a:cubicBezTo>
                  <a:cubicBezTo>
                    <a:pt x="5900444" y="942173"/>
                    <a:pt x="5754030" y="1000852"/>
                    <a:pt x="5639324" y="1141634"/>
                  </a:cubicBezTo>
                  <a:cubicBezTo>
                    <a:pt x="5524618" y="1282416"/>
                    <a:pt x="5442038" y="1304072"/>
                    <a:pt x="5381536" y="1399422"/>
                  </a:cubicBezTo>
                  <a:cubicBezTo>
                    <a:pt x="5321034" y="1494772"/>
                    <a:pt x="5208797" y="1537916"/>
                    <a:pt x="5081255" y="1699703"/>
                  </a:cubicBezTo>
                  <a:cubicBezTo>
                    <a:pt x="5060071" y="1609287"/>
                    <a:pt x="5119626" y="1481465"/>
                    <a:pt x="5081255" y="1274777"/>
                  </a:cubicBezTo>
                  <a:cubicBezTo>
                    <a:pt x="4876844" y="1306500"/>
                    <a:pt x="4800911" y="1238555"/>
                    <a:pt x="4618296" y="1274777"/>
                  </a:cubicBezTo>
                  <a:cubicBezTo>
                    <a:pt x="4435681" y="1310999"/>
                    <a:pt x="4281938" y="1230649"/>
                    <a:pt x="4002900" y="1274777"/>
                  </a:cubicBezTo>
                  <a:cubicBezTo>
                    <a:pt x="3723862" y="1318905"/>
                    <a:pt x="3589553" y="1205270"/>
                    <a:pt x="3387503" y="1274777"/>
                  </a:cubicBezTo>
                  <a:cubicBezTo>
                    <a:pt x="3185453" y="1344284"/>
                    <a:pt x="3104192" y="1241200"/>
                    <a:pt x="2975357" y="1274777"/>
                  </a:cubicBezTo>
                  <a:cubicBezTo>
                    <a:pt x="2846522" y="1308354"/>
                    <a:pt x="2595606" y="1243259"/>
                    <a:pt x="2410773" y="1274777"/>
                  </a:cubicBezTo>
                  <a:cubicBezTo>
                    <a:pt x="2225940" y="1306295"/>
                    <a:pt x="2086764" y="1240771"/>
                    <a:pt x="1998627" y="1274777"/>
                  </a:cubicBezTo>
                  <a:cubicBezTo>
                    <a:pt x="1910490" y="1308783"/>
                    <a:pt x="1585017" y="1212999"/>
                    <a:pt x="1383231" y="1274777"/>
                  </a:cubicBezTo>
                  <a:cubicBezTo>
                    <a:pt x="1181445" y="1336555"/>
                    <a:pt x="976620" y="1268145"/>
                    <a:pt x="869459" y="1274777"/>
                  </a:cubicBezTo>
                  <a:cubicBezTo>
                    <a:pt x="762298" y="1281409"/>
                    <a:pt x="281363" y="1193546"/>
                    <a:pt x="0" y="1274777"/>
                  </a:cubicBezTo>
                  <a:cubicBezTo>
                    <a:pt x="-28197" y="1133056"/>
                    <a:pt x="17301" y="1036320"/>
                    <a:pt x="0" y="841353"/>
                  </a:cubicBezTo>
                  <a:cubicBezTo>
                    <a:pt x="-17301" y="646386"/>
                    <a:pt x="32392" y="629656"/>
                    <a:pt x="0" y="424926"/>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8" name="TextBox 7"/>
            <p:cNvSpPr txBox="1"/>
            <p:nvPr/>
          </p:nvSpPr>
          <p:spPr>
            <a:xfrm>
              <a:off x="2946400" y="980252"/>
              <a:ext cx="4938353" cy="682245"/>
            </a:xfrm>
            <a:prstGeom prst="rect">
              <a:avLst/>
            </a:prstGeom>
            <a:noFill/>
          </p:spPr>
          <p:txBody>
            <a:bodyPr wrap="square" rtlCol="0">
              <a:spAutoFit/>
            </a:bodyPr>
            <a:lstStyle/>
            <a:p>
              <a:pPr algn="ctr"/>
              <a:r>
                <a:rPr lang="en-US" sz="3400" b="1" dirty="0" err="1">
                  <a:solidFill>
                    <a:schemeClr val="bg1"/>
                  </a:solidFill>
                </a:rPr>
                <a:t>Những</a:t>
              </a:r>
              <a:r>
                <a:rPr lang="en-US" sz="3400" b="1" dirty="0">
                  <a:solidFill>
                    <a:schemeClr val="bg1"/>
                  </a:solidFill>
                </a:rPr>
                <a:t> </a:t>
              </a:r>
              <a:r>
                <a:rPr lang="en-US" sz="3400" b="1" dirty="0" err="1">
                  <a:solidFill>
                    <a:schemeClr val="bg1"/>
                  </a:solidFill>
                </a:rPr>
                <a:t>biểu</a:t>
              </a:r>
              <a:r>
                <a:rPr lang="en-US" sz="3400" b="1" dirty="0">
                  <a:solidFill>
                    <a:schemeClr val="bg1"/>
                  </a:solidFill>
                </a:rPr>
                <a:t> </a:t>
              </a:r>
              <a:r>
                <a:rPr lang="en-US" sz="3400" b="1" dirty="0" err="1">
                  <a:solidFill>
                    <a:schemeClr val="bg1"/>
                  </a:solidFill>
                </a:rPr>
                <a:t>hiện</a:t>
              </a:r>
              <a:r>
                <a:rPr lang="en-US" sz="3400" b="1" dirty="0">
                  <a:solidFill>
                    <a:schemeClr val="bg1"/>
                  </a:solidFill>
                </a:rPr>
                <a:t> </a:t>
              </a:r>
              <a:r>
                <a:rPr lang="en-US" sz="3400" b="1" dirty="0" err="1">
                  <a:solidFill>
                    <a:schemeClr val="bg1"/>
                  </a:solidFill>
                </a:rPr>
                <a:t>khác</a:t>
              </a:r>
              <a:r>
                <a:rPr lang="en-US" sz="3400" b="1" dirty="0">
                  <a:solidFill>
                    <a:schemeClr val="bg1"/>
                  </a:solidFill>
                </a:rPr>
                <a:t> </a:t>
              </a:r>
              <a:r>
                <a:rPr lang="en-US" sz="3400" b="1" dirty="0" err="1">
                  <a:solidFill>
                    <a:schemeClr val="bg1"/>
                  </a:solidFill>
                </a:rPr>
                <a:t>của</a:t>
              </a:r>
              <a:r>
                <a:rPr lang="en-US" sz="3400" b="1" dirty="0">
                  <a:solidFill>
                    <a:schemeClr val="bg1"/>
                  </a:solidFill>
                </a:rPr>
                <a:t> </a:t>
              </a:r>
              <a:r>
                <a:rPr lang="en-US" sz="3400" b="1" dirty="0" err="1">
                  <a:solidFill>
                    <a:schemeClr val="bg1"/>
                  </a:solidFill>
                </a:rPr>
                <a:t>việc</a:t>
              </a:r>
              <a:r>
                <a:rPr lang="en-US" sz="3400" b="1" dirty="0">
                  <a:solidFill>
                    <a:schemeClr val="bg1"/>
                  </a:solidFill>
                </a:rPr>
                <a:t> ham </a:t>
              </a:r>
              <a:r>
                <a:rPr lang="en-US" sz="3400" b="1" dirty="0" err="1">
                  <a:solidFill>
                    <a:schemeClr val="bg1"/>
                  </a:solidFill>
                </a:rPr>
                <a:t>học</a:t>
              </a:r>
              <a:r>
                <a:rPr lang="en-US" sz="3400" b="1" dirty="0">
                  <a:solidFill>
                    <a:schemeClr val="bg1"/>
                  </a:solidFill>
                </a:rPr>
                <a:t> </a:t>
              </a:r>
              <a:r>
                <a:rPr lang="en-US" sz="3400" b="1" dirty="0" err="1">
                  <a:solidFill>
                    <a:schemeClr val="bg1"/>
                  </a:solidFill>
                </a:rPr>
                <a:t>hỏi</a:t>
              </a:r>
              <a:r>
                <a:rPr lang="en-US" sz="3400" b="1" dirty="0">
                  <a:solidFill>
                    <a:schemeClr val="bg1"/>
                  </a:solidFill>
                </a:rPr>
                <a:t> </a:t>
              </a:r>
            </a:p>
          </p:txBody>
        </p:sp>
      </p:grpSp>
      <p:grpSp>
        <p:nvGrpSpPr>
          <p:cNvPr id="14" name="Group 13"/>
          <p:cNvGrpSpPr/>
          <p:nvPr/>
        </p:nvGrpSpPr>
        <p:grpSpPr>
          <a:xfrm>
            <a:off x="1983122" y="2618864"/>
            <a:ext cx="7264206" cy="1527028"/>
            <a:chOff x="1557867" y="4109156"/>
            <a:chExt cx="3770489" cy="1527028"/>
          </a:xfrm>
        </p:grpSpPr>
        <p:grpSp>
          <p:nvGrpSpPr>
            <p:cNvPr id="28" name="Group 27"/>
            <p:cNvGrpSpPr/>
            <p:nvPr/>
          </p:nvGrpSpPr>
          <p:grpSpPr>
            <a:xfrm>
              <a:off x="1557867" y="4109156"/>
              <a:ext cx="3770489" cy="1527028"/>
              <a:chOff x="1557867" y="4109156"/>
              <a:chExt cx="3770489" cy="1527028"/>
            </a:xfrm>
          </p:grpSpPr>
          <p:sp>
            <p:nvSpPr>
              <p:cNvPr id="29" name="Speech Bubble: Rectangle with Corners Rounded 28"/>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0" name="Speech Bubble: Rectangle with Corners Rounded 29"/>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1" name="文本框 18"/>
            <p:cNvSpPr txBox="1"/>
            <p:nvPr/>
          </p:nvSpPr>
          <p:spPr>
            <a:xfrm>
              <a:off x="1664446" y="4402279"/>
              <a:ext cx="3573362"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ìm hiểu trên các trang mạng về những kiến thức mà mình chưa biết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2" name="Group 31"/>
          <p:cNvGrpSpPr/>
          <p:nvPr/>
        </p:nvGrpSpPr>
        <p:grpSpPr>
          <a:xfrm>
            <a:off x="2632416" y="4890083"/>
            <a:ext cx="6853550" cy="1527028"/>
            <a:chOff x="1557867" y="4109156"/>
            <a:chExt cx="3770489" cy="1527028"/>
          </a:xfrm>
        </p:grpSpPr>
        <p:grpSp>
          <p:nvGrpSpPr>
            <p:cNvPr id="33" name="Group 32"/>
            <p:cNvGrpSpPr/>
            <p:nvPr/>
          </p:nvGrpSpPr>
          <p:grpSpPr>
            <a:xfrm>
              <a:off x="1557867" y="4109156"/>
              <a:ext cx="3770489" cy="1527028"/>
              <a:chOff x="1557867" y="4109156"/>
              <a:chExt cx="3770489" cy="1527028"/>
            </a:xfrm>
          </p:grpSpPr>
          <p:sp>
            <p:nvSpPr>
              <p:cNvPr id="35" name="Speech Bubble: Rectangle with Corners Rounded 34"/>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6" name="Speech Bubble: Rectangle with Corners Rounded 35"/>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4" name="文本框 18"/>
            <p:cNvSpPr txBox="1"/>
            <p:nvPr/>
          </p:nvSpPr>
          <p:spPr>
            <a:xfrm>
              <a:off x="1664446" y="4402279"/>
              <a:ext cx="3604336"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G</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iao lưu văn hóa, kiến thức với các bạn trong và ngoài nước.</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1037968"/>
            <a:ext cx="11118882" cy="5264453"/>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nvGrpSpPr>
          <p:cNvPr id="4" name="Group 3"/>
          <p:cNvGrpSpPr/>
          <p:nvPr/>
        </p:nvGrpSpPr>
        <p:grpSpPr>
          <a:xfrm>
            <a:off x="536559" y="555579"/>
            <a:ext cx="11118882" cy="6228156"/>
            <a:chOff x="3181401" y="1166198"/>
            <a:chExt cx="7964394" cy="4202628"/>
          </a:xfrm>
        </p:grpSpPr>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401" y="1166198"/>
              <a:ext cx="7964394" cy="4202628"/>
            </a:xfrm>
            <a:prstGeom prst="rect">
              <a:avLst/>
            </a:prstGeom>
          </p:spPr>
        </p:pic>
        <p:sp>
          <p:nvSpPr>
            <p:cNvPr id="3" name="Rectangle 2"/>
            <p:cNvSpPr/>
            <p:nvPr/>
          </p:nvSpPr>
          <p:spPr>
            <a:xfrm>
              <a:off x="3880022" y="1878227"/>
              <a:ext cx="2496064" cy="1359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16" name="文本框 18"/>
          <p:cNvSpPr txBox="1"/>
          <p:nvPr/>
        </p:nvSpPr>
        <p:spPr>
          <a:xfrm>
            <a:off x="1042086" y="1397073"/>
            <a:ext cx="10107827"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Không giấu dốt, sẵn sàng học hỏi người khác về những điều mình chưa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9" name="文本框 18"/>
          <p:cNvSpPr txBox="1"/>
          <p:nvPr/>
        </p:nvSpPr>
        <p:spPr>
          <a:xfrm>
            <a:off x="968212" y="2590679"/>
            <a:ext cx="10004588"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a:t>
            </a: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hăm đọc sách để mở rộng sự hiểu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0"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1349" y="123092"/>
            <a:ext cx="1522372" cy="1756110"/>
          </a:xfrm>
          <a:prstGeom prst="rect">
            <a:avLst/>
          </a:prstGeom>
        </p:spPr>
      </p:pic>
      <p:pic>
        <p:nvPicPr>
          <p:cNvPr id="30"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14" y="74265"/>
            <a:ext cx="1522372" cy="1756110"/>
          </a:xfrm>
          <a:prstGeom prst="rect">
            <a:avLst/>
          </a:prstGeom>
        </p:spPr>
      </p:pic>
      <p:grpSp>
        <p:nvGrpSpPr>
          <p:cNvPr id="14" name="Group 13"/>
          <p:cNvGrpSpPr/>
          <p:nvPr/>
        </p:nvGrpSpPr>
        <p:grpSpPr>
          <a:xfrm>
            <a:off x="2179200" y="432487"/>
            <a:ext cx="6871454" cy="887446"/>
            <a:chOff x="7916273" y="1051832"/>
            <a:chExt cx="4054054" cy="1327785"/>
          </a:xfrm>
        </p:grpSpPr>
        <p:sp>
          <p:nvSpPr>
            <p:cNvPr id="15" name="Freeform: Shape 14"/>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8" name="图片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21" name="文本框 18"/>
          <p:cNvSpPr txBox="1"/>
          <p:nvPr/>
        </p:nvSpPr>
        <p:spPr>
          <a:xfrm>
            <a:off x="2690377" y="630871"/>
            <a:ext cx="6244989" cy="615553"/>
          </a:xfrm>
          <a:prstGeom prst="rect">
            <a:avLst/>
          </a:prstGeom>
          <a:noFill/>
          <a:ln>
            <a:noFill/>
          </a:ln>
        </p:spPr>
        <p:txBody>
          <a:bodyPr wrap="square" rtlCol="0">
            <a:spAutoFit/>
          </a:bodyPr>
          <a:lstStyle/>
          <a:p>
            <a:pPr lvl="0" algn="ct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biểu</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hiện</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endParaRPr kumimoji="0" lang="zh-CN" altLang="en-US" sz="3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2" name="文本框 18"/>
          <p:cNvSpPr txBox="1"/>
          <p:nvPr/>
        </p:nvSpPr>
        <p:spPr>
          <a:xfrm>
            <a:off x="1006829" y="3237010"/>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cực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tham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gia</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hoạt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động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nhóm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từ</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文本框 18"/>
          <p:cNvSpPr txBox="1"/>
          <p:nvPr/>
        </p:nvSpPr>
        <p:spPr>
          <a:xfrm>
            <a:off x="968212" y="4476782"/>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tìm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16" presetClass="entr" presetSubtype="37"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1000"/>
                                        <p:tgtEl>
                                          <p:spTgt spid="21"/>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par>
                          <p:cTn id="39" fill="hold">
                            <p:stCondLst>
                              <p:cond delay="20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4" name="Picture 3"/>
          <p:cNvPicPr>
            <a:picLocks noChangeAspect="1"/>
          </p:cNvPicPr>
          <p:nvPr/>
        </p:nvPicPr>
        <p:blipFill>
          <a:blip r:embed="rId9"/>
          <a:stretch>
            <a:fillRect/>
          </a:stretch>
        </p:blipFill>
        <p:spPr>
          <a:xfrm>
            <a:off x="2558094" y="2882431"/>
            <a:ext cx="4474852" cy="185334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pic>
        <p:nvPicPr>
          <p:cNvPr id="11" name="Picture 10"/>
          <p:cNvPicPr>
            <a:picLocks noChangeAspect="1"/>
          </p:cNvPicPr>
          <p:nvPr/>
        </p:nvPicPr>
        <p:blipFill>
          <a:blip r:embed="rId8"/>
          <a:stretch>
            <a:fillRect/>
          </a:stretch>
        </p:blipFill>
        <p:spPr>
          <a:xfrm>
            <a:off x="2860281" y="-18074"/>
            <a:ext cx="7254869" cy="1499746"/>
          </a:xfrm>
          <a:prstGeom prst="rect">
            <a:avLst/>
          </a:prstGeom>
        </p:spPr>
      </p:pic>
      <p:sp>
        <p:nvSpPr>
          <p:cNvPr id="13" name="TextBox 12"/>
          <p:cNvSpPr txBox="1"/>
          <p:nvPr/>
        </p:nvSpPr>
        <p:spPr>
          <a:xfrm>
            <a:off x="944880" y="1730522"/>
            <a:ext cx="10464800" cy="4401205"/>
          </a:xfrm>
          <a:prstGeom prst="rect">
            <a:avLst/>
          </a:prstGeom>
          <a:noFill/>
        </p:spPr>
        <p:txBody>
          <a:bodyPr wrap="square" rtlCol="0">
            <a:spAutoFit/>
          </a:bodyPr>
          <a:lstStyle/>
          <a:p>
            <a:pPr algn="just"/>
            <a:r>
              <a:rPr lang="en-US" sz="2800" dirty="0"/>
              <a:t>   </a:t>
            </a:r>
            <a:r>
              <a:rPr lang="vi-VN" sz="2800" dirty="0"/>
              <a:t>Vào đời vua Trần Thái Tông, có một gia đình nghèo sinh được cậu con trai, đặt tên là Nguyễn Hiền. Vì nhà nghèo cậu phải bỏ học giữa chừng.</a:t>
            </a:r>
          </a:p>
          <a:p>
            <a:pPr algn="just"/>
            <a:r>
              <a:rPr lang="en-US" sz="2800" dirty="0"/>
              <a:t>   </a:t>
            </a:r>
            <a:r>
              <a:rPr lang="vi-VN" sz="2800" dirty="0"/>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a:r>
              <a:rPr lang="en-US" sz="2800" dirty="0"/>
              <a:t>   </a:t>
            </a:r>
            <a:r>
              <a:rPr lang="vi-VN" sz="2800" dirty="0"/>
              <a:t>Thế rồi vua mở khoa thi. Cậu bé nghèo ngày nào đỗ Trạng nguyên. Ông trạng khi ấy mới mười ba tuổi. Đó là Trạng nguyên trẻ nhất của nước Nam ta.</a:t>
            </a:r>
          </a:p>
          <a:p>
            <a:pPr algn="r"/>
            <a:r>
              <a:rPr lang="vi-VN" sz="2800" dirty="0"/>
              <a:t>(Theo Trinh Đường, Tiếng việt 4, Tập 1, NXB Giáo dục, 2000, tr.104)</a:t>
            </a:r>
            <a:endParaRPr lang="en-US" sz="28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nvGrpSpPr>
          <p:cNvPr id="12" name="Group 11"/>
          <p:cNvGrpSpPr/>
          <p:nvPr/>
        </p:nvGrpSpPr>
        <p:grpSpPr>
          <a:xfrm>
            <a:off x="-226976" y="-111696"/>
            <a:ext cx="6013781" cy="1524890"/>
            <a:chOff x="7916273" y="1051832"/>
            <a:chExt cx="4054054" cy="1327785"/>
          </a:xfrm>
        </p:grpSpPr>
        <p:sp>
          <p:nvSpPr>
            <p:cNvPr id="13" name="Freeform: Shape 12"/>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4"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609" y="3888016"/>
            <a:ext cx="4406947" cy="2243957"/>
          </a:xfrm>
          <a:prstGeom prst="rect">
            <a:avLst/>
          </a:prstGeom>
        </p:spPr>
      </p:pic>
      <p:pic>
        <p:nvPicPr>
          <p:cNvPr id="9" name="Picture 8" descr="Text&#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558" y="359266"/>
            <a:ext cx="5608433" cy="808463"/>
          </a:xfrm>
          <a:prstGeom prst="rect">
            <a:avLst/>
          </a:prstGeom>
        </p:spPr>
      </p:pic>
      <p:grpSp>
        <p:nvGrpSpPr>
          <p:cNvPr id="3" name="Group 2"/>
          <p:cNvGrpSpPr/>
          <p:nvPr/>
        </p:nvGrpSpPr>
        <p:grpSpPr>
          <a:xfrm rot="21189193">
            <a:off x="-27900" y="1635977"/>
            <a:ext cx="5338162" cy="1241074"/>
            <a:chOff x="6096000" y="1698688"/>
            <a:chExt cx="3838148" cy="1527028"/>
          </a:xfrm>
        </p:grpSpPr>
        <p:grpSp>
          <p:nvGrpSpPr>
            <p:cNvPr id="18" name="Group 17"/>
            <p:cNvGrpSpPr/>
            <p:nvPr/>
          </p:nvGrpSpPr>
          <p:grpSpPr>
            <a:xfrm rot="11305479">
              <a:off x="6096000" y="1698688"/>
              <a:ext cx="3770489" cy="1527028"/>
              <a:chOff x="1557867" y="4109156"/>
              <a:chExt cx="3770489" cy="1527028"/>
            </a:xfrm>
          </p:grpSpPr>
          <p:sp>
            <p:nvSpPr>
              <p:cNvPr id="20" name="Speech Bubble: Rectangle with Corners Rounded 19"/>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Speech Bubble: Rectangle with Corners Rounded 20"/>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2" name="文本框 18"/>
            <p:cNvSpPr txBox="1"/>
            <p:nvPr/>
          </p:nvSpPr>
          <p:spPr>
            <a:xfrm rot="564238">
              <a:off x="6202579" y="1874802"/>
              <a:ext cx="3731569"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lang="en-US"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lvl="0" algn="ct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3" name="Group 32"/>
          <p:cNvGrpSpPr/>
          <p:nvPr/>
        </p:nvGrpSpPr>
        <p:grpSpPr>
          <a:xfrm rot="21153822">
            <a:off x="5763543" y="1766728"/>
            <a:ext cx="6169445" cy="1241073"/>
            <a:chOff x="6096000" y="1698688"/>
            <a:chExt cx="3770489" cy="1527028"/>
          </a:xfrm>
        </p:grpSpPr>
        <p:grpSp>
          <p:nvGrpSpPr>
            <p:cNvPr id="34" name="Group 33"/>
            <p:cNvGrpSpPr/>
            <p:nvPr/>
          </p:nvGrpSpPr>
          <p:grpSpPr>
            <a:xfrm rot="11305479">
              <a:off x="6096000" y="1698688"/>
              <a:ext cx="3770489" cy="1527028"/>
              <a:chOff x="1557867" y="4109156"/>
              <a:chExt cx="3770489" cy="1527028"/>
            </a:xfrm>
          </p:grpSpPr>
          <p:sp>
            <p:nvSpPr>
              <p:cNvPr id="36" name="Speech Bubble: Rectangle with Corners Rounded 35"/>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7" name="Speech Bubble: Rectangle with Corners Rounded 36"/>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5" name="文本框 18"/>
            <p:cNvSpPr txBox="1"/>
            <p:nvPr/>
          </p:nvSpPr>
          <p:spPr>
            <a:xfrm rot="564238">
              <a:off x="6173085" y="1911465"/>
              <a:ext cx="3538838" cy="1173942"/>
            </a:xfrm>
            <a:prstGeom prst="rect">
              <a:avLst/>
            </a:prstGeom>
            <a:noFill/>
            <a:ln>
              <a:noFill/>
            </a:ln>
          </p:spPr>
          <p:txBody>
            <a:bodyPr wrap="square" rtlCol="0">
              <a:spAutoFit/>
            </a:bodyPr>
            <a:lstStyle/>
            <a:p>
              <a:pPr lvl="0" algn="ct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p:cNvGrpSpPr/>
          <p:nvPr/>
        </p:nvGrpSpPr>
        <p:grpSpPr>
          <a:xfrm rot="21153822">
            <a:off x="4410314" y="3391260"/>
            <a:ext cx="5795238" cy="1241074"/>
            <a:chOff x="6096000" y="1698688"/>
            <a:chExt cx="3770489" cy="1527028"/>
          </a:xfrm>
        </p:grpSpPr>
        <p:grpSp>
          <p:nvGrpSpPr>
            <p:cNvPr id="39" name="Group 38"/>
            <p:cNvGrpSpPr/>
            <p:nvPr/>
          </p:nvGrpSpPr>
          <p:grpSpPr>
            <a:xfrm rot="11305479">
              <a:off x="6096000" y="1698688"/>
              <a:ext cx="3770489" cy="1527028"/>
              <a:chOff x="1557867" y="4109156"/>
              <a:chExt cx="3770489" cy="1527028"/>
            </a:xfrm>
          </p:grpSpPr>
          <p:sp>
            <p:nvSpPr>
              <p:cNvPr id="41" name="Speech Bubble: Rectangle with Corners Rounded 40"/>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42" name="Speech Bubble: Rectangle with Corners Rounded 41"/>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40" name="文本框 18"/>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p:cNvGrpSpPr/>
          <p:nvPr/>
        </p:nvGrpSpPr>
        <p:grpSpPr>
          <a:xfrm rot="21153822">
            <a:off x="4838153" y="5144761"/>
            <a:ext cx="5795238" cy="1241074"/>
            <a:chOff x="6096000" y="1698688"/>
            <a:chExt cx="3770489" cy="1527028"/>
          </a:xfrm>
        </p:grpSpPr>
        <p:grpSp>
          <p:nvGrpSpPr>
            <p:cNvPr id="44" name="Group 43"/>
            <p:cNvGrpSpPr/>
            <p:nvPr/>
          </p:nvGrpSpPr>
          <p:grpSpPr>
            <a:xfrm rot="11305479">
              <a:off x="6096000" y="1698688"/>
              <a:ext cx="3770489" cy="1527028"/>
              <a:chOff x="1557867" y="4109156"/>
              <a:chExt cx="3770489" cy="1527028"/>
            </a:xfrm>
          </p:grpSpPr>
          <p:sp>
            <p:nvSpPr>
              <p:cNvPr id="46" name="Speech Bubble: Rectangle with Corners Rounded 45"/>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47" name="Speech Bubble: Rectangle with Corners Rounded 46"/>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45" name="文本框 18"/>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p:cNvGrpSpPr/>
          <p:nvPr/>
        </p:nvGrpSpPr>
        <p:grpSpPr>
          <a:xfrm rot="850174">
            <a:off x="5118907" y="3318272"/>
            <a:ext cx="3017322" cy="2038235"/>
            <a:chOff x="1092269" y="1004849"/>
            <a:chExt cx="4222395" cy="5333226"/>
          </a:xfrm>
        </p:grpSpPr>
        <p:pic>
          <p:nvPicPr>
            <p:cNvPr id="12" name="Picture 11"/>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p:cNvPicPr>
              <a:picLocks noChangeAspect="1"/>
            </p:cNvPicPr>
            <p:nvPr/>
          </p:nvPicPr>
          <p:blipFill>
            <a:blip r:embed="rId11"/>
            <a:stretch>
              <a:fillRect/>
            </a:stretch>
          </p:blipFill>
          <p:spPr>
            <a:xfrm>
              <a:off x="1293832" y="4047136"/>
              <a:ext cx="4020832" cy="2290939"/>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p:cNvPicPr>
            <a:picLocks noChangeAspect="1"/>
          </p:cNvPicPr>
          <p:nvPr/>
        </p:nvPicPr>
        <p:blipFill rotWithShape="1">
          <a:blip r:embed="rId8">
            <a:extLst>
              <a:ext uri="{28A0092B-C50C-407E-A947-70E740481C1C}">
                <a14:useLocalDpi xmlns:a14="http://schemas.microsoft.com/office/drawing/2010/main" val="0"/>
              </a:ext>
            </a:extLst>
          </a:blip>
          <a:srcRect t="20506"/>
          <a:stretch>
            <a:fillRect/>
          </a:stretch>
        </p:blipFill>
        <p:spPr>
          <a:xfrm>
            <a:off x="2266950" y="-1"/>
            <a:ext cx="1343025" cy="1862647"/>
          </a:xfrm>
          <a:prstGeom prst="rect">
            <a:avLst/>
          </a:prstGeom>
        </p:spPr>
      </p:pic>
      <p:pic>
        <p:nvPicPr>
          <p:cNvPr id="21"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sp>
        <p:nvSpPr>
          <p:cNvPr id="20" name="Speech Bubble: Rectangle with Corners Rounded 19"/>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文本框 18"/>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p:cNvGrpSpPr/>
          <p:nvPr/>
        </p:nvGrpSpPr>
        <p:grpSpPr>
          <a:xfrm>
            <a:off x="5274248" y="2824365"/>
            <a:ext cx="6612951" cy="3386570"/>
            <a:chOff x="5272969" y="2810432"/>
            <a:chExt cx="6199043" cy="3386570"/>
          </a:xfrm>
        </p:grpSpPr>
        <p:pic>
          <p:nvPicPr>
            <p:cNvPr id="32"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7" name="文本框 18"/>
          <p:cNvSpPr txBox="1"/>
          <p:nvPr/>
        </p:nvSpPr>
        <p:spPr>
          <a:xfrm>
            <a:off x="5776421" y="3442933"/>
            <a:ext cx="5676139" cy="2308324"/>
          </a:xfrm>
          <a:prstGeom prst="rect">
            <a:avLst/>
          </a:prstGeom>
          <a:noFill/>
          <a:ln>
            <a:no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chuyện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vào thời vua Trần Thái Tông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nghèo</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chính</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là Nguyễn Hiền</a:t>
            </a:r>
          </a:p>
        </p:txBody>
      </p:sp>
      <p:sp>
        <p:nvSpPr>
          <p:cNvPr id="16" name="Freeform: Shape 34"/>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pic>
        <p:nvPicPr>
          <p:cNvPr id="1028" name="Picture 4" descr="Nguyễn Hiền - Trạng nguyên trẻ nhất nền khoa bảng Việt N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0077" y="2835585"/>
            <a:ext cx="2283826" cy="3045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sp>
        <p:nvSpPr>
          <p:cNvPr id="20" name="Speech Bubble: Rectangle with Corners Rounded 19"/>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文本框 18"/>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Hiền được thể hiện thế nào?</a:t>
            </a:r>
          </a:p>
        </p:txBody>
      </p:sp>
      <p:grpSp>
        <p:nvGrpSpPr>
          <p:cNvPr id="31" name="Group 30"/>
          <p:cNvGrpSpPr/>
          <p:nvPr/>
        </p:nvGrpSpPr>
        <p:grpSpPr>
          <a:xfrm>
            <a:off x="3535680" y="2536769"/>
            <a:ext cx="8351519" cy="3674166"/>
            <a:chOff x="5272969" y="2810432"/>
            <a:chExt cx="6199043" cy="3386570"/>
          </a:xfrm>
        </p:grpSpPr>
        <p:pic>
          <p:nvPicPr>
            <p:cNvPr id="32"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7" name="文本框 18"/>
          <p:cNvSpPr txBox="1"/>
          <p:nvPr/>
        </p:nvSpPr>
        <p:spPr>
          <a:xfrm>
            <a:off x="4000150" y="3083844"/>
            <a:ext cx="7213156" cy="2677656"/>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Hiển được thể hiện qua việc: ban ngày, khi đi chăn trâu, dù mưa gió thế nào cậu cũng đứng ngoài nghe giảng nhờ. Tối đến, đợi bạn học xong bài, cậu mượn vở về học, làm bài thi vào lá chuối khô, nhờ thầy chấm hộ.</a:t>
            </a:r>
          </a:p>
        </p:txBody>
      </p:sp>
      <p:sp>
        <p:nvSpPr>
          <p:cNvPr id="16" name="Freeform: Shape 34"/>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sp>
        <p:nvSpPr>
          <p:cNvPr id="20" name="Speech Bubble: Rectangle with Corners Rounded 19"/>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文本框 18"/>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p:cNvGrpSpPr/>
          <p:nvPr/>
        </p:nvGrpSpPr>
        <p:grpSpPr>
          <a:xfrm>
            <a:off x="5274248" y="2824365"/>
            <a:ext cx="6612951" cy="3386570"/>
            <a:chOff x="5272969" y="2810432"/>
            <a:chExt cx="6199043" cy="3386570"/>
          </a:xfrm>
        </p:grpSpPr>
        <p:pic>
          <p:nvPicPr>
            <p:cNvPr id="32"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7" name="文本框 18"/>
          <p:cNvSpPr txBox="1"/>
          <p:nvPr/>
        </p:nvSpPr>
        <p:spPr>
          <a:xfrm>
            <a:off x="5776421" y="3442933"/>
            <a:ext cx="5676139" cy="2308324"/>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60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 đỗ Trạng nguyên khi mới mười ba tuổi và là Trạng nguyên trẻ nhất của nước Nam ta.</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sp>
        <p:nvSpPr>
          <p:cNvPr id="20" name="Speech Bubble: Rectangle with Corners Rounded 19"/>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文本框 18"/>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p:cNvGrpSpPr/>
          <p:nvPr/>
        </p:nvGrpSpPr>
        <p:grpSpPr>
          <a:xfrm>
            <a:off x="4856480" y="2824365"/>
            <a:ext cx="7030719" cy="3386570"/>
            <a:chOff x="5272969" y="2810432"/>
            <a:chExt cx="6199043" cy="3386570"/>
          </a:xfrm>
        </p:grpSpPr>
        <p:pic>
          <p:nvPicPr>
            <p:cNvPr id="32"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7" name="文本框 18"/>
          <p:cNvSpPr txBox="1"/>
          <p:nvPr/>
        </p:nvSpPr>
        <p:spPr>
          <a:xfrm>
            <a:off x="5069841" y="3442933"/>
            <a:ext cx="6382720" cy="2062103"/>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giúp chúng ta mở mang kiến thức và đạt được kết quả cao trong học tập.</a:t>
            </a:r>
            <a:endParaRPr kumimoji="0" lang="vi-VN" altLang="zh-CN"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p:cNvPicPr>
            <a:picLocks noChangeAspect="1"/>
          </p:cNvPicPr>
          <p:nvPr/>
        </p:nvPicPr>
        <p:blipFill rotWithShape="1">
          <a:blip r:embed="rId8">
            <a:extLst>
              <a:ext uri="{28A0092B-C50C-407E-A947-70E740481C1C}">
                <a14:useLocalDpi xmlns:a14="http://schemas.microsoft.com/office/drawing/2010/main" val="0"/>
              </a:ext>
            </a:extLst>
          </a:blip>
          <a:srcRect t="20506"/>
          <a:stretch>
            <a:fillRect/>
          </a:stretch>
        </p:blipFill>
        <p:spPr>
          <a:xfrm>
            <a:off x="2266950" y="-1"/>
            <a:ext cx="1343025" cy="1862647"/>
          </a:xfrm>
          <a:prstGeom prst="rect">
            <a:avLst/>
          </a:prstGeom>
        </p:spPr>
      </p:pic>
      <p:pic>
        <p:nvPicPr>
          <p:cNvPr id="21"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9">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sp>
        <p:nvSpPr>
          <p:cNvPr id="13" name="TextBox 12"/>
          <p:cNvSpPr txBox="1"/>
          <p:nvPr/>
        </p:nvSpPr>
        <p:spPr>
          <a:xfrm>
            <a:off x="8734194" y="1492687"/>
            <a:ext cx="3457806" cy="2281476"/>
          </a:xfrm>
          <a:prstGeom prst="roundRect">
            <a:avLst/>
          </a:prstGeom>
          <a:solidFill>
            <a:srgbClr val="FFC000">
              <a:alpha val="50000"/>
            </a:srgbClr>
          </a:solidFill>
          <a:ln>
            <a:noFill/>
          </a:ln>
          <a:effectLst/>
        </p:spPr>
        <p:txBody>
          <a:bodyPr wrap="square" rtlCol="0">
            <a:spAutoFit/>
          </a:bodyPr>
          <a:lstStyle/>
          <a:p>
            <a:pPr lvl="0" algn="ctr"/>
            <a:r>
              <a:rPr lang="en-US" sz="3200" kern="0" dirty="0" err="1">
                <a:solidFill>
                  <a:srgbClr val="F15A24"/>
                </a:solidFill>
                <a:latin typeface="Arial" panose="020B0604020202020204" pitchFamily="34" charset="0"/>
              </a:rPr>
              <a:t>Bạn</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nhỏ</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trong</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bài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hát</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là</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người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như</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thế</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nào</a:t>
            </a:r>
            <a:r>
              <a:rPr lang="en-US" sz="3200" kern="0" dirty="0">
                <a:solidFill>
                  <a:srgbClr val="F15A24"/>
                </a:solidFill>
                <a:latin typeface="Arial" panose="020B0604020202020204" pitchFamily="34" charset="0"/>
              </a:rPr>
              <a:t>?</a:t>
            </a:r>
          </a:p>
          <a:p>
            <a:pPr lvl="0" algn="ctr"/>
            <a:endParaRPr kumimoji="0" lang="en-US" sz="3200" b="0" i="0" u="none" strike="noStrike" kern="0" cap="none" spc="0" normalizeH="0" baseline="0" noProof="0" dirty="0">
              <a:ln>
                <a:noFill/>
              </a:ln>
              <a:solidFill>
                <a:srgbClr val="F15A24"/>
              </a:solidFill>
              <a:effectLst/>
              <a:uLnTx/>
              <a:uFillTx/>
              <a:latin typeface="Arial" panose="020B0604020202020204" pitchFamily="34" charset="0"/>
              <a:ea typeface="+mn-ea"/>
              <a:cs typeface="+mn-cs"/>
            </a:endParaRPr>
          </a:p>
        </p:txBody>
      </p:sp>
      <p:sp>
        <p:nvSpPr>
          <p:cNvPr id="17" name="Google Shape;2328;p68"/>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3" name="Mẹ ơi  tại sa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12829" y="812800"/>
            <a:ext cx="7936475" cy="4840797"/>
          </a:xfrm>
          <a:prstGeom prst="rect">
            <a:avLst/>
          </a:prstGeom>
          <a:ln>
            <a:noFill/>
          </a:ln>
          <a:effectLst>
            <a:softEdge rad="112500"/>
          </a:effec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grpId="0" nodeType="clickEffect">
                                  <p:stCondLst>
                                    <p:cond delay="0"/>
                                  </p:stCondLst>
                                  <p:iterate type="lt">
                                    <p:tmAbs val="25"/>
                                  </p:iterate>
                                  <p:childTnLst>
                                    <p:set>
                                      <p:cBhvr override="childStyle">
                                        <p:cTn id="12" dur="indefinite"/>
                                        <p:tgtEl>
                                          <p:spTgt spid="13"/>
                                        </p:tgtEl>
                                        <p:attrNameLst>
                                          <p:attrName>style.fontWeight</p:attrName>
                                        </p:attrNameLst>
                                      </p:cBhvr>
                                      <p:to>
                                        <p:strVal val="bold"/>
                                      </p:to>
                                    </p:set>
                                  </p:childTnLst>
                                </p:cTn>
                              </p:par>
                            </p:childTnLst>
                          </p:cTn>
                        </p:par>
                        <p:par>
                          <p:cTn id="13" fill="hold">
                            <p:stCondLst>
                              <p:cond delay="1075"/>
                            </p:stCondLst>
                            <p:childTnLst>
                              <p:par>
                                <p:cTn id="14" presetID="1" presetClass="mediacall" presetSubtype="0" fill="hold" nodeType="afterEffect">
                                  <p:stCondLst>
                                    <p:cond delay="0"/>
                                  </p:stCondLst>
                                  <p:childTnLst>
                                    <p:cmd type="call" cmd="playFrom(0.0)">
                                      <p:cBhvr>
                                        <p:cTn id="15" dur="25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p:cNvPicPr>
            <a:picLocks noChangeAspect="1"/>
          </p:cNvPicPr>
          <p:nvPr/>
        </p:nvPicPr>
        <p:blipFill rotWithShape="1">
          <a:blip r:embed="rId8">
            <a:extLst>
              <a:ext uri="{28A0092B-C50C-407E-A947-70E740481C1C}">
                <a14:useLocalDpi xmlns:a14="http://schemas.microsoft.com/office/drawing/2010/main" val="0"/>
              </a:ext>
            </a:extLst>
          </a:blip>
          <a:srcRect t="20506"/>
          <a:stretch>
            <a:fillRect/>
          </a:stretch>
        </p:blipFill>
        <p:spPr>
          <a:xfrm>
            <a:off x="2266950" y="-1"/>
            <a:ext cx="1343025" cy="1862647"/>
          </a:xfrm>
          <a:prstGeom prst="rect">
            <a:avLst/>
          </a:prstGeom>
        </p:spPr>
      </p:pic>
      <p:pic>
        <p:nvPicPr>
          <p:cNvPr id="21"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4" name="Picture 3"/>
          <p:cNvPicPr>
            <a:picLocks noChangeAspect="1"/>
          </p:cNvPicPr>
          <p:nvPr/>
        </p:nvPicPr>
        <p:blipFill>
          <a:blip r:embed="rId10"/>
          <a:stretch>
            <a:fillRect/>
          </a:stretch>
        </p:blipFill>
        <p:spPr>
          <a:xfrm>
            <a:off x="5405346" y="2339971"/>
            <a:ext cx="5224725" cy="1774090"/>
          </a:xfrm>
          <a:prstGeom prst="rect">
            <a:avLst/>
          </a:prstGeom>
        </p:spPr>
      </p:pic>
      <p:pic>
        <p:nvPicPr>
          <p:cNvPr id="15" name="图片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9" name="Picture 8"/>
          <p:cNvPicPr>
            <a:picLocks noChangeAspect="1"/>
          </p:cNvPicPr>
          <p:nvPr/>
        </p:nvPicPr>
        <p:blipFill>
          <a:blip r:embed="rId9"/>
          <a:stretch>
            <a:fillRect/>
          </a:stretch>
        </p:blipFill>
        <p:spPr>
          <a:xfrm>
            <a:off x="2020602" y="2820271"/>
            <a:ext cx="5425910" cy="2017951"/>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p:cNvGrpSpPr/>
          <p:nvPr/>
        </p:nvGrpSpPr>
        <p:grpSpPr>
          <a:xfrm>
            <a:off x="211330" y="75385"/>
            <a:ext cx="11980670" cy="887446"/>
            <a:chOff x="7916273" y="1051832"/>
            <a:chExt cx="4054054" cy="1327785"/>
          </a:xfrm>
        </p:grpSpPr>
        <p:sp>
          <p:nvSpPr>
            <p:cNvPr id="36" name="Freeform: Shape 35"/>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37" name="图片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p:cNvPicPr>
            <a:picLocks noChangeAspect="1"/>
          </p:cNvPicPr>
          <p:nvPr/>
        </p:nvPicPr>
        <p:blipFill>
          <a:blip r:embed="rId7"/>
          <a:stretch>
            <a:fillRect/>
          </a:stretch>
        </p:blipFill>
        <p:spPr>
          <a:xfrm>
            <a:off x="1092268" y="1004850"/>
            <a:ext cx="4171383" cy="3042287"/>
          </a:xfrm>
          <a:prstGeom prst="rect">
            <a:avLst/>
          </a:prstGeom>
        </p:spPr>
      </p:pic>
      <p:pic>
        <p:nvPicPr>
          <p:cNvPr id="10" name="Picture 9"/>
          <p:cNvPicPr>
            <a:picLocks noChangeAspect="1"/>
          </p:cNvPicPr>
          <p:nvPr/>
        </p:nvPicPr>
        <p:blipFill>
          <a:blip r:embed="rId8"/>
          <a:stretch>
            <a:fillRect/>
          </a:stretch>
        </p:blipFill>
        <p:spPr>
          <a:xfrm>
            <a:off x="6437362" y="1088492"/>
            <a:ext cx="5254928" cy="2994087"/>
          </a:xfrm>
          <a:prstGeom prst="rect">
            <a:avLst/>
          </a:prstGeom>
        </p:spPr>
      </p:pic>
      <p:sp>
        <p:nvSpPr>
          <p:cNvPr id="33" name="矩形: 圆角 17"/>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Calibri" panose="020F0502020204030204"/>
                <a:ea typeface="Microsoft YaHei" panose="020B0503020204020204" pitchFamily="34" charset="-122"/>
                <a:cs typeface="+mn-cs"/>
              </a:rPr>
              <a:t>1. An </a:t>
            </a:r>
            <a:r>
              <a:rPr kumimoji="0" lang="en-US" altLang="zh-CN" sz="2400" b="0" i="0" u="none" strike="noStrike" kern="1200" cap="none" spc="0" normalizeH="0" baseline="0" noProof="0" dirty="0" err="1">
                <a:ln>
                  <a:noFill/>
                </a:ln>
                <a:solidFill>
                  <a:schemeClr val="tx1"/>
                </a:solidFill>
                <a:effectLst/>
                <a:uLnTx/>
                <a:uFillTx/>
                <a:latin typeface="Calibri" panose="020F0502020204030204"/>
                <a:ea typeface="Microsoft YaHei" panose="020B0503020204020204" pitchFamily="34" charset="-122"/>
                <a:cs typeface="+mn-cs"/>
              </a:rPr>
              <a:t>luôn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chú</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ý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nghe</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giảng</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có</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điều</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gì</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chưa</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hiểu</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bạn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mạnh</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dạn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hỏi</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thầy</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cô</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bố</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mẹ</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và</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bạn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bè</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a:t>
            </a:r>
            <a:endParaRPr kumimoji="0" lang="zh-CN" altLang="en-US" sz="2400" b="0" i="0" u="none" strike="noStrike" kern="1200" cap="none" spc="0" normalizeH="0" baseline="0" noProof="0" dirty="0">
              <a:ln>
                <a:noFill/>
              </a:ln>
              <a:solidFill>
                <a:schemeClr val="tx1"/>
              </a:solidFill>
              <a:effectLst/>
              <a:uLnTx/>
              <a:uFillTx/>
              <a:latin typeface="Calibri" panose="020F0502020204030204"/>
              <a:ea typeface="Microsoft YaHei" panose="020B0503020204020204" pitchFamily="34" charset="-122"/>
              <a:cs typeface="+mn-cs"/>
            </a:endParaRPr>
          </a:p>
        </p:txBody>
      </p:sp>
      <p:sp>
        <p:nvSpPr>
          <p:cNvPr id="39" name="矩形: 圆角 17"/>
          <p:cNvSpPr/>
          <p:nvPr/>
        </p:nvSpPr>
        <p:spPr>
          <a:xfrm>
            <a:off x="6818403" y="425794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Calibri" panose="020F0502020204030204"/>
                <a:ea typeface="Microsoft YaHei" panose="020B0503020204020204" pitchFamily="34" charset="-122"/>
                <a:cs typeface="+mn-cs"/>
              </a:rPr>
              <a:t>2. </a:t>
            </a:r>
            <a:r>
              <a:rPr kumimoji="0" lang="en-US" altLang="zh-CN" sz="2400" b="0" i="0" u="none" strike="noStrike" kern="1200" cap="none" spc="0" normalizeH="0" baseline="0" noProof="0" dirty="0" err="1">
                <a:ln>
                  <a:noFill/>
                </a:ln>
                <a:solidFill>
                  <a:schemeClr val="tx1"/>
                </a:solidFill>
                <a:effectLst/>
                <a:uLnTx/>
                <a:uFillTx/>
                <a:latin typeface="Calibri" panose="020F0502020204030204"/>
                <a:ea typeface="Microsoft YaHei" panose="020B0503020204020204" pitchFamily="34" charset="-122"/>
                <a:cs typeface="+mn-cs"/>
              </a:rPr>
              <a:t>Hùng</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rất</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ham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đọc</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sách</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để</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mở</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rộng</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thêm</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sự</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hiểu</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biết</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cho</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bản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thân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a:t>
            </a:r>
            <a:endParaRPr kumimoji="0" lang="zh-CN" altLang="en-US" sz="2400" b="0" i="0" u="none" strike="noStrike" kern="1200" cap="none" spc="0" normalizeH="0" baseline="0" noProof="0" dirty="0">
              <a:ln>
                <a:noFill/>
              </a:ln>
              <a:solidFill>
                <a:schemeClr val="tx1"/>
              </a:solidFill>
              <a:effectLst/>
              <a:uLnTx/>
              <a:uFillTx/>
              <a:latin typeface="Calibri" panose="020F0502020204030204"/>
              <a:ea typeface="Microsoft YaHei" panose="020B0503020204020204" pitchFamily="34" charset="-122"/>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16" presetClass="entr" presetSubtype="37"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outVertical)">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75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p:cNvGrpSpPr/>
          <p:nvPr/>
        </p:nvGrpSpPr>
        <p:grpSpPr>
          <a:xfrm>
            <a:off x="211330" y="75385"/>
            <a:ext cx="11980670" cy="887446"/>
            <a:chOff x="7916273" y="1051832"/>
            <a:chExt cx="4054054" cy="1327785"/>
          </a:xfrm>
        </p:grpSpPr>
        <p:sp>
          <p:nvSpPr>
            <p:cNvPr id="36" name="Freeform: Shape 35"/>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37" name="图片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092268" y="1266453"/>
            <a:ext cx="4171383" cy="251908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6818403" y="1065321"/>
            <a:ext cx="4530015" cy="2845383"/>
          </a:xfrm>
          <a:prstGeom prst="rect">
            <a:avLst/>
          </a:prstGeom>
        </p:spPr>
      </p:pic>
      <p:sp>
        <p:nvSpPr>
          <p:cNvPr id="33" name="矩形: 圆角 17"/>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rPr>
              <a:t>3. </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pitchFamily="34" charset="-122"/>
                <a:cs typeface="+mn-cs"/>
              </a:rPr>
              <a:t>Tuấn</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thích</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làm</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việc</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theo</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nhóm</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để</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học</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hỏi</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và</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hỗ</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trợ</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các</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bạn</a:t>
            </a:r>
            <a:endParaRPr kumimoji="0" lang="zh-CN" altLang="en-US" sz="24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
        <p:nvSpPr>
          <p:cNvPr id="39" name="矩形: 圆角 17"/>
          <p:cNvSpPr/>
          <p:nvPr/>
        </p:nvSpPr>
        <p:spPr>
          <a:xfrm>
            <a:off x="6807474" y="4088019"/>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rPr>
              <a:t>4. </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pitchFamily="34" charset="-122"/>
                <a:cs typeface="+mn-cs"/>
              </a:rPr>
              <a:t>Ngọc</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thích</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tìm</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hiểu</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và</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đặt</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câu</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hỏi</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về</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mọi</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thứ</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xung</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quanh</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mình</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a:t>
            </a:r>
            <a:endParaRPr kumimoji="0" lang="zh-CN" altLang="en-US" sz="24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grpSp>
        <p:nvGrpSpPr>
          <p:cNvPr id="16" name="Group 15"/>
          <p:cNvGrpSpPr/>
          <p:nvPr/>
        </p:nvGrpSpPr>
        <p:grpSpPr>
          <a:xfrm>
            <a:off x="4159647" y="4729430"/>
            <a:ext cx="4278451" cy="2175001"/>
            <a:chOff x="892354" y="3758439"/>
            <a:chExt cx="4278451" cy="2175001"/>
          </a:xfrm>
        </p:grpSpPr>
        <p:pic>
          <p:nvPicPr>
            <p:cNvPr id="17"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750"/>
                                        <p:tgtEl>
                                          <p:spTgt spid="3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75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p:cNvGrpSpPr/>
          <p:nvPr/>
        </p:nvGrpSpPr>
        <p:grpSpPr>
          <a:xfrm rot="850174">
            <a:off x="5118907" y="3318272"/>
            <a:ext cx="3017322" cy="2038235"/>
            <a:chOff x="1092269" y="1004849"/>
            <a:chExt cx="4222395" cy="5333226"/>
          </a:xfrm>
        </p:grpSpPr>
        <p:pic>
          <p:nvPicPr>
            <p:cNvPr id="12" name="Picture 11"/>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p:cNvPicPr>
              <a:picLocks noChangeAspect="1"/>
            </p:cNvPicPr>
            <p:nvPr/>
          </p:nvPicPr>
          <p:blipFill>
            <a:blip r:embed="rId11"/>
            <a:stretch>
              <a:fillRect/>
            </a:stretch>
          </p:blipFill>
          <p:spPr>
            <a:xfrm>
              <a:off x="1293832" y="4047136"/>
              <a:ext cx="4020832" cy="2290939"/>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0"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p:cNvGrpSpPr/>
          <p:nvPr/>
        </p:nvGrpSpPr>
        <p:grpSpPr>
          <a:xfrm>
            <a:off x="5720080" y="1452054"/>
            <a:ext cx="6146693" cy="4369626"/>
            <a:chOff x="4972113" y="2435364"/>
            <a:chExt cx="6591365" cy="3394130"/>
          </a:xfrm>
        </p:grpSpPr>
        <p:pic>
          <p:nvPicPr>
            <p:cNvPr id="32"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8" name="文本框 18"/>
          <p:cNvSpPr txBox="1"/>
          <p:nvPr/>
        </p:nvSpPr>
        <p:spPr>
          <a:xfrm>
            <a:off x="6170515" y="3932293"/>
            <a:ext cx="5211304"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Sẵn sàng hỏi người khác về những điều mình chưa biết.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p:cNvSpPr txBox="1"/>
          <p:nvPr/>
        </p:nvSpPr>
        <p:spPr>
          <a:xfrm>
            <a:off x="6170514" y="2091591"/>
            <a:ext cx="5319501"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p>
        </p:txBody>
      </p:sp>
      <p:grpSp>
        <p:nvGrpSpPr>
          <p:cNvPr id="41" name="Group 40"/>
          <p:cNvGrpSpPr/>
          <p:nvPr/>
        </p:nvGrpSpPr>
        <p:grpSpPr>
          <a:xfrm>
            <a:off x="211330" y="75385"/>
            <a:ext cx="11980670" cy="887446"/>
            <a:chOff x="7916273" y="1051832"/>
            <a:chExt cx="4054054" cy="1327785"/>
          </a:xfrm>
        </p:grpSpPr>
        <p:sp>
          <p:nvSpPr>
            <p:cNvPr id="42" name="Freeform: Shape 41"/>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3" name="图片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5" name="Picture 44"/>
          <p:cNvPicPr>
            <a:picLocks noChangeAspect="1"/>
          </p:cNvPicPr>
          <p:nvPr/>
        </p:nvPicPr>
        <p:blipFill>
          <a:blip r:embed="rId8"/>
          <a:stretch>
            <a:fillRect/>
          </a:stretch>
        </p:blipFill>
        <p:spPr>
          <a:xfrm>
            <a:off x="784922" y="1929135"/>
            <a:ext cx="4709941" cy="3435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924</Words>
  <Application>Microsoft Office PowerPoint</Application>
  <PresentationFormat>Widescreen</PresentationFormat>
  <Paragraphs>76</Paragraphs>
  <Slides>24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等线</vt:lpstr>
      <vt:lpstr>Microsoft YaHei</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2022-07-15T01:13:00Z</dcterms:created>
  <dcterms:modified xsi:type="dcterms:W3CDTF">2025-04-22T06:52:14Z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A54E6ED38D42452FB060CE95CBAB8D14</vt:lpwstr>
  </property>
  <property fmtid="{D5CDD505-2E9C-101B-9397-08002B2CF9AE}" pid="3" name="KSOProductBuildVer">
    <vt:lpwstr>1033-11.2.0.11380</vt:lpwstr>
  </property>
</Properties>
</file>