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93" r:id="rId2"/>
    <p:sldId id="345" r:id="rId3"/>
    <p:sldId id="299" r:id="rId4"/>
    <p:sldId id="289" r:id="rId5"/>
    <p:sldId id="387" r:id="rId6"/>
    <p:sldId id="303" r:id="rId7"/>
    <p:sldId id="305" r:id="rId8"/>
    <p:sldId id="262" r:id="rId9"/>
    <p:sldId id="326" r:id="rId10"/>
    <p:sldId id="295" r:id="rId11"/>
    <p:sldId id="296" r:id="rId12"/>
    <p:sldId id="297" r:id="rId13"/>
    <p:sldId id="298" r:id="rId14"/>
    <p:sldId id="266" r:id="rId15"/>
    <p:sldId id="300" r:id="rId16"/>
    <p:sldId id="388" r:id="rId17"/>
    <p:sldId id="267" r:id="rId18"/>
    <p:sldId id="268" r:id="rId19"/>
    <p:sldId id="276" r:id="rId20"/>
    <p:sldId id="389" r:id="rId21"/>
    <p:sldId id="272" r:id="rId22"/>
    <p:sldId id="273" r:id="rId23"/>
    <p:sldId id="274" r:id="rId24"/>
    <p:sldId id="390" r:id="rId25"/>
    <p:sldId id="278" r:id="rId26"/>
    <p:sldId id="391" r:id="rId27"/>
    <p:sldId id="279" r:id="rId28"/>
    <p:sldId id="392" r:id="rId29"/>
    <p:sldId id="280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F"/>
    <a:srgbClr val="F8C917"/>
    <a:srgbClr val="FDC57B"/>
    <a:srgbClr val="FCFAF8"/>
    <a:srgbClr val="D8E8BA"/>
    <a:srgbClr val="D2C3E0"/>
    <a:srgbClr val="FACAC8"/>
    <a:srgbClr val="FFD863"/>
    <a:srgbClr val="CAE8F8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2860-62D3-459E-9726-EFA91D318716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99F7-AD07-4999-A78A-CD61D7ADB1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E22860-62D3-459E-9726-EFA91D318716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FD699F7-AD07-4999-A78A-CD61D7ADB1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5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72437" y="1111375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>
                <a:latin typeface="Times New Roman" panose="02020603050405020304" charset="0"/>
                <a:cs typeface="Times New Roman" panose="02020603050405020304" charset="0"/>
              </a:rPr>
              <a:t>32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77384" y="165153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>
                <a:latin typeface="Times New Roman" panose="02020603050405020304" charset="0"/>
                <a:cs typeface="Times New Roman" panose="02020603050405020304" charset="0"/>
              </a:rPr>
              <a:t>–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75762" y="239286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73170" y="366143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75011" y="366143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21199" y="1109831"/>
            <a:ext cx="73018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5400" dirty="0">
                <a:latin typeface="Times New Roman" panose="02020603050405020304" charset="0"/>
                <a:cs typeface="Times New Roman" panose="0202060305040502030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5400" dirty="0">
                <a:latin typeface="Times New Roman" panose="02020603050405020304" charset="0"/>
                <a:cs typeface="Times New Roman" panose="02020603050405020304" charset="0"/>
              </a:rPr>
              <a:t>3 trừ 1 bằng 2, viết 2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4882897" y="5216801"/>
            <a:ext cx="6030214" cy="1062736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vi-VN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– 7 = </a:t>
            </a:r>
            <a:r>
              <a:rPr lang="vi-VN" sz="8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</a:t>
            </a:r>
            <a:endParaRPr lang="vi-VN" sz="8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43712" y="3487166"/>
            <a:ext cx="1793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88817" y="111760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65619" y="2399135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69018" y="111286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vi-VN" sz="8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1"/>
      <p:bldP spid="55" grpId="1"/>
      <p:bldP spid="59" grpId="1"/>
      <p:bldP spid="59" grpId="2"/>
      <p:bldP spid="60" grpId="1"/>
      <p:bldP spid="60" grpId="2"/>
      <p:bldP spid="63" grpId="1" animBg="1"/>
      <p:bldP spid="63" grpId="2" animBg="1"/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27803" y="2686863"/>
            <a:ext cx="6379375" cy="1433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95959" y="1264919"/>
            <a:ext cx="9111961" cy="2861311"/>
            <a:chOff x="2366741" y="1212251"/>
            <a:chExt cx="8022102" cy="2861311"/>
          </a:xfrm>
        </p:grpSpPr>
        <p:grpSp>
          <p:nvGrpSpPr>
            <p:cNvPr id="16" name="Group 15"/>
            <p:cNvGrpSpPr/>
            <p:nvPr/>
          </p:nvGrpSpPr>
          <p:grpSpPr>
            <a:xfrm>
              <a:off x="2366741" y="1212252"/>
              <a:ext cx="1378793" cy="2861310"/>
              <a:chOff x="2300480" y="1393776"/>
              <a:chExt cx="1378793" cy="286131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10593" y="1393776"/>
                <a:ext cx="868680" cy="286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42</a:t>
                </a:r>
                <a:endParaRPr lang="vi-VN" sz="60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  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300480" y="2340932"/>
                <a:ext cx="569595" cy="101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2767425" y="403885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01575" y="1212252"/>
              <a:ext cx="1400212" cy="2861310"/>
              <a:chOff x="2315575" y="1393776"/>
              <a:chExt cx="1400212" cy="286131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855876" y="1393776"/>
                <a:ext cx="859911" cy="286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56</a:t>
                </a:r>
                <a:endParaRPr lang="vi-VN" sz="60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  9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15575" y="2341034"/>
                <a:ext cx="569595" cy="101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859109" y="403885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6836408" y="1212251"/>
              <a:ext cx="1302538" cy="2861310"/>
              <a:chOff x="2330669" y="1393775"/>
              <a:chExt cx="1302538" cy="286131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773296" y="1393775"/>
                <a:ext cx="859911" cy="286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60</a:t>
                </a:r>
                <a:endParaRPr lang="vi-VN" sz="60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  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330669" y="2224194"/>
                <a:ext cx="569595" cy="101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731771" y="394537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071241" y="1212251"/>
              <a:ext cx="1317602" cy="2861310"/>
              <a:chOff x="2345763" y="1393775"/>
              <a:chExt cx="1317602" cy="286131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794685" y="1393775"/>
                <a:ext cx="868680" cy="286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75</a:t>
                </a:r>
                <a:endParaRPr lang="vi-VN" sz="60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  6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45763" y="2224092"/>
                <a:ext cx="569595" cy="101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vi-VN" sz="6000" dirty="0"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639235" y="3944736"/>
                <a:ext cx="876030" cy="6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1347603" y="342952"/>
            <a:ext cx="164973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latin typeface="Times New Roman" panose="02020603050405020304" charset="0"/>
                <a:cs typeface="Times New Roman" panose="02020603050405020304" charset="0"/>
              </a:rPr>
              <a:t>Tính.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8401" y="3991778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5645" y="3991777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623" y="3909861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1223" y="3909861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69</a:t>
            </a:r>
          </a:p>
        </p:txBody>
      </p:sp>
      <p:sp>
        <p:nvSpPr>
          <p:cNvPr id="2" name="Oval 1"/>
          <p:cNvSpPr/>
          <p:nvPr/>
        </p:nvSpPr>
        <p:spPr>
          <a:xfrm>
            <a:off x="664210" y="447040"/>
            <a:ext cx="610870" cy="66421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791210" y="718185"/>
            <a:ext cx="610870" cy="66421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49216" y="543173"/>
            <a:ext cx="5261610" cy="10147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Times New Roman" panose="02020603050405020304" charset="0"/>
                <a:cs typeface="Times New Roman" panose="02020603050405020304" charset="0"/>
              </a:rPr>
              <a:t>Đặt tính rồi tính.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873631" y="1790938"/>
            <a:ext cx="9540353" cy="1337948"/>
            <a:chOff x="873631" y="1790938"/>
            <a:chExt cx="9540353" cy="1337948"/>
          </a:xfrm>
          <a:solidFill>
            <a:schemeClr val="bg1"/>
          </a:solidFill>
        </p:grpSpPr>
        <p:sp>
          <p:nvSpPr>
            <p:cNvPr id="32" name="Rectangle 31"/>
            <p:cNvSpPr/>
            <p:nvPr/>
          </p:nvSpPr>
          <p:spPr>
            <a:xfrm>
              <a:off x="873631" y="1790941"/>
              <a:ext cx="1783080" cy="133794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vi-VN" sz="5400" dirty="0">
                  <a:latin typeface="Times New Roman" panose="02020603050405020304" charset="0"/>
                  <a:cs typeface="Times New Roman" panose="02020603050405020304" charset="0"/>
                </a:rPr>
                <a:t>64 - 8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59812" y="1790940"/>
              <a:ext cx="1783080" cy="133794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vi-VN" sz="5400" dirty="0">
                  <a:latin typeface="Times New Roman" panose="02020603050405020304" charset="0"/>
                  <a:cs typeface="Times New Roman" panose="02020603050405020304" charset="0"/>
                </a:rPr>
                <a:t>70 - 7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46628" y="1790939"/>
              <a:ext cx="1783080" cy="133794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vi-VN" sz="5400" dirty="0">
                  <a:latin typeface="Times New Roman" panose="02020603050405020304" charset="0"/>
                  <a:cs typeface="Times New Roman" panose="02020603050405020304" charset="0"/>
                </a:rPr>
                <a:t>83 - 4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630904" y="1790938"/>
              <a:ext cx="1783080" cy="133794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vi-VN" sz="5400" dirty="0">
                  <a:latin typeface="Times New Roman" panose="02020603050405020304" charset="0"/>
                  <a:cs typeface="Times New Roman" panose="02020603050405020304" charset="0"/>
                </a:rPr>
                <a:t>41 - 5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21360" y="410845"/>
            <a:ext cx="549275" cy="59626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90650" y="319405"/>
            <a:ext cx="96488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charset="0"/>
                <a:cs typeface="Times New Roman" panose="02020603050405020304" charset="0"/>
              </a:rPr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692" y="2792927"/>
            <a:ext cx="9995027" cy="33482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84516" y="873187"/>
            <a:ext cx="2794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20324" y="873187"/>
            <a:ext cx="6397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88804" y="1412683"/>
            <a:ext cx="2584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39084" y="1412683"/>
            <a:ext cx="1200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84516" y="1939987"/>
            <a:ext cx="4020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20420" y="1939987"/>
            <a:ext cx="25881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93428" y="2507360"/>
            <a:ext cx="712102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ản ghi Mới 15">
            <a:hlinkClick r:id="" action="ppaction://media"/>
            <a:extLst>
              <a:ext uri="{FF2B5EF4-FFF2-40B4-BE49-F238E27FC236}">
                <a16:creationId xmlns:a16="http://schemas.microsoft.com/office/drawing/2014/main" id="{A003C951-C4FE-40B6-B2B7-70735D1F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B2672963-F2E4-4917-924C-02B53DD1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4952"/>
            <a:ext cx="12119610" cy="11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22 (TIẾT 2):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905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03962" y="4255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79496" y="425562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865839" y="1414317"/>
            <a:ext cx="7697801" cy="905059"/>
            <a:chOff x="1824226" y="3918823"/>
            <a:chExt cx="7697801" cy="905059"/>
          </a:xfrm>
        </p:grpSpPr>
        <p:sp>
          <p:nvSpPr>
            <p:cNvPr id="41" name="Rectangle 40"/>
            <p:cNvSpPr/>
            <p:nvPr/>
          </p:nvSpPr>
          <p:spPr>
            <a:xfrm>
              <a:off x="1824226" y="3918826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 – 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01137" y="3918825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51 – 9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78048" y="3918824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63 – 7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4959" y="3918823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 – 8</a:t>
              </a:r>
            </a:p>
          </p:txBody>
        </p:sp>
      </p:grpSp>
      <p:sp>
        <p:nvSpPr>
          <p:cNvPr id="65" name="Oval 64"/>
          <p:cNvSpPr/>
          <p:nvPr/>
        </p:nvSpPr>
        <p:spPr>
          <a:xfrm>
            <a:off x="856828" y="2890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97595" y="2890094"/>
            <a:ext cx="5612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Cắm hoa vào lọ thích hợp.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659" y="2917325"/>
            <a:ext cx="5252885" cy="317866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027427" y="3635968"/>
            <a:ext cx="772587" cy="885240"/>
            <a:chOff x="7027427" y="3635968"/>
            <a:chExt cx="772587" cy="88524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4832"/>
            <a:stretch>
              <a:fillRect/>
            </a:stretch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02387" y="381332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>
                    <a:solidFill>
                      <a:schemeClr val="bg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76063" y="3752007"/>
            <a:ext cx="735867" cy="894832"/>
            <a:chOff x="6076063" y="3752007"/>
            <a:chExt cx="735867" cy="8948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4832"/>
            <a:stretch>
              <a:fillRect/>
            </a:stretch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076063" y="393895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>
                    <a:solidFill>
                      <a:schemeClr val="bg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1519075" y="3739166"/>
            <a:ext cx="2781531" cy="905056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– 7 =      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1241" y="392104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470868" y="4692222"/>
            <a:ext cx="2781531" cy="905056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– 2 =      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332907" y="48893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5" grpId="0" animBg="1"/>
      <p:bldP spid="66" grpId="0"/>
      <p:bldP spid="69" grpId="0" animBg="1"/>
      <p:bldP spid="70" grpId="0"/>
      <p:bldP spid="71" grpId="0" animBg="1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09340" y="3383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4649" y="246983"/>
            <a:ext cx="954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về nhà sóc đi qua ba phép tính có kết quả bằng nhau. Tìm nhà cho sóc.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744" y="1431231"/>
            <a:ext cx="7236255" cy="460787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28001" y="1308976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– 8 =     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58769" y="145058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28001" y="2072015"/>
            <a:ext cx="2781531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+ 24 =     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31780" y="2212831"/>
            <a:ext cx="77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28001" y="2801597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– 9 =     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04050" y="29695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28001" y="3531179"/>
            <a:ext cx="2781531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+ 16 =      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15068" y="36991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28001" y="4260761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– 4 =     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04050" y="440071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028001" y="4990343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– 7 =      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16531" y="513509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28001" y="5719925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– 8 =      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704050" y="589734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5058785" y="3162475"/>
            <a:ext cx="807151" cy="687167"/>
            <a:chOff x="1750173" y="2926500"/>
            <a:chExt cx="807151" cy="687167"/>
          </a:xfrm>
        </p:grpSpPr>
        <p:sp>
          <p:nvSpPr>
            <p:cNvPr id="93" name="Oval 92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44099" y="2577700"/>
            <a:ext cx="807151" cy="687167"/>
            <a:chOff x="1750173" y="2926500"/>
            <a:chExt cx="807151" cy="687167"/>
          </a:xfrm>
        </p:grpSpPr>
        <p:sp>
          <p:nvSpPr>
            <p:cNvPr id="96" name="Oval 95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933751" y="1708880"/>
            <a:ext cx="807151" cy="687167"/>
            <a:chOff x="1750173" y="2926500"/>
            <a:chExt cx="807151" cy="687167"/>
          </a:xfrm>
        </p:grpSpPr>
        <p:sp>
          <p:nvSpPr>
            <p:cNvPr id="99" name="Oval 98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947993" y="4656932"/>
            <a:ext cx="807151" cy="687167"/>
            <a:chOff x="1750173" y="2926500"/>
            <a:chExt cx="807151" cy="687167"/>
          </a:xfrm>
        </p:grpSpPr>
        <p:sp>
          <p:nvSpPr>
            <p:cNvPr id="102" name="Oval 101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8559726" y="2645385"/>
            <a:ext cx="807151" cy="687167"/>
            <a:chOff x="1750173" y="2926500"/>
            <a:chExt cx="807151" cy="687167"/>
          </a:xfrm>
        </p:grpSpPr>
        <p:sp>
          <p:nvSpPr>
            <p:cNvPr id="105" name="Oval 104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083989" y="3931083"/>
            <a:ext cx="807151" cy="687167"/>
            <a:chOff x="1750173" y="2926500"/>
            <a:chExt cx="807151" cy="687167"/>
          </a:xfrm>
        </p:grpSpPr>
        <p:sp>
          <p:nvSpPr>
            <p:cNvPr id="108" name="Oval 107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011827" y="5687173"/>
            <a:ext cx="807151" cy="687167"/>
            <a:chOff x="1750173" y="2926500"/>
            <a:chExt cx="807151" cy="687167"/>
          </a:xfrm>
        </p:grpSpPr>
        <p:sp>
          <p:nvSpPr>
            <p:cNvPr id="111" name="Oval 110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76676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26378" y="389458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14493" y="379015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10764" y="29297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52936" y="27154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873665" y="295981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886217" y="334615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287390" y="34358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13607" y="343600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821728" y="2317069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54611" y="47740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7576" y="388624"/>
            <a:ext cx="9549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vườn có 30 cây hoa hồng và hoa cúc. Mi đếm được có 9 cây hoa cúc. Hỏi trong vườn có bao nhiêu cây hoa hồng?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416" y="2548230"/>
            <a:ext cx="6176134" cy="37478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946F72-0DFB-4CC0-9377-6A87840F6EFD}"/>
              </a:ext>
            </a:extLst>
          </p:cNvPr>
          <p:cNvCxnSpPr>
            <a:cxnSpLocks/>
          </p:cNvCxnSpPr>
          <p:nvPr/>
        </p:nvCxnSpPr>
        <p:spPr>
          <a:xfrm>
            <a:off x="4032407" y="953409"/>
            <a:ext cx="6629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0A5C5D-F93A-45EB-99FE-5CFC866EBBA4}"/>
              </a:ext>
            </a:extLst>
          </p:cNvPr>
          <p:cNvCxnSpPr>
            <a:cxnSpLocks/>
          </p:cNvCxnSpPr>
          <p:nvPr/>
        </p:nvCxnSpPr>
        <p:spPr>
          <a:xfrm>
            <a:off x="4582823" y="1583401"/>
            <a:ext cx="3771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4150D8-C3F9-4870-929E-6E05F0393A6F}"/>
              </a:ext>
            </a:extLst>
          </p:cNvPr>
          <p:cNvCxnSpPr>
            <a:cxnSpLocks/>
          </p:cNvCxnSpPr>
          <p:nvPr/>
        </p:nvCxnSpPr>
        <p:spPr>
          <a:xfrm>
            <a:off x="2568740" y="2196641"/>
            <a:ext cx="564310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FLOWER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37" y="5421085"/>
            <a:ext cx="1016067" cy="142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FLOWER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7028"/>
            <a:ext cx="1600200" cy="129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" descr="ESTREG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46" y="6330045"/>
            <a:ext cx="4867275" cy="51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ESTREG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21" y="6330045"/>
            <a:ext cx="4867275" cy="4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" descr="ESTREG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1750"/>
            <a:ext cx="5149182" cy="39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" descr="ESTREG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86199" y="31747"/>
            <a:ext cx="4313237" cy="39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3" descr="6F32490B6FF6413DB05599B8F503472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40896" y="5925344"/>
            <a:ext cx="898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STREG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78762" y="6469"/>
            <a:ext cx="4313237" cy="37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2390" y="1478271"/>
            <a:ext cx="12119610" cy="19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22: PHÉP TRỪ (CÓ NHỚ) SỐ CÓ HAI CHỮ SỐ CHO SỐ CÓ MỘT CHỮ SỐ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B2672963-F2E4-4917-924C-02B53DD1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4952"/>
            <a:ext cx="12119610" cy="11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22 (TIẾT 3):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6039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23411" y="4255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6846" y="425562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79163" y="1548781"/>
            <a:ext cx="7697801" cy="905059"/>
            <a:chOff x="1824226" y="3918823"/>
            <a:chExt cx="7697801" cy="905059"/>
          </a:xfrm>
        </p:grpSpPr>
        <p:sp>
          <p:nvSpPr>
            <p:cNvPr id="31" name="Rectangle 30"/>
            <p:cNvSpPr/>
            <p:nvPr/>
          </p:nvSpPr>
          <p:spPr>
            <a:xfrm>
              <a:off x="1824226" y="3918826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63 – 8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01137" y="3918825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 – 9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78048" y="3918824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– 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54959" y="3918823"/>
              <a:ext cx="1467068" cy="905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92 – 4</a:t>
              </a:r>
            </a:p>
          </p:txBody>
        </p:sp>
      </p:grpSp>
      <p:sp>
        <p:nvSpPr>
          <p:cNvPr id="81" name="Oval 80"/>
          <p:cNvSpPr/>
          <p:nvPr/>
        </p:nvSpPr>
        <p:spPr>
          <a:xfrm>
            <a:off x="939524" y="30745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526122" y="2939263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779756" y="3606824"/>
            <a:ext cx="6206593" cy="2316024"/>
            <a:chOff x="2779756" y="3606824"/>
            <a:chExt cx="6206593" cy="2316024"/>
          </a:xfrm>
        </p:grpSpPr>
        <p:sp>
          <p:nvSpPr>
            <p:cNvPr id="87" name="TextBox 86"/>
            <p:cNvSpPr txBox="1"/>
            <p:nvPr/>
          </p:nvSpPr>
          <p:spPr>
            <a:xfrm>
              <a:off x="2779756" y="3912069"/>
              <a:ext cx="5838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3" name="Rectangle: Rounded Corners 2"/>
            <p:cNvSpPr/>
            <p:nvPr/>
          </p:nvSpPr>
          <p:spPr>
            <a:xfrm>
              <a:off x="3482576" y="3758343"/>
              <a:ext cx="879718" cy="758382"/>
            </a:xfrm>
            <a:prstGeom prst="roundRect">
              <a:avLst/>
            </a:prstGeom>
            <a:solidFill>
              <a:srgbClr val="CAE8F8"/>
            </a:solidFill>
            <a:ln>
              <a:solidFill>
                <a:srgbClr val="CAE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5915308" y="37583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8240363" y="37583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/>
              <a:stCxn id="3" idx="3"/>
              <a:endCxn id="6" idx="1"/>
            </p:cNvCxnSpPr>
            <p:nvPr/>
          </p:nvCxnSpPr>
          <p:spPr>
            <a:xfrm flipV="1">
              <a:off x="4362294" y="4137530"/>
              <a:ext cx="1772944" cy="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5"/>
              <a:endCxn id="7" idx="2"/>
            </p:cNvCxnSpPr>
            <p:nvPr/>
          </p:nvCxnSpPr>
          <p:spPr>
            <a:xfrm>
              <a:off x="6575097" y="4137530"/>
              <a:ext cx="166526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780463" y="3606824"/>
              <a:ext cx="857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+ 4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039689" y="360682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779756" y="5154910"/>
              <a:ext cx="6126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3482576" y="4979800"/>
              <a:ext cx="879718" cy="758382"/>
            </a:xfrm>
            <a:prstGeom prst="triangle">
              <a:avLst/>
            </a:prstGeom>
            <a:solidFill>
              <a:srgbClr val="D2C3E0"/>
            </a:solidFill>
            <a:ln>
              <a:solidFill>
                <a:srgbClr val="D2C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: Rounded Corners 90"/>
            <p:cNvSpPr/>
            <p:nvPr/>
          </p:nvSpPr>
          <p:spPr>
            <a:xfrm>
              <a:off x="5975976" y="4979800"/>
              <a:ext cx="758382" cy="758382"/>
            </a:xfrm>
            <a:prstGeom prst="roundRect">
              <a:avLst/>
            </a:prstGeom>
            <a:solidFill>
              <a:srgbClr val="D8E8BA"/>
            </a:solidFill>
            <a:ln>
              <a:solidFill>
                <a:srgbClr val="D8E8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8240363" y="4979800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4" name="Straight Arrow Connector 13"/>
            <p:cNvCxnSpPr>
              <a:stCxn id="90" idx="5"/>
              <a:endCxn id="91" idx="1"/>
            </p:cNvCxnSpPr>
            <p:nvPr/>
          </p:nvCxnSpPr>
          <p:spPr>
            <a:xfrm>
              <a:off x="4142365" y="5358991"/>
              <a:ext cx="18336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1" idx="3"/>
              <a:endCxn id="92" idx="2"/>
            </p:cNvCxnSpPr>
            <p:nvPr/>
          </p:nvCxnSpPr>
          <p:spPr>
            <a:xfrm>
              <a:off x="6734358" y="5358991"/>
              <a:ext cx="15060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629726" y="521496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748717" y="4751033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8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029109" y="4751937"/>
              <a:ext cx="11144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+ 38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13942" y="3756943"/>
            <a:ext cx="879718" cy="994994"/>
            <a:chOff x="6067708" y="3910739"/>
            <a:chExt cx="879718" cy="994994"/>
          </a:xfrm>
        </p:grpSpPr>
        <p:sp>
          <p:nvSpPr>
            <p:cNvPr id="106" name="Isosceles Triangle 105"/>
            <p:cNvSpPr/>
            <p:nvPr/>
          </p:nvSpPr>
          <p:spPr>
            <a:xfrm>
              <a:off x="6067708" y="39107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214858" y="4197847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240363" y="3758339"/>
            <a:ext cx="777911" cy="853480"/>
            <a:chOff x="8392763" y="3910739"/>
            <a:chExt cx="777911" cy="853480"/>
          </a:xfrm>
        </p:grpSpPr>
        <p:sp>
          <p:nvSpPr>
            <p:cNvPr id="108" name="Oval 107"/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73047" y="405633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</a:p>
          </p:txBody>
        </p:sp>
      </p:grpSp>
      <p:sp>
        <p:nvSpPr>
          <p:cNvPr id="110" name="Rectangle: Rounded Corners 109"/>
          <p:cNvSpPr/>
          <p:nvPr/>
        </p:nvSpPr>
        <p:spPr>
          <a:xfrm>
            <a:off x="5975975" y="4981821"/>
            <a:ext cx="825867" cy="758382"/>
          </a:xfrm>
          <a:prstGeom prst="roundRect">
            <a:avLst/>
          </a:prstGeom>
          <a:solidFill>
            <a:srgbClr val="D8E8BA"/>
          </a:solidFill>
          <a:ln>
            <a:solidFill>
              <a:srgbClr val="D8E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8228322" y="4979800"/>
            <a:ext cx="777911" cy="853480"/>
            <a:chOff x="8392763" y="3910739"/>
            <a:chExt cx="777911" cy="853480"/>
          </a:xfrm>
        </p:grpSpPr>
        <p:sp>
          <p:nvSpPr>
            <p:cNvPr id="112" name="Oval 111"/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473047" y="405633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1" grpId="0" animBg="1"/>
      <p:bldP spid="86" grpId="0"/>
      <p:bldP spid="1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0362" y="225512"/>
            <a:ext cx="4488029" cy="36200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1200" y="3700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49183" y="370003"/>
            <a:ext cx="4544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mèo nấp sau cánh cửa ghi phép tính có kết quả lớn nhất. Hỏi con mèo nấp sau cánh cửa nào?</a:t>
            </a:r>
          </a:p>
        </p:txBody>
      </p:sp>
      <p:pic>
        <p:nvPicPr>
          <p:cNvPr id="1026" name="Picture 2" descr="Grey Cat Cartoon HD Stock Images | Shutter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"/>
          <a:stretch>
            <a:fillRect/>
          </a:stretch>
        </p:blipFill>
        <p:spPr bwMode="auto">
          <a:xfrm>
            <a:off x="9077759" y="2768523"/>
            <a:ext cx="875648" cy="7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873141" y="1523797"/>
            <a:ext cx="807151" cy="662828"/>
            <a:chOff x="1750173" y="2926500"/>
            <a:chExt cx="807151" cy="662828"/>
          </a:xfrm>
        </p:grpSpPr>
        <p:sp>
          <p:nvSpPr>
            <p:cNvPr id="13" name="Oval 12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306505" y="1523797"/>
            <a:ext cx="807151" cy="662828"/>
            <a:chOff x="1750173" y="2926500"/>
            <a:chExt cx="807151" cy="662828"/>
          </a:xfrm>
        </p:grpSpPr>
        <p:sp>
          <p:nvSpPr>
            <p:cNvPr id="16" name="Oval 15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84852" y="3110155"/>
            <a:ext cx="807151" cy="662828"/>
            <a:chOff x="1750173" y="2926500"/>
            <a:chExt cx="807151" cy="662828"/>
          </a:xfrm>
        </p:grpSpPr>
        <p:sp>
          <p:nvSpPr>
            <p:cNvPr id="19" name="Oval 18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723877" y="37787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3869" y="3723133"/>
            <a:ext cx="4567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ô tô đang che ba số là 10, 20 và 40.</a:t>
            </a: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mỗi ô tô đang che số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3342" y="3997432"/>
            <a:ext cx="5722067" cy="214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26"/>
          <p:cNvGrpSpPr/>
          <p:nvPr/>
        </p:nvGrpSpPr>
        <p:grpSpPr>
          <a:xfrm>
            <a:off x="8980232" y="4434098"/>
            <a:ext cx="807151" cy="662828"/>
            <a:chOff x="1750173" y="2926500"/>
            <a:chExt cx="807151" cy="662828"/>
          </a:xfrm>
        </p:grpSpPr>
        <p:sp>
          <p:nvSpPr>
            <p:cNvPr id="28" name="Oval 27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50218" y="5482276"/>
            <a:ext cx="807151" cy="662828"/>
            <a:chOff x="1750173" y="2926500"/>
            <a:chExt cx="807151" cy="662828"/>
          </a:xfrm>
        </p:grpSpPr>
        <p:sp>
          <p:nvSpPr>
            <p:cNvPr id="32" name="Oval 31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077759" y="5479022"/>
            <a:ext cx="807151" cy="662828"/>
            <a:chOff x="1750173" y="2926500"/>
            <a:chExt cx="807151" cy="662828"/>
          </a:xfrm>
        </p:grpSpPr>
        <p:sp>
          <p:nvSpPr>
            <p:cNvPr id="37" name="Oval 36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41375" y="6174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78697" y="498529"/>
            <a:ext cx="9675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cân nặng 23kg. Mi nhẹ hơn Mai 5kg. Hỏi Mi cân nặng bao nhiêu ki-lô-gam?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382" y="2468881"/>
            <a:ext cx="6562753" cy="36457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414256-147D-4E10-9EDC-5A50DA369939}"/>
              </a:ext>
            </a:extLst>
          </p:cNvPr>
          <p:cNvCxnSpPr>
            <a:cxnSpLocks/>
          </p:cNvCxnSpPr>
          <p:nvPr/>
        </p:nvCxnSpPr>
        <p:spPr>
          <a:xfrm>
            <a:off x="1380647" y="1127145"/>
            <a:ext cx="3941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A762AF-8E68-49C2-A052-60C87109C48E}"/>
              </a:ext>
            </a:extLst>
          </p:cNvPr>
          <p:cNvCxnSpPr>
            <a:cxnSpLocks/>
          </p:cNvCxnSpPr>
          <p:nvPr/>
        </p:nvCxnSpPr>
        <p:spPr>
          <a:xfrm>
            <a:off x="5638703" y="1127145"/>
            <a:ext cx="41636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2A1678-D6EA-4BB7-8F76-FD4586D05B13}"/>
              </a:ext>
            </a:extLst>
          </p:cNvPr>
          <p:cNvCxnSpPr>
            <a:cxnSpLocks/>
          </p:cNvCxnSpPr>
          <p:nvPr/>
        </p:nvCxnSpPr>
        <p:spPr>
          <a:xfrm>
            <a:off x="1380647" y="1712009"/>
            <a:ext cx="682152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B2672963-F2E4-4917-924C-02B53DD1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4952"/>
            <a:ext cx="12119610" cy="11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22 (TIẾT 4):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25952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952224" y="7437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89546" y="639281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1496"/>
              </p:ext>
            </p:extLst>
          </p:nvPr>
        </p:nvGraphicFramePr>
        <p:xfrm>
          <a:off x="843379" y="1927303"/>
          <a:ext cx="9171282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8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8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32115" y="3219249"/>
            <a:ext cx="646331" cy="646331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6204" y="3105834"/>
            <a:ext cx="646331" cy="646331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70868" y="3201212"/>
            <a:ext cx="646331" cy="646331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24957" y="3210230"/>
            <a:ext cx="646331" cy="646331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756915" y="53415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46016" y="452107"/>
            <a:ext cx="9614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878" y="2158999"/>
            <a:ext cx="7047222" cy="434787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650018" y="4450951"/>
            <a:ext cx="807151" cy="662828"/>
            <a:chOff x="1750173" y="2926500"/>
            <a:chExt cx="807151" cy="662828"/>
          </a:xfrm>
        </p:grpSpPr>
        <p:sp>
          <p:nvSpPr>
            <p:cNvPr id="27" name="Oval 26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88849" y="3499095"/>
            <a:ext cx="807151" cy="662828"/>
            <a:chOff x="1750173" y="2926500"/>
            <a:chExt cx="807151" cy="662828"/>
          </a:xfrm>
        </p:grpSpPr>
        <p:sp>
          <p:nvSpPr>
            <p:cNvPr id="30" name="Oval 29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91604" y="2978521"/>
            <a:ext cx="807151" cy="662828"/>
            <a:chOff x="1750173" y="2926500"/>
            <a:chExt cx="807151" cy="662828"/>
          </a:xfrm>
        </p:grpSpPr>
        <p:sp>
          <p:nvSpPr>
            <p:cNvPr id="33" name="Oval 32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Freeform: Shape 34"/>
          <p:cNvSpPr/>
          <p:nvPr/>
        </p:nvSpPr>
        <p:spPr>
          <a:xfrm>
            <a:off x="5880100" y="4114799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-1" fmla="*/ 1447800 w 1447800"/>
              <a:gd name="connsiteY0-2" fmla="*/ 1498600 h 1498600"/>
              <a:gd name="connsiteX1-3" fmla="*/ 667139 w 1447800"/>
              <a:gd name="connsiteY1-4" fmla="*/ 904516 h 1498600"/>
              <a:gd name="connsiteX2-5" fmla="*/ 393700 w 1447800"/>
              <a:gd name="connsiteY2-6" fmla="*/ 254000 h 1498600"/>
              <a:gd name="connsiteX3-7" fmla="*/ 0 w 1447800"/>
              <a:gd name="connsiteY3-8" fmla="*/ 0 h 1498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Freeform: Shape 37"/>
          <p:cNvSpPr/>
          <p:nvPr/>
        </p:nvSpPr>
        <p:spPr>
          <a:xfrm>
            <a:off x="5219700" y="5067299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-1" fmla="*/ 3390900 w 3390900"/>
              <a:gd name="connsiteY0-2" fmla="*/ 1117600 h 1123843"/>
              <a:gd name="connsiteX1-3" fmla="*/ 1854200 w 3390900"/>
              <a:gd name="connsiteY1-4" fmla="*/ 990600 h 1123843"/>
              <a:gd name="connsiteX2-5" fmla="*/ 1013599 w 3390900"/>
              <a:gd name="connsiteY2-6" fmla="*/ 292100 h 1123843"/>
              <a:gd name="connsiteX3-7" fmla="*/ 0 w 3390900"/>
              <a:gd name="connsiteY3-8" fmla="*/ 0 h 11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Freeform: Shape 40"/>
          <p:cNvSpPr/>
          <p:nvPr/>
        </p:nvSpPr>
        <p:spPr>
          <a:xfrm>
            <a:off x="6471490" y="3657600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-1" fmla="*/ 3448054 w 3448054"/>
              <a:gd name="connsiteY0-2" fmla="*/ 1866900 h 1866900"/>
              <a:gd name="connsiteX1-3" fmla="*/ 2787654 w 3448054"/>
              <a:gd name="connsiteY1-4" fmla="*/ 1066800 h 1866900"/>
              <a:gd name="connsiteX2-5" fmla="*/ 1136654 w 3448054"/>
              <a:gd name="connsiteY2-6" fmla="*/ 723900 h 1866900"/>
              <a:gd name="connsiteX3-7" fmla="*/ 165104 w 3448054"/>
              <a:gd name="connsiteY3-8" fmla="*/ 508000 h 1866900"/>
              <a:gd name="connsiteX4-9" fmla="*/ 69854 w 3448054"/>
              <a:gd name="connsiteY4-10" fmla="*/ 0 h 1866900"/>
              <a:gd name="connsiteX0-11" fmla="*/ 3448054 w 3448054"/>
              <a:gd name="connsiteY0-12" fmla="*/ 1866900 h 1866900"/>
              <a:gd name="connsiteX1-13" fmla="*/ 2787654 w 3448054"/>
              <a:gd name="connsiteY1-14" fmla="*/ 1066800 h 1866900"/>
              <a:gd name="connsiteX2-15" fmla="*/ 819154 w 3448054"/>
              <a:gd name="connsiteY2-16" fmla="*/ 749300 h 1866900"/>
              <a:gd name="connsiteX3-17" fmla="*/ 165104 w 3448054"/>
              <a:gd name="connsiteY3-18" fmla="*/ 508000 h 1866900"/>
              <a:gd name="connsiteX4-19" fmla="*/ 69854 w 3448054"/>
              <a:gd name="connsiteY4-20" fmla="*/ 0 h 1866900"/>
              <a:gd name="connsiteX0-21" fmla="*/ 3459910 w 3459910"/>
              <a:gd name="connsiteY0-22" fmla="*/ 1866900 h 1866900"/>
              <a:gd name="connsiteX1-23" fmla="*/ 2799510 w 3459910"/>
              <a:gd name="connsiteY1-24" fmla="*/ 1066800 h 1866900"/>
              <a:gd name="connsiteX2-25" fmla="*/ 831010 w 3459910"/>
              <a:gd name="connsiteY2-26" fmla="*/ 749300 h 1866900"/>
              <a:gd name="connsiteX3-27" fmla="*/ 145210 w 3459910"/>
              <a:gd name="connsiteY3-28" fmla="*/ 546100 h 1866900"/>
              <a:gd name="connsiteX4-29" fmla="*/ 81710 w 3459910"/>
              <a:gd name="connsiteY4-30" fmla="*/ 0 h 1866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7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35" grpId="0" animBg="1"/>
      <p:bldP spid="38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00928" y="60108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966" y="517664"/>
            <a:ext cx="49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đúng.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928" y="1118286"/>
            <a:ext cx="6283453" cy="23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40 + 20 – 6 = ?</a:t>
            </a:r>
          </a:p>
          <a:p>
            <a:pPr algn="just">
              <a:lnSpc>
                <a:spcPct val="250000"/>
              </a:lnSpc>
            </a:pP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	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928" y="3429000"/>
            <a:ext cx="7366528" cy="23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43 – 8 + 17 = ?</a:t>
            </a:r>
          </a:p>
          <a:p>
            <a:pPr algn="just">
              <a:lnSpc>
                <a:spcPct val="250000"/>
              </a:lnSpc>
            </a:pP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	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855278" y="2171953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3125994" y="2851296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665995" y="4436958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" name="Oval 8"/>
          <p:cNvSpPr/>
          <p:nvPr/>
        </p:nvSpPr>
        <p:spPr>
          <a:xfrm>
            <a:off x="5532624" y="5152833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780884" y="4562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18204" y="456213"/>
            <a:ext cx="10012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973" y="3049468"/>
            <a:ext cx="7532054" cy="31471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E737C1-7200-418A-8EA0-9C92ACCF6A4B}"/>
              </a:ext>
            </a:extLst>
          </p:cNvPr>
          <p:cNvCxnSpPr>
            <a:cxnSpLocks/>
          </p:cNvCxnSpPr>
          <p:nvPr/>
        </p:nvCxnSpPr>
        <p:spPr>
          <a:xfrm>
            <a:off x="5570907" y="993980"/>
            <a:ext cx="3058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BCF0F-0693-4634-8286-BDD46174CDF5}"/>
              </a:ext>
            </a:extLst>
          </p:cNvPr>
          <p:cNvCxnSpPr>
            <a:cxnSpLocks/>
          </p:cNvCxnSpPr>
          <p:nvPr/>
        </p:nvCxnSpPr>
        <p:spPr>
          <a:xfrm>
            <a:off x="6405408" y="1553273"/>
            <a:ext cx="4602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EB989B-33F2-49B8-A486-CE7D52066FC5}"/>
              </a:ext>
            </a:extLst>
          </p:cNvPr>
          <p:cNvCxnSpPr>
            <a:cxnSpLocks/>
          </p:cNvCxnSpPr>
          <p:nvPr/>
        </p:nvCxnSpPr>
        <p:spPr>
          <a:xfrm>
            <a:off x="2064228" y="2093749"/>
            <a:ext cx="754141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3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28918" y="47612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8253" y="263280"/>
            <a:ext cx="10292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89" y="1818492"/>
            <a:ext cx="9370920" cy="45421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79446" y="2377445"/>
            <a:ext cx="807151" cy="662828"/>
            <a:chOff x="1750173" y="2926500"/>
            <a:chExt cx="807151" cy="662828"/>
          </a:xfrm>
        </p:grpSpPr>
        <p:sp>
          <p:nvSpPr>
            <p:cNvPr id="12" name="Oval 11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95602" y="2377445"/>
            <a:ext cx="807151" cy="662828"/>
            <a:chOff x="1750173" y="2926500"/>
            <a:chExt cx="807151" cy="662828"/>
          </a:xfrm>
        </p:grpSpPr>
        <p:sp>
          <p:nvSpPr>
            <p:cNvPr id="19" name="Oval 18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11758" y="2382970"/>
            <a:ext cx="807151" cy="662828"/>
            <a:chOff x="1750173" y="2926500"/>
            <a:chExt cx="807151" cy="662828"/>
          </a:xfrm>
        </p:grpSpPr>
        <p:sp>
          <p:nvSpPr>
            <p:cNvPr id="22" name="Oval 21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27914" y="2388495"/>
            <a:ext cx="807151" cy="662828"/>
            <a:chOff x="1750173" y="2926500"/>
            <a:chExt cx="807151" cy="662828"/>
          </a:xfrm>
        </p:grpSpPr>
        <p:sp>
          <p:nvSpPr>
            <p:cNvPr id="25" name="Oval 24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44070" y="2394020"/>
            <a:ext cx="807151" cy="662828"/>
            <a:chOff x="1750173" y="2926500"/>
            <a:chExt cx="807151" cy="662828"/>
          </a:xfrm>
        </p:grpSpPr>
        <p:sp>
          <p:nvSpPr>
            <p:cNvPr id="28" name="Oval 27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162467" y="337947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68165" y="352044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75721" y="484873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59340" y="595122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390094" y="595122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8824562" y="519307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21177" y="2660737"/>
            <a:ext cx="5626861" cy="1440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6079310276820">
            <a:hlinkClick r:id="" action="ppaction://media"/>
            <a:extLst>
              <a:ext uri="{FF2B5EF4-FFF2-40B4-BE49-F238E27FC236}">
                <a16:creationId xmlns:a16="http://schemas.microsoft.com/office/drawing/2014/main" id="{0178C071-7B64-4351-B80F-FA62D0918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50" y="-27305"/>
            <a:ext cx="11963400" cy="3449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2</a:t>
            </a:r>
          </a:p>
          <a:p>
            <a:pPr>
              <a:lnSpc>
                <a:spcPct val="120000"/>
              </a:lnSpc>
            </a:pPr>
            <a:r>
              <a:rPr lang="en-US" altLang="vi-VN" sz="3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Việc 1: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Viết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bao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</a:rPr>
              <a:t>bơ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dụng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đã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vi-VN" sz="3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Việc 2:</a:t>
            </a: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Trao đổi cách làm trong nhóm 2.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 phút.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9145" y="3359150"/>
            <a:ext cx="3190875" cy="1483360"/>
            <a:chOff x="4555945" y="561512"/>
            <a:chExt cx="2650401" cy="78661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Speech Bubble: Oval 12"/>
            <p:cNvSpPr/>
            <p:nvPr/>
          </p:nvSpPr>
          <p:spPr>
            <a:xfrm>
              <a:off x="4555945" y="561512"/>
              <a:ext cx="2554731" cy="786616"/>
            </a:xfrm>
            <a:prstGeom prst="wedgeEllipseCallout">
              <a:avLst>
                <a:gd name="adj1" fmla="val 29475"/>
                <a:gd name="adj2" fmla="val 7337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77066" y="633006"/>
              <a:ext cx="2529280" cy="63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Times New Roman" panose="02020603050405020304" charset="0"/>
                  <a:cs typeface="Times New Roman" panose="02020603050405020304" charset="0"/>
                </a:rPr>
                <a:t>Vậy có bao nhiêu quả bơ?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383" y="4109502"/>
            <a:ext cx="5716857" cy="33125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5895" y="3478530"/>
            <a:ext cx="3242310" cy="1363980"/>
            <a:chOff x="2194561" y="1902368"/>
            <a:chExt cx="3200385" cy="957983"/>
          </a:xfrm>
        </p:grpSpPr>
        <p:sp>
          <p:nvSpPr>
            <p:cNvPr id="9" name="Speech Bubble: Oval 3"/>
            <p:cNvSpPr/>
            <p:nvPr/>
          </p:nvSpPr>
          <p:spPr>
            <a:xfrm>
              <a:off x="2194561" y="1902368"/>
              <a:ext cx="3200385" cy="957983"/>
            </a:xfrm>
            <a:prstGeom prst="wedgeEllipseCallout">
              <a:avLst>
                <a:gd name="adj1" fmla="val 32024"/>
                <a:gd name="adj2" fmla="val 5165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94561" y="1913072"/>
              <a:ext cx="3103074" cy="84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Times New Roman" panose="02020603050405020304" charset="0"/>
                  <a:cs typeface="Times New Roman" panose="02020603050405020304" charset="0"/>
                </a:rPr>
                <a:t>Có 32 quả </a:t>
              </a:r>
            </a:p>
            <a:p>
              <a:pPr algn="ctr"/>
              <a:r>
                <a:rPr lang="vi-VN" sz="3600" dirty="0">
                  <a:latin typeface="Times New Roman" panose="02020603050405020304" charset="0"/>
                  <a:cs typeface="Times New Roman" panose="02020603050405020304" charset="0"/>
                </a:rPr>
                <a:t>dưa hấu và bơ.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50285" y="3478530"/>
            <a:ext cx="2613660" cy="1216890"/>
            <a:chOff x="2142822" y="2901058"/>
            <a:chExt cx="2700222" cy="678778"/>
          </a:xfrm>
        </p:grpSpPr>
        <p:sp>
          <p:nvSpPr>
            <p:cNvPr id="13" name="Speech Bubble: Oval 8"/>
            <p:cNvSpPr/>
            <p:nvPr/>
          </p:nvSpPr>
          <p:spPr>
            <a:xfrm>
              <a:off x="2143011" y="2901058"/>
              <a:ext cx="2573212" cy="678674"/>
            </a:xfrm>
            <a:prstGeom prst="wedgeEllipseCallout">
              <a:avLst>
                <a:gd name="adj1" fmla="val 24233"/>
                <a:gd name="adj2" fmla="val 6304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42822" y="2911104"/>
              <a:ext cx="2700222" cy="66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Times New Roman" panose="02020603050405020304" charset="0"/>
                  <a:cs typeface="Times New Roman" panose="02020603050405020304" charset="0"/>
                </a:rPr>
                <a:t>Có 7 quả dưa hấu.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7697" y="4545362"/>
            <a:ext cx="1236378" cy="2312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/>
          <p:cNvGraphicFramePr>
            <a:graphicFrameLocks noGrp="1"/>
          </p:cNvGraphicFramePr>
          <p:nvPr/>
        </p:nvGraphicFramePr>
        <p:xfrm>
          <a:off x="2991485" y="4123690"/>
          <a:ext cx="5172710" cy="2379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615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365">
                <a:tc>
                  <a:txBody>
                    <a:bodyPr/>
                    <a:lstStyle/>
                    <a:p>
                      <a:endParaRPr lang="vi-VN" sz="4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: Rounded Corners 18"/>
          <p:cNvSpPr/>
          <p:nvPr/>
        </p:nvSpPr>
        <p:spPr>
          <a:xfrm>
            <a:off x="4494640" y="500392"/>
            <a:ext cx="2802271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32 – 7 = ?</a:t>
            </a: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2992755" y="1398270"/>
          <a:ext cx="5171440" cy="2725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631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110">
                <a:tc>
                  <a:txBody>
                    <a:bodyPr/>
                    <a:lstStyle/>
                    <a:p>
                      <a:endParaRPr lang="vi-VN" sz="4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2335" y="2369185"/>
            <a:ext cx="546735" cy="1594485"/>
          </a:xfrm>
          <a:prstGeom prst="rect">
            <a:avLst/>
          </a:prstGeom>
        </p:spPr>
      </p:pic>
      <p:sp>
        <p:nvSpPr>
          <p:cNvPr id="31" name="Can 33"/>
          <p:cNvSpPr/>
          <p:nvPr/>
        </p:nvSpPr>
        <p:spPr>
          <a:xfrm>
            <a:off x="6773545" y="2521585"/>
            <a:ext cx="76200" cy="1484630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Can 33"/>
          <p:cNvSpPr/>
          <p:nvPr/>
        </p:nvSpPr>
        <p:spPr>
          <a:xfrm>
            <a:off x="6560820" y="2521585"/>
            <a:ext cx="76200" cy="1484630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Can 33"/>
          <p:cNvSpPr/>
          <p:nvPr/>
        </p:nvSpPr>
        <p:spPr>
          <a:xfrm>
            <a:off x="6112510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Can 33"/>
          <p:cNvSpPr/>
          <p:nvPr/>
        </p:nvSpPr>
        <p:spPr>
          <a:xfrm>
            <a:off x="597598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745" y="2369185"/>
            <a:ext cx="546735" cy="15944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575" y="2369185"/>
            <a:ext cx="546735" cy="1594485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4669155" y="2368550"/>
            <a:ext cx="723265" cy="1633855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" name="Straight Arrow Connector 5"/>
          <p:cNvCxnSpPr>
            <a:stCxn id="24" idx="3"/>
          </p:cNvCxnSpPr>
          <p:nvPr/>
        </p:nvCxnSpPr>
        <p:spPr>
          <a:xfrm>
            <a:off x="5392420" y="3185478"/>
            <a:ext cx="687071" cy="4011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545" y="4961890"/>
            <a:ext cx="528320" cy="15411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320" y="4961890"/>
            <a:ext cx="528320" cy="1541145"/>
          </a:xfrm>
          <a:prstGeom prst="rect">
            <a:avLst/>
          </a:prstGeom>
        </p:spPr>
      </p:pic>
      <p:sp>
        <p:nvSpPr>
          <p:cNvPr id="10" name="Arrow: Down 9"/>
          <p:cNvSpPr/>
          <p:nvPr/>
        </p:nvSpPr>
        <p:spPr>
          <a:xfrm>
            <a:off x="5530708" y="3951138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Can 33"/>
          <p:cNvSpPr/>
          <p:nvPr/>
        </p:nvSpPr>
        <p:spPr>
          <a:xfrm>
            <a:off x="584517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Can 33"/>
          <p:cNvSpPr/>
          <p:nvPr/>
        </p:nvSpPr>
        <p:spPr>
          <a:xfrm>
            <a:off x="624268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Can 33"/>
          <p:cNvSpPr/>
          <p:nvPr/>
        </p:nvSpPr>
        <p:spPr>
          <a:xfrm>
            <a:off x="637349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Can 33"/>
          <p:cNvSpPr/>
          <p:nvPr/>
        </p:nvSpPr>
        <p:spPr>
          <a:xfrm>
            <a:off x="6503670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Can 33"/>
          <p:cNvSpPr/>
          <p:nvPr/>
        </p:nvSpPr>
        <p:spPr>
          <a:xfrm>
            <a:off x="663384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Can 33"/>
          <p:cNvSpPr/>
          <p:nvPr/>
        </p:nvSpPr>
        <p:spPr>
          <a:xfrm>
            <a:off x="6764020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Can 33"/>
          <p:cNvSpPr/>
          <p:nvPr/>
        </p:nvSpPr>
        <p:spPr>
          <a:xfrm>
            <a:off x="6894830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Can 33"/>
          <p:cNvSpPr/>
          <p:nvPr/>
        </p:nvSpPr>
        <p:spPr>
          <a:xfrm>
            <a:off x="702500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Can 33"/>
          <p:cNvSpPr/>
          <p:nvPr/>
        </p:nvSpPr>
        <p:spPr>
          <a:xfrm>
            <a:off x="7408545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Can 33"/>
          <p:cNvSpPr/>
          <p:nvPr/>
        </p:nvSpPr>
        <p:spPr>
          <a:xfrm>
            <a:off x="7538720" y="4993386"/>
            <a:ext cx="76200" cy="1447165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784961" y="5082493"/>
            <a:ext cx="913765" cy="11372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/>
          <p:cNvSpPr/>
          <p:nvPr/>
        </p:nvSpPr>
        <p:spPr>
          <a:xfrm>
            <a:off x="2756408" y="224727"/>
            <a:ext cx="6030214" cy="1062736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vi-VN" sz="8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– 7 = </a:t>
            </a:r>
            <a:r>
              <a:rPr lang="vi-VN" sz="8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</a:t>
            </a:r>
            <a:endParaRPr lang="vi-VN" sz="8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24" grpId="0" bldLvl="0" animBg="1"/>
      <p:bldP spid="10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animBg="1"/>
      <p:bldP spid="74" grpId="0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727</Words>
  <Application>Microsoft Office PowerPoint</Application>
  <PresentationFormat>Widescreen</PresentationFormat>
  <Paragraphs>200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126</cp:revision>
  <dcterms:created xsi:type="dcterms:W3CDTF">2021-06-02T01:34:00Z</dcterms:created>
  <dcterms:modified xsi:type="dcterms:W3CDTF">2024-12-02T03:23:18Z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A507F5EA3F2A40D8BE4C5DFB3F9C7CA2_12</vt:lpwstr>
  </property>
  <property fmtid="{D5CDD505-2E9C-101B-9397-08002B2CF9AE}" pid="3" name="KSOProductBuildVer">
    <vt:lpwstr>1033-12.2.0.13266</vt:lpwstr>
  </property>
</Properties>
</file>