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5" r:id="rId3"/>
    <p:sldId id="307" r:id="rId4"/>
    <p:sldId id="314" r:id="rId5"/>
    <p:sldId id="317" r:id="rId6"/>
    <p:sldId id="324" r:id="rId7"/>
    <p:sldId id="322" r:id="rId8"/>
    <p:sldId id="396" r:id="rId9"/>
    <p:sldId id="397" r:id="rId10"/>
    <p:sldId id="325" r:id="rId11"/>
    <p:sldId id="330" r:id="rId12"/>
    <p:sldId id="332" r:id="rId13"/>
    <p:sldId id="333" r:id="rId14"/>
    <p:sldId id="334" r:id="rId15"/>
    <p:sldId id="335" r:id="rId16"/>
    <p:sldId id="340" r:id="rId17"/>
    <p:sldId id="342" r:id="rId18"/>
    <p:sldId id="344" r:id="rId19"/>
    <p:sldId id="345" r:id="rId20"/>
    <p:sldId id="346" r:id="rId21"/>
    <p:sldId id="347" r:id="rId22"/>
    <p:sldId id="348" r:id="rId23"/>
    <p:sldId id="349" r:id="rId24"/>
    <p:sldId id="350" r:id="rId25"/>
    <p:sldId id="351" r:id="rId26"/>
    <p:sldId id="352" r:id="rId27"/>
    <p:sldId id="353" r:id="rId28"/>
    <p:sldId id="356" r:id="rId29"/>
    <p:sldId id="360" r:id="rId30"/>
    <p:sldId id="361" r:id="rId31"/>
    <p:sldId id="362" r:id="rId32"/>
    <p:sldId id="364" r:id="rId33"/>
    <p:sldId id="393" r:id="rId34"/>
    <p:sldId id="368" r:id="rId35"/>
    <p:sldId id="395" r:id="rId36"/>
    <p:sldId id="373" r:id="rId37"/>
    <p:sldId id="378" r:id="rId38"/>
    <p:sldId id="399" r:id="rId39"/>
    <p:sldId id="400" r:id="rId40"/>
    <p:sldId id="374" r:id="rId41"/>
    <p:sldId id="380" r:id="rId42"/>
    <p:sldId id="385" r:id="rId43"/>
    <p:sldId id="388" r:id="rId44"/>
    <p:sldId id="392" r:id="rId45"/>
    <p:sldId id="391" r:id="rId46"/>
  </p:sldIdLst>
  <p:sldSz cx="12192000" cy="6858000"/>
  <p:notesSz cx="6858000" cy="9144000"/>
  <p:embeddedFontLst>
    <p:embeddedFont>
      <p:font typeface="KaiTi" panose="02010609060101010101" pitchFamily="49" charset="-122"/>
      <p:regular r:id="rId47"/>
    </p:embeddedFont>
    <p:embeddedFont>
      <p:font typeface="宋体" panose="02010600030101010101" pitchFamily="2" charset="-122"/>
      <p:regular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Great Vibes" panose="020B0604020202020204" charset="0"/>
      <p:regular r:id="rId55"/>
    </p:embeddedFont>
    <p:embeddedFont>
      <p:font typeface="HP001 5 hàng" panose="020B0603050302020204" pitchFamily="34" charset="0"/>
      <p:regular r:id="rId56"/>
      <p:bold r:id="rId57"/>
    </p:embeddedFont>
    <p:embeddedFont>
      <p:font typeface="HP001 5H" panose="020B0603050302020204" pitchFamily="34" charset="0"/>
      <p:bold r:id="rId58"/>
    </p:embeddedFont>
    <p:embeddedFont>
      <p:font typeface="Nunito Black"/>
      <p:bold r:id="rId59"/>
      <p:boldItalic r:id="rId60"/>
    </p:embeddedFont>
    <p:embeddedFont>
      <p:font typeface="Sigmar One" panose="020B0604020202020204" charset="0"/>
      <p:regular r:id="rId61"/>
    </p:embeddedFont>
    <p:embeddedFont>
      <p:font typeface="Tahoma" panose="020B0604030504040204" pitchFamily="3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949"/>
    <a:srgbClr val="088E22"/>
    <a:srgbClr val="078B20"/>
    <a:srgbClr val="558D04"/>
    <a:srgbClr val="CE4542"/>
    <a:srgbClr val="F4ADBD"/>
    <a:srgbClr val="DDECD9"/>
    <a:srgbClr val="FFF2D9"/>
    <a:srgbClr val="C6EAFA"/>
    <a:srgbClr val="FCE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9" d="100"/>
          <a:sy n="69" d="100"/>
        </p:scale>
        <p:origin x="61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2024/12/9</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112209" y="3071651"/>
            <a:ext cx="9902321" cy="927450"/>
            <a:chOff x="1308154" y="3568825"/>
            <a:chExt cx="9902321" cy="927450"/>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
        <p:nvSpPr>
          <p:cNvPr id="9" name="Google Shape;1910;p31">
            <a:extLst>
              <a:ext uri="{FF2B5EF4-FFF2-40B4-BE49-F238E27FC236}">
                <a16:creationId xmlns:a16="http://schemas.microsoft.com/office/drawing/2014/main" id="{B4486D36-6C53-75D6-BF08-C59D05FCF23A}"/>
              </a:ext>
            </a:extLst>
          </p:cNvPr>
          <p:cNvSpPr txBox="1">
            <a:spLocks/>
          </p:cNvSpPr>
          <p:nvPr/>
        </p:nvSpPr>
        <p:spPr>
          <a:xfrm>
            <a:off x="2109960" y="-29945"/>
            <a:ext cx="8142404" cy="2047007"/>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Tx/>
              <a:buSzTx/>
              <a:buFont typeface="Chango"/>
              <a:buNone/>
              <a:tabLst/>
              <a:defRPr/>
            </a:pPr>
            <a:r>
              <a:rPr kumimoji="0" lang="en-US" sz="3600"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Thứ</a:t>
            </a:r>
            <a:r>
              <a:rPr kumimoji="0" lang="en-US" sz="3600"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a:t>
            </a:r>
            <a:r>
              <a:rPr kumimoji="0" lang="en-US" sz="3600"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hai</a:t>
            </a:r>
            <a:r>
              <a:rPr kumimoji="0" lang="en-US" sz="3600"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a:t>
            </a:r>
            <a:r>
              <a:rPr kumimoji="0" lang="en-US" sz="3600"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ngày</a:t>
            </a:r>
            <a:r>
              <a:rPr kumimoji="0" lang="en-US" sz="3600"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a:t>
            </a:r>
            <a:r>
              <a:rPr lang="en-US" sz="3600" dirty="0">
                <a:ln w="0"/>
                <a:solidFill>
                  <a:schemeClr val="tx1"/>
                </a:solidFill>
                <a:latin typeface="HP001 5H" panose="020B0603050302020204" pitchFamily="34" charset="0"/>
                <a:ea typeface="Tahoma" panose="020B0604030504040204" pitchFamily="34" charset="0"/>
                <a:cs typeface="HP001 5H" panose="020B0603050302020204" pitchFamily="34" charset="0"/>
              </a:rPr>
              <a:t>16 </a:t>
            </a:r>
            <a:r>
              <a:rPr kumimoji="0" lang="en-US" sz="3600"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tháng</a:t>
            </a:r>
            <a:r>
              <a:rPr kumimoji="0" lang="en-US" sz="3600"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12 </a:t>
            </a:r>
            <a:r>
              <a:rPr kumimoji="0" lang="en-US" sz="3600"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năm</a:t>
            </a:r>
            <a:r>
              <a:rPr kumimoji="0" lang="en-US" sz="3600"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2024</a:t>
            </a:r>
          </a:p>
          <a:p>
            <a:pPr marL="0" marR="0" lvl="0" indent="0" algn="ctr" defTabSz="914400" rtl="0" eaLnBrk="1" fontAlgn="auto" latinLnBrk="0" hangingPunct="1">
              <a:lnSpc>
                <a:spcPct val="150000"/>
              </a:lnSpc>
              <a:spcBef>
                <a:spcPts val="0"/>
              </a:spcBef>
              <a:spcAft>
                <a:spcPts val="0"/>
              </a:spcAft>
              <a:buClrTx/>
              <a:buSzTx/>
              <a:buFont typeface="Chango"/>
              <a:buNone/>
              <a:tabLst/>
              <a:defRPr/>
            </a:pPr>
            <a:r>
              <a:rPr kumimoji="0" lang="en-US" sz="3600" b="1"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Tiếng</a:t>
            </a:r>
            <a:r>
              <a:rPr kumimoji="0" lang="en-US" sz="3600" b="1"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a:t>
            </a:r>
            <a:r>
              <a:rPr kumimoji="0" lang="en-US" sz="3600" b="1"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Việt</a:t>
            </a:r>
            <a:endParaRPr kumimoji="0" lang="en-US" sz="3600" b="1"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endParaRPr>
          </a:p>
        </p:txBody>
      </p:sp>
      <p:sp>
        <p:nvSpPr>
          <p:cNvPr id="10" name="TextBox 9">
            <a:extLst>
              <a:ext uri="{FF2B5EF4-FFF2-40B4-BE49-F238E27FC236}">
                <a16:creationId xmlns:a16="http://schemas.microsoft.com/office/drawing/2014/main" id="{47676853-4722-4261-884B-5F60810C8A8C}"/>
              </a:ext>
            </a:extLst>
          </p:cNvPr>
          <p:cNvSpPr txBox="1"/>
          <p:nvPr/>
        </p:nvSpPr>
        <p:spPr>
          <a:xfrm>
            <a:off x="3840963" y="1702807"/>
            <a:ext cx="4651866" cy="1405533"/>
          </a:xfrm>
          <a:prstGeom prst="cloud">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Tuần</a:t>
            </a:r>
            <a:r>
              <a:rPr kumimoji="0" lang="en-US" sz="54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15</a:t>
            </a:r>
          </a:p>
        </p:txBody>
      </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a:solidFill>
                  <a:schemeClr val="tx1"/>
                </a:solidFill>
                <a:latin typeface="Nunito Black" pitchFamily="2" charset="0"/>
              </a:rPr>
              <a:t>,</a:t>
            </a:r>
            <a:r>
              <a:rPr lang="en-US" sz="3200" dirty="0">
                <a:solidFill>
                  <a:srgbClr val="FF0000"/>
                </a:solidFill>
                <a:latin typeface="Nunito Black" pitchFamily="2" charset="0"/>
              </a:rPr>
              <a:t>/ </a:t>
            </a:r>
            <a:r>
              <a:rPr lang="vi-VN" sz="3200" dirty="0">
                <a:solidFill>
                  <a:schemeClr val="tx1"/>
                </a:solidFill>
                <a:latin typeface="Nunito Black" pitchFamily="2" charset="0"/>
              </a:rPr>
              <a:t>thỏ quấn tấm vải lên người cho đỡ 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a:solidFill>
                  <a:schemeClr val="tx1"/>
                </a:solidFill>
                <a:latin typeface="Nunito Black" pitchFamily="2" charset="0"/>
              </a:rPr>
              <a:t> thì gió thổi tấm vải bay xuống ao.</a:t>
            </a:r>
            <a:r>
              <a:rPr lang="en-US" sz="3200" dirty="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en-US" sz="3200" dirty="0">
                <a:solidFill>
                  <a:srgbClr val="FF0000"/>
                </a:solidFill>
                <a:latin typeface="Nunito Black" pitchFamily="2" charset="0"/>
              </a:rPr>
              <a:t>//</a:t>
            </a:r>
            <a:r>
              <a:rPr lang="vi-VN" sz="3200" dirty="0">
                <a:solidFill>
                  <a:srgbClr val="000000"/>
                </a:solidFill>
                <a:latin typeface="Nunito Black" pitchFamily="2" charset="0"/>
              </a:rPr>
              <a:t> Ốc sên kẻ đường vạch.</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a:solidFill>
                  <a:srgbClr val="000000"/>
                </a:solidFill>
                <a:latin typeface="Nunito Black" pitchFamily="2" charset="0"/>
              </a:rPr>
              <a:t>Bọ ngựa cắt vải theo vạch.</a:t>
            </a:r>
            <a:r>
              <a:rPr lang="en-US" sz="3200" dirty="0">
                <a:solidFill>
                  <a:srgbClr val="FF0000"/>
                </a:solidFill>
                <a:latin typeface="Nunito Black" pitchFamily="2" charset="0"/>
              </a:rPr>
              <a:t> //</a:t>
            </a:r>
            <a:r>
              <a:rPr lang="vi-VN" sz="3200" dirty="0">
                <a:solidFill>
                  <a:srgbClr val="000000"/>
                </a:solidFill>
                <a:latin typeface="Nunito Black" pitchFamily="2" charset="0"/>
              </a:rPr>
              <a:t> Tằm xe chỉ.</a:t>
            </a:r>
            <a:r>
              <a:rPr lang="en-US" sz="3200" dirty="0">
                <a:solidFill>
                  <a:srgbClr val="FF0000"/>
                </a:solidFill>
                <a:latin typeface="Nunito Black" pitchFamily="2" charset="0"/>
              </a:rPr>
              <a:t> //</a:t>
            </a:r>
            <a:r>
              <a:rPr lang="vi-VN" sz="3200" dirty="0">
                <a:solidFill>
                  <a:srgbClr val="000000"/>
                </a:solidFill>
                <a:latin typeface="Nunito Black" pitchFamily="2" charset="0"/>
              </a:rPr>
              <a:t> Nhím chắp vải,</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3200" dirty="0">
                <a:solidFill>
                  <a:srgbClr val="000000"/>
                </a:solidFill>
                <a:latin typeface="Nunito Black" pitchFamily="2" charset="0"/>
              </a:rPr>
              <a:t>dùi lỗ.</a:t>
            </a:r>
            <a:r>
              <a:rPr lang="en-US" sz="3200" dirty="0">
                <a:solidFill>
                  <a:srgbClr val="FF0000"/>
                </a:solidFill>
                <a:latin typeface="Nunito Black" pitchFamily="2" charset="0"/>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1: </a:t>
            </a:r>
            <a:r>
              <a:rPr lang="en-US" sz="3200" dirty="0" err="1">
                <a:solidFill>
                  <a:srgbClr val="000000"/>
                </a:solidFill>
                <a:latin typeface="Nunito Black" pitchFamily="2" charset="0"/>
              </a:rPr>
              <a:t>Từ</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Phải</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thành</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mới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được</a:t>
            </a:r>
            <a:r>
              <a:rPr lang="en-US" sz="3200" i="1" dirty="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2: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cần</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3: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để</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cho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4: </a:t>
            </a:r>
            <a:r>
              <a:rPr lang="en-US" sz="3200" dirty="0" err="1">
                <a:solidFill>
                  <a:srgbClr val="000000"/>
                </a:solidFill>
                <a:latin typeface="Nunito Black" pitchFamily="2" charset="0"/>
              </a:rPr>
              <a:t>Còn</a:t>
            </a:r>
            <a:r>
              <a:rPr lang="en-US" sz="3200" dirty="0">
                <a:solidFill>
                  <a:srgbClr val="000000"/>
                </a:solidFill>
                <a:latin typeface="Nunito Black" pitchFamily="2" charset="0"/>
              </a:rPr>
              <a:t> </a:t>
            </a:r>
            <a:r>
              <a:rPr lang="en-US" sz="3200" dirty="0" err="1">
                <a:solidFill>
                  <a:srgbClr val="000000"/>
                </a:solidFill>
                <a:latin typeface="Nunito Black" pitchFamily="2" charset="0"/>
              </a:rPr>
              <a:t>lại</a:t>
            </a:r>
            <a:r>
              <a:rPr lang="en-US" sz="3200" i="1" dirty="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443" y="1385"/>
            <a:ext cx="825845" cy="657520"/>
          </a:xfrm>
          <a:prstGeom prst="ellipse">
            <a:avLst/>
          </a:prstGeom>
        </p:spPr>
      </p:pic>
      <p:sp>
        <p:nvSpPr>
          <p:cNvPr id="12" name="Rounded Rectangle 11"/>
          <p:cNvSpPr/>
          <p:nvPr/>
        </p:nvSpPr>
        <p:spPr>
          <a:xfrm>
            <a:off x="4338071" y="389208"/>
            <a:ext cx="3543567"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32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858977" y="11596"/>
            <a:ext cx="4472979"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3964" y="862322"/>
            <a:ext cx="12385963" cy="57007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412" y="15240"/>
            <a:ext cx="808443" cy="643665"/>
          </a:xfrm>
          <a:prstGeom prst="ellipse">
            <a:avLst/>
          </a:prstGeom>
        </p:spPr>
      </p:pic>
      <p:sp>
        <p:nvSpPr>
          <p:cNvPr id="8" name="Rounded Rectangle 7"/>
          <p:cNvSpPr/>
          <p:nvPr/>
        </p:nvSpPr>
        <p:spPr>
          <a:xfrm>
            <a:off x="4542508" y="506221"/>
            <a:ext cx="3159192"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28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28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28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635598" y="29206"/>
            <a:ext cx="5086329"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412" y="995055"/>
            <a:ext cx="12301567" cy="5892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41570" y="672360"/>
            <a:ext cx="12233564" cy="61704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22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443" y="15240"/>
            <a:ext cx="808443" cy="643665"/>
          </a:xfrm>
          <a:prstGeom prst="ellipse">
            <a:avLst/>
          </a:prstGeom>
        </p:spPr>
      </p:pic>
      <p:sp>
        <p:nvSpPr>
          <p:cNvPr id="12" name="Rounded Rectangle 11"/>
          <p:cNvSpPr/>
          <p:nvPr/>
        </p:nvSpPr>
        <p:spPr>
          <a:xfrm>
            <a:off x="4353534" y="55429"/>
            <a:ext cx="3515847"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760285" y="-2259"/>
            <a:ext cx="2761961"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510988" y="3316369"/>
            <a:ext cx="4598893" cy="3178561"/>
          </a:xfrm>
          <a:prstGeom prst="wedgeRoundRectCallout">
            <a:avLst>
              <a:gd name="adj1" fmla="val 72215"/>
              <a:gd name="adj2" fmla="val -19656"/>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70C0"/>
                </a:solidFill>
                <a:latin typeface="Nunito Black" pitchFamily="2" charset="0"/>
              </a:rPr>
              <a:t>Mùa</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7606145" y="1429510"/>
            <a:ext cx="4420417"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accent2">
                    <a:lumMod val="50000"/>
                  </a:schemeClr>
                </a:solidFill>
                <a:latin typeface="Nunito Black" pitchFamily="2" charset="0"/>
              </a:rPr>
              <a:t>Gợi</a:t>
            </a:r>
            <a:r>
              <a:rPr lang="en-US" sz="2800" dirty="0">
                <a:solidFill>
                  <a:schemeClr val="accent2">
                    <a:lumMod val="50000"/>
                  </a:schemeClr>
                </a:solidFill>
                <a:latin typeface="Nunito Black" pitchFamily="2" charset="0"/>
              </a:rPr>
              <a:t> ý: </a:t>
            </a:r>
            <a:r>
              <a:rPr lang="en-US" sz="2800" dirty="0" err="1">
                <a:solidFill>
                  <a:schemeClr val="accent2">
                    <a:lumMod val="50000"/>
                  </a:schemeClr>
                </a:solidFill>
                <a:latin typeface="Nunito Black" pitchFamily="2" charset="0"/>
              </a:rPr>
              <a:t>Em</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đọc</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kĩ</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đoạn</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đầu</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tiên</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để</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trả</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lời</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câu</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hỏi</a:t>
            </a:r>
            <a:r>
              <a:rPr lang="en-US" sz="2800" dirty="0">
                <a:solidFill>
                  <a:schemeClr val="accent2">
                    <a:lumMod val="50000"/>
                  </a:schemeClr>
                </a:solidFill>
                <a:latin typeface="Nunito Black" pitchFamily="2" charset="0"/>
              </a:rPr>
              <a:t>.</a:t>
            </a:r>
          </a:p>
        </p:txBody>
      </p:sp>
      <p:sp>
        <p:nvSpPr>
          <p:cNvPr id="16" name="Rounded Rectangle 15"/>
          <p:cNvSpPr/>
          <p:nvPr/>
        </p:nvSpPr>
        <p:spPr>
          <a:xfrm>
            <a:off x="165438" y="1030033"/>
            <a:ext cx="6831107" cy="260462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Nunito Black" pitchFamily="2" charset="0"/>
              </a:rPr>
              <a:t>     </a:t>
            </a:r>
            <a:r>
              <a:rPr lang="vi-VN" sz="3200" dirty="0">
                <a:solidFill>
                  <a:srgbClr val="002060"/>
                </a:solidFill>
                <a:latin typeface="Nunito Black" pitchFamily="2" charset="0"/>
              </a:rPr>
              <a:t>M</a:t>
            </a:r>
            <a:r>
              <a:rPr lang="en-US" sz="3200" dirty="0" err="1">
                <a:solidFill>
                  <a:srgbClr val="002060"/>
                </a:solidFill>
                <a:latin typeface="Nunito Black" pitchFamily="2" charset="0"/>
              </a:rPr>
              <a:t>ùa</a:t>
            </a:r>
            <a:r>
              <a:rPr lang="vi-VN" sz="3200" dirty="0">
                <a:solidFill>
                  <a:srgbClr val="002060"/>
                </a:solidFill>
                <a:latin typeface="Nunito Black" pitchFamily="2" charset="0"/>
              </a:rPr>
              <a:t> </a:t>
            </a:r>
            <a:r>
              <a:rPr lang="en-US" sz="3200" dirty="0" err="1">
                <a:solidFill>
                  <a:srgbClr val="002060"/>
                </a:solidFill>
                <a:latin typeface="Nunito Black" pitchFamily="2" charset="0"/>
              </a:rPr>
              <a:t>đông</a:t>
            </a:r>
            <a:r>
              <a:rPr lang="vi-VN" sz="3200" dirty="0">
                <a:solidFill>
                  <a:srgbClr val="002060"/>
                </a:solidFill>
                <a:latin typeface="Nunito Black" pitchFamily="2" charset="0"/>
              </a:rPr>
              <a:t>, thỏ quấn tấm vải lên người cho đỡ rét thì gió thổi tấm vải bay xuống ao. Nhím giúp thỏ</a:t>
            </a:r>
            <a:r>
              <a:rPr lang="en-US" sz="3200" dirty="0">
                <a:solidFill>
                  <a:srgbClr val="002060"/>
                </a:solidFill>
                <a:latin typeface="Nunito Black" pitchFamily="2" charset="0"/>
              </a:rPr>
              <a:t> </a:t>
            </a:r>
            <a:r>
              <a:rPr lang="vi-VN" sz="3200" dirty="0">
                <a:solidFill>
                  <a:srgbClr val="002060"/>
                </a:solidFill>
                <a:latin typeface="Nunito Black" pitchFamily="2" charset="0"/>
              </a:rPr>
              <a:t>khều tấm vải vào bờ và nói:</a:t>
            </a:r>
          </a:p>
          <a:p>
            <a:pPr lvl="0" algn="just">
              <a:defRPr/>
            </a:pPr>
            <a:r>
              <a:rPr lang="en-US" sz="3200" dirty="0">
                <a:solidFill>
                  <a:srgbClr val="002060"/>
                </a:solidFill>
                <a:latin typeface="Nunito Black" pitchFamily="2" charset="0"/>
              </a:rPr>
              <a:t>     </a:t>
            </a:r>
            <a:r>
              <a:rPr lang="vi-VN" sz="3200" dirty="0">
                <a:solidFill>
                  <a:srgbClr val="002060"/>
                </a:solidFill>
                <a:latin typeface="Nunito Black" pitchFamily="2" charset="0"/>
              </a:rPr>
              <a:t>- Phải may thành áo mới được.</a:t>
            </a:r>
          </a:p>
        </p:txBody>
      </p:sp>
      <p:grpSp>
        <p:nvGrpSpPr>
          <p:cNvPr id="19" name="Group 18"/>
          <p:cNvGrpSpPr/>
          <p:nvPr/>
        </p:nvGrpSpPr>
        <p:grpSpPr>
          <a:xfrm>
            <a:off x="615259" y="5134675"/>
            <a:ext cx="10246705"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Nunito Black" pitchFamily="2" charset="0"/>
                </a:rPr>
                <a:t>     </a:t>
              </a:r>
              <a:r>
                <a:rPr lang="vi-VN" sz="3200" dirty="0">
                  <a:solidFill>
                    <a:srgbClr val="FF0000"/>
                  </a:solidFill>
                  <a:latin typeface="Nunito Black" pitchFamily="2" charset="0"/>
                </a:rPr>
                <a:t>Mùa đông đến, thỏ quấn tấm vải lên người cho đỡ rét.</a:t>
              </a:r>
              <a:endParaRPr lang="en-US" sz="32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7675418" y="1383473"/>
            <a:ext cx="4131101"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ý: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Em</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6" name="Rounded Rectangle 15"/>
          <p:cNvSpPr/>
          <p:nvPr/>
        </p:nvSpPr>
        <p:spPr>
          <a:xfrm>
            <a:off x="137730" y="1020277"/>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M</a:t>
            </a:r>
            <a:r>
              <a:rPr kumimoji="0" lang="en-US" sz="28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303325" y="3753689"/>
            <a:ext cx="11500742" cy="1427906"/>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3200" dirty="0" err="1">
                  <a:solidFill>
                    <a:srgbClr val="FF0000"/>
                  </a:solidFill>
                  <a:latin typeface="Nunito Black" pitchFamily="2" charset="0"/>
                </a:rPr>
                <a:t>Nhím</a:t>
              </a:r>
              <a:r>
                <a:rPr lang="en-US" sz="3200" dirty="0">
                  <a:solidFill>
                    <a:srgbClr val="FF0000"/>
                  </a:solidFill>
                  <a:latin typeface="Nunito Black" pitchFamily="2" charset="0"/>
                </a:rPr>
                <a:t> </a:t>
              </a:r>
              <a:r>
                <a:rPr lang="en-US" sz="3200" dirty="0" err="1">
                  <a:solidFill>
                    <a:srgbClr val="FF0000"/>
                  </a:solidFill>
                  <a:latin typeface="Nunito Black" pitchFamily="2" charset="0"/>
                </a:rPr>
                <a:t>nảy</a:t>
              </a:r>
              <a:r>
                <a:rPr lang="en-US" sz="3200" dirty="0">
                  <a:solidFill>
                    <a:srgbClr val="FF0000"/>
                  </a:solidFill>
                  <a:latin typeface="Nunito Black" pitchFamily="2" charset="0"/>
                </a:rPr>
                <a:t> </a:t>
              </a:r>
              <a:r>
                <a:rPr lang="en-US" sz="3200" dirty="0" err="1">
                  <a:solidFill>
                    <a:srgbClr val="FF0000"/>
                  </a:solidFill>
                  <a:latin typeface="Nunito Black" pitchFamily="2" charset="0"/>
                </a:rPr>
                <a:t>ra</a:t>
              </a:r>
              <a:r>
                <a:rPr lang="en-US" sz="3200" dirty="0">
                  <a:solidFill>
                    <a:srgbClr val="FF0000"/>
                  </a:solidFill>
                  <a:latin typeface="Nunito Black" pitchFamily="2" charset="0"/>
                </a:rPr>
                <a:t> </a:t>
              </a:r>
              <a:r>
                <a:rPr lang="en-US" sz="3200" dirty="0" err="1">
                  <a:solidFill>
                    <a:srgbClr val="FF0000"/>
                  </a:solidFill>
                  <a:latin typeface="Nunito Black" pitchFamily="2" charset="0"/>
                </a:rPr>
                <a:t>sáng</a:t>
              </a:r>
              <a:r>
                <a:rPr lang="en-US" sz="3200" dirty="0">
                  <a:solidFill>
                    <a:srgbClr val="FF0000"/>
                  </a:solidFill>
                  <a:latin typeface="Nunito Black" pitchFamily="2" charset="0"/>
                </a:rPr>
                <a:t> </a:t>
              </a:r>
              <a:r>
                <a:rPr lang="en-US" sz="3200" dirty="0" err="1">
                  <a:solidFill>
                    <a:srgbClr val="FF0000"/>
                  </a:solidFill>
                  <a:latin typeface="Nunito Black" pitchFamily="2" charset="0"/>
                </a:rPr>
                <a:t>kiến</a:t>
              </a:r>
              <a:r>
                <a:rPr lang="en-US" sz="3200" dirty="0">
                  <a:solidFill>
                    <a:srgbClr val="FF0000"/>
                  </a:solidFill>
                  <a:latin typeface="Nunito Black" pitchFamily="2" charset="0"/>
                </a:rPr>
                <a:t> may </a:t>
              </a:r>
              <a:r>
                <a:rPr lang="en-US" sz="3200" dirty="0" err="1">
                  <a:solidFill>
                    <a:srgbClr val="FF0000"/>
                  </a:solidFill>
                  <a:latin typeface="Nunito Black" pitchFamily="2" charset="0"/>
                </a:rPr>
                <a:t>áo</a:t>
              </a:r>
              <a:r>
                <a:rPr lang="en-US" sz="3200" dirty="0">
                  <a:solidFill>
                    <a:srgbClr val="FF0000"/>
                  </a:solidFill>
                  <a:latin typeface="Nunito Black" pitchFamily="2" charset="0"/>
                </a:rPr>
                <a:t> </a:t>
              </a:r>
              <a:r>
                <a:rPr lang="en-US" sz="3200" dirty="0" err="1">
                  <a:solidFill>
                    <a:srgbClr val="FF0000"/>
                  </a:solidFill>
                  <a:latin typeface="Nunito Black" pitchFamily="2" charset="0"/>
                </a:rPr>
                <a:t>ấm</a:t>
              </a:r>
              <a:r>
                <a:rPr lang="en-US" sz="3200" dirty="0">
                  <a:solidFill>
                    <a:srgbClr val="FF0000"/>
                  </a:solidFill>
                  <a:latin typeface="Nunito Black" pitchFamily="2" charset="0"/>
                </a:rPr>
                <a:t> </a:t>
              </a:r>
              <a:r>
                <a:rPr lang="en-US" sz="3200" dirty="0" err="1">
                  <a:solidFill>
                    <a:srgbClr val="FF0000"/>
                  </a:solidFill>
                  <a:latin typeface="Nunito Black" pitchFamily="2" charset="0"/>
                </a:rPr>
                <a:t>vì</a:t>
              </a:r>
              <a:r>
                <a:rPr lang="en-US" sz="3200" dirty="0">
                  <a:solidFill>
                    <a:srgbClr val="FF0000"/>
                  </a:solidFill>
                  <a:latin typeface="Nunito Black" pitchFamily="2" charset="0"/>
                </a:rPr>
                <a:t> </a:t>
              </a:r>
              <a:r>
                <a:rPr lang="en-US" sz="3200" dirty="0" err="1">
                  <a:solidFill>
                    <a:srgbClr val="FF0000"/>
                  </a:solidFill>
                  <a:latin typeface="Nunito Black" pitchFamily="2" charset="0"/>
                </a:rPr>
                <a:t>tấm</a:t>
              </a:r>
              <a:r>
                <a:rPr lang="en-US" sz="3200" dirty="0">
                  <a:solidFill>
                    <a:srgbClr val="FF0000"/>
                  </a:solidFill>
                  <a:latin typeface="Nunito Black" pitchFamily="2" charset="0"/>
                </a:rPr>
                <a:t> </a:t>
              </a:r>
              <a:r>
                <a:rPr lang="en-US" sz="3200" dirty="0" err="1">
                  <a:solidFill>
                    <a:srgbClr val="FF0000"/>
                  </a:solidFill>
                  <a:latin typeface="Nunito Black" pitchFamily="2" charset="0"/>
                </a:rPr>
                <a:t>vải</a:t>
              </a:r>
              <a:r>
                <a:rPr lang="en-US" sz="3200" dirty="0">
                  <a:solidFill>
                    <a:srgbClr val="FF0000"/>
                  </a:solidFill>
                  <a:latin typeface="Nunito Black" pitchFamily="2" charset="0"/>
                </a:rPr>
                <a:t> </a:t>
              </a:r>
              <a:r>
                <a:rPr lang="en-US" sz="3200" dirty="0" err="1">
                  <a:solidFill>
                    <a:srgbClr val="FF0000"/>
                  </a:solidFill>
                  <a:latin typeface="Nunito Black" pitchFamily="2" charset="0"/>
                </a:rPr>
                <a:t>của</a:t>
              </a:r>
              <a:r>
                <a:rPr lang="en-US" sz="3200" dirty="0">
                  <a:solidFill>
                    <a:srgbClr val="FF0000"/>
                  </a:solidFill>
                  <a:latin typeface="Nunito Black" pitchFamily="2" charset="0"/>
                </a:rPr>
                <a:t> </a:t>
              </a:r>
              <a:r>
                <a:rPr lang="en-US" sz="3200" dirty="0" err="1">
                  <a:solidFill>
                    <a:srgbClr val="FF0000"/>
                  </a:solidFill>
                  <a:latin typeface="Nunito Black" pitchFamily="2" charset="0"/>
                </a:rPr>
                <a:t>thỏ</a:t>
              </a:r>
              <a:r>
                <a:rPr lang="en-US" sz="3200" dirty="0">
                  <a:solidFill>
                    <a:srgbClr val="FF0000"/>
                  </a:solidFill>
                  <a:latin typeface="Nunito Black" pitchFamily="2" charset="0"/>
                </a:rPr>
                <a:t> </a:t>
              </a:r>
              <a:r>
                <a:rPr lang="en-US" sz="3200" dirty="0" err="1">
                  <a:solidFill>
                    <a:srgbClr val="FF0000"/>
                  </a:solidFill>
                  <a:latin typeface="Nunito Black" pitchFamily="2" charset="0"/>
                </a:rPr>
                <a:t>bị</a:t>
              </a:r>
              <a:r>
                <a:rPr lang="en-US" sz="3200" dirty="0">
                  <a:solidFill>
                    <a:srgbClr val="FF0000"/>
                  </a:solidFill>
                  <a:latin typeface="Nunito Black" pitchFamily="2" charset="0"/>
                </a:rPr>
                <a:t> </a:t>
              </a:r>
              <a:r>
                <a:rPr lang="en-US" sz="3200" dirty="0" err="1">
                  <a:solidFill>
                    <a:srgbClr val="FF0000"/>
                  </a:solidFill>
                  <a:latin typeface="Nunito Black" pitchFamily="2" charset="0"/>
                </a:rPr>
                <a:t>gió</a:t>
              </a:r>
              <a:r>
                <a:rPr lang="en-US" sz="3200" dirty="0">
                  <a:solidFill>
                    <a:srgbClr val="FF0000"/>
                  </a:solidFill>
                  <a:latin typeface="Nunito Black" pitchFamily="2" charset="0"/>
                </a:rPr>
                <a:t> </a:t>
              </a:r>
              <a:r>
                <a:rPr lang="en-US" sz="3200" dirty="0" err="1">
                  <a:solidFill>
                    <a:srgbClr val="FF0000"/>
                  </a:solidFill>
                  <a:latin typeface="Nunito Black" pitchFamily="2" charset="0"/>
                </a:rPr>
                <a:t>thổi</a:t>
              </a:r>
              <a:r>
                <a:rPr lang="en-US" sz="3200" dirty="0">
                  <a:solidFill>
                    <a:srgbClr val="FF0000"/>
                  </a:solidFill>
                  <a:latin typeface="Nunito Black" pitchFamily="2" charset="0"/>
                </a:rPr>
                <a:t> bay </a:t>
              </a:r>
              <a:r>
                <a:rPr lang="en-US" sz="3200" dirty="0" err="1">
                  <a:solidFill>
                    <a:srgbClr val="FF0000"/>
                  </a:solidFill>
                  <a:latin typeface="Nunito Black" pitchFamily="2" charset="0"/>
                </a:rPr>
                <a:t>xuống</a:t>
              </a:r>
              <a:r>
                <a:rPr lang="en-US" sz="3200" dirty="0">
                  <a:solidFill>
                    <a:srgbClr val="FF0000"/>
                  </a:solidFill>
                  <a:latin typeface="Nunito Black" pitchFamily="2" charset="0"/>
                </a:rPr>
                <a:t> </a:t>
              </a:r>
              <a:r>
                <a:rPr lang="en-US" sz="3200" dirty="0" err="1">
                  <a:solidFill>
                    <a:srgbClr val="FF0000"/>
                  </a:solidFill>
                  <a:latin typeface="Nunito Black" pitchFamily="2" charset="0"/>
                </a:rPr>
                <a:t>ao</a:t>
              </a:r>
              <a:r>
                <a:rPr lang="en-US" sz="3200" dirty="0">
                  <a:solidFill>
                    <a:srgbClr val="FF0000"/>
                  </a:solidFill>
                  <a:latin typeface="Nunito Black" pitchFamily="2" charset="0"/>
                </a:rPr>
                <a:t>.</a:t>
              </a:r>
              <a:endParaRPr kumimoji="0" lang="en-US" sz="32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8" y="0"/>
            <a:ext cx="764122" cy="638680"/>
          </a:xfrm>
          <a:prstGeom prst="ellipse">
            <a:avLst/>
          </a:prstGeom>
        </p:spPr>
      </p:pic>
      <p:sp>
        <p:nvSpPr>
          <p:cNvPr id="10" name="Rounded Rectangle 9"/>
          <p:cNvSpPr/>
          <p:nvPr/>
        </p:nvSpPr>
        <p:spPr>
          <a:xfrm>
            <a:off x="626913" y="188875"/>
            <a:ext cx="10176771"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Mỗi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a:solidFill>
                  <a:srgbClr val="002060"/>
                </a:solidFill>
                <a:latin typeface="Nunito Black" pitchFamily="2" charset="0"/>
              </a:rPr>
              <a:t>?</a:t>
            </a:r>
          </a:p>
        </p:txBody>
      </p:sp>
      <p:sp>
        <p:nvSpPr>
          <p:cNvPr id="17" name="Rounded Rectangular Callout 16"/>
          <p:cNvSpPr/>
          <p:nvPr/>
        </p:nvSpPr>
        <p:spPr>
          <a:xfrm>
            <a:off x="7109294" y="1421795"/>
            <a:ext cx="4861033" cy="1190031"/>
          </a:xfrm>
          <a:prstGeom prst="wedgeRoundRectCallout">
            <a:avLst>
              <a:gd name="adj1" fmla="val -25685"/>
              <a:gd name="adj2" fmla="val 9011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M:</a:t>
            </a:r>
            <a:r>
              <a:rPr lang="vi-VN" sz="2800" dirty="0">
                <a:solidFill>
                  <a:srgbClr val="7030A0"/>
                </a:solidFill>
                <a:latin typeface="Nunito Black" pitchFamily="2" charset="0"/>
              </a:rPr>
              <a:t> Nhím rút chiếc lông nhọn trên lưng để làm kim may áo.</a:t>
            </a:r>
            <a:endParaRPr lang="en-US" sz="2800" dirty="0">
              <a:solidFill>
                <a:srgbClr val="002060"/>
              </a:solidFill>
              <a:latin typeface="Nunito Black" pitchFamily="2" charset="0"/>
            </a:endParaRPr>
          </a:p>
        </p:txBody>
      </p:sp>
      <p:sp>
        <p:nvSpPr>
          <p:cNvPr id="18" name="Rounded Rectangular Callout 17"/>
          <p:cNvSpPr/>
          <p:nvPr/>
        </p:nvSpPr>
        <p:spPr>
          <a:xfrm>
            <a:off x="2267325" y="1403747"/>
            <a:ext cx="3201557" cy="893530"/>
          </a:xfrm>
          <a:prstGeom prst="wedgeRoundRectCallout">
            <a:avLst>
              <a:gd name="adj1" fmla="val 64174"/>
              <a:gd name="adj2" fmla="val 8015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Thỏ trải vải để đôi chim may áo.</a:t>
            </a:r>
          </a:p>
        </p:txBody>
      </p:sp>
      <p:sp>
        <p:nvSpPr>
          <p:cNvPr id="19" name="Rounded Rectangular Callout 18"/>
          <p:cNvSpPr/>
          <p:nvPr/>
        </p:nvSpPr>
        <p:spPr>
          <a:xfrm>
            <a:off x="185549" y="3660524"/>
            <a:ext cx="3790705" cy="1190031"/>
          </a:xfrm>
          <a:prstGeom prst="wedgeRoundRectCallout">
            <a:avLst>
              <a:gd name="adj1" fmla="val -15160"/>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415636" y="5604952"/>
            <a:ext cx="3451083" cy="1092414"/>
          </a:xfrm>
          <a:prstGeom prst="wedgeRoundRectCallout">
            <a:avLst>
              <a:gd name="adj1" fmla="val 11281"/>
              <a:gd name="adj2" fmla="val -9035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Tằm cho tơ của mình để làm chỉ may áo.</a:t>
            </a:r>
          </a:p>
        </p:txBody>
      </p:sp>
      <p:sp>
        <p:nvSpPr>
          <p:cNvPr id="21" name="Rounded Rectangular Callout 20"/>
          <p:cNvSpPr/>
          <p:nvPr/>
        </p:nvSpPr>
        <p:spPr>
          <a:xfrm>
            <a:off x="4199229" y="5446059"/>
            <a:ext cx="4458564" cy="1251306"/>
          </a:xfrm>
          <a:prstGeom prst="wedgeRoundRectCallout">
            <a:avLst>
              <a:gd name="adj1" fmla="val -53084"/>
              <a:gd name="adj2" fmla="val -23561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800" dirty="0">
                <a:solidFill>
                  <a:srgbClr val="FF0000"/>
                </a:solidFill>
                <a:latin typeface="Nunito Black" pitchFamily="2" charset="0"/>
              </a:rPr>
              <a:t>Ốc sên bò trên tấm vải, vạch những đường kẻ để giúp bọ ngựa cắt vải may áo.</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631381" y="4341012"/>
            <a:ext cx="3338946" cy="1269839"/>
          </a:xfrm>
          <a:prstGeom prst="wedgeRoundRectCallout">
            <a:avLst>
              <a:gd name="adj1" fmla="val -64541"/>
              <a:gd name="adj2" fmla="val 3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485401075"/>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4</a:t>
            </a:r>
            <a:r>
              <a:rPr lang="en-US" sz="2400"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678873" y="5653960"/>
            <a:ext cx="10834254" cy="965065"/>
          </a:xfrm>
          <a:prstGeom prst="wedgeRoundRectCallout">
            <a:avLst>
              <a:gd name="adj1" fmla="val 8073"/>
              <a:gd name="adj2" fmla="val -137894"/>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rgbClr val="002060"/>
                </a:solidFill>
                <a:effectLst/>
                <a:uLnTx/>
                <a:uFillTx/>
                <a:latin typeface="Nunito Black" pitchFamily="2" charset="0"/>
              </a:rPr>
              <a:t> </a:t>
            </a:r>
            <a:r>
              <a:rPr lang="vi-VN" sz="28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193965" y="3845056"/>
            <a:ext cx="5126180" cy="2702858"/>
          </a:xfrm>
          <a:prstGeom prst="cloudCallout">
            <a:avLst>
              <a:gd name="adj1" fmla="val 97672"/>
              <a:gd name="adj2" fmla="val -10763"/>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800" b="0" i="0" u="none" strike="noStrike" kern="1200" cap="none" spc="0" normalizeH="0" baseline="0" noProof="0" dirty="0">
                <a:ln>
                  <a:noFill/>
                </a:ln>
                <a:solidFill>
                  <a:srgbClr val="002060"/>
                </a:solidFill>
                <a:effectLst/>
                <a:uLnTx/>
                <a:uFillTx/>
                <a:latin typeface="Nunito Black" pitchFamily="2" charset="0"/>
              </a:rPr>
              <a:t> </a:t>
            </a:r>
            <a:r>
              <a:rPr lang="vi-VN" sz="28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rgbClr val="002060"/>
                </a:solidFill>
                <a:effectLst/>
                <a:uLnTx/>
                <a:uFillTx/>
                <a:latin typeface="Nunito Black" pitchFamily="2" charset="0"/>
              </a:rPr>
              <a:t> </a:t>
            </a:r>
            <a:r>
              <a:rPr lang="vi-VN" sz="28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5</a:t>
            </a:r>
            <a:r>
              <a:rPr lang="en-US" sz="2400" b="1" dirty="0">
                <a:solidFill>
                  <a:srgbClr val="002060"/>
                </a:solidFill>
                <a:latin typeface="Nunito Black" pitchFamily="2" charset="0"/>
              </a:rPr>
              <a:t>: </a:t>
            </a:r>
            <a:r>
              <a:rPr lang="vi-VN" sz="2400" b="1" dirty="0">
                <a:solidFill>
                  <a:srgbClr val="002060"/>
                </a:solidFill>
                <a:latin typeface="Nunito Black" pitchFamily="2" charset="0"/>
              </a:rPr>
              <a:t>Em 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292529" y="991457"/>
            <a:ext cx="473667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800000"/>
                </a:solidFill>
                <a:latin typeface="Nunito Black" pitchFamily="2" charset="0"/>
              </a:rPr>
              <a:t>Gợi</a:t>
            </a:r>
            <a:r>
              <a:rPr lang="en-US" sz="2800" dirty="0">
                <a:solidFill>
                  <a:srgbClr val="800000"/>
                </a:solidFill>
                <a:latin typeface="Nunito Black" pitchFamily="2" charset="0"/>
              </a:rPr>
              <a:t> ý:</a:t>
            </a:r>
            <a:r>
              <a:rPr lang="vi-VN" sz="2800" dirty="0">
                <a:solidFill>
                  <a:srgbClr val="800000"/>
                </a:solidFill>
                <a:latin typeface="Nunito Black" pitchFamily="2" charset="0"/>
              </a:rPr>
              <a:t> </a:t>
            </a:r>
            <a:r>
              <a:rPr lang="en-US" sz="2800" dirty="0" err="1">
                <a:solidFill>
                  <a:srgbClr val="800000"/>
                </a:solidFill>
                <a:latin typeface="Nunito Black" pitchFamily="2" charset="0"/>
              </a:rPr>
              <a:t>Em</a:t>
            </a:r>
            <a:r>
              <a:rPr lang="en-US" sz="2800" dirty="0">
                <a:solidFill>
                  <a:srgbClr val="800000"/>
                </a:solidFill>
                <a:latin typeface="Nunito Black" pitchFamily="2" charset="0"/>
              </a:rPr>
              <a:t> </a:t>
            </a:r>
            <a:r>
              <a:rPr lang="vi-VN" sz="2800" dirty="0">
                <a:solidFill>
                  <a:srgbClr val="800000"/>
                </a:solidFill>
                <a:latin typeface="Nunito Black" pitchFamily="2" charset="0"/>
              </a:rPr>
              <a:t>nhớ lại nội dung câu chuyện và suy nghĩ xem qua câu chuyện đó, em rút ra được bài học gì khi làm việc?</a:t>
            </a:r>
            <a:endParaRPr lang="en-US" sz="2800" dirty="0">
              <a:solidFill>
                <a:srgbClr val="800000"/>
              </a:solidFill>
              <a:latin typeface="Nunito Black" pitchFamily="2" charset="0"/>
            </a:endParaRPr>
          </a:p>
        </p:txBody>
      </p:sp>
      <p:grpSp>
        <p:nvGrpSpPr>
          <p:cNvPr id="8" name="Group 7"/>
          <p:cNvGrpSpPr/>
          <p:nvPr/>
        </p:nvGrpSpPr>
        <p:grpSpPr>
          <a:xfrm>
            <a:off x="292529" y="4876805"/>
            <a:ext cx="11757362" cy="1791307"/>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3200" dirty="0">
                  <a:solidFill>
                    <a:srgbClr val="002060"/>
                  </a:solidFill>
                  <a:latin typeface="Nunito Black" pitchFamily="2" charset="0"/>
                </a:rPr>
                <a:t>     </a:t>
              </a:r>
              <a:r>
                <a:rPr lang="vi-VN" sz="32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endParaRPr lang="en-US" sz="32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47905" y="1307673"/>
            <a:ext cx="11708560"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lnSpc>
                <a:spcPct val="130000"/>
              </a:lnSpc>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algn="just" fontAlgn="t">
              <a:lnSpc>
                <a:spcPct val="130000"/>
              </a:lnSpc>
            </a:pPr>
            <a:r>
              <a:rPr lang="en-US" sz="3200" dirty="0">
                <a:solidFill>
                  <a:srgbClr val="002060"/>
                </a:solidFill>
                <a:latin typeface="Nunito Black" pitchFamily="2" charset="0"/>
              </a:rPr>
              <a:t>       </a:t>
            </a:r>
            <a:r>
              <a:rPr lang="vi-VN" sz="3200" dirty="0">
                <a:solidFill>
                  <a:srgbClr val="002060"/>
                </a:solidFill>
                <a:latin typeface="Nunito Black" pitchFamily="2" charset="0"/>
              </a:rPr>
              <a:t>Câu 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LẠI</a:t>
            </a: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0" y="935609"/>
            <a:ext cx="12192000"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443" y="15240"/>
            <a:ext cx="808443" cy="643665"/>
          </a:xfrm>
          <a:prstGeom prst="ellipse">
            <a:avLst/>
          </a:prstGeom>
        </p:spPr>
      </p:pic>
      <p:sp>
        <p:nvSpPr>
          <p:cNvPr id="12" name="Rounded Rectangle 11"/>
          <p:cNvSpPr/>
          <p:nvPr/>
        </p:nvSpPr>
        <p:spPr>
          <a:xfrm>
            <a:off x="3840906" y="55436"/>
            <a:ext cx="3709822"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857267" y="11596"/>
            <a:ext cx="2620220"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45160" y="-74648"/>
            <a:ext cx="12046839" cy="1131078"/>
            <a:chOff x="587829" y="-48502"/>
            <a:chExt cx="12687250" cy="1563125"/>
          </a:xfrm>
          <a:noFill/>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8602" b="88172" l="0" r="99120"/>
                      </a14:imgEffect>
                    </a14:imgLayer>
                  </a14:imgProps>
                </a:ext>
              </a:extLst>
            </a:blip>
            <a:stretch>
              <a:fillRect/>
            </a:stretch>
          </p:blipFill>
          <p:spPr>
            <a:xfrm>
              <a:off x="587829" y="-48502"/>
              <a:ext cx="12687250" cy="1481719"/>
            </a:xfrm>
            <a:prstGeom prst="rect">
              <a:avLst/>
            </a:prstGeom>
            <a:grpFill/>
            <a:ln>
              <a:noFill/>
            </a:ln>
          </p:spPr>
        </p:pic>
        <p:sp>
          <p:nvSpPr>
            <p:cNvPr id="6" name="Rectangle 1"/>
            <p:cNvSpPr>
              <a:spLocks noChangeArrowheads="1"/>
            </p:cNvSpPr>
            <p:nvPr/>
          </p:nvSpPr>
          <p:spPr bwMode="auto">
            <a:xfrm>
              <a:off x="1347129" y="196972"/>
              <a:ext cx="10366709" cy="1317651"/>
            </a:xfrm>
            <a:prstGeom prst="roundRect">
              <a:avLst/>
            </a:prstGeom>
            <a:grp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t="1784" r="9642" b="3379"/>
          <a:stretch/>
        </p:blipFill>
        <p:spPr>
          <a:xfrm>
            <a:off x="8933195" y="1601040"/>
            <a:ext cx="3078696" cy="41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0" y="4343399"/>
            <a:ext cx="8848166" cy="2097741"/>
            <a:chOff x="936966" y="4470213"/>
            <a:chExt cx="7924646" cy="2097741"/>
          </a:xfrm>
        </p:grpSpPr>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4871870"/>
              <a:ext cx="6130678" cy="1366190"/>
            </a:xfrm>
            <a:prstGeom prst="flowChartAlternateProcess">
              <a:avLst/>
            </a:prstGeom>
            <a:ln w="57150">
              <a:noFill/>
            </a:ln>
          </p:spPr>
          <p:txBody>
            <a:bodyPr wrap="square">
              <a:spAutoFit/>
            </a:bodyPr>
            <a:lstStyle/>
            <a:p>
              <a:pPr algn="just">
                <a:lnSpc>
                  <a:spcPct val="120000"/>
                </a:lnSpc>
              </a:pPr>
              <a:r>
                <a:rPr lang="vi-VN" sz="32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https://img.loigiaihay.com/picture/2022/0315/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077"/>
            <a:ext cx="8848166" cy="32795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t="1784" r="9642" b="3379"/>
          <a:stretch/>
        </p:blipFill>
        <p:spPr>
          <a:xfrm>
            <a:off x="9044033" y="714347"/>
            <a:ext cx="3147966" cy="3982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0" y="4035736"/>
            <a:ext cx="9123732" cy="2662514"/>
            <a:chOff x="936964" y="4470215"/>
            <a:chExt cx="7868797" cy="2247090"/>
          </a:xfrm>
        </p:grpSpPr>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26501"/>
              <a:ext cx="6130678" cy="1925504"/>
            </a:xfrm>
            <a:prstGeom prst="flowChartAlternateProcess">
              <a:avLst/>
            </a:prstGeom>
            <a:ln w="57150">
              <a:noFill/>
            </a:ln>
          </p:spPr>
          <p:txBody>
            <a:bodyPr wrap="square">
              <a:spAutoFit/>
            </a:bodyPr>
            <a:lstStyle/>
            <a:p>
              <a:pPr algn="just"/>
              <a:r>
                <a:rPr lang="vi-VN" sz="32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grpSp>
        <p:nvGrpSpPr>
          <p:cNvPr id="10" name="Group 9">
            <a:extLst>
              <a:ext uri="{FF2B5EF4-FFF2-40B4-BE49-F238E27FC236}">
                <a16:creationId xmlns:a16="http://schemas.microsoft.com/office/drawing/2014/main" id="{70CA99C1-851B-435C-97A9-4F5CA13EAC03}"/>
              </a:ext>
            </a:extLst>
          </p:cNvPr>
          <p:cNvGrpSpPr/>
          <p:nvPr/>
        </p:nvGrpSpPr>
        <p:grpSpPr>
          <a:xfrm>
            <a:off x="145160" y="-74648"/>
            <a:ext cx="12046839" cy="1131078"/>
            <a:chOff x="587829" y="-48502"/>
            <a:chExt cx="12687250" cy="1563125"/>
          </a:xfrm>
          <a:noFill/>
        </p:grpSpPr>
        <p:pic>
          <p:nvPicPr>
            <p:cNvPr id="11" name="Picture 10">
              <a:extLst>
                <a:ext uri="{FF2B5EF4-FFF2-40B4-BE49-F238E27FC236}">
                  <a16:creationId xmlns:a16="http://schemas.microsoft.com/office/drawing/2014/main" id="{48B7474D-0E10-4CDD-BF22-F87F7F854BE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02" b="88172" l="0" r="99120"/>
                      </a14:imgEffect>
                    </a14:imgLayer>
                  </a14:imgProps>
                </a:ext>
              </a:extLst>
            </a:blip>
            <a:stretch>
              <a:fillRect/>
            </a:stretch>
          </p:blipFill>
          <p:spPr>
            <a:xfrm>
              <a:off x="587829" y="-48502"/>
              <a:ext cx="12687250" cy="1481719"/>
            </a:xfrm>
            <a:prstGeom prst="rect">
              <a:avLst/>
            </a:prstGeom>
            <a:grpFill/>
            <a:ln>
              <a:noFill/>
            </a:ln>
          </p:spPr>
        </p:pic>
        <p:sp>
          <p:nvSpPr>
            <p:cNvPr id="15" name="Rectangle 1">
              <a:extLst>
                <a:ext uri="{FF2B5EF4-FFF2-40B4-BE49-F238E27FC236}">
                  <a16:creationId xmlns:a16="http://schemas.microsoft.com/office/drawing/2014/main" id="{316702D4-C133-4662-8E85-7119CF35E150}"/>
                </a:ext>
              </a:extLst>
            </p:cNvPr>
            <p:cNvSpPr>
              <a:spLocks noChangeArrowheads="1"/>
            </p:cNvSpPr>
            <p:nvPr/>
          </p:nvSpPr>
          <p:spPr bwMode="auto">
            <a:xfrm>
              <a:off x="1347129" y="196972"/>
              <a:ext cx="10366709" cy="1317651"/>
            </a:xfrm>
            <a:prstGeom prst="roundRect">
              <a:avLst/>
            </a:prstGeom>
            <a:grp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https://img.loigiaihay.com/picture/2022/0315/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0" y="801232"/>
            <a:ext cx="9046749" cy="32992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t="1784" r="9642" b="3379"/>
          <a:stretch/>
        </p:blipFill>
        <p:spPr>
          <a:xfrm>
            <a:off x="9057890" y="1601040"/>
            <a:ext cx="3106400"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83130" y="4035736"/>
            <a:ext cx="9123732" cy="2662514"/>
            <a:chOff x="936964" y="4470215"/>
            <a:chExt cx="7868797" cy="2247090"/>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14808"/>
              <a:ext cx="6130678" cy="1925504"/>
            </a:xfrm>
            <a:prstGeom prst="flowChartAlternateProcess">
              <a:avLst/>
            </a:prstGeom>
            <a:ln w="57150">
              <a:noFill/>
            </a:ln>
          </p:spPr>
          <p:txBody>
            <a:bodyPr wrap="square">
              <a:spAutoFit/>
            </a:bodyPr>
            <a:lstStyle/>
            <a:p>
              <a:pPr algn="just"/>
              <a:r>
                <a:rPr lang="vi-VN" sz="32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grpSp>
        <p:nvGrpSpPr>
          <p:cNvPr id="12" name="Group 11">
            <a:extLst>
              <a:ext uri="{FF2B5EF4-FFF2-40B4-BE49-F238E27FC236}">
                <a16:creationId xmlns:a16="http://schemas.microsoft.com/office/drawing/2014/main" id="{B6E4EA1E-EAB2-46AD-BF48-3217594D6E16}"/>
              </a:ext>
            </a:extLst>
          </p:cNvPr>
          <p:cNvGrpSpPr/>
          <p:nvPr/>
        </p:nvGrpSpPr>
        <p:grpSpPr>
          <a:xfrm>
            <a:off x="145160" y="-74648"/>
            <a:ext cx="12046839" cy="1131078"/>
            <a:chOff x="587829" y="-48502"/>
            <a:chExt cx="12687250" cy="1563125"/>
          </a:xfrm>
          <a:noFill/>
        </p:grpSpPr>
        <p:pic>
          <p:nvPicPr>
            <p:cNvPr id="13" name="Picture 12">
              <a:extLst>
                <a:ext uri="{FF2B5EF4-FFF2-40B4-BE49-F238E27FC236}">
                  <a16:creationId xmlns:a16="http://schemas.microsoft.com/office/drawing/2014/main" id="{6BEBC0F9-EE5F-4EB5-9DD5-B0CCEAD73B4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02" b="88172" l="0" r="99120"/>
                      </a14:imgEffect>
                    </a14:imgLayer>
                  </a14:imgProps>
                </a:ext>
              </a:extLst>
            </a:blip>
            <a:stretch>
              <a:fillRect/>
            </a:stretch>
          </p:blipFill>
          <p:spPr>
            <a:xfrm>
              <a:off x="587829" y="-48502"/>
              <a:ext cx="12687250" cy="1481719"/>
            </a:xfrm>
            <a:prstGeom prst="rect">
              <a:avLst/>
            </a:prstGeom>
            <a:grpFill/>
            <a:ln>
              <a:noFill/>
            </a:ln>
          </p:spPr>
        </p:pic>
        <p:sp>
          <p:nvSpPr>
            <p:cNvPr id="14" name="Rectangle 1">
              <a:extLst>
                <a:ext uri="{FF2B5EF4-FFF2-40B4-BE49-F238E27FC236}">
                  <a16:creationId xmlns:a16="http://schemas.microsoft.com/office/drawing/2014/main" id="{F5130239-B3DA-4320-B9C9-A9744A17E4C0}"/>
                </a:ext>
              </a:extLst>
            </p:cNvPr>
            <p:cNvSpPr>
              <a:spLocks noChangeArrowheads="1"/>
            </p:cNvSpPr>
            <p:nvPr/>
          </p:nvSpPr>
          <p:spPr bwMode="auto">
            <a:xfrm>
              <a:off x="1347129" y="196972"/>
              <a:ext cx="10366709" cy="1317651"/>
            </a:xfrm>
            <a:prstGeom prst="roundRect">
              <a:avLst/>
            </a:prstGeom>
            <a:grp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91151" y="36027"/>
            <a:ext cx="8482441" cy="52955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Kể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một</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hoạt</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động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tập</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mà</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tham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gia</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7" name="Rounded Rectangle 6"/>
          <p:cNvSpPr/>
          <p:nvPr/>
        </p:nvSpPr>
        <p:spPr>
          <a:xfrm>
            <a:off x="194168" y="604915"/>
            <a:ext cx="11518218"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lnSpc>
                <a:spcPct val="120000"/>
              </a:lnSpc>
              <a:spcBef>
                <a:spcPct val="0"/>
              </a:spcBef>
              <a:spcAft>
                <a:spcPct val="0"/>
              </a:spcAft>
            </a:pPr>
            <a:r>
              <a:rPr lang="en-US" altLang="en-US" sz="3200" dirty="0">
                <a:solidFill>
                  <a:srgbClr val="FF0000"/>
                </a:solidFill>
                <a:latin typeface="Nunito Black" pitchFamily="2" charset="0"/>
              </a:rPr>
              <a:t>G:</a:t>
            </a:r>
          </a:p>
          <a:p>
            <a:pPr lvl="0" eaLnBrk="0" fontAlgn="base" hangingPunct="0">
              <a:lnSpc>
                <a:spcPct val="120000"/>
              </a:lnSpc>
              <a:spcBef>
                <a:spcPct val="0"/>
              </a:spcBef>
              <a:spcAft>
                <a:spcPct val="0"/>
              </a:spcAft>
            </a:pP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Hoạt</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động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tập</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thể</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em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tham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gia</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là</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gì</a:t>
            </a:r>
            <a:r>
              <a:rPr lang="en-US" altLang="en-US" sz="3200" dirty="0">
                <a:solidFill>
                  <a:srgbClr val="002060"/>
                </a:solidFill>
                <a:latin typeface="Nunito Black" pitchFamily="2" charset="0"/>
              </a:rPr>
              <a:t>?</a:t>
            </a:r>
          </a:p>
          <a:p>
            <a:pPr lvl="0" eaLnBrk="0" fontAlgn="base" hangingPunct="0">
              <a:lnSpc>
                <a:spcPct val="120000"/>
              </a:lnSpc>
              <a:spcBef>
                <a:spcPct val="0"/>
              </a:spcBef>
              <a:spcAft>
                <a:spcPct val="0"/>
              </a:spcAft>
            </a:pP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Em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cùng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làm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việc</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với</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những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ai</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Công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việc</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em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được</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giao</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là</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gì</a:t>
            </a:r>
            <a:r>
              <a:rPr lang="en-US" altLang="en-US" sz="3200" dirty="0">
                <a:solidFill>
                  <a:srgbClr val="002060"/>
                </a:solidFill>
                <a:latin typeface="Nunito Black" pitchFamily="2" charset="0"/>
              </a:rPr>
              <a:t>?</a:t>
            </a:r>
          </a:p>
          <a:p>
            <a:pPr lvl="0" eaLnBrk="0" fontAlgn="base" hangingPunct="0">
              <a:lnSpc>
                <a:spcPct val="120000"/>
              </a:lnSpc>
              <a:spcBef>
                <a:spcPct val="0"/>
              </a:spcBef>
              <a:spcAft>
                <a:spcPct val="0"/>
              </a:spcAft>
            </a:pP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Kết</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quả</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của</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hoạt</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động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tập</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thể</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đó</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ra</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sao</a:t>
            </a:r>
            <a:r>
              <a:rPr lang="en-US" altLang="en-US" sz="3200" dirty="0">
                <a:solidFill>
                  <a:srgbClr val="002060"/>
                </a:solidFill>
                <a:latin typeface="Nunito Black" pitchFamily="2" charset="0"/>
              </a:rPr>
              <a:t>?</a:t>
            </a:r>
          </a:p>
          <a:p>
            <a:pPr lvl="0" eaLnBrk="0" fontAlgn="base" hangingPunct="0">
              <a:lnSpc>
                <a:spcPct val="120000"/>
              </a:lnSpc>
              <a:spcBef>
                <a:spcPct val="0"/>
              </a:spcBef>
              <a:spcAft>
                <a:spcPct val="0"/>
              </a:spcAft>
            </a:pP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Em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có</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cảm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nghĩ</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gì</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sau</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khi</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tham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gia</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hoạt</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động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đó</a:t>
            </a:r>
            <a:r>
              <a:rPr lang="en-US" altLang="en-US" sz="3200" dirty="0">
                <a:solidFill>
                  <a:srgbClr val="002060"/>
                </a:solidFill>
                <a:latin typeface="Nunito Black" pitchFamily="2" charset="0"/>
              </a:rPr>
              <a:t>?</a:t>
            </a:r>
          </a:p>
        </p:txBody>
      </p:sp>
      <p:pic>
        <p:nvPicPr>
          <p:cNvPr id="9" name="Picture 8"/>
          <p:cNvPicPr>
            <a:picLocks noChangeAspect="1"/>
          </p:cNvPicPr>
          <p:nvPr/>
        </p:nvPicPr>
        <p:blipFill>
          <a:blip r:embed="rId2"/>
          <a:stretch>
            <a:fillRect/>
          </a:stretch>
        </p:blipFill>
        <p:spPr>
          <a:xfrm>
            <a:off x="0" y="3429000"/>
            <a:ext cx="3953435" cy="3392973"/>
          </a:xfrm>
          <a:prstGeom prst="ellipse">
            <a:avLst/>
          </a:prstGeom>
        </p:spPr>
      </p:pic>
      <p:pic>
        <p:nvPicPr>
          <p:cNvPr id="11" name="Picture 10"/>
          <p:cNvPicPr>
            <a:picLocks noChangeAspect="1"/>
          </p:cNvPicPr>
          <p:nvPr/>
        </p:nvPicPr>
        <p:blipFill>
          <a:blip r:embed="rId3"/>
          <a:stretch>
            <a:fillRect/>
          </a:stretch>
        </p:blipFill>
        <p:spPr>
          <a:xfrm>
            <a:off x="3953435" y="3429000"/>
            <a:ext cx="4368027" cy="3428999"/>
          </a:xfrm>
          <a:prstGeom prst="ellipse">
            <a:avLst/>
          </a:prstGeom>
        </p:spPr>
      </p:pic>
      <p:pic>
        <p:nvPicPr>
          <p:cNvPr id="12" name="Picture 11"/>
          <p:cNvPicPr>
            <a:picLocks noChangeAspect="1"/>
          </p:cNvPicPr>
          <p:nvPr/>
        </p:nvPicPr>
        <p:blipFill>
          <a:blip r:embed="rId4"/>
          <a:stretch>
            <a:fillRect/>
          </a:stretch>
        </p:blipFill>
        <p:spPr>
          <a:xfrm>
            <a:off x="8321462" y="3429000"/>
            <a:ext cx="3870537" cy="3460384"/>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0" y="565584"/>
            <a:ext cx="12192000" cy="614001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FF0000"/>
                </a:solidFill>
                <a:effectLst/>
                <a:uLnTx/>
                <a:uFillTx/>
                <a:latin typeface="Nunito Black" pitchFamily="2" charset="0"/>
                <a:ea typeface="+mn-ea"/>
                <a:cs typeface="+mn-cs"/>
              </a:rPr>
              <a:t>Bài </a:t>
            </a:r>
            <a:r>
              <a:rPr kumimoji="0" lang="en-US" sz="3400" b="1" i="0" u="none" strike="noStrike" kern="1200" cap="none" spc="0" normalizeH="0" baseline="0" noProof="0" dirty="0" err="1">
                <a:ln>
                  <a:noFill/>
                </a:ln>
                <a:solidFill>
                  <a:srgbClr val="FF0000"/>
                </a:solidFill>
                <a:effectLst/>
                <a:uLnTx/>
                <a:uFillTx/>
                <a:latin typeface="Nunito Black" pitchFamily="2" charset="0"/>
                <a:ea typeface="+mn-ea"/>
                <a:cs typeface="+mn-cs"/>
              </a:rPr>
              <a:t>làm</a:t>
            </a:r>
            <a:endParaRPr kumimoji="0" lang="vi-VN" sz="3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3400" b="0" i="0" u="none" strike="noStrike" kern="1200" cap="none" spc="0" normalizeH="0" baseline="0" noProof="0" dirty="0">
                <a:ln>
                  <a:noFill/>
                </a:ln>
                <a:solidFill>
                  <a:srgbClr val="0070C0"/>
                </a:solidFill>
                <a:effectLst/>
                <a:uLnTx/>
                <a:uFillTx/>
                <a:latin typeface="Nunito Black" pitchFamily="2" charset="0"/>
                <a:ea typeface="+mn-ea"/>
                <a:cs typeface="+mn-cs"/>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509451" y="0"/>
            <a:ext cx="8482441" cy="55173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75BEB2-DD79-A8F3-CE64-9ECC2ECDD691}"/>
              </a:ext>
            </a:extLst>
          </p:cNvPr>
          <p:cNvSpPr txBox="1"/>
          <p:nvPr/>
        </p:nvSpPr>
        <p:spPr>
          <a:xfrm>
            <a:off x="4259491" y="566928"/>
            <a:ext cx="4390734" cy="215798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TIẾT</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3</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VIẾT</a:t>
            </a:r>
          </a:p>
        </p:txBody>
      </p:sp>
    </p:spTree>
    <p:extLst>
      <p:ext uri="{BB962C8B-B14F-4D97-AF65-F5344CB8AC3E}">
        <p14:creationId xmlns:p14="http://schemas.microsoft.com/office/powerpoint/2010/main" val="1762394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449780" y="-3030"/>
            <a:ext cx="2293420" cy="6291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3701680" y="27706"/>
            <a:ext cx="4867834" cy="674716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lnSpc>
                <a:spcPct val="120000"/>
              </a:lnSpc>
            </a:pPr>
            <a:r>
              <a:rPr lang="vi-VN" sz="2400" dirty="0">
                <a:solidFill>
                  <a:srgbClr val="0070C0"/>
                </a:solidFill>
                <a:latin typeface="Nunito Black" pitchFamily="2" charset="0"/>
              </a:rPr>
              <a:t>Bác xà cừ vươn cao</a:t>
            </a:r>
          </a:p>
          <a:p>
            <a:pPr algn="just">
              <a:lnSpc>
                <a:spcPct val="120000"/>
              </a:lnSpc>
            </a:pPr>
            <a:r>
              <a:rPr lang="vi-VN" sz="2400" dirty="0">
                <a:solidFill>
                  <a:srgbClr val="0070C0"/>
                </a:solidFill>
                <a:latin typeface="Nunito Black" pitchFamily="2" charset="0"/>
              </a:rPr>
              <a:t>Cam la đà mặt đất</a:t>
            </a:r>
          </a:p>
          <a:p>
            <a:pPr algn="just">
              <a:lnSpc>
                <a:spcPct val="120000"/>
              </a:lnSpc>
            </a:pPr>
            <a:r>
              <a:rPr lang="vi-VN" sz="2400" dirty="0">
                <a:solidFill>
                  <a:srgbClr val="0070C0"/>
                </a:solidFill>
                <a:latin typeface="Nunito Black" pitchFamily="2" charset="0"/>
              </a:rPr>
              <a:t>Chuối, hồng, cau,… họp mặt</a:t>
            </a:r>
          </a:p>
          <a:p>
            <a:pPr algn="just">
              <a:lnSpc>
                <a:spcPct val="120000"/>
              </a:lnSpc>
            </a:pPr>
            <a:r>
              <a:rPr lang="vi-VN" sz="2400" dirty="0">
                <a:solidFill>
                  <a:srgbClr val="0070C0"/>
                </a:solidFill>
                <a:latin typeface="Nunito Black" pitchFamily="2" charset="0"/>
              </a:rPr>
              <a:t>Cùng chung sống chan hòa.</a:t>
            </a:r>
          </a:p>
          <a:p>
            <a:pPr algn="just">
              <a:lnSpc>
                <a:spcPct val="120000"/>
              </a:lnSpc>
            </a:pPr>
            <a:r>
              <a:rPr lang="vi-VN" sz="2400" dirty="0">
                <a:solidFill>
                  <a:srgbClr val="0070C0"/>
                </a:solidFill>
                <a:latin typeface="Nunito Black" pitchFamily="2" charset="0"/>
              </a:rPr>
              <a:t>Gió đi qua gật gù</a:t>
            </a:r>
          </a:p>
          <a:p>
            <a:pPr algn="just">
              <a:lnSpc>
                <a:spcPct val="120000"/>
              </a:lnSpc>
            </a:pPr>
            <a:r>
              <a:rPr lang="vi-VN" sz="2400" dirty="0">
                <a:solidFill>
                  <a:srgbClr val="0070C0"/>
                </a:solidFill>
                <a:latin typeface="Nunito Black" pitchFamily="2" charset="0"/>
              </a:rPr>
              <a:t>Chim tới khen rối rít</a:t>
            </a:r>
          </a:p>
          <a:p>
            <a:pPr algn="just">
              <a:lnSpc>
                <a:spcPct val="120000"/>
              </a:lnSpc>
            </a:pPr>
            <a:r>
              <a:rPr lang="vi-VN" sz="2400" dirty="0">
                <a:solidFill>
                  <a:srgbClr val="0070C0"/>
                </a:solidFill>
                <a:latin typeface="Nunito Black" pitchFamily="2" charset="0"/>
              </a:rPr>
              <a:t>Mây qua che vòm mát</a:t>
            </a:r>
          </a:p>
          <a:p>
            <a:pPr algn="just">
              <a:lnSpc>
                <a:spcPct val="120000"/>
              </a:lnSpc>
            </a:pPr>
            <a:r>
              <a:rPr lang="vi-VN" sz="2400" dirty="0">
                <a:solidFill>
                  <a:srgbClr val="0070C0"/>
                </a:solidFill>
                <a:latin typeface="Nunito Black" pitchFamily="2" charset="0"/>
              </a:rPr>
              <a:t>Đất màu dành tốt tươi.</a:t>
            </a:r>
          </a:p>
          <a:p>
            <a:pPr algn="just">
              <a:lnSpc>
                <a:spcPct val="120000"/>
              </a:lnSpc>
            </a:pPr>
            <a:r>
              <a:rPr lang="vi-VN" sz="2400" dirty="0">
                <a:solidFill>
                  <a:srgbClr val="0070C0"/>
                </a:solidFill>
                <a:latin typeface="Nunito Black" pitchFamily="2" charset="0"/>
              </a:rPr>
              <a:t>Vườn cây sống thật vui</a:t>
            </a:r>
          </a:p>
          <a:p>
            <a:pPr algn="just">
              <a:lnSpc>
                <a:spcPct val="120000"/>
              </a:lnSpc>
            </a:pPr>
            <a:r>
              <a:rPr lang="vi-VN" sz="2400" dirty="0">
                <a:solidFill>
                  <a:srgbClr val="0070C0"/>
                </a:solidFill>
                <a:latin typeface="Nunito Black" pitchFamily="2" charset="0"/>
              </a:rPr>
              <a:t>Nắng mưa cùng chia sẻ</a:t>
            </a:r>
          </a:p>
          <a:p>
            <a:pPr algn="just">
              <a:lnSpc>
                <a:spcPct val="120000"/>
              </a:lnSpc>
            </a:pPr>
            <a:r>
              <a:rPr lang="vi-VN" sz="2400" dirty="0">
                <a:solidFill>
                  <a:srgbClr val="0070C0"/>
                </a:solidFill>
                <a:latin typeface="Nunito Black" pitchFamily="2" charset="0"/>
              </a:rPr>
              <a:t>Đêm đêm ru nhau ngủ</a:t>
            </a:r>
          </a:p>
          <a:p>
            <a:pPr algn="just">
              <a:lnSpc>
                <a:spcPct val="120000"/>
              </a:lnSpc>
            </a:pPr>
            <a:r>
              <a:rPr lang="vi-VN" sz="2400" dirty="0">
                <a:solidFill>
                  <a:srgbClr val="0070C0"/>
                </a:solidFill>
                <a:latin typeface="Nunito Black" pitchFamily="2" charset="0"/>
              </a:rPr>
              <a:t>Bình minh lại xôn xao…</a:t>
            </a:r>
          </a:p>
          <a:p>
            <a:pPr algn="r">
              <a:lnSpc>
                <a:spcPct val="120000"/>
              </a:lnSpc>
            </a:pPr>
            <a:r>
              <a:rPr lang="vi-VN" sz="2000" dirty="0">
                <a:solidFill>
                  <a:srgbClr val="0070C0"/>
                </a:solidFill>
                <a:latin typeface="Nunito Black" pitchFamily="2" charset="0"/>
              </a:rPr>
              <a:t>(Nguyễn Trọng Hoàn)</a:t>
            </a: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641710" y="1116109"/>
            <a:ext cx="1825621" cy="5784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263236" y="1694515"/>
            <a:ext cx="6289964"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800" dirty="0">
                <a:solidFill>
                  <a:srgbClr val="0070C0"/>
                </a:solidFill>
                <a:latin typeface="Nunito Black" pitchFamily="2" charset="0"/>
              </a:rPr>
              <a:t>- Viết đúng chính tả, trình bày sạch đẹp.</a:t>
            </a:r>
          </a:p>
          <a:p>
            <a:pPr algn="just">
              <a:lnSpc>
                <a:spcPct val="130000"/>
              </a:lnSpc>
            </a:pPr>
            <a:r>
              <a:rPr lang="en-US" sz="2800" dirty="0">
                <a:solidFill>
                  <a:srgbClr val="0070C0"/>
                </a:solidFill>
                <a:latin typeface="Nunito Black" pitchFamily="2" charset="0"/>
              </a:rPr>
              <a:t>- </a:t>
            </a:r>
            <a:r>
              <a:rPr lang="vi-VN" sz="2800" dirty="0">
                <a:solidFill>
                  <a:srgbClr val="0070C0"/>
                </a:solidFill>
                <a:latin typeface="Nunito Black" pitchFamily="2" charset="0"/>
              </a:rPr>
              <a:t>Giữa các khổ thơ cách 1 dòng</a:t>
            </a:r>
            <a:endParaRPr lang="en-US" sz="2800" dirty="0">
              <a:solidFill>
                <a:srgbClr val="0070C0"/>
              </a:solidFill>
              <a:latin typeface="Nunito Black" pitchFamily="2" charset="0"/>
            </a:endParaRPr>
          </a:p>
          <a:p>
            <a:pPr algn="just">
              <a:lnSpc>
                <a:spcPct val="130000"/>
              </a:lnSpc>
            </a:pPr>
            <a:r>
              <a:rPr lang="en-US" sz="2800" dirty="0">
                <a:solidFill>
                  <a:srgbClr val="0070C0"/>
                </a:solidFill>
                <a:latin typeface="Nunito Black" pitchFamily="2" charset="0"/>
              </a:rPr>
              <a:t>- </a:t>
            </a:r>
            <a:r>
              <a:rPr lang="en-US" sz="2800" dirty="0" err="1">
                <a:solidFill>
                  <a:srgbClr val="0070C0"/>
                </a:solidFill>
                <a:latin typeface="Nunito Black" pitchFamily="2" charset="0"/>
              </a:rPr>
              <a:t>Viết</a:t>
            </a:r>
            <a:r>
              <a:rPr lang="en-US" sz="2800" dirty="0">
                <a:solidFill>
                  <a:srgbClr val="0070C0"/>
                </a:solidFill>
                <a:latin typeface="Nunito Black" pitchFamily="2" charset="0"/>
              </a:rPr>
              <a:t> </a:t>
            </a:r>
            <a:r>
              <a:rPr lang="en-US" sz="2800" dirty="0" err="1">
                <a:solidFill>
                  <a:srgbClr val="0070C0"/>
                </a:solidFill>
                <a:latin typeface="Nunito Black" pitchFamily="2" charset="0"/>
              </a:rPr>
              <a:t>hoa</a:t>
            </a:r>
            <a:r>
              <a:rPr lang="en-US" sz="2800" dirty="0">
                <a:solidFill>
                  <a:srgbClr val="0070C0"/>
                </a:solidFill>
                <a:latin typeface="Nunito Black" pitchFamily="2" charset="0"/>
              </a:rPr>
              <a:t> </a:t>
            </a:r>
            <a:r>
              <a:rPr lang="en-US" sz="2800" dirty="0" err="1">
                <a:solidFill>
                  <a:srgbClr val="0070C0"/>
                </a:solidFill>
                <a:latin typeface="Nunito Black" pitchFamily="2" charset="0"/>
              </a:rPr>
              <a:t>tên</a:t>
            </a:r>
            <a:r>
              <a:rPr lang="en-US" sz="2800" dirty="0">
                <a:solidFill>
                  <a:srgbClr val="0070C0"/>
                </a:solidFill>
                <a:latin typeface="Nunito Black" pitchFamily="2" charset="0"/>
              </a:rPr>
              <a:t> </a:t>
            </a:r>
            <a:r>
              <a:rPr lang="en-US" sz="2800" dirty="0" err="1">
                <a:solidFill>
                  <a:srgbClr val="0070C0"/>
                </a:solidFill>
                <a:latin typeface="Nunito Black" pitchFamily="2" charset="0"/>
              </a:rPr>
              <a:t>bài</a:t>
            </a:r>
            <a:r>
              <a:rPr lang="en-US" sz="2800" dirty="0">
                <a:solidFill>
                  <a:srgbClr val="0070C0"/>
                </a:solidFill>
                <a:latin typeface="Nunito Black" pitchFamily="2" charset="0"/>
              </a:rPr>
              <a:t> </a:t>
            </a:r>
            <a:r>
              <a:rPr lang="en-US" sz="2800" dirty="0" err="1">
                <a:solidFill>
                  <a:srgbClr val="0070C0"/>
                </a:solidFill>
                <a:latin typeface="Nunito Black" pitchFamily="2" charset="0"/>
              </a:rPr>
              <a:t>và</a:t>
            </a:r>
            <a:r>
              <a:rPr lang="en-US" sz="2800" dirty="0">
                <a:solidFill>
                  <a:srgbClr val="0070C0"/>
                </a:solidFill>
                <a:latin typeface="Nunito Black" pitchFamily="2" charset="0"/>
              </a:rPr>
              <a:t> </a:t>
            </a:r>
            <a:r>
              <a:rPr lang="en-US" sz="2800" dirty="0" err="1">
                <a:solidFill>
                  <a:srgbClr val="0070C0"/>
                </a:solidFill>
                <a:latin typeface="Nunito Black" pitchFamily="2" charset="0"/>
              </a:rPr>
              <a:t>các</a:t>
            </a:r>
            <a:r>
              <a:rPr lang="en-US" sz="2800" dirty="0">
                <a:solidFill>
                  <a:srgbClr val="0070C0"/>
                </a:solidFill>
                <a:latin typeface="Nunito Black" pitchFamily="2" charset="0"/>
              </a:rPr>
              <a:t> </a:t>
            </a:r>
            <a:r>
              <a:rPr lang="en-US" sz="2800" dirty="0" err="1">
                <a:solidFill>
                  <a:srgbClr val="0070C0"/>
                </a:solidFill>
                <a:latin typeface="Nunito Black" pitchFamily="2" charset="0"/>
              </a:rPr>
              <a:t>chữ</a:t>
            </a:r>
            <a:r>
              <a:rPr lang="en-US" sz="2800" dirty="0">
                <a:solidFill>
                  <a:srgbClr val="0070C0"/>
                </a:solidFill>
                <a:latin typeface="Nunito Black" pitchFamily="2" charset="0"/>
              </a:rPr>
              <a:t> </a:t>
            </a:r>
            <a:r>
              <a:rPr lang="en-US" sz="2800" dirty="0" err="1">
                <a:solidFill>
                  <a:srgbClr val="0070C0"/>
                </a:solidFill>
                <a:latin typeface="Nunito Black" pitchFamily="2" charset="0"/>
              </a:rPr>
              <a:t>đầu</a:t>
            </a:r>
            <a:r>
              <a:rPr lang="en-US" sz="2800" dirty="0">
                <a:solidFill>
                  <a:srgbClr val="0070C0"/>
                </a:solidFill>
                <a:latin typeface="Nunito Black" pitchFamily="2" charset="0"/>
              </a:rPr>
              <a:t> </a:t>
            </a:r>
            <a:r>
              <a:rPr lang="en-US" sz="2800" dirty="0" err="1">
                <a:solidFill>
                  <a:srgbClr val="0070C0"/>
                </a:solidFill>
                <a:latin typeface="Nunito Black" pitchFamily="2" charset="0"/>
              </a:rPr>
              <a:t>mỗi</a:t>
            </a:r>
            <a:r>
              <a:rPr lang="en-US" sz="2800" dirty="0">
                <a:solidFill>
                  <a:srgbClr val="0070C0"/>
                </a:solidFill>
                <a:latin typeface="Nunito Black" pitchFamily="2" charset="0"/>
              </a:rPr>
              <a:t> </a:t>
            </a:r>
            <a:r>
              <a:rPr lang="en-US" sz="2800" dirty="0" err="1">
                <a:solidFill>
                  <a:srgbClr val="0070C0"/>
                </a:solidFill>
                <a:latin typeface="Nunito Black" pitchFamily="2" charset="0"/>
              </a:rPr>
              <a:t>dòng</a:t>
            </a:r>
            <a:r>
              <a:rPr lang="en-US" sz="2800" dirty="0">
                <a:solidFill>
                  <a:srgbClr val="0070C0"/>
                </a:solidFill>
                <a:latin typeface="Nunito Black" pitchFamily="2" charset="0"/>
              </a:rPr>
              <a:t> </a:t>
            </a:r>
            <a:r>
              <a:rPr lang="en-US" sz="2800" dirty="0" err="1">
                <a:solidFill>
                  <a:srgbClr val="0070C0"/>
                </a:solidFill>
                <a:latin typeface="Nunito Black" pitchFamily="2" charset="0"/>
              </a:rPr>
              <a:t>thơ</a:t>
            </a:r>
            <a:r>
              <a:rPr lang="en-US" sz="2800" dirty="0">
                <a:solidFill>
                  <a:srgbClr val="0070C0"/>
                </a:solidFill>
                <a:latin typeface="Nunito Black" pitchFamily="2" charset="0"/>
              </a:rPr>
              <a:t>.</a:t>
            </a:r>
            <a:endParaRPr lang="vi-VN" sz="28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0" y="71900"/>
            <a:ext cx="2299855" cy="6291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1.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Nghe</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viết</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2" name="Picture 1">
            <a:extLst>
              <a:ext uri="{FF2B5EF4-FFF2-40B4-BE49-F238E27FC236}">
                <a16:creationId xmlns:a16="http://schemas.microsoft.com/office/drawing/2014/main" id="{E90D06BB-65B4-456C-A198-3CE9EAF99D7C}"/>
              </a:ext>
            </a:extLst>
          </p:cNvPr>
          <p:cNvPicPr>
            <a:picLocks noChangeAspect="1"/>
          </p:cNvPicPr>
          <p:nvPr/>
        </p:nvPicPr>
        <p:blipFill>
          <a:blip r:embed="rId3"/>
          <a:stretch>
            <a:fillRect/>
          </a:stretch>
        </p:blipFill>
        <p:spPr>
          <a:xfrm>
            <a:off x="3366655" y="263236"/>
            <a:ext cx="5514109" cy="6428509"/>
          </a:xfrm>
          <a:prstGeom prst="rect">
            <a:avLst/>
          </a:prstGeom>
        </p:spPr>
      </p:pic>
    </p:spTree>
    <p:extLst>
      <p:ext uri="{BB962C8B-B14F-4D97-AF65-F5344CB8AC3E}">
        <p14:creationId xmlns:p14="http://schemas.microsoft.com/office/powerpoint/2010/main" val="1271890193"/>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78B20"/>
        </a:solidFill>
        <a:effectLst/>
      </p:bgPr>
    </p:bg>
    <p:spTree>
      <p:nvGrpSpPr>
        <p:cNvPr id="1" name=""/>
        <p:cNvGrpSpPr/>
        <p:nvPr/>
      </p:nvGrpSpPr>
      <p:grpSpPr>
        <a:xfrm>
          <a:off x="0" y="0"/>
          <a:ext cx="0" cy="0"/>
          <a:chOff x="0" y="0"/>
          <a:chExt cx="0" cy="0"/>
        </a:xfrm>
      </p:grpSpPr>
      <p:sp>
        <p:nvSpPr>
          <p:cNvPr id="4" name="Rounded Rectangle 3"/>
          <p:cNvSpPr/>
          <p:nvPr/>
        </p:nvSpPr>
        <p:spPr>
          <a:xfrm>
            <a:off x="5235377" y="-1679"/>
            <a:ext cx="2686233" cy="6291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i="0" u="none" strike="noStrike" kern="0" normalizeH="0" baseline="0" noProof="0" dirty="0">
                <a:ln w="0"/>
                <a:solidFill>
                  <a:schemeClr val="bg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Arial"/>
              </a:rPr>
              <a:t>1. </a:t>
            </a:r>
            <a:r>
              <a:rPr kumimoji="0" lang="en-US" sz="2800" i="0" u="none" strike="noStrike" kern="0" normalizeH="0" baseline="0" noProof="0" dirty="0" err="1">
                <a:ln w="0"/>
                <a:solidFill>
                  <a:schemeClr val="bg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Arial"/>
              </a:rPr>
              <a:t>Nghe</a:t>
            </a:r>
            <a:r>
              <a:rPr kumimoji="0" lang="en-US" sz="2800" i="0" u="none" strike="noStrike" kern="0" normalizeH="0" baseline="0" noProof="0" dirty="0">
                <a:ln w="0"/>
                <a:solidFill>
                  <a:schemeClr val="bg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Arial"/>
              </a:rPr>
              <a:t> – </a:t>
            </a:r>
            <a:r>
              <a:rPr kumimoji="0" lang="en-US" sz="2800" i="0" u="none" strike="noStrike" kern="0" normalizeH="0" baseline="0" noProof="0" dirty="0" err="1">
                <a:ln w="0"/>
                <a:solidFill>
                  <a:schemeClr val="bg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Arial"/>
              </a:rPr>
              <a:t>viết</a:t>
            </a:r>
            <a:endParaRPr kumimoji="0" lang="id-ID" sz="2800" i="0" u="none" strike="noStrike" kern="0" normalizeH="0" baseline="0" noProof="0" dirty="0">
              <a:ln w="0"/>
              <a:solidFill>
                <a:schemeClr val="bg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Arial"/>
            </a:endParaRPr>
          </a:p>
        </p:txBody>
      </p:sp>
      <p:sp>
        <p:nvSpPr>
          <p:cNvPr id="5" name="Rounded Rectangle 4"/>
          <p:cNvSpPr/>
          <p:nvPr/>
        </p:nvSpPr>
        <p:spPr>
          <a:xfrm>
            <a:off x="3953437" y="833900"/>
            <a:ext cx="6831104" cy="5809130"/>
          </a:xfrm>
          <a:prstGeom prst="roundRect">
            <a:avLst/>
          </a:prstGeom>
          <a:solidFill>
            <a:srgbClr val="088E2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00"/>
                </a:solidFill>
                <a:effectLst/>
                <a:uLnTx/>
                <a:uFillTx/>
                <a:latin typeface="HP001 5 hàng" panose="020B0603050302020204" pitchFamily="34" charset="0"/>
              </a:rPr>
              <a:t>      </a:t>
            </a: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rPr>
              <a:t>Trong Vườn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rPr>
              <a:t>Bác xà cừ vươn cao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rPr>
              <a:t>Cam la đà mặt đất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rPr>
              <a:t>Chuối, hồng, cau,… họp mặt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rPr>
              <a:t>Cùng chung sống chan hòa.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rPr>
              <a:t>Gió đi qua gật gù</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rPr>
              <a:t>Chim tới khen rối rít</a:t>
            </a:r>
          </a:p>
        </p:txBody>
      </p:sp>
      <p:cxnSp>
        <p:nvCxnSpPr>
          <p:cNvPr id="7" name="Straight Connector 6"/>
          <p:cNvCxnSpPr/>
          <p:nvPr/>
        </p:nvCxnSpPr>
        <p:spPr>
          <a:xfrm>
            <a:off x="1822298" y="1546412"/>
            <a:ext cx="26894" cy="54191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550" y="1559859"/>
            <a:ext cx="18422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598" y="1096398"/>
            <a:ext cx="1870127" cy="646331"/>
          </a:xfrm>
          <a:prstGeom prst="rect">
            <a:avLst/>
          </a:prstGeom>
          <a:noFill/>
        </p:spPr>
        <p:txBody>
          <a:bodyPr wrap="none" rtlCol="0">
            <a:spAutoFit/>
          </a:bodyPr>
          <a:lstStyle/>
          <a:p>
            <a:r>
              <a:rPr lang="en-US" sz="3600" b="1" dirty="0" err="1">
                <a:solidFill>
                  <a:schemeClr val="bg1"/>
                </a:solidFill>
                <a:latin typeface="HP001 5 hàng" panose="020B0603050302020204" pitchFamily="34" charset="0"/>
              </a:rPr>
              <a:t>Chỗ</a:t>
            </a:r>
            <a:r>
              <a:rPr lang="en-US" sz="3600" b="1" dirty="0">
                <a:solidFill>
                  <a:schemeClr val="bg1"/>
                </a:solidFill>
                <a:latin typeface="HP001 5 hàng" panose="020B0603050302020204" pitchFamily="34" charset="0"/>
              </a:rPr>
              <a:t> </a:t>
            </a:r>
            <a:r>
              <a:rPr lang="en-US" sz="3600" b="1" dirty="0" err="1">
                <a:solidFill>
                  <a:schemeClr val="bg1"/>
                </a:solidFill>
                <a:latin typeface="HP001 5 hàng" panose="020B0603050302020204" pitchFamily="34" charset="0"/>
              </a:rPr>
              <a:t>sửa</a:t>
            </a:r>
            <a:endParaRPr lang="en-US" sz="3600" b="1" dirty="0">
              <a:solidFill>
                <a:schemeClr val="bg1"/>
              </a:solidFill>
              <a:latin typeface="HP001 5 hàng" panose="020B0603050302020204" pitchFamily="34" charset="0"/>
            </a:endParaRPr>
          </a:p>
        </p:txBody>
      </p:sp>
    </p:spTree>
    <p:extLst>
      <p:ext uri="{BB962C8B-B14F-4D97-AF65-F5344CB8AC3E}">
        <p14:creationId xmlns:p14="http://schemas.microsoft.com/office/powerpoint/2010/main" val="2248462755"/>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78B20"/>
        </a:solidFill>
        <a:effectLst/>
      </p:bgPr>
    </p:bg>
    <p:spTree>
      <p:nvGrpSpPr>
        <p:cNvPr id="1" name=""/>
        <p:cNvGrpSpPr/>
        <p:nvPr/>
      </p:nvGrpSpPr>
      <p:grpSpPr>
        <a:xfrm>
          <a:off x="0" y="0"/>
          <a:ext cx="0" cy="0"/>
          <a:chOff x="0" y="0"/>
          <a:chExt cx="0" cy="0"/>
        </a:xfrm>
      </p:grpSpPr>
      <p:sp>
        <p:nvSpPr>
          <p:cNvPr id="4" name="Rounded Rectangle 3"/>
          <p:cNvSpPr/>
          <p:nvPr/>
        </p:nvSpPr>
        <p:spPr>
          <a:xfrm>
            <a:off x="5264871" y="13069"/>
            <a:ext cx="2686233" cy="6291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i="0" u="none" strike="noStrike" kern="0" normalizeH="0" baseline="0" noProof="0" dirty="0">
                <a:ln w="0"/>
                <a:solidFill>
                  <a:schemeClr val="bg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Arial"/>
              </a:rPr>
              <a:t>1. </a:t>
            </a:r>
            <a:r>
              <a:rPr kumimoji="0" lang="en-US" sz="2800" i="0" u="none" strike="noStrike" kern="0" normalizeH="0" baseline="0" noProof="0" dirty="0" err="1">
                <a:ln w="0"/>
                <a:solidFill>
                  <a:schemeClr val="bg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Arial"/>
              </a:rPr>
              <a:t>Nghe</a:t>
            </a:r>
            <a:r>
              <a:rPr kumimoji="0" lang="en-US" sz="2800" i="0" u="none" strike="noStrike" kern="0" normalizeH="0" baseline="0" noProof="0" dirty="0">
                <a:ln w="0"/>
                <a:solidFill>
                  <a:schemeClr val="bg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Arial"/>
              </a:rPr>
              <a:t> – </a:t>
            </a:r>
            <a:r>
              <a:rPr kumimoji="0" lang="en-US" sz="2800" i="0" u="none" strike="noStrike" kern="0" normalizeH="0" baseline="0" noProof="0" dirty="0" err="1">
                <a:ln w="0"/>
                <a:solidFill>
                  <a:schemeClr val="bg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Arial"/>
              </a:rPr>
              <a:t>viết</a:t>
            </a:r>
            <a:endParaRPr kumimoji="0" lang="id-ID" sz="2800" i="0" u="none" strike="noStrike" kern="0" normalizeH="0" baseline="0" noProof="0" dirty="0">
              <a:ln w="0"/>
              <a:solidFill>
                <a:schemeClr val="bg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Arial"/>
            </a:endParaRPr>
          </a:p>
        </p:txBody>
      </p:sp>
      <p:cxnSp>
        <p:nvCxnSpPr>
          <p:cNvPr id="7" name="Straight Connector 6"/>
          <p:cNvCxnSpPr/>
          <p:nvPr/>
        </p:nvCxnSpPr>
        <p:spPr>
          <a:xfrm>
            <a:off x="1837043" y="1546412"/>
            <a:ext cx="26894" cy="54191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550" y="1559859"/>
            <a:ext cx="18422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406" y="1096398"/>
            <a:ext cx="1870127" cy="646331"/>
          </a:xfrm>
          <a:prstGeom prst="rect">
            <a:avLst/>
          </a:prstGeom>
          <a:noFill/>
        </p:spPr>
        <p:txBody>
          <a:bodyPr wrap="none" rtlCol="0">
            <a:spAutoFit/>
          </a:bodyPr>
          <a:lstStyle/>
          <a:p>
            <a:r>
              <a:rPr lang="en-US" sz="3600" b="1" dirty="0" err="1">
                <a:solidFill>
                  <a:schemeClr val="bg1"/>
                </a:solidFill>
                <a:latin typeface="HP001 5 hàng" panose="020B0603050302020204" pitchFamily="34" charset="0"/>
              </a:rPr>
              <a:t>Chỗ</a:t>
            </a:r>
            <a:r>
              <a:rPr lang="en-US" sz="3600" b="1" dirty="0">
                <a:solidFill>
                  <a:schemeClr val="bg1"/>
                </a:solidFill>
                <a:latin typeface="HP001 5 hàng" panose="020B0603050302020204" pitchFamily="34" charset="0"/>
              </a:rPr>
              <a:t> </a:t>
            </a:r>
            <a:r>
              <a:rPr lang="en-US" sz="3600" b="1" dirty="0" err="1">
                <a:solidFill>
                  <a:schemeClr val="bg1"/>
                </a:solidFill>
                <a:latin typeface="HP001 5 hàng" panose="020B0603050302020204" pitchFamily="34" charset="0"/>
              </a:rPr>
              <a:t>sửa</a:t>
            </a:r>
            <a:endParaRPr lang="en-US" sz="3600" b="1" dirty="0">
              <a:solidFill>
                <a:schemeClr val="bg1"/>
              </a:solidFill>
              <a:latin typeface="HP001 5 hàng" panose="020B0603050302020204" pitchFamily="34" charset="0"/>
            </a:endParaRPr>
          </a:p>
        </p:txBody>
      </p:sp>
      <p:sp>
        <p:nvSpPr>
          <p:cNvPr id="8" name="Rounded Rectangle 7"/>
          <p:cNvSpPr/>
          <p:nvPr/>
        </p:nvSpPr>
        <p:spPr>
          <a:xfrm>
            <a:off x="2994800" y="1283110"/>
            <a:ext cx="6287136" cy="4647039"/>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00"/>
                </a:solidFill>
                <a:effectLst/>
                <a:uLnTx/>
                <a:uFillTx/>
                <a:latin typeface="HP001 5 hàng" panose="020B0603050302020204" pitchFamily="34" charset="0"/>
                <a:cs typeface="Times New Roman" panose="02020603050405020304" pitchFamily="18" charset="0"/>
              </a:rPr>
              <a:t>    </a:t>
            </a: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cs typeface="Times New Roman" panose="02020603050405020304" pitchFamily="18" charset="0"/>
              </a:rPr>
              <a:t>Trong Vườn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cs typeface="Times New Roman" panose="02020603050405020304" pitchFamily="18" charset="0"/>
              </a:rPr>
              <a:t>Mây qua che vòm mát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cs typeface="Times New Roman" panose="02020603050405020304" pitchFamily="18" charset="0"/>
              </a:rPr>
              <a:t>Đất màu dành tốt tươi.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cs typeface="Times New Roman" panose="02020603050405020304" pitchFamily="18" charset="0"/>
              </a:rPr>
              <a:t>Vườn cây sống thật vui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cs typeface="Times New Roman" panose="02020603050405020304" pitchFamily="18" charset="0"/>
              </a:rPr>
              <a:t>Nắng mưa cùng chia sẻ</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cs typeface="Times New Roman" panose="02020603050405020304" pitchFamily="18" charset="0"/>
              </a:rPr>
              <a:t>Đêm đêm ru nhau ngủ</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F00"/>
                </a:solidFill>
                <a:effectLst/>
                <a:uLnTx/>
                <a:uFillTx/>
                <a:latin typeface="HP001 5 hàng" panose="020B0603050302020204" pitchFamily="34" charset="0"/>
                <a:cs typeface="Times New Roman" panose="02020603050405020304" pitchFamily="18" charset="0"/>
              </a:rPr>
              <a:t>Bình minh lại xôn xao…</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HP001 5 hàng" panose="020B0603050302020204" pitchFamily="34" charset="0"/>
                <a:cs typeface="Times New Roman" panose="02020603050405020304" pitchFamily="18" charset="0"/>
              </a:rPr>
              <a:t>                 </a:t>
            </a:r>
            <a:endParaRPr kumimoji="0" lang="vi-VN" sz="3200" b="1" i="0" u="none" strike="noStrike" kern="1200" cap="none" spc="0" normalizeH="0" baseline="0" noProof="0" dirty="0">
              <a:ln>
                <a:noFill/>
              </a:ln>
              <a:solidFill>
                <a:srgbClr val="FFFF00"/>
              </a:solidFill>
              <a:effectLst/>
              <a:uLnTx/>
              <a:uFillTx/>
              <a:latin typeface="HP001 5 hàng" panose="020B060305030202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09312F7-53D0-46DD-9223-D73BE8D20FCF}"/>
              </a:ext>
            </a:extLst>
          </p:cNvPr>
          <p:cNvSpPr/>
          <p:nvPr/>
        </p:nvSpPr>
        <p:spPr>
          <a:xfrm>
            <a:off x="8283513" y="6201751"/>
            <a:ext cx="3793154" cy="523220"/>
          </a:xfrm>
          <a:prstGeom prst="rect">
            <a:avLst/>
          </a:prstGeom>
        </p:spPr>
        <p:txBody>
          <a:bodyPr wrap="none">
            <a:spAutoFit/>
          </a:bodyPr>
          <a:lstStyle/>
          <a:p>
            <a:r>
              <a:rPr lang="vi-VN" sz="2800" b="1" dirty="0">
                <a:solidFill>
                  <a:srgbClr val="FFFF00"/>
                </a:solidFill>
                <a:latin typeface="HP001 5 hàng" panose="020B0603050302020204" pitchFamily="34" charset="0"/>
                <a:cs typeface="Times New Roman" panose="02020603050405020304" pitchFamily="18" charset="0"/>
              </a:rPr>
              <a:t>(Nguyễn Trọng Hoàn)</a:t>
            </a:r>
            <a:endParaRPr lang="en-US" sz="2800" dirty="0"/>
          </a:p>
        </p:txBody>
      </p:sp>
    </p:spTree>
    <p:extLst>
      <p:ext uri="{BB962C8B-B14F-4D97-AF65-F5344CB8AC3E}">
        <p14:creationId xmlns:p14="http://schemas.microsoft.com/office/powerpoint/2010/main" val="3690760307"/>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39988" y="773404"/>
            <a:ext cx="6405856" cy="523220"/>
          </a:xfrm>
          <a:prstGeom prst="rect">
            <a:avLst/>
          </a:prstGeom>
        </p:spPr>
        <p:txBody>
          <a:bodyPr wrap="none">
            <a:spAutoFit/>
          </a:bodyPr>
          <a:lstStyle/>
          <a:p>
            <a:pPr lvl="0" eaLnBrk="0" fontAlgn="base" hangingPunct="0">
              <a:spcBef>
                <a:spcPct val="0"/>
              </a:spcBef>
              <a:spcAft>
                <a:spcPct val="0"/>
              </a:spcAft>
            </a:pPr>
            <a:r>
              <a:rPr lang="en-US" altLang="en-US" sz="2800" b="1" dirty="0">
                <a:solidFill>
                  <a:srgbClr val="0070C0"/>
                </a:solidFill>
                <a:latin typeface="Nunito Black" pitchFamily="2" charset="0"/>
              </a:rPr>
              <a:t>a. </a:t>
            </a:r>
            <a:r>
              <a:rPr lang="en-US" altLang="en-US" sz="2800" b="1" dirty="0" err="1">
                <a:solidFill>
                  <a:srgbClr val="0070C0"/>
                </a:solidFill>
                <a:latin typeface="Nunito Black" pitchFamily="2" charset="0"/>
              </a:rPr>
              <a:t>Chọn</a:t>
            </a:r>
            <a:r>
              <a:rPr lang="en-US" altLang="en-US" sz="2800" b="1" dirty="0">
                <a:solidFill>
                  <a:srgbClr val="0070C0"/>
                </a:solidFill>
                <a:latin typeface="Nunito Black" pitchFamily="2" charset="0"/>
              </a:rPr>
              <a:t> </a:t>
            </a:r>
            <a:r>
              <a:rPr lang="en-US" altLang="en-US" sz="2800" b="1" i="1" dirty="0" err="1">
                <a:solidFill>
                  <a:srgbClr val="FF0000"/>
                </a:solidFill>
                <a:latin typeface="Nunito Black" pitchFamily="2" charset="0"/>
              </a:rPr>
              <a:t>lặng</a:t>
            </a:r>
            <a:r>
              <a:rPr lang="en-US" altLang="en-US" sz="2800" b="1" i="1" dirty="0">
                <a:solidFill>
                  <a:srgbClr val="0070C0"/>
                </a:solidFill>
                <a:latin typeface="Nunito Black" pitchFamily="2" charset="0"/>
              </a:rPr>
              <a:t> </a:t>
            </a:r>
            <a:r>
              <a:rPr lang="en-US" altLang="en-US" sz="2800" b="1" dirty="0" err="1">
                <a:solidFill>
                  <a:srgbClr val="0070C0"/>
                </a:solidFill>
                <a:latin typeface="Nunito Black" pitchFamily="2" charset="0"/>
              </a:rPr>
              <a:t>hoặc</a:t>
            </a:r>
            <a:r>
              <a:rPr lang="en-US" altLang="en-US" sz="2800" b="1" dirty="0">
                <a:solidFill>
                  <a:srgbClr val="0070C0"/>
                </a:solidFill>
                <a:latin typeface="Nunito Black" pitchFamily="2" charset="0"/>
              </a:rPr>
              <a:t> </a:t>
            </a:r>
            <a:r>
              <a:rPr lang="en-US" altLang="en-US" sz="2800" b="1" i="1" dirty="0" err="1">
                <a:solidFill>
                  <a:srgbClr val="FF0000"/>
                </a:solidFill>
                <a:latin typeface="Nunito Black" pitchFamily="2" charset="0"/>
              </a:rPr>
              <a:t>nặng</a:t>
            </a:r>
            <a:r>
              <a:rPr lang="en-US" altLang="en-US" sz="2800" b="1" i="1" dirty="0">
                <a:solidFill>
                  <a:srgbClr val="0070C0"/>
                </a:solidFill>
                <a:latin typeface="Nunito Black" pitchFamily="2" charset="0"/>
              </a:rPr>
              <a:t> </a:t>
            </a:r>
            <a:r>
              <a:rPr lang="en-US" altLang="en-US" sz="2800" b="1" dirty="0" err="1">
                <a:solidFill>
                  <a:srgbClr val="0070C0"/>
                </a:solidFill>
                <a:latin typeface="Nunito Black" pitchFamily="2" charset="0"/>
              </a:rPr>
              <a:t>thay</a:t>
            </a:r>
            <a:r>
              <a:rPr lang="en-US" altLang="en-US" sz="2800" b="1" dirty="0">
                <a:solidFill>
                  <a:srgbClr val="0070C0"/>
                </a:solidFill>
                <a:latin typeface="Nunito Black" pitchFamily="2" charset="0"/>
              </a:rPr>
              <a:t> </a:t>
            </a:r>
            <a:r>
              <a:rPr lang="en-US" altLang="en-US" sz="2800" b="1" dirty="0" err="1">
                <a:solidFill>
                  <a:srgbClr val="0070C0"/>
                </a:solidFill>
                <a:latin typeface="Nunito Black" pitchFamily="2" charset="0"/>
              </a:rPr>
              <a:t>cho</a:t>
            </a:r>
            <a:r>
              <a:rPr lang="en-US" altLang="en-US" sz="2800" b="1" dirty="0">
                <a:solidFill>
                  <a:srgbClr val="0070C0"/>
                </a:solidFill>
                <a:latin typeface="Nunito Black" pitchFamily="2" charset="0"/>
              </a:rPr>
              <a:t> ô </a:t>
            </a:r>
            <a:r>
              <a:rPr lang="en-US" altLang="en-US" sz="2800" b="1" dirty="0" err="1">
                <a:solidFill>
                  <a:srgbClr val="0070C0"/>
                </a:solidFill>
                <a:latin typeface="Nunito Black" pitchFamily="2" charset="0"/>
              </a:rPr>
              <a:t>vuông</a:t>
            </a:r>
            <a:r>
              <a:rPr lang="en-US" altLang="en-US" sz="2800" b="1" dirty="0">
                <a:solidFill>
                  <a:srgbClr val="0070C0"/>
                </a:solidFill>
                <a:latin typeface="Nunito Black" pitchFamily="2" charset="0"/>
              </a:rPr>
              <a:t>.</a:t>
            </a:r>
            <a:endParaRPr lang="en-US" altLang="en-US" sz="2800" dirty="0">
              <a:solidFill>
                <a:srgbClr val="0070C0"/>
              </a:solidFill>
              <a:latin typeface="Nunito Black" pitchFamily="2" charset="0"/>
            </a:endParaRPr>
          </a:p>
        </p:txBody>
      </p:sp>
      <p:pic>
        <p:nvPicPr>
          <p:cNvPr id="23" name="Picture 22"/>
          <p:cNvPicPr>
            <a:picLocks noChangeAspect="1"/>
          </p:cNvPicPr>
          <p:nvPr/>
        </p:nvPicPr>
        <p:blipFill>
          <a:blip r:embed="rId2"/>
          <a:stretch>
            <a:fillRect/>
          </a:stretch>
        </p:blipFill>
        <p:spPr>
          <a:xfrm>
            <a:off x="0" y="1587718"/>
            <a:ext cx="12192000" cy="5069572"/>
          </a:xfrm>
          <a:prstGeom prst="rect">
            <a:avLst/>
          </a:prstGeom>
        </p:spPr>
      </p:pic>
      <p:grpSp>
        <p:nvGrpSpPr>
          <p:cNvPr id="25" name="Group 24"/>
          <p:cNvGrpSpPr/>
          <p:nvPr/>
        </p:nvGrpSpPr>
        <p:grpSpPr>
          <a:xfrm>
            <a:off x="6530080" y="-25278"/>
            <a:ext cx="5647173" cy="1686639"/>
            <a:chOff x="7047899" y="687031"/>
            <a:chExt cx="4074460" cy="1686639"/>
          </a:xfrm>
        </p:grpSpPr>
        <p:sp>
          <p:nvSpPr>
            <p:cNvPr id="13" name="Cloud 12"/>
            <p:cNvSpPr/>
            <p:nvPr/>
          </p:nvSpPr>
          <p:spPr>
            <a:xfrm>
              <a:off x="7047899" y="687031"/>
              <a:ext cx="4074460" cy="1686639"/>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24" name="Rectangle 23"/>
            <p:cNvSpPr/>
            <p:nvPr/>
          </p:nvSpPr>
          <p:spPr>
            <a:xfrm>
              <a:off x="7090090" y="1012261"/>
              <a:ext cx="4032268" cy="954107"/>
            </a:xfrm>
            <a:prstGeom prst="rect">
              <a:avLst/>
            </a:prstGeom>
          </p:spPr>
          <p:txBody>
            <a:bodyPr wrap="square">
              <a:spAutoFit/>
            </a:bodyPr>
            <a:lstStyle/>
            <a:p>
              <a:r>
                <a:rPr lang="en-US" sz="2800" dirty="0" err="1">
                  <a:solidFill>
                    <a:schemeClr val="accent2">
                      <a:lumMod val="50000"/>
                    </a:schemeClr>
                  </a:solidFill>
                  <a:latin typeface="Nunito Black" pitchFamily="2" charset="0"/>
                </a:rPr>
                <a:t>Gợi</a:t>
              </a:r>
              <a:r>
                <a:rPr lang="en-US" sz="2800" dirty="0">
                  <a:solidFill>
                    <a:schemeClr val="accent2">
                      <a:lumMod val="50000"/>
                    </a:schemeClr>
                  </a:solidFill>
                  <a:latin typeface="Nunito Black" pitchFamily="2" charset="0"/>
                </a:rPr>
                <a:t> ý: E</a:t>
              </a:r>
              <a:r>
                <a:rPr lang="vi-VN" sz="2800" dirty="0">
                  <a:solidFill>
                    <a:schemeClr val="accent2">
                      <a:lumMod val="50000"/>
                    </a:schemeClr>
                  </a:solidFill>
                  <a:latin typeface="Nunito Black" pitchFamily="2" charset="0"/>
                </a:rPr>
                <a:t>m đọc kĩ các câu thơ và chọn từ thích hợp để điền vào ô vuông.</a:t>
              </a:r>
              <a:endParaRPr lang="en-US" sz="2800" dirty="0">
                <a:solidFill>
                  <a:schemeClr val="accent2">
                    <a:lumMod val="50000"/>
                  </a:schemeClr>
                </a:solidFill>
                <a:latin typeface="Nunito Black" pitchFamily="2" charset="0"/>
              </a:endParaRPr>
            </a:p>
          </p:txBody>
        </p:sp>
      </p:grpSp>
      <p:grpSp>
        <p:nvGrpSpPr>
          <p:cNvPr id="26" name="Group 25"/>
          <p:cNvGrpSpPr/>
          <p:nvPr/>
        </p:nvGrpSpPr>
        <p:grpSpPr>
          <a:xfrm>
            <a:off x="2064708" y="4616240"/>
            <a:ext cx="1356914" cy="612935"/>
            <a:chOff x="4767212" y="1221439"/>
            <a:chExt cx="1356914" cy="430291"/>
          </a:xfrm>
        </p:grpSpPr>
        <p:sp>
          <p:nvSpPr>
            <p:cNvPr id="27" name="Rounded Rectangle 26"/>
            <p:cNvSpPr/>
            <p:nvPr/>
          </p:nvSpPr>
          <p:spPr>
            <a:xfrm rot="16200000">
              <a:off x="5154622" y="883360"/>
              <a:ext cx="344070" cy="1118890"/>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FF0000"/>
                </a:solidFill>
                <a:latin typeface="Nunito Black" pitchFamily="2" charset="0"/>
              </a:endParaRPr>
            </a:p>
          </p:txBody>
        </p:sp>
        <p:sp>
          <p:nvSpPr>
            <p:cNvPr id="28" name="Rounded Rectangle 27"/>
            <p:cNvSpPr/>
            <p:nvPr/>
          </p:nvSpPr>
          <p:spPr>
            <a:xfrm>
              <a:off x="4825703" y="1221439"/>
              <a:ext cx="1298423" cy="4302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lặng</a:t>
              </a:r>
              <a:endParaRPr kumimoji="0" lang="en-US" sz="3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roup 28"/>
          <p:cNvGrpSpPr/>
          <p:nvPr/>
        </p:nvGrpSpPr>
        <p:grpSpPr>
          <a:xfrm>
            <a:off x="1126157" y="2426269"/>
            <a:ext cx="1681419" cy="643114"/>
            <a:chOff x="4710354" y="1200732"/>
            <a:chExt cx="1381076" cy="41410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1" name="Rounded Rectangle 30"/>
            <p:cNvSpPr/>
            <p:nvPr/>
          </p:nvSpPr>
          <p:spPr>
            <a:xfrm>
              <a:off x="4710354" y="1200732"/>
              <a:ext cx="1381076" cy="39467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lặng</a:t>
              </a:r>
              <a:endParaRPr kumimoji="0" lang="en-US" sz="3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2" name="Group 31"/>
          <p:cNvGrpSpPr/>
          <p:nvPr/>
        </p:nvGrpSpPr>
        <p:grpSpPr>
          <a:xfrm>
            <a:off x="6282817" y="4575955"/>
            <a:ext cx="1550425" cy="998937"/>
            <a:chOff x="4722468" y="1264075"/>
            <a:chExt cx="1121640" cy="612934"/>
          </a:xfrm>
        </p:grpSpPr>
        <p:sp>
          <p:nvSpPr>
            <p:cNvPr id="33" name="Rounded Rectangle 32"/>
            <p:cNvSpPr/>
            <p:nvPr/>
          </p:nvSpPr>
          <p:spPr>
            <a:xfrm rot="16200000">
              <a:off x="5069265" y="1064761"/>
              <a:ext cx="344070" cy="756090"/>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4" name="Rounded Rectangle 33"/>
            <p:cNvSpPr/>
            <p:nvPr/>
          </p:nvSpPr>
          <p:spPr>
            <a:xfrm>
              <a:off x="4722468" y="1264075"/>
              <a:ext cx="1121640" cy="61293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L</a:t>
              </a:r>
              <a:r>
                <a:rPr kumimoji="0" lang="en-US" sz="3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ặng</a:t>
              </a:r>
              <a:endParaRPr kumimoji="0" lang="en-US" sz="3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5" name="Group 34"/>
          <p:cNvGrpSpPr/>
          <p:nvPr/>
        </p:nvGrpSpPr>
        <p:grpSpPr>
          <a:xfrm>
            <a:off x="9067308" y="2116833"/>
            <a:ext cx="1433544" cy="648645"/>
            <a:chOff x="4717832" y="1025188"/>
            <a:chExt cx="1433544" cy="648645"/>
          </a:xfrm>
        </p:grpSpPr>
        <p:sp>
          <p:nvSpPr>
            <p:cNvPr id="36" name="Rounded Rectangle 35"/>
            <p:cNvSpPr/>
            <p:nvPr/>
          </p:nvSpPr>
          <p:spPr>
            <a:xfrm rot="16200000">
              <a:off x="5061327" y="908381"/>
              <a:ext cx="530661" cy="10002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FF0000"/>
                </a:solidFill>
                <a:latin typeface="Nunito Black" pitchFamily="2" charset="0"/>
              </a:endParaRPr>
            </a:p>
          </p:txBody>
        </p:sp>
        <p:sp>
          <p:nvSpPr>
            <p:cNvPr id="37" name="Rounded Rectangle 36"/>
            <p:cNvSpPr/>
            <p:nvPr/>
          </p:nvSpPr>
          <p:spPr>
            <a:xfrm>
              <a:off x="4717832" y="1025188"/>
              <a:ext cx="1433544" cy="61293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n</a:t>
              </a:r>
              <a:r>
                <a:rPr kumimoji="0" lang="en-US" sz="3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ặng</a:t>
              </a:r>
              <a:endParaRPr kumimoji="0" lang="en-US" sz="3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3"/>
          <a:stretch>
            <a:fillRect/>
          </a:stretch>
        </p:blipFill>
        <p:spPr>
          <a:xfrm>
            <a:off x="805392" y="21642"/>
            <a:ext cx="5591955" cy="635483"/>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ircle(in)">
                                      <p:cBhvr>
                                        <p:cTn id="4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326583" y="1385047"/>
            <a:ext cx="3713018" cy="914401"/>
          </a:xfrm>
          <a:prstGeom prst="wedgeRoundRectCallout">
            <a:avLst>
              <a:gd name="adj1" fmla="val -58540"/>
              <a:gd name="adj2" fmla="val 16597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305936" y="853875"/>
            <a:ext cx="6847131" cy="523220"/>
          </a:xfrm>
          <a:prstGeom prst="rect">
            <a:avLst/>
          </a:prstGeom>
        </p:spPr>
        <p:txBody>
          <a:bodyPr wrap="none">
            <a:spAutoFit/>
          </a:bodyPr>
          <a:lstStyle/>
          <a:p>
            <a:pPr lvl="0" eaLnBrk="0" fontAlgn="base" hangingPunct="0">
              <a:spcBef>
                <a:spcPct val="0"/>
              </a:spcBef>
              <a:spcAft>
                <a:spcPct val="0"/>
              </a:spcAft>
            </a:pPr>
            <a:r>
              <a:rPr lang="en-US" altLang="en-US" sz="2800" b="1" dirty="0">
                <a:solidFill>
                  <a:srgbClr val="0070C0"/>
                </a:solidFill>
                <a:latin typeface="Nunito Black" pitchFamily="2" charset="0"/>
              </a:rPr>
              <a:t>b. </a:t>
            </a:r>
            <a:r>
              <a:rPr lang="en-US" altLang="en-US" sz="2800" b="1" dirty="0" err="1">
                <a:solidFill>
                  <a:srgbClr val="0070C0"/>
                </a:solidFill>
                <a:latin typeface="Nunito Black" pitchFamily="2" charset="0"/>
              </a:rPr>
              <a:t>Chọn</a:t>
            </a:r>
            <a:r>
              <a:rPr lang="en-US" altLang="en-US" sz="2800" b="1" dirty="0">
                <a:solidFill>
                  <a:srgbClr val="0070C0"/>
                </a:solidFill>
                <a:latin typeface="Nunito Black" pitchFamily="2" charset="0"/>
              </a:rPr>
              <a:t> </a:t>
            </a:r>
            <a:r>
              <a:rPr lang="en-US" altLang="en-US" sz="2800" b="1" dirty="0" err="1">
                <a:solidFill>
                  <a:srgbClr val="0070C0"/>
                </a:solidFill>
                <a:latin typeface="Nunito Black" pitchFamily="2" charset="0"/>
              </a:rPr>
              <a:t>từ</a:t>
            </a:r>
            <a:r>
              <a:rPr lang="en-US" altLang="en-US" sz="2800" b="1" dirty="0">
                <a:solidFill>
                  <a:srgbClr val="0070C0"/>
                </a:solidFill>
                <a:latin typeface="Nunito Black" pitchFamily="2" charset="0"/>
              </a:rPr>
              <a:t> </a:t>
            </a:r>
            <a:r>
              <a:rPr lang="en-US" altLang="en-US" sz="2800" b="1" dirty="0" err="1">
                <a:solidFill>
                  <a:srgbClr val="0070C0"/>
                </a:solidFill>
                <a:latin typeface="Nunito Black" pitchFamily="2" charset="0"/>
              </a:rPr>
              <a:t>trong</a:t>
            </a:r>
            <a:r>
              <a:rPr lang="en-US" altLang="en-US" sz="2800" b="1" dirty="0">
                <a:solidFill>
                  <a:srgbClr val="0070C0"/>
                </a:solidFill>
                <a:latin typeface="Nunito Black" pitchFamily="2" charset="0"/>
              </a:rPr>
              <a:t> </a:t>
            </a:r>
            <a:r>
              <a:rPr lang="en-US" altLang="en-US" sz="2800" b="1" dirty="0" err="1">
                <a:solidFill>
                  <a:srgbClr val="0070C0"/>
                </a:solidFill>
                <a:latin typeface="Nunito Black" pitchFamily="2" charset="0"/>
              </a:rPr>
              <a:t>bông</a:t>
            </a:r>
            <a:r>
              <a:rPr lang="en-US" altLang="en-US" sz="2800" b="1" dirty="0">
                <a:solidFill>
                  <a:srgbClr val="0070C0"/>
                </a:solidFill>
                <a:latin typeface="Nunito Black" pitchFamily="2" charset="0"/>
              </a:rPr>
              <a:t> </a:t>
            </a:r>
            <a:r>
              <a:rPr lang="en-US" altLang="en-US" sz="2800" b="1" dirty="0" err="1">
                <a:solidFill>
                  <a:srgbClr val="0070C0"/>
                </a:solidFill>
                <a:latin typeface="Nunito Black" pitchFamily="2" charset="0"/>
              </a:rPr>
              <a:t>hoa</a:t>
            </a:r>
            <a:r>
              <a:rPr lang="en-US" altLang="en-US" sz="2800" b="1" dirty="0">
                <a:solidFill>
                  <a:srgbClr val="0070C0"/>
                </a:solidFill>
                <a:latin typeface="Nunito Black" pitchFamily="2" charset="0"/>
              </a:rPr>
              <a:t> </a:t>
            </a:r>
            <a:r>
              <a:rPr lang="en-US" altLang="en-US" sz="2800" b="1" dirty="0" err="1">
                <a:solidFill>
                  <a:srgbClr val="0070C0"/>
                </a:solidFill>
                <a:latin typeface="Nunito Black" pitchFamily="2" charset="0"/>
              </a:rPr>
              <a:t>thay</a:t>
            </a:r>
            <a:r>
              <a:rPr lang="en-US" altLang="en-US" sz="2800" b="1" dirty="0">
                <a:solidFill>
                  <a:srgbClr val="0070C0"/>
                </a:solidFill>
                <a:latin typeface="Nunito Black" pitchFamily="2" charset="0"/>
              </a:rPr>
              <a:t> </a:t>
            </a:r>
            <a:r>
              <a:rPr lang="en-US" altLang="en-US" sz="2800" b="1" dirty="0" err="1">
                <a:solidFill>
                  <a:srgbClr val="0070C0"/>
                </a:solidFill>
                <a:latin typeface="Nunito Black" pitchFamily="2" charset="0"/>
              </a:rPr>
              <a:t>cho</a:t>
            </a:r>
            <a:r>
              <a:rPr lang="en-US" altLang="en-US" sz="2800" b="1" dirty="0">
                <a:solidFill>
                  <a:srgbClr val="0070C0"/>
                </a:solidFill>
                <a:latin typeface="Nunito Black" pitchFamily="2" charset="0"/>
              </a:rPr>
              <a:t> ô </a:t>
            </a:r>
            <a:r>
              <a:rPr lang="en-US" altLang="en-US" sz="2800" b="1" dirty="0" err="1">
                <a:solidFill>
                  <a:srgbClr val="0070C0"/>
                </a:solidFill>
                <a:latin typeface="Nunito Black" pitchFamily="2" charset="0"/>
              </a:rPr>
              <a:t>vuông</a:t>
            </a:r>
            <a:r>
              <a:rPr lang="en-US" altLang="en-US" sz="2800" b="1" dirty="0">
                <a:solidFill>
                  <a:srgbClr val="0070C0"/>
                </a:solidFill>
                <a:latin typeface="Nunito Black" pitchFamily="2" charset="0"/>
              </a:rPr>
              <a:t>.</a:t>
            </a:r>
            <a:endParaRPr lang="en-US" altLang="en-US" sz="2800" dirty="0">
              <a:solidFill>
                <a:srgbClr val="0070C0"/>
              </a:solidFill>
              <a:latin typeface="Nunito Black" pitchFamily="2" charset="0"/>
            </a:endParaRPr>
          </a:p>
        </p:txBody>
      </p:sp>
      <p:pic>
        <p:nvPicPr>
          <p:cNvPr id="11" name="Picture 10"/>
          <p:cNvPicPr>
            <a:picLocks noChangeAspect="1"/>
          </p:cNvPicPr>
          <p:nvPr/>
        </p:nvPicPr>
        <p:blipFill>
          <a:blip r:embed="rId2"/>
          <a:stretch>
            <a:fillRect/>
          </a:stretch>
        </p:blipFill>
        <p:spPr>
          <a:xfrm>
            <a:off x="55318" y="33821"/>
            <a:ext cx="5591955" cy="750523"/>
          </a:xfrm>
          <a:prstGeom prst="rect">
            <a:avLst/>
          </a:prstGeom>
        </p:spPr>
      </p:pic>
      <p:pic>
        <p:nvPicPr>
          <p:cNvPr id="15" name="Picture 14"/>
          <p:cNvPicPr>
            <a:picLocks noChangeAspect="1"/>
          </p:cNvPicPr>
          <p:nvPr/>
        </p:nvPicPr>
        <p:blipFill>
          <a:blip r:embed="rId3"/>
          <a:stretch>
            <a:fillRect/>
          </a:stretch>
        </p:blipFill>
        <p:spPr>
          <a:xfrm>
            <a:off x="0" y="1898074"/>
            <a:ext cx="6096000" cy="4364180"/>
          </a:xfrm>
          <a:prstGeom prst="rect">
            <a:avLst/>
          </a:prstGeom>
        </p:spPr>
      </p:pic>
      <p:pic>
        <p:nvPicPr>
          <p:cNvPr id="16" name="Picture 15"/>
          <p:cNvPicPr>
            <a:picLocks noChangeAspect="1"/>
          </p:cNvPicPr>
          <p:nvPr/>
        </p:nvPicPr>
        <p:blipFill>
          <a:blip r:embed="rId4"/>
          <a:stretch>
            <a:fillRect/>
          </a:stretch>
        </p:blipFill>
        <p:spPr>
          <a:xfrm>
            <a:off x="6333417" y="1870364"/>
            <a:ext cx="5862387" cy="4364180"/>
          </a:xfrm>
          <a:prstGeom prst="rect">
            <a:avLst/>
          </a:prstGeom>
        </p:spPr>
      </p:pic>
      <p:grpSp>
        <p:nvGrpSpPr>
          <p:cNvPr id="17" name="Group 16"/>
          <p:cNvGrpSpPr/>
          <p:nvPr/>
        </p:nvGrpSpPr>
        <p:grpSpPr>
          <a:xfrm>
            <a:off x="7091312" y="65838"/>
            <a:ext cx="5100687" cy="1832236"/>
            <a:chOff x="6750423" y="673147"/>
            <a:chExt cx="4120226" cy="2202001"/>
          </a:xfrm>
        </p:grpSpPr>
        <p:sp>
          <p:nvSpPr>
            <p:cNvPr id="18" name="Cloud 17"/>
            <p:cNvSpPr/>
            <p:nvPr/>
          </p:nvSpPr>
          <p:spPr>
            <a:xfrm>
              <a:off x="6750423" y="673147"/>
              <a:ext cx="4087907" cy="2202001"/>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19" name="Rectangle 18"/>
            <p:cNvSpPr/>
            <p:nvPr/>
          </p:nvSpPr>
          <p:spPr>
            <a:xfrm>
              <a:off x="6800307" y="1017094"/>
              <a:ext cx="4070342" cy="1384995"/>
            </a:xfrm>
            <a:prstGeom prst="rect">
              <a:avLst/>
            </a:prstGeom>
          </p:spPr>
          <p:txBody>
            <a:bodyPr wrap="square">
              <a:spAutoFit/>
            </a:bodyPr>
            <a:lstStyle/>
            <a:p>
              <a:pPr algn="just"/>
              <a:r>
                <a:rPr lang="en-US" sz="2800" dirty="0" err="1">
                  <a:solidFill>
                    <a:schemeClr val="accent6">
                      <a:lumMod val="50000"/>
                    </a:schemeClr>
                  </a:solidFill>
                  <a:latin typeface="Nunito Black" pitchFamily="2" charset="0"/>
                </a:rPr>
                <a:t>Gợi</a:t>
              </a:r>
              <a:r>
                <a:rPr lang="en-US" sz="2800" dirty="0">
                  <a:solidFill>
                    <a:schemeClr val="accent6">
                      <a:lumMod val="50000"/>
                    </a:schemeClr>
                  </a:solidFill>
                  <a:latin typeface="Nunito Black" pitchFamily="2" charset="0"/>
                </a:rPr>
                <a:t> ý: </a:t>
              </a:r>
              <a:r>
                <a:rPr lang="vi-VN" sz="2800" dirty="0">
                  <a:solidFill>
                    <a:schemeClr val="accent6">
                      <a:lumMod val="50000"/>
                    </a:schemeClr>
                  </a:solidFill>
                  <a:latin typeface="Nunito Black" pitchFamily="2" charset="0"/>
                </a:rPr>
                <a:t>Em đọc kĩ các từ ngữ trong bông hoa và các câu thơ để điền cho phù hợp</a:t>
              </a:r>
              <a:endParaRPr lang="en-US" sz="2800" dirty="0">
                <a:solidFill>
                  <a:schemeClr val="accent6">
                    <a:lumMod val="50000"/>
                  </a:schemeClr>
                </a:solidFill>
                <a:latin typeface="Nunito Black" pitchFamily="2" charset="0"/>
              </a:endParaRPr>
            </a:p>
          </p:txBody>
        </p:sp>
      </p:grpSp>
      <p:grpSp>
        <p:nvGrpSpPr>
          <p:cNvPr id="20" name="Group 19"/>
          <p:cNvGrpSpPr/>
          <p:nvPr/>
        </p:nvGrpSpPr>
        <p:grpSpPr>
          <a:xfrm>
            <a:off x="1825253" y="3838897"/>
            <a:ext cx="941928" cy="612934"/>
            <a:chOff x="4821629" y="1173022"/>
            <a:chExt cx="878270" cy="612934"/>
          </a:xfrm>
        </p:grpSpPr>
        <p:sp>
          <p:nvSpPr>
            <p:cNvPr id="21" name="Rounded Rectangle 20"/>
            <p:cNvSpPr/>
            <p:nvPr/>
          </p:nvSpPr>
          <p:spPr>
            <a:xfrm rot="16200000">
              <a:off x="5019595" y="1218136"/>
              <a:ext cx="510777" cy="587441"/>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sp>
          <p:nvSpPr>
            <p:cNvPr id="22" name="Rounded Rectangle 21"/>
            <p:cNvSpPr/>
            <p:nvPr/>
          </p:nvSpPr>
          <p:spPr>
            <a:xfrm>
              <a:off x="4821629" y="1173022"/>
              <a:ext cx="878270" cy="61293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nở</a:t>
              </a:r>
              <a:endParaRPr kumimoji="0" lang="en-US" sz="3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3" name="Group 22"/>
          <p:cNvGrpSpPr/>
          <p:nvPr/>
        </p:nvGrpSpPr>
        <p:grpSpPr>
          <a:xfrm>
            <a:off x="2380332" y="5027723"/>
            <a:ext cx="941928" cy="612934"/>
            <a:chOff x="4860386" y="1311572"/>
            <a:chExt cx="878270" cy="612934"/>
          </a:xfrm>
        </p:grpSpPr>
        <p:sp>
          <p:nvSpPr>
            <p:cNvPr id="24" name="Rounded Rectangle 23"/>
            <p:cNvSpPr/>
            <p:nvPr/>
          </p:nvSpPr>
          <p:spPr>
            <a:xfrm rot="16200000">
              <a:off x="5071269" y="1385014"/>
              <a:ext cx="510777" cy="476258"/>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5" name="Rounded Rectangle 24"/>
            <p:cNvSpPr/>
            <p:nvPr/>
          </p:nvSpPr>
          <p:spPr>
            <a:xfrm>
              <a:off x="4860386" y="1311572"/>
              <a:ext cx="878270" cy="61293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nỡ</a:t>
              </a:r>
              <a:endParaRPr kumimoji="0" lang="en-US" sz="3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6" name="Group 25"/>
          <p:cNvGrpSpPr/>
          <p:nvPr/>
        </p:nvGrpSpPr>
        <p:grpSpPr>
          <a:xfrm>
            <a:off x="2432719" y="5657046"/>
            <a:ext cx="941928" cy="612934"/>
            <a:chOff x="4860386" y="1034472"/>
            <a:chExt cx="878270" cy="612934"/>
          </a:xfrm>
        </p:grpSpPr>
        <p:sp>
          <p:nvSpPr>
            <p:cNvPr id="27" name="Rounded Rectangle 26"/>
            <p:cNvSpPr/>
            <p:nvPr/>
          </p:nvSpPr>
          <p:spPr>
            <a:xfrm rot="16200000">
              <a:off x="5119604" y="1173820"/>
              <a:ext cx="414108" cy="467932"/>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8" name="Rounded Rectangle 27"/>
            <p:cNvSpPr/>
            <p:nvPr/>
          </p:nvSpPr>
          <p:spPr>
            <a:xfrm>
              <a:off x="4860386" y="1034472"/>
              <a:ext cx="878270" cy="61293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nỡ</a:t>
              </a:r>
              <a:endParaRPr kumimoji="0" lang="en-US" sz="3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roup 28"/>
          <p:cNvGrpSpPr/>
          <p:nvPr/>
        </p:nvGrpSpPr>
        <p:grpSpPr>
          <a:xfrm>
            <a:off x="8369233" y="5024156"/>
            <a:ext cx="941928" cy="612934"/>
            <a:chOff x="4989576" y="1048327"/>
            <a:chExt cx="878270" cy="612934"/>
          </a:xfrm>
        </p:grpSpPr>
        <p:sp>
          <p:nvSpPr>
            <p:cNvPr id="30" name="Rounded Rectangle 29"/>
            <p:cNvSpPr/>
            <p:nvPr/>
          </p:nvSpPr>
          <p:spPr>
            <a:xfrm rot="16200000">
              <a:off x="5154622" y="1213001"/>
              <a:ext cx="344070" cy="459606"/>
            </a:xfrm>
            <a:prstGeom prst="roundRect">
              <a:avLst/>
            </a:prstGeom>
            <a:no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1" name="Rounded Rectangle 30"/>
            <p:cNvSpPr/>
            <p:nvPr/>
          </p:nvSpPr>
          <p:spPr>
            <a:xfrm>
              <a:off x="4989576" y="1048327"/>
              <a:ext cx="878270" cy="61293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đổ</a:t>
              </a:r>
              <a:endParaRPr kumimoji="0" lang="en-US" sz="3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2" name="Group 31"/>
          <p:cNvGrpSpPr/>
          <p:nvPr/>
        </p:nvGrpSpPr>
        <p:grpSpPr>
          <a:xfrm>
            <a:off x="8879722" y="3786899"/>
            <a:ext cx="941928" cy="646986"/>
            <a:chOff x="4963738" y="1048327"/>
            <a:chExt cx="878270" cy="646986"/>
          </a:xfrm>
        </p:grpSpPr>
        <p:sp>
          <p:nvSpPr>
            <p:cNvPr id="33" name="Rounded Rectangle 32"/>
            <p:cNvSpPr/>
            <p:nvPr/>
          </p:nvSpPr>
          <p:spPr>
            <a:xfrm rot="16200000">
              <a:off x="5193378" y="1213001"/>
              <a:ext cx="344070" cy="459606"/>
            </a:xfrm>
            <a:prstGeom prst="roundRect">
              <a:avLst/>
            </a:prstGeom>
            <a:no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4" name="Rounded Rectangle 33"/>
            <p:cNvSpPr/>
            <p:nvPr/>
          </p:nvSpPr>
          <p:spPr>
            <a:xfrm>
              <a:off x="4963738" y="1048327"/>
              <a:ext cx="878270" cy="64698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đỗ</a:t>
              </a:r>
              <a:endParaRPr kumimoji="0" lang="en-US" sz="3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circle(in)">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78B20"/>
        </a:solidFill>
        <a:effectLst/>
      </p:bgPr>
    </p:bg>
    <p:spTree>
      <p:nvGrpSpPr>
        <p:cNvPr id="1" name=""/>
        <p:cNvGrpSpPr/>
        <p:nvPr/>
      </p:nvGrpSpPr>
      <p:grpSpPr>
        <a:xfrm>
          <a:off x="0" y="0"/>
          <a:ext cx="0" cy="0"/>
          <a:chOff x="0" y="0"/>
          <a:chExt cx="0" cy="0"/>
        </a:xfrm>
      </p:grpSpPr>
      <p:sp>
        <p:nvSpPr>
          <p:cNvPr id="4" name="Rounded Rectangle 3"/>
          <p:cNvSpPr/>
          <p:nvPr/>
        </p:nvSpPr>
        <p:spPr>
          <a:xfrm>
            <a:off x="1041365" y="9527"/>
            <a:ext cx="2186770" cy="5995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3064" y="746706"/>
            <a:ext cx="12275918" cy="733643"/>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bg1"/>
                </a:solidFill>
                <a:latin typeface="Nunito Black" pitchFamily="2" charset="0"/>
              </a:rPr>
              <a:t>    </a:t>
            </a:r>
            <a:r>
              <a:rPr lang="vi-VN" sz="3200" b="1" dirty="0">
                <a:solidFill>
                  <a:schemeClr val="bg1"/>
                </a:solidFill>
                <a:latin typeface="Nunito Black" pitchFamily="2" charset="0"/>
              </a:rPr>
              <a:t>Kể với người thân về một hoạt động tập thể của lớp mà em thấy vui.</a:t>
            </a:r>
            <a:endParaRPr lang="vi-VN" sz="3200" dirty="0">
              <a:solidFill>
                <a:schemeClr val="bg1"/>
              </a:solidFill>
              <a:latin typeface="Nunito Black" pitchFamily="2" charset="0"/>
            </a:endParaRPr>
          </a:p>
        </p:txBody>
      </p:sp>
      <p:sp>
        <p:nvSpPr>
          <p:cNvPr id="7" name="Rounded Rectangle 6"/>
          <p:cNvSpPr/>
          <p:nvPr/>
        </p:nvSpPr>
        <p:spPr>
          <a:xfrm>
            <a:off x="27706" y="1774172"/>
            <a:ext cx="12178146" cy="4003173"/>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Em dựa vào gợi ý sau để hoàn thành bài tập:</a:t>
            </a:r>
          </a:p>
          <a:p>
            <a:pPr algn="just">
              <a:lnSpc>
                <a:spcPct val="130000"/>
              </a:lnSpc>
            </a:pP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 Hoạt động tập thể em tham gia là gì?</a:t>
            </a:r>
          </a:p>
          <a:p>
            <a:pPr algn="just">
              <a:lnSpc>
                <a:spcPct val="130000"/>
              </a:lnSpc>
            </a:pP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 Em cùng làm việc với những ai? Công việc em được giao là gì?</a:t>
            </a:r>
          </a:p>
          <a:p>
            <a:pPr algn="just">
              <a:lnSpc>
                <a:spcPct val="130000"/>
              </a:lnSpc>
            </a:pP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 Kết quả của hoạt động tập thể đó ra sao?</a:t>
            </a:r>
          </a:p>
          <a:p>
            <a:pPr algn="just">
              <a:lnSpc>
                <a:spcPct val="130000"/>
              </a:lnSpc>
            </a:pP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 Em có cảm nghĩ gì sau khi tham gia hoạt động đó?</a:t>
            </a:r>
          </a:p>
        </p:txBody>
      </p:sp>
      <p:pic>
        <p:nvPicPr>
          <p:cNvPr id="2" name="Picture 1"/>
          <p:cNvPicPr>
            <a:picLocks noChangeAspect="1"/>
          </p:cNvPicPr>
          <p:nvPr/>
        </p:nvPicPr>
        <p:blipFill>
          <a:blip r:embed="rId2"/>
          <a:stretch>
            <a:fillRect/>
          </a:stretch>
        </p:blipFill>
        <p:spPr>
          <a:xfrm>
            <a:off x="13063" y="13063"/>
            <a:ext cx="1016803" cy="733643"/>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14745" y="612642"/>
            <a:ext cx="11762509" cy="613834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Bài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làm</a:t>
            </a:r>
            <a:endParaRPr lang="vi-VN"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Sáng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hôm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qua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buổi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trực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nhật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Chúng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nhau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đến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sớm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để</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dọn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dẹp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phụ</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trách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quét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Nam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lau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bảng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Hoàng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lau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ghế</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Chúng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nhau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làm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việc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rất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vui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Chẳng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mấy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chốc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sạch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sẽ</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gọn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gàng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Cô</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giáo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đến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còn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khen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chúng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trực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nhật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giỏi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nữa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rất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vui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vì</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mình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hiện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tốt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nhiệm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vụ</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trực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nhật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6" name="Rounded Rectangle 5"/>
          <p:cNvSpPr/>
          <p:nvPr/>
        </p:nvSpPr>
        <p:spPr>
          <a:xfrm>
            <a:off x="844056" y="54629"/>
            <a:ext cx="2186770" cy="5995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4"/>
            <a:ext cx="830993" cy="599578"/>
          </a:xfrm>
          <a:prstGeom prst="ellipse">
            <a:avLst/>
          </a:prstGeom>
        </p:spPr>
      </p:pic>
      <p:sp>
        <p:nvSpPr>
          <p:cNvPr id="8" name="Rounded Rectangle 4">
            <a:extLst>
              <a:ext uri="{FF2B5EF4-FFF2-40B4-BE49-F238E27FC236}">
                <a16:creationId xmlns:a16="http://schemas.microsoft.com/office/drawing/2014/main" id="{88BF6850-8649-4291-B9EF-07E260A6A977}"/>
              </a:ext>
            </a:extLst>
          </p:cNvPr>
          <p:cNvSpPr/>
          <p:nvPr/>
        </p:nvSpPr>
        <p:spPr>
          <a:xfrm>
            <a:off x="651164" y="709627"/>
            <a:ext cx="10834254" cy="733643"/>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172949"/>
                </a:solidFill>
                <a:latin typeface="Nunito Black" pitchFamily="2" charset="0"/>
              </a:rPr>
              <a:t>    </a:t>
            </a:r>
            <a:r>
              <a:rPr lang="vi-VN" sz="2800" b="1" dirty="0">
                <a:solidFill>
                  <a:srgbClr val="172949"/>
                </a:solidFill>
                <a:latin typeface="Nunito Black" pitchFamily="2" charset="0"/>
              </a:rPr>
              <a:t>Kể với người thân về một hoạt động tập thể của lớp mà em thấy vui.</a:t>
            </a:r>
            <a:endParaRPr lang="vi-VN" sz="2800" dirty="0">
              <a:solidFill>
                <a:srgbClr val="172949"/>
              </a:solidFill>
              <a:latin typeface="Nunito Black" pitchFamily="2" charset="0"/>
            </a:endParaRPr>
          </a:p>
        </p:txBody>
      </p:sp>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a:solidFill>
                  <a:srgbClr val="FF0000"/>
                </a:solidFill>
                <a:latin typeface="Nunito Black" pitchFamily="2" charset="0"/>
              </a:rPr>
              <a:t>NHẬN XÉT</a:t>
            </a:r>
          </a:p>
          <a:p>
            <a:pPr lvl="0" algn="ctr">
              <a:spcAft>
                <a:spcPts val="600"/>
              </a:spcAft>
              <a:defRPr/>
            </a:pPr>
            <a:r>
              <a:rPr lang="en-US" sz="5400" b="1" dirty="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1524000" y="188875"/>
            <a:ext cx="9130146"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Nunito Black" pitchFamily="2" charset="0"/>
              </a:rPr>
              <a:t>CHÀO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444" y="15240"/>
            <a:ext cx="818830" cy="651935"/>
          </a:xfrm>
          <a:prstGeom prst="ellipse">
            <a:avLst/>
          </a:prstGeom>
        </p:spPr>
      </p:pic>
      <p:sp>
        <p:nvSpPr>
          <p:cNvPr id="13" name="Rounded Rectangle 12"/>
          <p:cNvSpPr/>
          <p:nvPr/>
        </p:nvSpPr>
        <p:spPr>
          <a:xfrm>
            <a:off x="3795245" y="3063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928684"/>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1900" dirty="0">
                <a:solidFill>
                  <a:srgbClr val="000000"/>
                </a:solidFill>
                <a:latin typeface="Nunito Black" pitchFamily="2" charset="0"/>
              </a:rPr>
              <a:t>   </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M</a:t>
            </a:r>
            <a:r>
              <a:rPr lang="en-US" sz="3200" dirty="0" err="1">
                <a:solidFill>
                  <a:srgbClr val="000000"/>
                </a:solidFill>
                <a:latin typeface="Times New Roman" panose="02020603050405020304" pitchFamily="18" charset="0"/>
                <a:cs typeface="Times New Roman" panose="02020603050405020304" pitchFamily="18" charset="0"/>
              </a:rPr>
              <a:t>ùa</a:t>
            </a:r>
            <a:r>
              <a:rPr lang="vi-VN"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đông</a:t>
            </a:r>
            <a:r>
              <a:rPr lang="vi-VN" sz="3200" dirty="0">
                <a:solidFill>
                  <a:srgbClr val="000000"/>
                </a:solidFill>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khều tấm vải vào bờ và nói:</a:t>
            </a:r>
          </a:p>
          <a:p>
            <a:pPr algn="just">
              <a:lnSpc>
                <a:spcPct val="120000"/>
              </a:lnSpc>
            </a:pP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Phải may thành áo mới được.</a:t>
            </a:r>
          </a:p>
          <a:p>
            <a:pPr algn="just">
              <a:lnSpc>
                <a:spcPct val="120000"/>
              </a:lnSpc>
            </a:pP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lnSpc>
                <a:spcPct val="120000"/>
              </a:lnSpc>
            </a:pP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Anh giúp chúng tôi cắt vải may áo. Mọi người cần áo ấm.</a:t>
            </a:r>
          </a:p>
        </p:txBody>
      </p:sp>
    </p:spTree>
    <p:extLst>
      <p:ext uri="{BB962C8B-B14F-4D97-AF65-F5344CB8AC3E}">
        <p14:creationId xmlns:p14="http://schemas.microsoft.com/office/powerpoint/2010/main" val="814400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412" y="15240"/>
            <a:ext cx="771371" cy="614149"/>
          </a:xfrm>
          <a:prstGeom prst="ellipse">
            <a:avLst/>
          </a:prstGeom>
        </p:spPr>
      </p:pic>
      <p:sp>
        <p:nvSpPr>
          <p:cNvPr id="13" name="Rounded Rectangle 12"/>
          <p:cNvSpPr/>
          <p:nvPr/>
        </p:nvSpPr>
        <p:spPr>
          <a:xfrm>
            <a:off x="3801704" y="-13573"/>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0" y="1426223"/>
            <a:ext cx="12192000"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vi-VN" sz="2800" dirty="0">
                <a:solidFill>
                  <a:srgbClr val="000000"/>
                </a:solidFill>
                <a:latin typeface="Times New Roman" panose="02020603050405020304" pitchFamily="18" charset="0"/>
                <a:cs typeface="Times New Roman" panose="02020603050405020304" pitchFamily="18" charset="0"/>
              </a:rPr>
              <a:t>Bọ ngựa đồng ý, vung kiếm cắt vải, nhím ngăn:</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 Phải cắt đúng theo kích thước.</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Tất cả lại đi tìm người biết kẻ đường vạch trên vải. Lúc qua vườn chuối, Nhím trông thấy ốc sên bò trên lá, cứ mỗi quãng, ốc sên lại để lại phía sau một đường vạch. Nhím nói:</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 Chúng tôi cần anh kẻ đường vạch để may áo ấm cho mọi người.</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Xưởng may áo ấm được dựng lên. Thỏ trải vải. Ốc sên kẻ đường vạch.</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Bọ ngựa cắt vải theo vạch. Tằm xe chỉ. Nhím chắp vải, dùi lỗ. Đôi chim ổ dộc luồn kim, may áo…</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Mùa đông năm ấy, trong rừng ai cũng có áo ấm để mặc.</a:t>
            </a:r>
            <a:endParaRPr lang="en-US" sz="2800" dirty="0">
              <a:solidFill>
                <a:srgbClr val="000000"/>
              </a:solidFill>
              <a:latin typeface="Times New Roman" panose="02020603050405020304" pitchFamily="18" charset="0"/>
              <a:cs typeface="Times New Roman" panose="02020603050405020304" pitchFamily="18" charset="0"/>
            </a:endParaRPr>
          </a:p>
          <a:p>
            <a:pPr algn="r">
              <a:lnSpc>
                <a:spcPct val="110000"/>
              </a:lnSpc>
            </a:pPr>
            <a:r>
              <a:rPr lang="vi-VN" sz="2400" dirty="0">
                <a:solidFill>
                  <a:srgbClr val="000000"/>
                </a:solidFill>
                <a:latin typeface="Times New Roman" panose="02020603050405020304" pitchFamily="18" charset="0"/>
                <a:cs typeface="Times New Roman" panose="02020603050405020304" pitchFamily="18" charset="0"/>
              </a:rPr>
              <a:t>(Theo Võ Quảng)</a:t>
            </a:r>
          </a:p>
          <a:p>
            <a:pPr algn="just">
              <a:lnSpc>
                <a:spcPct val="110000"/>
              </a:lnSpc>
            </a:pP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endParaRPr lang="vi-VN"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7525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3153</TotalTime>
  <Words>3315</Words>
  <Application>Microsoft Office PowerPoint</Application>
  <PresentationFormat>Widescreen</PresentationFormat>
  <Paragraphs>242</Paragraphs>
  <Slides>44</Slides>
  <Notes>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44</vt:i4>
      </vt:variant>
    </vt:vector>
  </HeadingPairs>
  <TitlesOfParts>
    <vt:vector size="62" baseType="lpstr">
      <vt:lpstr>HP001 5H</vt:lpstr>
      <vt:lpstr>Tahoma</vt:lpstr>
      <vt:lpstr>#9Slide05 Bodega Script</vt:lpstr>
      <vt:lpstr>Calibri</vt:lpstr>
      <vt:lpstr>Chango</vt:lpstr>
      <vt:lpstr>宋体</vt:lpstr>
      <vt:lpstr>Calibri Light</vt:lpstr>
      <vt:lpstr>OpenSans</vt:lpstr>
      <vt:lpstr>Nunito Black</vt:lpstr>
      <vt:lpstr>Sigmar One</vt:lpstr>
      <vt:lpstr>KaiTi</vt:lpstr>
      <vt:lpstr>Alibaba PuHuiTi</vt:lpstr>
      <vt:lpstr>Times New Roman</vt:lpstr>
      <vt:lpstr>Great Vibes</vt:lpstr>
      <vt:lpstr>Arial</vt:lpstr>
      <vt:lpstr>HP001 5 hàng</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121</cp:revision>
  <dcterms:created xsi:type="dcterms:W3CDTF">2022-08-21T23:00:21Z</dcterms:created>
  <dcterms:modified xsi:type="dcterms:W3CDTF">2024-12-09T15:26:25Z</dcterms:modified>
</cp:coreProperties>
</file>