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8" r:id="rId11"/>
    <p:sldId id="269" r:id="rId12"/>
    <p:sldId id="270" r:id="rId13"/>
    <p:sldId id="271" r:id="rId14"/>
    <p:sldId id="266" r:id="rId15"/>
    <p:sldId id="267"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16A80F-C6E6-4706-B743-DC29AA43F8B8}"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A252-EBFD-490E-B893-67AFC329C989}" type="slidenum">
              <a:rPr lang="en-US" smtClean="0"/>
              <a:t>‹#›</a:t>
            </a:fld>
            <a:endParaRPr lang="en-US"/>
          </a:p>
        </p:txBody>
      </p:sp>
    </p:spTree>
    <p:extLst>
      <p:ext uri="{BB962C8B-B14F-4D97-AF65-F5344CB8AC3E}">
        <p14:creationId xmlns:p14="http://schemas.microsoft.com/office/powerpoint/2010/main" val="1107446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6A80F-C6E6-4706-B743-DC29AA43F8B8}"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A252-EBFD-490E-B893-67AFC329C989}" type="slidenum">
              <a:rPr lang="en-US" smtClean="0"/>
              <a:t>‹#›</a:t>
            </a:fld>
            <a:endParaRPr lang="en-US"/>
          </a:p>
        </p:txBody>
      </p:sp>
    </p:spTree>
    <p:extLst>
      <p:ext uri="{BB962C8B-B14F-4D97-AF65-F5344CB8AC3E}">
        <p14:creationId xmlns:p14="http://schemas.microsoft.com/office/powerpoint/2010/main" val="154404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6A80F-C6E6-4706-B743-DC29AA43F8B8}"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A252-EBFD-490E-B893-67AFC329C989}" type="slidenum">
              <a:rPr lang="en-US" smtClean="0"/>
              <a:t>‹#›</a:t>
            </a:fld>
            <a:endParaRPr lang="en-US"/>
          </a:p>
        </p:txBody>
      </p:sp>
    </p:spTree>
    <p:extLst>
      <p:ext uri="{BB962C8B-B14F-4D97-AF65-F5344CB8AC3E}">
        <p14:creationId xmlns:p14="http://schemas.microsoft.com/office/powerpoint/2010/main" val="3546372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AA0BEB-79FD-9526-A178-4B6AAFAAE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277725A-A265-2813-2C87-5085B0F4D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F3A2AC0-7FA2-FFA6-217A-D5F00E6451A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BAFF5B-9F71-4E57-9BE3-0033C1E4CE1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E7FF5E0E-55E7-D558-BCC5-62E95DD68A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6D44703D-9758-96BB-FB3F-FAAC5ABCE6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54B97-AA1E-4F50-92D4-EDD4FDB2A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155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C717B-CBC4-48C1-8ADA-B842BBB69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0B8064A-F9E8-4DF1-FF68-0171D1656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D15F57-0252-D1FE-38B8-7E6FD3AF18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BAFF5B-9F71-4E57-9BE3-0033C1E4CE1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DACD288B-F159-8FB5-BB11-57684B01BE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71D2561E-D475-4E4B-3B57-A332AFBD4B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54B97-AA1E-4F50-92D4-EDD4FDB2A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433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50DE1-5AF0-1AC9-2B7F-4141807843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05AC6ED-89F2-CE2A-D43C-80AFF710C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3FB19E-F59B-4B5D-CD60-9704DBA9CC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BAFF5B-9F71-4E57-9BE3-0033C1E4CE1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D713D575-C85F-1495-6834-44D67310BFE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C435984C-64CF-9E7E-7CA0-DB2AE9C5EF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54B97-AA1E-4F50-92D4-EDD4FDB2A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274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FC17B-EB0F-182E-2320-5867B9F9B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E426DFE-B8B2-E55C-34F4-0946F0AB37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3D77535-8F8F-3F2C-1F32-EE81C5D79F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E1B40F0-AC72-DD7A-5CA6-41D5905DEB7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BAFF5B-9F71-4E57-9BE3-0033C1E4CE1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7A2FCD71-2BEA-D8DD-3623-F0624E45C0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1F57FFEB-56E1-375C-7110-D733F3840E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54B97-AA1E-4F50-92D4-EDD4FDB2A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069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B5F51-8690-691A-8245-9187E0475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6EF6175-5A6F-EF91-42D4-441DF410F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36A1F3D-537E-C86F-66CB-14399F2899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A620C0C-3479-7E7C-6963-2062312FE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B3FEEAD-C7D2-69D6-894D-B837B8C57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9D9C9B4-43B6-FAEF-65B7-9B3C65DF8F6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BAFF5B-9F71-4E57-9BE3-0033C1E4CE1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xmlns="" id="{CFF6ED02-AB73-2F95-A6DF-78BC0D88D1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xmlns="" id="{1A3F1A80-4B1F-6224-B3A1-604B392D3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54B97-AA1E-4F50-92D4-EDD4FDB2A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68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A56890-1880-D31E-5A8D-DB30B2FFD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7FBFF3C-DC5D-8FC3-B77A-85A53BC2F8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BAFF5B-9F71-4E57-9BE3-0033C1E4CE1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xmlns="" id="{E5533E65-66CB-27AD-3F96-1464FAE763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xmlns="" id="{3BC3B25F-6D1C-2762-7128-0810387A7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54B97-AA1E-4F50-92D4-EDD4FDB2A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287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4E9F822-2DD1-53C2-79A7-05AE4A850E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BAFF5B-9F71-4E57-9BE3-0033C1E4CE1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81B68188-4B37-9D38-28AB-B2D2D8A575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7061ABC0-B190-E7C3-1C89-0E14F7F154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54B97-AA1E-4F50-92D4-EDD4FDB2A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517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53A90-D3D6-3CFB-F4D0-029D13F12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BD44B41-819E-9887-A292-C40162897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D42E340-7AE2-3F92-CDF6-6158DF897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8D03583-ECA5-66F1-9C8C-C17C8C283E2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BAFF5B-9F71-4E57-9BE3-0033C1E4CE1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67AB4F21-B0D7-6C0D-1643-61235F6975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2D7B6D44-273B-ECEF-CAF7-CB48741545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54B97-AA1E-4F50-92D4-EDD4FDB2A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02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6A80F-C6E6-4706-B743-DC29AA43F8B8}"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A252-EBFD-490E-B893-67AFC329C989}" type="slidenum">
              <a:rPr lang="en-US" smtClean="0"/>
              <a:t>‹#›</a:t>
            </a:fld>
            <a:endParaRPr lang="en-US"/>
          </a:p>
        </p:txBody>
      </p:sp>
    </p:spTree>
    <p:extLst>
      <p:ext uri="{BB962C8B-B14F-4D97-AF65-F5344CB8AC3E}">
        <p14:creationId xmlns:p14="http://schemas.microsoft.com/office/powerpoint/2010/main" val="1027697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4BE7F1-CA66-45CD-0302-E7F31D5D0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2F7C0E0-6C7C-4E3B-1056-5A2A594B5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63DE05D-B47D-AE8A-DE09-650CBCFEF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9D251E4-76A2-48FF-516F-987678FF1A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BAFF5B-9F71-4E57-9BE3-0033C1E4CE1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D1A23699-FBB2-F726-654C-6E32A8C638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62CC245D-B2B0-5B1A-B3F7-41DDAD0359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54B97-AA1E-4F50-92D4-EDD4FDB2A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929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A67E0B-4B41-FD9A-7802-52E4DF7EC4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031A40D-55C8-248B-9683-FDCA4B1C0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1D0CA0B-7313-406D-6193-3E6192B903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BAFF5B-9F71-4E57-9BE3-0033C1E4CE1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887C11D1-1AB3-DE37-0480-9799227335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CECF43D2-5C05-5AB4-7664-2848620FC4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54B97-AA1E-4F50-92D4-EDD4FDB2A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694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27E8CE0-25EF-3518-2BF7-7B1B2C03F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250E71D-E3C0-34D1-BBE8-EC6820A849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ACD0238-B5EC-0557-CC29-53A7350160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BAFF5B-9F71-4E57-9BE3-0033C1E4CE1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3179C707-8F50-FB86-4998-AB7B5BA7DE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6F923B28-45C6-548E-8BE6-B9AB9AC6AC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54B97-AA1E-4F50-92D4-EDD4FDB2A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35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16A80F-C6E6-4706-B743-DC29AA43F8B8}"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A252-EBFD-490E-B893-67AFC329C989}" type="slidenum">
              <a:rPr lang="en-US" smtClean="0"/>
              <a:t>‹#›</a:t>
            </a:fld>
            <a:endParaRPr lang="en-US"/>
          </a:p>
        </p:txBody>
      </p:sp>
    </p:spTree>
    <p:extLst>
      <p:ext uri="{BB962C8B-B14F-4D97-AF65-F5344CB8AC3E}">
        <p14:creationId xmlns:p14="http://schemas.microsoft.com/office/powerpoint/2010/main" val="198917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16A80F-C6E6-4706-B743-DC29AA43F8B8}"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4A252-EBFD-490E-B893-67AFC329C989}" type="slidenum">
              <a:rPr lang="en-US" smtClean="0"/>
              <a:t>‹#›</a:t>
            </a:fld>
            <a:endParaRPr lang="en-US"/>
          </a:p>
        </p:txBody>
      </p:sp>
    </p:spTree>
    <p:extLst>
      <p:ext uri="{BB962C8B-B14F-4D97-AF65-F5344CB8AC3E}">
        <p14:creationId xmlns:p14="http://schemas.microsoft.com/office/powerpoint/2010/main" val="241034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16A80F-C6E6-4706-B743-DC29AA43F8B8}" type="datetimeFigureOut">
              <a:rPr lang="en-US" smtClean="0"/>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4A252-EBFD-490E-B893-67AFC329C989}" type="slidenum">
              <a:rPr lang="en-US" smtClean="0"/>
              <a:t>‹#›</a:t>
            </a:fld>
            <a:endParaRPr lang="en-US"/>
          </a:p>
        </p:txBody>
      </p:sp>
    </p:spTree>
    <p:extLst>
      <p:ext uri="{BB962C8B-B14F-4D97-AF65-F5344CB8AC3E}">
        <p14:creationId xmlns:p14="http://schemas.microsoft.com/office/powerpoint/2010/main" val="428082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16A80F-C6E6-4706-B743-DC29AA43F8B8}" type="datetimeFigureOut">
              <a:rPr lang="en-US" smtClean="0"/>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4A252-EBFD-490E-B893-67AFC329C989}" type="slidenum">
              <a:rPr lang="en-US" smtClean="0"/>
              <a:t>‹#›</a:t>
            </a:fld>
            <a:endParaRPr lang="en-US"/>
          </a:p>
        </p:txBody>
      </p:sp>
    </p:spTree>
    <p:extLst>
      <p:ext uri="{BB962C8B-B14F-4D97-AF65-F5344CB8AC3E}">
        <p14:creationId xmlns:p14="http://schemas.microsoft.com/office/powerpoint/2010/main" val="383020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6A80F-C6E6-4706-B743-DC29AA43F8B8}" type="datetimeFigureOut">
              <a:rPr lang="en-US" smtClean="0"/>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4A252-EBFD-490E-B893-67AFC329C989}" type="slidenum">
              <a:rPr lang="en-US" smtClean="0"/>
              <a:t>‹#›</a:t>
            </a:fld>
            <a:endParaRPr lang="en-US"/>
          </a:p>
        </p:txBody>
      </p:sp>
    </p:spTree>
    <p:extLst>
      <p:ext uri="{BB962C8B-B14F-4D97-AF65-F5344CB8AC3E}">
        <p14:creationId xmlns:p14="http://schemas.microsoft.com/office/powerpoint/2010/main" val="668354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6A80F-C6E6-4706-B743-DC29AA43F8B8}"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4A252-EBFD-490E-B893-67AFC329C989}" type="slidenum">
              <a:rPr lang="en-US" smtClean="0"/>
              <a:t>‹#›</a:t>
            </a:fld>
            <a:endParaRPr lang="en-US"/>
          </a:p>
        </p:txBody>
      </p:sp>
    </p:spTree>
    <p:extLst>
      <p:ext uri="{BB962C8B-B14F-4D97-AF65-F5344CB8AC3E}">
        <p14:creationId xmlns:p14="http://schemas.microsoft.com/office/powerpoint/2010/main" val="239006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6A80F-C6E6-4706-B743-DC29AA43F8B8}"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4A252-EBFD-490E-B893-67AFC329C989}" type="slidenum">
              <a:rPr lang="en-US" smtClean="0"/>
              <a:t>‹#›</a:t>
            </a:fld>
            <a:endParaRPr lang="en-US"/>
          </a:p>
        </p:txBody>
      </p:sp>
    </p:spTree>
    <p:extLst>
      <p:ext uri="{BB962C8B-B14F-4D97-AF65-F5344CB8AC3E}">
        <p14:creationId xmlns:p14="http://schemas.microsoft.com/office/powerpoint/2010/main" val="203166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6A80F-C6E6-4706-B743-DC29AA43F8B8}" type="datetimeFigureOut">
              <a:rPr lang="en-US" smtClean="0"/>
              <a:t>4/24/2025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4A252-EBFD-490E-B893-67AFC329C989}" type="slidenum">
              <a:rPr lang="en-US" smtClean="0"/>
              <a:t>‹#›</a:t>
            </a:fld>
            <a:endParaRPr lang="en-US"/>
          </a:p>
        </p:txBody>
      </p:sp>
    </p:spTree>
    <p:extLst>
      <p:ext uri="{BB962C8B-B14F-4D97-AF65-F5344CB8AC3E}">
        <p14:creationId xmlns:p14="http://schemas.microsoft.com/office/powerpoint/2010/main" val="317458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ED60DAB-5976-5672-A440-25F31732D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4992A7B-6148-0D6D-34CA-01AB1E2B4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F35D7F-17A7-1CF2-DC4C-BC34DA0A9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BAFF5B-9F71-4E57-9BE3-0033C1E4CE1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708A927C-B4A3-924F-D827-D172B3347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558C2193-9E3F-2077-157D-4FC298059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A54B97-AA1E-4F50-92D4-EDD4FDB2A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238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4.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4.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3.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3.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4.jpe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4.jpe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3.xml"/><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363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B24EBB9-5C6D-3F54-6D42-727D6F7A380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27835" y="171450"/>
            <a:ext cx="1071645" cy="853220"/>
          </a:xfrm>
          <a:prstGeom prst="rect">
            <a:avLst/>
          </a:prstGeom>
        </p:spPr>
      </p:pic>
      <p:grpSp>
        <p:nvGrpSpPr>
          <p:cNvPr id="11" name="Group 10">
            <a:extLst>
              <a:ext uri="{FF2B5EF4-FFF2-40B4-BE49-F238E27FC236}">
                <a16:creationId xmlns:a16="http://schemas.microsoft.com/office/drawing/2014/main" xmlns="" id="{4C306BCD-3873-AFC9-A744-186E051AB27B}"/>
              </a:ext>
            </a:extLst>
          </p:cNvPr>
          <p:cNvGrpSpPr/>
          <p:nvPr/>
        </p:nvGrpSpPr>
        <p:grpSpPr>
          <a:xfrm>
            <a:off x="160480" y="1126732"/>
            <a:ext cx="914801" cy="584333"/>
            <a:chOff x="104615" y="807451"/>
            <a:chExt cx="851094" cy="584333"/>
          </a:xfrm>
        </p:grpSpPr>
        <p:pic>
          <p:nvPicPr>
            <p:cNvPr id="12" name="Picture 11">
              <a:extLst>
                <a:ext uri="{FF2B5EF4-FFF2-40B4-BE49-F238E27FC236}">
                  <a16:creationId xmlns:a16="http://schemas.microsoft.com/office/drawing/2014/main" xmlns="" id="{1446DB6A-3E5F-D2F2-B1C9-8E773B2AA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13" name="TextBox 12">
              <a:extLst>
                <a:ext uri="{FF2B5EF4-FFF2-40B4-BE49-F238E27FC236}">
                  <a16:creationId xmlns:a16="http://schemas.microsoft.com/office/drawing/2014/main" xmlns="" id="{E71B7ED0-0ED0-F556-0971-174F4135A0E0}"/>
                </a:ext>
              </a:extLst>
            </p:cNvPr>
            <p:cNvSpPr txBox="1"/>
            <p:nvPr/>
          </p:nvSpPr>
          <p:spPr>
            <a:xfrm>
              <a:off x="397437" y="853301"/>
              <a:ext cx="32893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1</a:t>
              </a:r>
            </a:p>
          </p:txBody>
        </p:sp>
      </p:grpSp>
      <p:sp>
        <p:nvSpPr>
          <p:cNvPr id="14" name="TextBox 13">
            <a:extLst>
              <a:ext uri="{FF2B5EF4-FFF2-40B4-BE49-F238E27FC236}">
                <a16:creationId xmlns:a16="http://schemas.microsoft.com/office/drawing/2014/main" xmlns="" id="{12D81200-9C50-B99E-03FD-9FA6A5C9B108}"/>
              </a:ext>
            </a:extLst>
          </p:cNvPr>
          <p:cNvSpPr txBox="1"/>
          <p:nvPr/>
        </p:nvSpPr>
        <p:spPr>
          <a:xfrm>
            <a:off x="1075281" y="1172582"/>
            <a:ext cx="9986855" cy="1055608"/>
          </a:xfrm>
          <a:prstGeom prst="roundRect">
            <a:avLst/>
          </a:prstGeom>
          <a:solidFill>
            <a:schemeClr val="accent2">
              <a:lumMod val="20000"/>
              <a:lumOff val="80000"/>
            </a:schemeClr>
          </a:solidFill>
          <a:ln w="28575">
            <a:noFill/>
            <a:prstDash val="sys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70AD47">
                    <a:lumMod val="50000"/>
                  </a:srgbClr>
                </a:solidFill>
                <a:effectLst/>
                <a:uLnTx/>
                <a:uFillTx/>
                <a:latin typeface="Nunito Black" pitchFamily="2" charset="0"/>
                <a:ea typeface="+mn-ea"/>
                <a:cs typeface="+mn-cs"/>
              </a:rPr>
              <a:t>	</a:t>
            </a:r>
            <a:r>
              <a:rPr kumimoji="0" lang="vi-VN" sz="28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Hè năm nay, Dương được đi du lịch ở Nha Trang cùng bố mẹ và ông ngoại.</a:t>
            </a:r>
            <a:endParaRPr kumimoji="0" lang="vi-VN" sz="2600" b="0" i="0" u="none" strike="noStrike" kern="1200" cap="none" spc="0" normalizeH="0" baseline="0" noProof="0" dirty="0">
              <a:ln>
                <a:noFill/>
              </a:ln>
              <a:solidFill>
                <a:prstClr val="black"/>
              </a:solidFill>
              <a:effectLst/>
              <a:uLnTx/>
              <a:uFillTx/>
              <a:latin typeface="Nunito Black" pitchFamily="2" charset="0"/>
              <a:ea typeface="+mn-ea"/>
              <a:cs typeface="+mn-cs"/>
            </a:endParaRPr>
          </a:p>
        </p:txBody>
      </p:sp>
      <p:sp>
        <p:nvSpPr>
          <p:cNvPr id="15" name="TextBox 14">
            <a:extLst>
              <a:ext uri="{FF2B5EF4-FFF2-40B4-BE49-F238E27FC236}">
                <a16:creationId xmlns:a16="http://schemas.microsoft.com/office/drawing/2014/main" xmlns="" id="{0A6D4282-AAED-55F6-A6DB-E88C9AACCCA5}"/>
              </a:ext>
            </a:extLst>
          </p:cNvPr>
          <p:cNvSpPr txBox="1"/>
          <p:nvPr/>
        </p:nvSpPr>
        <p:spPr>
          <a:xfrm>
            <a:off x="1102572" y="2598402"/>
            <a:ext cx="9986855" cy="3439239"/>
          </a:xfrm>
          <a:prstGeom prst="roundRect">
            <a:avLst/>
          </a:prstGeom>
          <a:solidFill>
            <a:schemeClr val="accent5">
              <a:lumMod val="20000"/>
              <a:lumOff val="80000"/>
            </a:schemeClr>
          </a:solidFill>
          <a:ln w="28575">
            <a:noFill/>
            <a:prstDash val="sys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70AD47">
                    <a:lumMod val="50000"/>
                  </a:srgbClr>
                </a:solidFill>
                <a:effectLst/>
                <a:uLnTx/>
                <a:uFillTx/>
                <a:latin typeface="Nunito Black" pitchFamily="2" charset="0"/>
                <a:ea typeface="+mn-ea"/>
                <a:cs typeface="+mn-cs"/>
              </a:rPr>
              <a:t>	</a:t>
            </a:r>
            <a:r>
              <a:rPr kumimoji="0" lang="vi-VN" sz="28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endParaRPr kumimoji="0" lang="vi-VN" sz="2600" b="0" i="0" u="none" strike="noStrike" kern="1200" cap="none" spc="0" normalizeH="0" baseline="0" noProof="0" dirty="0">
              <a:ln>
                <a:noFill/>
              </a:ln>
              <a:solidFill>
                <a:prstClr val="black"/>
              </a:solidFill>
              <a:effectLst/>
              <a:uLnTx/>
              <a:uFillTx/>
              <a:latin typeface="Nunito Black" pitchFamily="2" charset="0"/>
              <a:ea typeface="+mn-ea"/>
              <a:cs typeface="+mn-cs"/>
            </a:endParaRPr>
          </a:p>
        </p:txBody>
      </p:sp>
      <p:grpSp>
        <p:nvGrpSpPr>
          <p:cNvPr id="16" name="Group 15">
            <a:extLst>
              <a:ext uri="{FF2B5EF4-FFF2-40B4-BE49-F238E27FC236}">
                <a16:creationId xmlns:a16="http://schemas.microsoft.com/office/drawing/2014/main" xmlns="" id="{386A4D09-93E8-4A3B-9F00-014B43864CF2}"/>
              </a:ext>
            </a:extLst>
          </p:cNvPr>
          <p:cNvGrpSpPr/>
          <p:nvPr/>
        </p:nvGrpSpPr>
        <p:grpSpPr>
          <a:xfrm>
            <a:off x="160479" y="2479282"/>
            <a:ext cx="914801" cy="584333"/>
            <a:chOff x="104615" y="807451"/>
            <a:chExt cx="851094" cy="584333"/>
          </a:xfrm>
        </p:grpSpPr>
        <p:pic>
          <p:nvPicPr>
            <p:cNvPr id="17" name="Picture 16">
              <a:extLst>
                <a:ext uri="{FF2B5EF4-FFF2-40B4-BE49-F238E27FC236}">
                  <a16:creationId xmlns:a16="http://schemas.microsoft.com/office/drawing/2014/main" xmlns="" id="{7694A49A-7377-A829-E7E1-AFD4AA97F6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18" name="TextBox 17">
              <a:extLst>
                <a:ext uri="{FF2B5EF4-FFF2-40B4-BE49-F238E27FC236}">
                  <a16:creationId xmlns:a16="http://schemas.microsoft.com/office/drawing/2014/main" xmlns="" id="{CC663AAB-5395-7FC0-A93A-F5949092B5DA}"/>
                </a:ext>
              </a:extLst>
            </p:cNvPr>
            <p:cNvSpPr txBox="1"/>
            <p:nvPr/>
          </p:nvSpPr>
          <p:spPr>
            <a:xfrm>
              <a:off x="397437" y="853301"/>
              <a:ext cx="3582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2</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spTree>
    <p:extLst>
      <p:ext uri="{BB962C8B-B14F-4D97-AF65-F5344CB8AC3E}">
        <p14:creationId xmlns:p14="http://schemas.microsoft.com/office/powerpoint/2010/main" val="366025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351CDB5-D5A9-DAA2-ED0A-B9A27A5507CA}"/>
              </a:ext>
            </a:extLst>
          </p:cNvPr>
          <p:cNvGrpSpPr/>
          <p:nvPr/>
        </p:nvGrpSpPr>
        <p:grpSpPr>
          <a:xfrm>
            <a:off x="160480" y="1126732"/>
            <a:ext cx="914801" cy="584333"/>
            <a:chOff x="104615" y="807451"/>
            <a:chExt cx="851094" cy="584333"/>
          </a:xfrm>
        </p:grpSpPr>
        <p:pic>
          <p:nvPicPr>
            <p:cNvPr id="5" name="Picture 4">
              <a:extLst>
                <a:ext uri="{FF2B5EF4-FFF2-40B4-BE49-F238E27FC236}">
                  <a16:creationId xmlns:a16="http://schemas.microsoft.com/office/drawing/2014/main" xmlns="" id="{B83C601C-1770-EA5F-4996-B887F06EA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6" name="TextBox 5">
              <a:extLst>
                <a:ext uri="{FF2B5EF4-FFF2-40B4-BE49-F238E27FC236}">
                  <a16:creationId xmlns:a16="http://schemas.microsoft.com/office/drawing/2014/main" xmlns="" id="{8DE02DC6-DFDB-E4E2-E278-8FC66B532ABA}"/>
                </a:ext>
              </a:extLst>
            </p:cNvPr>
            <p:cNvSpPr txBox="1"/>
            <p:nvPr/>
          </p:nvSpPr>
          <p:spPr>
            <a:xfrm>
              <a:off x="397437" y="853301"/>
              <a:ext cx="3582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pic>
        <p:nvPicPr>
          <p:cNvPr id="7" name="Picture 6">
            <a:extLst>
              <a:ext uri="{FF2B5EF4-FFF2-40B4-BE49-F238E27FC236}">
                <a16:creationId xmlns:a16="http://schemas.microsoft.com/office/drawing/2014/main" xmlns="" id="{9E9F5628-2D20-3F78-7827-861889174EB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27835" y="171450"/>
            <a:ext cx="1071645" cy="853220"/>
          </a:xfrm>
          <a:prstGeom prst="rect">
            <a:avLst/>
          </a:prstGeom>
        </p:spPr>
      </p:pic>
      <p:sp>
        <p:nvSpPr>
          <p:cNvPr id="10" name="TextBox 9">
            <a:extLst>
              <a:ext uri="{FF2B5EF4-FFF2-40B4-BE49-F238E27FC236}">
                <a16:creationId xmlns:a16="http://schemas.microsoft.com/office/drawing/2014/main" xmlns="" id="{DF73AE36-4189-5BCC-F01F-C27F89AD834D}"/>
              </a:ext>
            </a:extLst>
          </p:cNvPr>
          <p:cNvSpPr txBox="1"/>
          <p:nvPr/>
        </p:nvSpPr>
        <p:spPr>
          <a:xfrm>
            <a:off x="860263" y="1024670"/>
            <a:ext cx="11103902" cy="5822871"/>
          </a:xfrm>
          <a:prstGeom prst="roundRect">
            <a:avLst/>
          </a:prstGeom>
          <a:solidFill>
            <a:schemeClr val="accent5">
              <a:lumMod val="20000"/>
              <a:lumOff val="80000"/>
            </a:schemeClr>
          </a:solidFill>
          <a:ln w="28575">
            <a:noFill/>
            <a:prstDash val="sys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70AD47">
                    <a:lumMod val="50000"/>
                  </a:srgbClr>
                </a:solidFill>
                <a:effectLst/>
                <a:uLnTx/>
                <a:uFillTx/>
                <a:latin typeface="Nunito Black" pitchFamily="2" charset="0"/>
                <a:ea typeface="+mn-ea"/>
                <a:cs typeface="+mn-cs"/>
              </a:rPr>
              <a:t>	</a:t>
            </a:r>
            <a:r>
              <a:rPr kumimoji="0" lang="vi-VN" sz="28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endParaRPr kumimoji="0" lang="en-US" sz="2800" b="0" i="0" u="none" strike="noStrike" kern="1200" cap="none" spc="0" normalizeH="0" baseline="0" noProof="0">
              <a:ln>
                <a:noFill/>
              </a:ln>
              <a:solidFill>
                <a:srgbClr val="4472C4">
                  <a:lumMod val="75000"/>
                </a:srgbClr>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B9BD5">
                    <a:lumMod val="50000"/>
                  </a:srgbClr>
                </a:solidFill>
                <a:effectLst/>
                <a:uLnTx/>
                <a:uFillTx/>
                <a:latin typeface="Nunito Black" pitchFamily="2" charset="0"/>
                <a:ea typeface="+mn-ea"/>
                <a:cs typeface="+mn-cs"/>
              </a:rPr>
              <a:t>T</a:t>
            </a:r>
            <a:r>
              <a:rPr kumimoji="0" lang="vi-VN" sz="2800" b="0" i="0" u="none" strike="noStrike" kern="1200" cap="none" spc="0" normalizeH="0" baseline="0" noProof="0">
                <a:ln>
                  <a:noFill/>
                </a:ln>
                <a:solidFill>
                  <a:srgbClr val="5B9BD5">
                    <a:lumMod val="50000"/>
                  </a:srgbClr>
                </a:solidFill>
                <a:effectLst/>
                <a:uLnTx/>
                <a:uFillTx/>
                <a:latin typeface="Nunito Black" pitchFamily="2" charset="0"/>
                <a:ea typeface="+mn-ea"/>
                <a:cs typeface="+mn-cs"/>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5B9BD5">
                    <a:lumMod val="50000"/>
                  </a:srgbClr>
                </a:solidFill>
                <a:effectLst/>
                <a:uLnTx/>
                <a:uFillTx/>
                <a:latin typeface="Nunito Black" pitchFamily="2" charset="0"/>
                <a:ea typeface="+mn-ea"/>
                <a:cs typeface="+mn-cs"/>
              </a:rPr>
              <a:t>- Ông ngoại ơi, cháu yêu ông nhiều lắm!</a:t>
            </a:r>
            <a:endParaRPr kumimoji="0" lang="vi-VN" sz="2600" b="0" i="0" u="none" strike="noStrike" kern="1200" cap="none" spc="0" normalizeH="0" baseline="0" noProof="0" dirty="0">
              <a:ln>
                <a:noFill/>
              </a:ln>
              <a:solidFill>
                <a:prstClr val="black"/>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02469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47FB884-08E7-C935-557E-398A1C6A2A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27835" y="171450"/>
            <a:ext cx="1071645" cy="853220"/>
          </a:xfrm>
          <a:prstGeom prst="rect">
            <a:avLst/>
          </a:prstGeom>
        </p:spPr>
      </p:pic>
      <p:sp>
        <p:nvSpPr>
          <p:cNvPr id="6" name="TextBox 5">
            <a:extLst>
              <a:ext uri="{FF2B5EF4-FFF2-40B4-BE49-F238E27FC236}">
                <a16:creationId xmlns:a16="http://schemas.microsoft.com/office/drawing/2014/main" xmlns="" id="{E0609828-7ABB-19D6-49F5-5F8CE410CD24}"/>
              </a:ext>
            </a:extLst>
          </p:cNvPr>
          <p:cNvSpPr txBox="1"/>
          <p:nvPr/>
        </p:nvSpPr>
        <p:spPr>
          <a:xfrm>
            <a:off x="1089279" y="1545832"/>
            <a:ext cx="9986855" cy="1055608"/>
          </a:xfrm>
          <a:prstGeom prst="roundRect">
            <a:avLst/>
          </a:prstGeom>
          <a:solidFill>
            <a:schemeClr val="accent2">
              <a:lumMod val="20000"/>
              <a:lumOff val="80000"/>
            </a:schemeClr>
          </a:solidFill>
          <a:ln w="28575">
            <a:noFill/>
            <a:prstDash val="sys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70AD47">
                    <a:lumMod val="50000"/>
                  </a:srgbClr>
                </a:solidFill>
                <a:effectLst/>
                <a:uLnTx/>
                <a:uFillTx/>
                <a:latin typeface="Nunito Black" pitchFamily="2" charset="0"/>
                <a:ea typeface="+mn-ea"/>
                <a:cs typeface="+mn-cs"/>
              </a:rPr>
              <a:t>	</a:t>
            </a:r>
            <a:r>
              <a:rPr kumimoji="0" lang="vi-VN" sz="2800" b="0" i="0" u="none" strike="noStrike" kern="1200" cap="none" spc="0" normalizeH="0" baseline="0" noProof="0">
                <a:ln>
                  <a:noFill/>
                </a:ln>
                <a:solidFill>
                  <a:srgbClr val="0070C0"/>
                </a:solidFill>
                <a:effectLst/>
                <a:uLnTx/>
                <a:uFillTx/>
                <a:latin typeface="Nunito Black" pitchFamily="2" charset="0"/>
                <a:ea typeface="+mn-ea"/>
                <a:cs typeface="+mn-cs"/>
              </a:rPr>
              <a:t>Dương nghĩ, từ bây giờ nó mới là người đưa tay cho ông nắm</a:t>
            </a: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a:t>
            </a:r>
            <a:endParaRPr kumimoji="0" lang="vi-VN" sz="2600" b="0" i="0" u="none" strike="noStrike" kern="1200" cap="none" spc="0" normalizeH="0" baseline="0" noProof="0" dirty="0">
              <a:ln>
                <a:noFill/>
              </a:ln>
              <a:solidFill>
                <a:prstClr val="black"/>
              </a:solidFill>
              <a:effectLst/>
              <a:uLnTx/>
              <a:uFillTx/>
              <a:latin typeface="Nunito Black" pitchFamily="2" charset="0"/>
              <a:ea typeface="+mn-ea"/>
              <a:cs typeface="+mn-cs"/>
            </a:endParaRPr>
          </a:p>
        </p:txBody>
      </p:sp>
      <p:grpSp>
        <p:nvGrpSpPr>
          <p:cNvPr id="7" name="Group 6">
            <a:extLst>
              <a:ext uri="{FF2B5EF4-FFF2-40B4-BE49-F238E27FC236}">
                <a16:creationId xmlns:a16="http://schemas.microsoft.com/office/drawing/2014/main" xmlns="" id="{7A66DF20-3413-B893-DFE6-93AA615E6EBB}"/>
              </a:ext>
            </a:extLst>
          </p:cNvPr>
          <p:cNvGrpSpPr/>
          <p:nvPr/>
        </p:nvGrpSpPr>
        <p:grpSpPr>
          <a:xfrm>
            <a:off x="74755" y="1545832"/>
            <a:ext cx="914801" cy="584333"/>
            <a:chOff x="104615" y="807451"/>
            <a:chExt cx="851094" cy="584333"/>
          </a:xfrm>
        </p:grpSpPr>
        <p:pic>
          <p:nvPicPr>
            <p:cNvPr id="8" name="Picture 7">
              <a:extLst>
                <a:ext uri="{FF2B5EF4-FFF2-40B4-BE49-F238E27FC236}">
                  <a16:creationId xmlns:a16="http://schemas.microsoft.com/office/drawing/2014/main" xmlns="" id="{290A4C5A-8769-D13C-DAEE-BB8D74D80C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9" name="TextBox 8">
              <a:extLst>
                <a:ext uri="{FF2B5EF4-FFF2-40B4-BE49-F238E27FC236}">
                  <a16:creationId xmlns:a16="http://schemas.microsoft.com/office/drawing/2014/main" xmlns="" id="{0640160F-A9A1-348B-4634-1C85E7CDC4E7}"/>
                </a:ext>
              </a:extLst>
            </p:cNvPr>
            <p:cNvSpPr txBox="1"/>
            <p:nvPr/>
          </p:nvSpPr>
          <p:spPr>
            <a:xfrm>
              <a:off x="397437" y="853301"/>
              <a:ext cx="3582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4</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pic>
        <p:nvPicPr>
          <p:cNvPr id="2" name="Picture 1">
            <a:extLst>
              <a:ext uri="{FF2B5EF4-FFF2-40B4-BE49-F238E27FC236}">
                <a16:creationId xmlns:a16="http://schemas.microsoft.com/office/drawing/2014/main" xmlns="" id="{024BD8AD-B405-1ECB-AD97-1DBF811B0CB4}"/>
              </a:ext>
            </a:extLst>
          </p:cNvPr>
          <p:cNvPicPr>
            <a:picLocks noChangeAspect="1"/>
          </p:cNvPicPr>
          <p:nvPr/>
        </p:nvPicPr>
        <p:blipFill>
          <a:blip r:embed="rId6"/>
          <a:stretch>
            <a:fillRect/>
          </a:stretch>
        </p:blipFill>
        <p:spPr>
          <a:xfrm>
            <a:off x="2801178" y="2678719"/>
            <a:ext cx="6589644" cy="32814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85338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61EE542-5F90-C4A0-954C-A88F3BEE8936}"/>
              </a:ext>
            </a:extLst>
          </p:cNvPr>
          <p:cNvPicPr>
            <a:picLocks noChangeAspect="1"/>
          </p:cNvPicPr>
          <p:nvPr/>
        </p:nvPicPr>
        <p:blipFill>
          <a:blip r:embed="rId3"/>
          <a:stretch>
            <a:fillRect/>
          </a:stretch>
        </p:blipFill>
        <p:spPr>
          <a:xfrm>
            <a:off x="252520" y="247650"/>
            <a:ext cx="957155" cy="762066"/>
          </a:xfrm>
          <a:prstGeom prst="rect">
            <a:avLst/>
          </a:prstGeom>
        </p:spPr>
      </p:pic>
      <p:sp>
        <p:nvSpPr>
          <p:cNvPr id="6" name="TextBox 5">
            <a:extLst>
              <a:ext uri="{FF2B5EF4-FFF2-40B4-BE49-F238E27FC236}">
                <a16:creationId xmlns:a16="http://schemas.microsoft.com/office/drawing/2014/main" xmlns="" id="{F7A71560-D47E-7AC3-D6FB-A4CF8F62F3FE}"/>
              </a:ext>
            </a:extLst>
          </p:cNvPr>
          <p:cNvSpPr txBox="1"/>
          <p:nvPr/>
        </p:nvSpPr>
        <p:spPr>
          <a:xfrm>
            <a:off x="1209675" y="247650"/>
            <a:ext cx="5105400" cy="783193"/>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50"/>
                </a:solidFill>
                <a:effectLst/>
                <a:uLnTx/>
                <a:uFillTx/>
                <a:latin typeface="Nunito Black" pitchFamily="2" charset="0"/>
                <a:ea typeface="+mn-ea"/>
                <a:cs typeface="Baloo 2 SemiBold" pitchFamily="2" charset="0"/>
              </a:rPr>
              <a:t>Luyện</a:t>
            </a:r>
            <a:r>
              <a:rPr kumimoji="0" lang="en-US" sz="40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rPr>
              <a:t> </a:t>
            </a:r>
            <a:r>
              <a:rPr kumimoji="0" lang="en-US" sz="4000" b="1" i="0" u="none" strike="noStrike" kern="1200" cap="none" spc="0" normalizeH="0" baseline="0" noProof="0" dirty="0" err="1">
                <a:ln>
                  <a:noFill/>
                </a:ln>
                <a:solidFill>
                  <a:srgbClr val="00B050"/>
                </a:solidFill>
                <a:effectLst/>
                <a:uLnTx/>
                <a:uFillTx/>
                <a:latin typeface="Nunito Black" pitchFamily="2" charset="0"/>
                <a:ea typeface="+mn-ea"/>
                <a:cs typeface="Baloo 2 SemiBold" pitchFamily="2" charset="0"/>
              </a:rPr>
              <a:t>đọc</a:t>
            </a:r>
            <a:r>
              <a:rPr kumimoji="0" lang="en-US" sz="40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rPr>
              <a:t> </a:t>
            </a:r>
            <a:r>
              <a:rPr kumimoji="0" lang="en-US" sz="4000" b="1" i="0" u="none" strike="noStrike" kern="1200" cap="none" spc="0" normalizeH="0" baseline="0" noProof="0" dirty="0" err="1">
                <a:ln>
                  <a:noFill/>
                </a:ln>
                <a:solidFill>
                  <a:srgbClr val="00B050"/>
                </a:solidFill>
                <a:effectLst/>
                <a:uLnTx/>
                <a:uFillTx/>
                <a:latin typeface="Nunito Black" pitchFamily="2" charset="0"/>
                <a:ea typeface="+mn-ea"/>
                <a:cs typeface="Baloo 2 SemiBold" pitchFamily="2" charset="0"/>
              </a:rPr>
              <a:t>từ</a:t>
            </a:r>
            <a:r>
              <a:rPr kumimoji="0" lang="en-US" sz="40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rPr>
              <a:t>  </a:t>
            </a:r>
            <a:r>
              <a:rPr kumimoji="0" lang="en-US" sz="4000" b="1" i="0" u="none" strike="noStrike" kern="1200" cap="none" spc="0" normalizeH="0" baseline="0" noProof="0" dirty="0" err="1">
                <a:ln>
                  <a:noFill/>
                </a:ln>
                <a:solidFill>
                  <a:srgbClr val="00B050"/>
                </a:solidFill>
                <a:effectLst/>
                <a:uLnTx/>
                <a:uFillTx/>
                <a:latin typeface="Nunito Black" pitchFamily="2" charset="0"/>
                <a:ea typeface="+mn-ea"/>
                <a:cs typeface="Baloo 2 SemiBold" pitchFamily="2" charset="0"/>
              </a:rPr>
              <a:t>khó</a:t>
            </a:r>
            <a:endParaRPr kumimoji="0" lang="en-US" sz="40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endParaRPr>
          </a:p>
        </p:txBody>
      </p:sp>
      <p:sp>
        <p:nvSpPr>
          <p:cNvPr id="7" name="TextBox 6">
            <a:extLst>
              <a:ext uri="{FF2B5EF4-FFF2-40B4-BE49-F238E27FC236}">
                <a16:creationId xmlns:a16="http://schemas.microsoft.com/office/drawing/2014/main" xmlns="" id="{7BB721E7-7BA6-7D38-9C50-360A147C4488}"/>
              </a:ext>
            </a:extLst>
          </p:cNvPr>
          <p:cNvSpPr txBox="1"/>
          <p:nvPr/>
        </p:nvSpPr>
        <p:spPr>
          <a:xfrm>
            <a:off x="2325329" y="2782670"/>
            <a:ext cx="7541342" cy="646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Nunito Black" pitchFamily="2" charset="0"/>
                <a:ea typeface="+mn-ea"/>
                <a:cs typeface="Baloo 2 SemiBold" pitchFamily="2" charset="0"/>
              </a:rPr>
              <a:t>Tháp Bà Pô – nô - ga</a:t>
            </a:r>
            <a:endParaRPr kumimoji="0" lang="en-US" sz="36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endParaRPr>
          </a:p>
        </p:txBody>
      </p:sp>
      <p:sp>
        <p:nvSpPr>
          <p:cNvPr id="8" name="TextBox 7">
            <a:extLst>
              <a:ext uri="{FF2B5EF4-FFF2-40B4-BE49-F238E27FC236}">
                <a16:creationId xmlns:a16="http://schemas.microsoft.com/office/drawing/2014/main" xmlns="" id="{492EE3CC-E64B-C669-CCC8-5A8778C25343}"/>
              </a:ext>
            </a:extLst>
          </p:cNvPr>
          <p:cNvSpPr txBox="1"/>
          <p:nvPr/>
        </p:nvSpPr>
        <p:spPr>
          <a:xfrm>
            <a:off x="3828426" y="4055478"/>
            <a:ext cx="4535148" cy="646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Nunito Black" pitchFamily="2" charset="0"/>
                <a:ea typeface="+mn-ea"/>
                <a:cs typeface="Baloo 2 SemiBold" pitchFamily="2" charset="0"/>
              </a:rPr>
              <a:t>chạm trổ</a:t>
            </a:r>
            <a:endParaRPr kumimoji="0" lang="en-US" sz="36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endParaRPr>
          </a:p>
        </p:txBody>
      </p:sp>
      <p:sp>
        <p:nvSpPr>
          <p:cNvPr id="9" name="TextBox 8">
            <a:extLst>
              <a:ext uri="{FF2B5EF4-FFF2-40B4-BE49-F238E27FC236}">
                <a16:creationId xmlns:a16="http://schemas.microsoft.com/office/drawing/2014/main" xmlns="" id="{7E6F2C02-60CA-BABB-1E6C-86456E62CF4E}"/>
              </a:ext>
            </a:extLst>
          </p:cNvPr>
          <p:cNvSpPr txBox="1"/>
          <p:nvPr/>
        </p:nvSpPr>
        <p:spPr>
          <a:xfrm>
            <a:off x="4044255" y="5417691"/>
            <a:ext cx="4103489" cy="6469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Nunito Black" pitchFamily="2" charset="0"/>
                <a:ea typeface="+mn-ea"/>
                <a:cs typeface="Baloo 2 SemiBold" pitchFamily="2" charset="0"/>
              </a:rPr>
              <a:t>tinh xảo</a:t>
            </a:r>
            <a:endParaRPr kumimoji="0" lang="en-US" sz="36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endParaRPr>
          </a:p>
        </p:txBody>
      </p:sp>
    </p:spTree>
    <p:extLst>
      <p:ext uri="{BB962C8B-B14F-4D97-AF65-F5344CB8AC3E}">
        <p14:creationId xmlns:p14="http://schemas.microsoft.com/office/powerpoint/2010/main" val="123669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4F107A3-3696-FEC7-9E17-A652427F0AD4}"/>
              </a:ext>
            </a:extLst>
          </p:cNvPr>
          <p:cNvPicPr>
            <a:picLocks noChangeAspect="1"/>
          </p:cNvPicPr>
          <p:nvPr/>
        </p:nvPicPr>
        <p:blipFill>
          <a:blip r:embed="rId3"/>
          <a:stretch>
            <a:fillRect/>
          </a:stretch>
        </p:blipFill>
        <p:spPr>
          <a:xfrm>
            <a:off x="252520" y="247650"/>
            <a:ext cx="957155" cy="762066"/>
          </a:xfrm>
          <a:prstGeom prst="rect">
            <a:avLst/>
          </a:prstGeom>
        </p:spPr>
      </p:pic>
      <p:sp>
        <p:nvSpPr>
          <p:cNvPr id="14" name="TextBox 13">
            <a:extLst>
              <a:ext uri="{FF2B5EF4-FFF2-40B4-BE49-F238E27FC236}">
                <a16:creationId xmlns:a16="http://schemas.microsoft.com/office/drawing/2014/main" xmlns="" id="{44C19E1D-F859-6FB8-F559-32071B08F327}"/>
              </a:ext>
            </a:extLst>
          </p:cNvPr>
          <p:cNvSpPr txBox="1"/>
          <p:nvPr/>
        </p:nvSpPr>
        <p:spPr>
          <a:xfrm>
            <a:off x="1095750" y="153136"/>
            <a:ext cx="8545207" cy="1233812"/>
          </a:xfrm>
          <a:prstGeom prst="round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rPr>
              <a:t>Luyện đọc diễn cảm lời nhân vật</a:t>
            </a:r>
          </a:p>
        </p:txBody>
      </p:sp>
      <p:pic>
        <p:nvPicPr>
          <p:cNvPr id="15" name="Picture 2" descr="100+ Hình Ảnh Học Bài, Học Tập Chăm Chỉ [Chill Nhẹ Nhàng]">
            <a:extLst>
              <a:ext uri="{FF2B5EF4-FFF2-40B4-BE49-F238E27FC236}">
                <a16:creationId xmlns:a16="http://schemas.microsoft.com/office/drawing/2014/main" xmlns="" id="{1651C037-67FF-DDA8-66AF-B19F3DF65DA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94" b="89691" l="1931" r="92278">
                        <a14:foregroundMark x1="14672" y1="49485" x2="58687" y2="73196"/>
                        <a14:foregroundMark x1="72201" y1="33505" x2="77220" y2="64948"/>
                        <a14:foregroundMark x1="77220" y1="64948" x2="77220" y2="64433"/>
                        <a14:foregroundMark x1="83784" y1="52577" x2="84556" y2="58763"/>
                        <a14:foregroundMark x1="34363" y1="29897" x2="34749" y2="33505"/>
                        <a14:foregroundMark x1="41313" y1="29897" x2="44402" y2="29897"/>
                        <a14:foregroundMark x1="68726" y1="26289" x2="67181" y2="24227"/>
                        <a14:foregroundMark x1="93050" y1="41237" x2="93050" y2="43814"/>
                        <a14:foregroundMark x1="7722" y1="47938" x2="8108" y2="52062"/>
                        <a14:foregroundMark x1="1931" y1="67010" x2="2317" y2="59278"/>
                        <a14:foregroundMark x1="18147" y1="40722" x2="22780" y2="39175"/>
                      </a14:backgroundRemoval>
                    </a14:imgEffect>
                  </a14:imgLayer>
                </a14:imgProps>
              </a:ext>
              <a:ext uri="{28A0092B-C50C-407E-A947-70E740481C1C}">
                <a14:useLocalDpi xmlns:a14="http://schemas.microsoft.com/office/drawing/2010/main" val="0"/>
              </a:ext>
            </a:extLst>
          </a:blip>
          <a:srcRect/>
          <a:stretch>
            <a:fillRect/>
          </a:stretch>
        </p:blipFill>
        <p:spPr bwMode="auto">
          <a:xfrm>
            <a:off x="4430668" y="3429000"/>
            <a:ext cx="4295888" cy="37351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D184C4C8-EE2B-BDB6-BA8D-C0D8E7F476F9}"/>
              </a:ext>
            </a:extLst>
          </p:cNvPr>
          <p:cNvSpPr txBox="1"/>
          <p:nvPr/>
        </p:nvSpPr>
        <p:spPr>
          <a:xfrm>
            <a:off x="1209674" y="1432753"/>
            <a:ext cx="9177199" cy="575483"/>
          </a:xfrm>
          <a:prstGeom prst="roundRect">
            <a:avLst/>
          </a:prstGeom>
        </p:spPr>
        <p:txBody>
          <a:bodyPr vert="horz" lIns="91440" tIns="45720" rIns="91440" bIns="45720" rtlCol="0">
            <a:noAutofit/>
          </a:bodyPr>
          <a:lstStyle/>
          <a:p>
            <a:pPr marL="0" marR="0" lvl="0" indent="0" algn="l" defTabSz="914400" rtl="0" eaLnBrk="1" fontAlgn="t" latinLnBrk="0" hangingPunct="1">
              <a:lnSpc>
                <a:spcPct val="90000"/>
              </a:lnSpc>
              <a:spcBef>
                <a:spcPts val="0"/>
              </a:spcBef>
              <a:spcAft>
                <a:spcPts val="600"/>
              </a:spcAft>
              <a:buClrTx/>
              <a:buSzTx/>
              <a:buFontTx/>
              <a:buNone/>
              <a:tabLst/>
              <a:defRPr/>
            </a:pPr>
            <a:r>
              <a:rPr kumimoji="0" lang="en-US" sz="3600" b="0"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Ông ngoại ơi,</a:t>
            </a:r>
            <a:r>
              <a:rPr kumimoji="0" lang="en-US" sz="40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cháu yêu ông nhiều lắm!</a:t>
            </a:r>
            <a:r>
              <a:rPr kumimoji="0" lang="en-US" sz="40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962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A4F571E-6EF5-D653-D9BB-D3D3226768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28505" y="129573"/>
            <a:ext cx="1071645" cy="853220"/>
          </a:xfrm>
          <a:prstGeom prst="rect">
            <a:avLst/>
          </a:prstGeom>
        </p:spPr>
      </p:pic>
      <p:sp>
        <p:nvSpPr>
          <p:cNvPr id="5" name="TextBox 4">
            <a:extLst>
              <a:ext uri="{FF2B5EF4-FFF2-40B4-BE49-F238E27FC236}">
                <a16:creationId xmlns:a16="http://schemas.microsoft.com/office/drawing/2014/main" xmlns="" id="{5F584E61-AD17-AD07-209D-461810F0FA83}"/>
              </a:ext>
            </a:extLst>
          </p:cNvPr>
          <p:cNvSpPr txBox="1"/>
          <p:nvPr/>
        </p:nvSpPr>
        <p:spPr>
          <a:xfrm>
            <a:off x="1200150" y="267704"/>
            <a:ext cx="4191000" cy="851297"/>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Giải</a:t>
            </a:r>
            <a:r>
              <a:rPr kumimoji="0" lang="en-US" sz="44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44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nghĩa</a:t>
            </a:r>
            <a:r>
              <a:rPr kumimoji="0" lang="en-US" sz="44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44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từ</a:t>
            </a:r>
            <a:endParaRPr kumimoji="0" lang="en-US" sz="44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
        <p:nvSpPr>
          <p:cNvPr id="9" name="TextBox 8">
            <a:extLst>
              <a:ext uri="{FF2B5EF4-FFF2-40B4-BE49-F238E27FC236}">
                <a16:creationId xmlns:a16="http://schemas.microsoft.com/office/drawing/2014/main" xmlns="" id="{34BA502C-F792-0F3C-22EA-9209BC125406}"/>
              </a:ext>
            </a:extLst>
          </p:cNvPr>
          <p:cNvSpPr txBox="1"/>
          <p:nvPr/>
        </p:nvSpPr>
        <p:spPr>
          <a:xfrm>
            <a:off x="664327" y="1434584"/>
            <a:ext cx="10429047" cy="1200329"/>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a:ln>
                  <a:noFill/>
                </a:ln>
                <a:solidFill>
                  <a:srgbClr val="0070C0"/>
                </a:solidFill>
                <a:effectLst/>
                <a:uLnTx/>
                <a:uFillTx/>
                <a:latin typeface="Nunito Black" pitchFamily="2" charset="0"/>
                <a:ea typeface="+mn-ea"/>
                <a:cs typeface="+mn-cs"/>
              </a:rPr>
              <a:t>Tháp Bà Pô – na – ga : công trình kiến trúc tiêu biểu của văn hóa Chăm Pa ở Nha Trang.</a:t>
            </a:r>
          </a:p>
        </p:txBody>
      </p:sp>
      <p:sp>
        <p:nvSpPr>
          <p:cNvPr id="10" name="TextBox 9">
            <a:extLst>
              <a:ext uri="{FF2B5EF4-FFF2-40B4-BE49-F238E27FC236}">
                <a16:creationId xmlns:a16="http://schemas.microsoft.com/office/drawing/2014/main" xmlns="" id="{E1A4E047-854A-C09E-0A5B-AB060C85B561}"/>
              </a:ext>
            </a:extLst>
          </p:cNvPr>
          <p:cNvSpPr txBox="1"/>
          <p:nvPr/>
        </p:nvSpPr>
        <p:spPr>
          <a:xfrm>
            <a:off x="664327" y="2533594"/>
            <a:ext cx="10429047" cy="1200329"/>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Chạm</a:t>
            </a:r>
            <a:r>
              <a:rPr kumimoji="0" lang="en-US" sz="36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trổ</a:t>
            </a:r>
            <a:r>
              <a:rPr kumimoji="0" lang="en-US" sz="36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khắc</a:t>
            </a:r>
            <a:r>
              <a:rPr kumimoji="0" lang="en-US" sz="36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đục</a:t>
            </a:r>
            <a:r>
              <a:rPr kumimoji="0" lang="en-US" sz="36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lên</a:t>
            </a:r>
            <a:r>
              <a:rPr kumimoji="0" lang="en-US" sz="36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bề</a:t>
            </a:r>
            <a:r>
              <a:rPr kumimoji="0" lang="en-US" sz="36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mặt</a:t>
            </a:r>
            <a:r>
              <a:rPr kumimoji="0" lang="en-US" sz="36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gỗ</a:t>
            </a:r>
            <a:r>
              <a:rPr kumimoji="0" lang="en-US" sz="36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đá</a:t>
            </a:r>
            <a:r>
              <a:rPr kumimoji="0" lang="en-US" sz="36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để</a:t>
            </a:r>
            <a:r>
              <a:rPr kumimoji="0" lang="en-US" sz="36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trang</a:t>
            </a:r>
            <a:r>
              <a:rPr kumimoji="0" lang="en-US" sz="36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trí</a:t>
            </a:r>
            <a:r>
              <a:rPr kumimoji="0" lang="en-US" sz="36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a:t>
            </a:r>
          </a:p>
        </p:txBody>
      </p:sp>
      <p:sp>
        <p:nvSpPr>
          <p:cNvPr id="11" name="TextBox 10">
            <a:extLst>
              <a:ext uri="{FF2B5EF4-FFF2-40B4-BE49-F238E27FC236}">
                <a16:creationId xmlns:a16="http://schemas.microsoft.com/office/drawing/2014/main" xmlns="" id="{A5261B45-4EFA-DEBF-AEEE-D9A77C666A66}"/>
              </a:ext>
            </a:extLst>
          </p:cNvPr>
          <p:cNvSpPr txBox="1"/>
          <p:nvPr/>
        </p:nvSpPr>
        <p:spPr>
          <a:xfrm>
            <a:off x="664327" y="3695564"/>
            <a:ext cx="10429047" cy="64633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a:ln>
                  <a:noFill/>
                </a:ln>
                <a:solidFill>
                  <a:srgbClr val="70AD47">
                    <a:lumMod val="50000"/>
                  </a:srgbClr>
                </a:solidFill>
                <a:effectLst/>
                <a:uLnTx/>
                <a:uFillTx/>
                <a:latin typeface="Nunito Black" pitchFamily="2" charset="0"/>
                <a:ea typeface="+mn-ea"/>
                <a:cs typeface="+mn-cs"/>
              </a:rPr>
              <a:t>Tinh xảo : tinh vi, tỉ mỉ, khéo léo.</a:t>
            </a:r>
          </a:p>
        </p:txBody>
      </p:sp>
      <p:sp>
        <p:nvSpPr>
          <p:cNvPr id="12" name="TextBox 11">
            <a:extLst>
              <a:ext uri="{FF2B5EF4-FFF2-40B4-BE49-F238E27FC236}">
                <a16:creationId xmlns:a16="http://schemas.microsoft.com/office/drawing/2014/main" xmlns="" id="{CE474A5D-E295-A08F-3174-91A4C8030030}"/>
              </a:ext>
            </a:extLst>
          </p:cNvPr>
          <p:cNvSpPr txBox="1"/>
          <p:nvPr/>
        </p:nvSpPr>
        <p:spPr>
          <a:xfrm>
            <a:off x="773657" y="4649671"/>
            <a:ext cx="10429047" cy="1200329"/>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srgbClr val="E608DB"/>
                </a:solidFill>
                <a:effectLst/>
                <a:uLnTx/>
                <a:uFillTx/>
                <a:latin typeface="Nunito Black" pitchFamily="2" charset="0"/>
                <a:ea typeface="+mn-ea"/>
                <a:cs typeface="+mn-cs"/>
              </a:rPr>
              <a:t>Chần</a:t>
            </a:r>
            <a:r>
              <a:rPr kumimoji="0" lang="en-US" sz="3600" b="0" i="0" u="none" strike="noStrike" kern="1200" cap="none" spc="0" normalizeH="0" baseline="0" noProof="0" dirty="0">
                <a:ln>
                  <a:noFill/>
                </a:ln>
                <a:solidFill>
                  <a:srgbClr val="E608DB"/>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608DB"/>
                </a:solidFill>
                <a:effectLst/>
                <a:uLnTx/>
                <a:uFillTx/>
                <a:latin typeface="Nunito Black" pitchFamily="2" charset="0"/>
                <a:ea typeface="+mn-ea"/>
                <a:cs typeface="+mn-cs"/>
              </a:rPr>
              <a:t>chừ</a:t>
            </a:r>
            <a:r>
              <a:rPr kumimoji="0" lang="en-US" sz="3600" b="0" i="0" u="none" strike="noStrike" kern="1200" cap="none" spc="0" normalizeH="0" baseline="0" noProof="0" dirty="0">
                <a:ln>
                  <a:noFill/>
                </a:ln>
                <a:solidFill>
                  <a:srgbClr val="E608DB"/>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608DB"/>
                </a:solidFill>
                <a:effectLst/>
                <a:uLnTx/>
                <a:uFillTx/>
                <a:latin typeface="Nunito Black" pitchFamily="2" charset="0"/>
                <a:ea typeface="+mn-ea"/>
                <a:cs typeface="+mn-cs"/>
              </a:rPr>
              <a:t>đắn</a:t>
            </a:r>
            <a:r>
              <a:rPr kumimoji="0" lang="en-US" sz="3600" b="0" i="0" u="none" strike="noStrike" kern="1200" cap="none" spc="0" normalizeH="0" baseline="0" noProof="0" dirty="0">
                <a:ln>
                  <a:noFill/>
                </a:ln>
                <a:solidFill>
                  <a:srgbClr val="E608DB"/>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608DB"/>
                </a:solidFill>
                <a:effectLst/>
                <a:uLnTx/>
                <a:uFillTx/>
                <a:latin typeface="Nunito Black" pitchFamily="2" charset="0"/>
                <a:ea typeface="+mn-ea"/>
                <a:cs typeface="+mn-cs"/>
              </a:rPr>
              <a:t>đo</a:t>
            </a:r>
            <a:r>
              <a:rPr kumimoji="0" lang="en-US" sz="3600" b="0" i="0" u="none" strike="noStrike" kern="1200" cap="none" spc="0" normalizeH="0" baseline="0" noProof="0" dirty="0">
                <a:ln>
                  <a:noFill/>
                </a:ln>
                <a:solidFill>
                  <a:srgbClr val="E608DB"/>
                </a:solidFill>
                <a:effectLst/>
                <a:uLnTx/>
                <a:uFillTx/>
                <a:latin typeface="Nunito Black" pitchFamily="2" charset="0"/>
                <a:ea typeface="+mn-ea"/>
                <a:cs typeface="+mn-cs"/>
              </a:rPr>
              <a:t>, do </a:t>
            </a:r>
            <a:r>
              <a:rPr kumimoji="0" lang="en-US" sz="3600" b="0" i="0" u="none" strike="noStrike" kern="1200" cap="none" spc="0" normalizeH="0" baseline="0" noProof="0" dirty="0" err="1">
                <a:ln>
                  <a:noFill/>
                </a:ln>
                <a:solidFill>
                  <a:srgbClr val="E608DB"/>
                </a:solidFill>
                <a:effectLst/>
                <a:uLnTx/>
                <a:uFillTx/>
                <a:latin typeface="Nunito Black" pitchFamily="2" charset="0"/>
                <a:ea typeface="+mn-ea"/>
                <a:cs typeface="+mn-cs"/>
              </a:rPr>
              <a:t>dự</a:t>
            </a:r>
            <a:r>
              <a:rPr kumimoji="0" lang="en-US" sz="3600" b="0" i="0" u="none" strike="noStrike" kern="1200" cap="none" spc="0" normalizeH="0" baseline="0" noProof="0" dirty="0">
                <a:ln>
                  <a:noFill/>
                </a:ln>
                <a:solidFill>
                  <a:srgbClr val="E608DB"/>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608DB"/>
                </a:solidFill>
                <a:effectLst/>
                <a:uLnTx/>
                <a:uFillTx/>
                <a:latin typeface="Nunito Black" pitchFamily="2" charset="0"/>
                <a:ea typeface="+mn-ea"/>
                <a:cs typeface="+mn-cs"/>
              </a:rPr>
              <a:t>chưa</a:t>
            </a:r>
            <a:r>
              <a:rPr kumimoji="0" lang="en-US" sz="3600" b="0" i="0" u="none" strike="noStrike" kern="1200" cap="none" spc="0" normalizeH="0" baseline="0" noProof="0" dirty="0">
                <a:ln>
                  <a:noFill/>
                </a:ln>
                <a:solidFill>
                  <a:srgbClr val="E608DB"/>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608DB"/>
                </a:solidFill>
                <a:effectLst/>
                <a:uLnTx/>
                <a:uFillTx/>
                <a:latin typeface="Nunito Black" pitchFamily="2" charset="0"/>
                <a:ea typeface="+mn-ea"/>
                <a:cs typeface="+mn-cs"/>
              </a:rPr>
              <a:t>quyết</a:t>
            </a:r>
            <a:r>
              <a:rPr kumimoji="0" lang="en-US" sz="3600" b="0" i="0" u="none" strike="noStrike" kern="1200" cap="none" spc="0" normalizeH="0" baseline="0" noProof="0" dirty="0">
                <a:ln>
                  <a:noFill/>
                </a:ln>
                <a:solidFill>
                  <a:srgbClr val="E608DB"/>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608DB"/>
                </a:solidFill>
                <a:effectLst/>
                <a:uLnTx/>
                <a:uFillTx/>
                <a:latin typeface="Nunito Black" pitchFamily="2" charset="0"/>
                <a:ea typeface="+mn-ea"/>
                <a:cs typeface="+mn-cs"/>
              </a:rPr>
              <a:t>tâm</a:t>
            </a:r>
            <a:r>
              <a:rPr kumimoji="0" lang="en-US" sz="3600" b="0" i="0" u="none" strike="noStrike" kern="1200" cap="none" spc="0" normalizeH="0" baseline="0" noProof="0" dirty="0">
                <a:ln>
                  <a:noFill/>
                </a:ln>
                <a:solidFill>
                  <a:srgbClr val="E608DB"/>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608DB"/>
                </a:solidFill>
                <a:effectLst/>
                <a:uLnTx/>
                <a:uFillTx/>
                <a:latin typeface="Nunito Black" pitchFamily="2" charset="0"/>
                <a:ea typeface="+mn-ea"/>
                <a:cs typeface="+mn-cs"/>
              </a:rPr>
              <a:t>để</a:t>
            </a:r>
            <a:r>
              <a:rPr kumimoji="0" lang="en-US" sz="3600" b="0" i="0" u="none" strike="noStrike" kern="1200" cap="none" spc="0" normalizeH="0" baseline="0" noProof="0" dirty="0">
                <a:ln>
                  <a:noFill/>
                </a:ln>
                <a:solidFill>
                  <a:srgbClr val="E608DB"/>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608DB"/>
                </a:solidFill>
                <a:effectLst/>
                <a:uLnTx/>
                <a:uFillTx/>
                <a:latin typeface="Nunito Black" pitchFamily="2" charset="0"/>
                <a:ea typeface="+mn-ea"/>
                <a:cs typeface="+mn-cs"/>
              </a:rPr>
              <a:t>làm</a:t>
            </a:r>
            <a:r>
              <a:rPr kumimoji="0" lang="en-US" sz="3600" b="0" i="0" u="none" strike="noStrike" kern="1200" cap="none" spc="0" normalizeH="0" baseline="0" noProof="0" dirty="0">
                <a:ln>
                  <a:noFill/>
                </a:ln>
                <a:solidFill>
                  <a:srgbClr val="E608DB"/>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608DB"/>
                </a:solidFill>
                <a:effectLst/>
                <a:uLnTx/>
                <a:uFillTx/>
                <a:latin typeface="Nunito Black" pitchFamily="2" charset="0"/>
                <a:ea typeface="+mn-ea"/>
                <a:cs typeface="+mn-cs"/>
              </a:rPr>
              <a:t>một</a:t>
            </a:r>
            <a:r>
              <a:rPr kumimoji="0" lang="en-US" sz="3600" b="0" i="0" u="none" strike="noStrike" kern="1200" cap="none" spc="0" normalizeH="0" baseline="0" noProof="0" dirty="0">
                <a:ln>
                  <a:noFill/>
                </a:ln>
                <a:solidFill>
                  <a:srgbClr val="E608DB"/>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608DB"/>
                </a:solidFill>
                <a:effectLst/>
                <a:uLnTx/>
                <a:uFillTx/>
                <a:latin typeface="Nunito Black" pitchFamily="2" charset="0"/>
                <a:ea typeface="+mn-ea"/>
                <a:cs typeface="+mn-cs"/>
              </a:rPr>
              <a:t>việc</a:t>
            </a:r>
            <a:r>
              <a:rPr kumimoji="0" lang="en-US" sz="3600" b="0" i="0" u="none" strike="noStrike" kern="1200" cap="none" spc="0" normalizeH="0" baseline="0" noProof="0" dirty="0">
                <a:ln>
                  <a:noFill/>
                </a:ln>
                <a:solidFill>
                  <a:srgbClr val="E608DB"/>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608DB"/>
                </a:solidFill>
                <a:effectLst/>
                <a:uLnTx/>
                <a:uFillTx/>
                <a:latin typeface="Nunito Black" pitchFamily="2" charset="0"/>
                <a:ea typeface="+mn-ea"/>
                <a:cs typeface="+mn-cs"/>
              </a:rPr>
              <a:t>gì</a:t>
            </a:r>
            <a:r>
              <a:rPr kumimoji="0" lang="en-US" sz="3600" b="0" i="0" u="none" strike="noStrike" kern="1200" cap="none" spc="0" normalizeH="0" baseline="0" noProof="0" dirty="0">
                <a:ln>
                  <a:noFill/>
                </a:ln>
                <a:solidFill>
                  <a:srgbClr val="E608DB"/>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E608DB"/>
                </a:solidFill>
                <a:effectLst/>
                <a:uLnTx/>
                <a:uFillTx/>
                <a:latin typeface="Nunito Black" pitchFamily="2" charset="0"/>
                <a:ea typeface="+mn-ea"/>
                <a:cs typeface="+mn-cs"/>
              </a:rPr>
              <a:t>đó</a:t>
            </a:r>
            <a:r>
              <a:rPr kumimoji="0" lang="en-US" sz="3600" b="0" i="0" u="none" strike="noStrike" kern="1200" cap="none" spc="0" normalizeH="0" baseline="0" noProof="0" dirty="0">
                <a:ln>
                  <a:noFill/>
                </a:ln>
                <a:solidFill>
                  <a:srgbClr val="E608DB"/>
                </a:solidFill>
                <a:effectLst/>
                <a:uLnTx/>
                <a:uFillTx/>
                <a:latin typeface="Nunito Black" pitchFamily="2" charset="0"/>
                <a:ea typeface="+mn-ea"/>
                <a:cs typeface="+mn-cs"/>
              </a:rPr>
              <a:t>.</a:t>
            </a:r>
          </a:p>
        </p:txBody>
      </p:sp>
    </p:spTree>
    <p:extLst>
      <p:ext uri="{BB962C8B-B14F-4D97-AF65-F5344CB8AC3E}">
        <p14:creationId xmlns:p14="http://schemas.microsoft.com/office/powerpoint/2010/main" val="32377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CA3534B-E55A-E60E-260E-AABCBB874BE1}"/>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marL="0" marR="0" lvl="0" indent="-152408" algn="ctr" defTabSz="914400"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a:ln>
                  <a:noFill/>
                </a:ln>
                <a:solidFill>
                  <a:srgbClr val="F92D67"/>
                </a:solidFill>
                <a:effectLst/>
                <a:uLnTx/>
                <a:uFillTx/>
                <a:latin typeface="Sigmar One" panose="00000500000000000000" pitchFamily="2" charset="0"/>
                <a:ea typeface="+mn-ea"/>
                <a:cs typeface="+mn-cs"/>
              </a:rPr>
              <a:t>Trả lời câu hỏi</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648358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CF2AFA4-BE1C-3AFC-7E77-F2FBB994DB8B}"/>
              </a:ext>
            </a:extLst>
          </p:cNvPr>
          <p:cNvSpPr txBox="1"/>
          <p:nvPr/>
        </p:nvSpPr>
        <p:spPr>
          <a:xfrm>
            <a:off x="1024601" y="313531"/>
            <a:ext cx="9667875"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2888E1"/>
                </a:solidFill>
                <a:effectLst/>
                <a:uLnTx/>
                <a:uFillTx/>
                <a:latin typeface="Nunito Black" pitchFamily="2" charset="0"/>
                <a:ea typeface="+mn-ea"/>
                <a:cs typeface="+mn-cs"/>
              </a:rPr>
              <a:t> 1</a:t>
            </a:r>
            <a:r>
              <a:rPr kumimoji="0" lang="en-US" sz="2800" b="1" i="0" u="none" strike="noStrike" kern="1200" cap="none" spc="0" normalizeH="0" baseline="0" noProof="0">
                <a:ln>
                  <a:noFill/>
                </a:ln>
                <a:solidFill>
                  <a:srgbClr val="2888E1"/>
                </a:solidFill>
                <a:effectLst/>
                <a:uLnTx/>
                <a:uFillTx/>
                <a:latin typeface="Nunito Black" pitchFamily="2" charset="0"/>
                <a:ea typeface="+mn-ea"/>
                <a:cs typeface="+mn-cs"/>
              </a:rPr>
              <a:t>. </a:t>
            </a:r>
            <a:r>
              <a:rPr kumimoji="0" lang="vi-VN" sz="2800" b="1" i="0" u="none" strike="noStrike" kern="1200" cap="none" spc="0" normalizeH="0" baseline="0" noProof="0">
                <a:ln>
                  <a:noFill/>
                </a:ln>
                <a:solidFill>
                  <a:srgbClr val="4472C4"/>
                </a:solidFill>
                <a:effectLst/>
                <a:uLnTx/>
                <a:uFillTx/>
                <a:latin typeface="Nunito Black" pitchFamily="2" charset="0"/>
                <a:ea typeface="+mn-ea"/>
                <a:cs typeface="+mn-cs"/>
              </a:rPr>
              <a:t>Điểm tham quan cuối cùng của gia đình Dương là ở đâu?</a:t>
            </a:r>
            <a:r>
              <a:rPr kumimoji="0" lang="vi-VN" sz="1800" b="0" i="0" u="none" strike="noStrike" kern="1200" cap="none" spc="0" normalizeH="0" baseline="0" noProof="0">
                <a:ln>
                  <a:noFill/>
                </a:ln>
                <a:solidFill>
                  <a:srgbClr val="000000"/>
                </a:solidFill>
                <a:effectLst/>
                <a:uLnTx/>
                <a:uFillTx/>
                <a:latin typeface="OpenSans"/>
                <a:ea typeface="+mn-ea"/>
                <a:cs typeface="+mn-cs"/>
              </a:rPr>
              <a:t/>
            </a:r>
            <a:br>
              <a:rPr kumimoji="0" lang="vi-VN" sz="1800" b="0" i="0" u="none" strike="noStrike" kern="1200" cap="none" spc="0" normalizeH="0" baseline="0" noProof="0">
                <a:ln>
                  <a:noFill/>
                </a:ln>
                <a:solidFill>
                  <a:srgbClr val="000000"/>
                </a:solidFill>
                <a:effectLst/>
                <a:uLnTx/>
                <a:uFillTx/>
                <a:latin typeface="OpenSans"/>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C003D7AA-2624-FC9E-1280-DEC63DDC3A2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24072" y="165437"/>
            <a:ext cx="1002831" cy="838201"/>
          </a:xfrm>
          <a:prstGeom prst="rect">
            <a:avLst/>
          </a:prstGeom>
        </p:spPr>
      </p:pic>
      <p:sp>
        <p:nvSpPr>
          <p:cNvPr id="3" name="TextBox 2">
            <a:extLst>
              <a:ext uri="{FF2B5EF4-FFF2-40B4-BE49-F238E27FC236}">
                <a16:creationId xmlns:a16="http://schemas.microsoft.com/office/drawing/2014/main" xmlns="" id="{458DD9DC-DE93-44CB-5CBA-7E408086545F}"/>
              </a:ext>
            </a:extLst>
          </p:cNvPr>
          <p:cNvSpPr txBox="1"/>
          <p:nvPr/>
        </p:nvSpPr>
        <p:spPr>
          <a:xfrm>
            <a:off x="9021993" y="1081601"/>
            <a:ext cx="2145406" cy="2884825"/>
          </a:xfrm>
          <a:prstGeom prst="wedgeRoundRectCallout">
            <a:avLst>
              <a:gd name="adj1" fmla="val 65684"/>
              <a:gd name="adj2" fmla="val 42809"/>
              <a:gd name="adj3" fmla="val 16667"/>
            </a:avLst>
          </a:prstGeom>
          <a:solidFill>
            <a:schemeClr val="accent5">
              <a:lumMod val="20000"/>
              <a:lumOff val="80000"/>
            </a:schemeClr>
          </a:solidFill>
          <a:ln w="28575">
            <a:solidFill>
              <a:srgbClr val="00B050"/>
            </a:solidFill>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Gợi</a:t>
            </a:r>
            <a:r>
              <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ý: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Em</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hãy</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đọc</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đoạn</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văn</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thứ</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nhất</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để</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trả</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lời</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câu</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hỏi</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a:t>
            </a:r>
            <a:endParaRPr kumimoji="0" lang="en-US" sz="2800" b="1"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xmlns="" id="{F2FF6DD2-A403-A843-B255-38EFD809324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742" b="98876" l="9524" r="98901">
                        <a14:foregroundMark x1="12088" y1="6742" x2="30037" y2="49813"/>
                        <a14:foregroundMark x1="30037" y1="49813" x2="30037" y2="54682"/>
                        <a14:foregroundMark x1="15385" y1="11610" x2="34799" y2="62172"/>
                        <a14:foregroundMark x1="55311" y1="94757" x2="76190" y2="95880"/>
                        <a14:foregroundMark x1="81319" y1="82022" x2="91575" y2="83146"/>
                        <a14:foregroundMark x1="91575" y1="74906" x2="99267" y2="88015"/>
                        <a14:foregroundMark x1="59707" y1="98876" x2="60440" y2="98502"/>
                      </a14:backgroundRemoval>
                    </a14:imgEffect>
                  </a14:imgLayer>
                </a14:imgProps>
              </a:ext>
            </a:extLst>
          </a:blip>
          <a:stretch>
            <a:fillRect/>
          </a:stretch>
        </p:blipFill>
        <p:spPr>
          <a:xfrm>
            <a:off x="9193153" y="3238778"/>
            <a:ext cx="2600688" cy="2543530"/>
          </a:xfrm>
          <a:prstGeom prst="rect">
            <a:avLst/>
          </a:prstGeom>
        </p:spPr>
      </p:pic>
      <p:pic>
        <p:nvPicPr>
          <p:cNvPr id="10" name="Picture 9">
            <a:extLst>
              <a:ext uri="{FF2B5EF4-FFF2-40B4-BE49-F238E27FC236}">
                <a16:creationId xmlns:a16="http://schemas.microsoft.com/office/drawing/2014/main" xmlns="" id="{4AC4E678-375C-36FB-F945-F7BE4CA1E836}"/>
              </a:ext>
            </a:extLst>
          </p:cNvPr>
          <p:cNvPicPr>
            <a:picLocks noChangeAspect="1"/>
          </p:cNvPicPr>
          <p:nvPr/>
        </p:nvPicPr>
        <p:blipFill>
          <a:blip r:embed="rId7"/>
          <a:stretch>
            <a:fillRect/>
          </a:stretch>
        </p:blipFill>
        <p:spPr>
          <a:xfrm>
            <a:off x="255240" y="1492175"/>
            <a:ext cx="8592749" cy="4191585"/>
          </a:xfrm>
          <a:prstGeom prst="rect">
            <a:avLst/>
          </a:prstGeom>
        </p:spPr>
      </p:pic>
      <p:sp>
        <p:nvSpPr>
          <p:cNvPr id="12" name="TextBox 11">
            <a:extLst>
              <a:ext uri="{FF2B5EF4-FFF2-40B4-BE49-F238E27FC236}">
                <a16:creationId xmlns:a16="http://schemas.microsoft.com/office/drawing/2014/main" xmlns="" id="{0117F1F9-FD3F-AC4A-7090-84DDD8687E2F}"/>
              </a:ext>
            </a:extLst>
          </p:cNvPr>
          <p:cNvSpPr txBox="1"/>
          <p:nvPr/>
        </p:nvSpPr>
        <p:spPr>
          <a:xfrm>
            <a:off x="1588648" y="2485367"/>
            <a:ext cx="4840509"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4472C4">
                    <a:lumMod val="50000"/>
                  </a:srgbClr>
                </a:solidFill>
                <a:effectLst/>
                <a:uLnTx/>
                <a:uFillTx/>
                <a:latin typeface="Nunito Black" pitchFamily="2" charset="0"/>
                <a:ea typeface="+mn-ea"/>
                <a:cs typeface="+mn-cs"/>
              </a:rPr>
              <a:t>Điểm tham quan cuối cùng </a:t>
            </a:r>
            <a:endParaRPr kumimoji="0" lang="en-US" sz="2800" b="0" i="0" u="none" strike="noStrike" kern="1200" cap="none" spc="0" normalizeH="0" baseline="0" noProof="0">
              <a:ln>
                <a:noFill/>
              </a:ln>
              <a:solidFill>
                <a:srgbClr val="4472C4">
                  <a:lumMod val="50000"/>
                </a:srgbClr>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4472C4">
                    <a:lumMod val="50000"/>
                  </a:srgbClr>
                </a:solidFill>
                <a:effectLst/>
                <a:uLnTx/>
                <a:uFillTx/>
                <a:latin typeface="Nunito Black" pitchFamily="2" charset="0"/>
                <a:ea typeface="+mn-ea"/>
                <a:cs typeface="+mn-cs"/>
              </a:rPr>
              <a:t>của gia đình Dương là ở </a:t>
            </a:r>
            <a:endParaRPr kumimoji="0" lang="en-US" sz="2800" b="0" i="0" u="none" strike="noStrike" kern="1200" cap="none" spc="0" normalizeH="0" baseline="0" noProof="0">
              <a:ln>
                <a:noFill/>
              </a:ln>
              <a:solidFill>
                <a:srgbClr val="4472C4">
                  <a:lumMod val="50000"/>
                </a:srgbClr>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4472C4">
                    <a:lumMod val="50000"/>
                  </a:srgbClr>
                </a:solidFill>
                <a:effectLst/>
                <a:uLnTx/>
                <a:uFillTx/>
                <a:latin typeface="Nunito Black" pitchFamily="2" charset="0"/>
                <a:ea typeface="+mn-ea"/>
                <a:cs typeface="+mn-cs"/>
              </a:rPr>
              <a:t>Tháp Bà Pô-na-ga.</a:t>
            </a:r>
            <a:br>
              <a:rPr kumimoji="0" lang="vi-VN" sz="2800" b="0" i="0" u="none" strike="noStrike" kern="1200" cap="none" spc="0" normalizeH="0" baseline="0" noProof="0">
                <a:ln>
                  <a:noFill/>
                </a:ln>
                <a:solidFill>
                  <a:srgbClr val="4472C4">
                    <a:lumMod val="50000"/>
                  </a:srgbClr>
                </a:solidFill>
                <a:effectLst/>
                <a:uLnTx/>
                <a:uFillTx/>
                <a:latin typeface="Nunito Black" pitchFamily="2" charset="0"/>
                <a:ea typeface="+mn-ea"/>
                <a:cs typeface="+mn-cs"/>
              </a:rPr>
            </a:br>
            <a:endParaRPr kumimoji="0" lang="en-US" sz="2800" b="0" i="0" u="none" strike="noStrike" kern="1200" cap="none" spc="0" normalizeH="0" baseline="0" noProof="0">
              <a:ln>
                <a:noFill/>
              </a:ln>
              <a:solidFill>
                <a:srgbClr val="4472C4">
                  <a:lumMod val="50000"/>
                </a:srgbClr>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148213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2A6E3BB-B95C-D46D-7C20-7F1647325AC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96959" y="218446"/>
            <a:ext cx="1002831" cy="838201"/>
          </a:xfrm>
          <a:prstGeom prst="rect">
            <a:avLst/>
          </a:prstGeom>
        </p:spPr>
      </p:pic>
      <p:sp>
        <p:nvSpPr>
          <p:cNvPr id="6" name="TextBox 5">
            <a:extLst>
              <a:ext uri="{FF2B5EF4-FFF2-40B4-BE49-F238E27FC236}">
                <a16:creationId xmlns:a16="http://schemas.microsoft.com/office/drawing/2014/main" xmlns="" id="{D9D12364-CFA1-C81A-BD51-5049FB49C915}"/>
              </a:ext>
            </a:extLst>
          </p:cNvPr>
          <p:cNvSpPr txBox="1"/>
          <p:nvPr/>
        </p:nvSpPr>
        <p:spPr>
          <a:xfrm>
            <a:off x="1299790" y="310924"/>
            <a:ext cx="9265506" cy="15081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Nunito Black" pitchFamily="2" charset="0"/>
                <a:ea typeface="+mn-ea"/>
                <a:cs typeface="+mn-cs"/>
              </a:rPr>
              <a:t>2 . Tìm những chi tiết cho thấy ông ngoại ngắm ngôi đền rất kĩ và đầy xúc động?</a:t>
            </a:r>
            <a:r>
              <a:rPr kumimoji="0" lang="en-US" sz="1800" b="0" i="0" u="none" strike="noStrike" kern="1200" cap="none" spc="0" normalizeH="0" baseline="0" noProof="0">
                <a:ln>
                  <a:noFill/>
                </a:ln>
                <a:solidFill>
                  <a:srgbClr val="000000"/>
                </a:solidFill>
                <a:effectLst/>
                <a:uLnTx/>
                <a:uFillTx/>
                <a:latin typeface="OpenSans"/>
                <a:ea typeface="+mn-ea"/>
                <a:cs typeface="+mn-cs"/>
              </a:rPr>
              <a:t/>
            </a:r>
            <a:br>
              <a:rPr kumimoji="0" lang="en-US" sz="1800" b="0" i="0" u="none" strike="noStrike" kern="1200" cap="none" spc="0" normalizeH="0" baseline="0" noProof="0">
                <a:ln>
                  <a:noFill/>
                </a:ln>
                <a:solidFill>
                  <a:srgbClr val="000000"/>
                </a:solidFill>
                <a:effectLst/>
                <a:uLnTx/>
                <a:uFillTx/>
                <a:latin typeface="OpenSans"/>
                <a:ea typeface="+mn-ea"/>
                <a:cs typeface="+mn-cs"/>
              </a:rPr>
            </a:br>
            <a:r>
              <a:rPr kumimoji="0" lang="en-US" sz="1800" b="0" i="0" u="none" strike="noStrike" kern="1200" cap="none" spc="0" normalizeH="0" baseline="0" noProof="0">
                <a:ln>
                  <a:noFill/>
                </a:ln>
                <a:solidFill>
                  <a:srgbClr val="000000"/>
                </a:solidFill>
                <a:effectLst/>
                <a:uLnTx/>
                <a:uFillTx/>
                <a:latin typeface="OpenSans"/>
                <a:ea typeface="+mn-ea"/>
                <a:cs typeface="+mn-cs"/>
              </a:rPr>
              <a:t/>
            </a:r>
            <a:br>
              <a:rPr kumimoji="0" lang="en-US" sz="1800" b="0" i="0" u="none" strike="noStrike" kern="1200" cap="none" spc="0" normalizeH="0" baseline="0" noProof="0">
                <a:ln>
                  <a:noFill/>
                </a:ln>
                <a:solidFill>
                  <a:srgbClr val="000000"/>
                </a:solidFill>
                <a:effectLst/>
                <a:uLnTx/>
                <a:uFillTx/>
                <a:latin typeface="OpenSans"/>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hought Bubble: Cloud 11">
            <a:extLst>
              <a:ext uri="{FF2B5EF4-FFF2-40B4-BE49-F238E27FC236}">
                <a16:creationId xmlns:a16="http://schemas.microsoft.com/office/drawing/2014/main" xmlns="" id="{79D9FEB9-AED6-FF47-52EB-246065C6CAB8}"/>
              </a:ext>
            </a:extLst>
          </p:cNvPr>
          <p:cNvSpPr/>
          <p:nvPr/>
        </p:nvSpPr>
        <p:spPr>
          <a:xfrm>
            <a:off x="296959" y="1320248"/>
            <a:ext cx="8763069" cy="4319053"/>
          </a:xfrm>
          <a:prstGeom prst="cloudCallout">
            <a:avLst>
              <a:gd name="adj1" fmla="val 58203"/>
              <a:gd name="adj2" fmla="val 39020"/>
            </a:avLst>
          </a:prstGeom>
          <a:solidFill>
            <a:schemeClr val="accent4">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xmlns="" id="{5E774857-7DBD-C216-133D-4210988C3FBC}"/>
              </a:ext>
            </a:extLst>
          </p:cNvPr>
          <p:cNvSpPr txBox="1"/>
          <p:nvPr/>
        </p:nvSpPr>
        <p:spPr>
          <a:xfrm>
            <a:off x="1362426" y="2006726"/>
            <a:ext cx="6632133" cy="350865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Nunito Black" pitchFamily="2" charset="0"/>
                <a:ea typeface="+mn-ea"/>
                <a:cs typeface="+mn-cs"/>
              </a:rPr>
              <a:t>Những chi tiết cho thấy ông ngoại ngắm ngôi đền rất kĩ và xúc động là: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Nunito Black" pitchFamily="2" charset="0"/>
                <a:ea typeface="+mn-ea"/>
                <a:cs typeface="+mn-cs"/>
              </a:rPr>
              <a:t>- Ông cứ đứng trầm ngâm trước những bức vẽ chạm trổ tinh xảo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Nunito Black" pitchFamily="2" charset="0"/>
                <a:ea typeface="+mn-ea"/>
                <a:cs typeface="+mn-cs"/>
              </a:rPr>
              <a:t>- Bàn tay ông run run khi chạm vào các cột đá nhuốm màu thời gian</a:t>
            </a:r>
            <a:r>
              <a:rPr kumimoji="0" lang="en-US" sz="2800" b="0" i="0" u="none" strike="noStrike" kern="1200" cap="none" spc="0" normalizeH="0" baseline="0" noProof="0">
                <a:ln>
                  <a:noFill/>
                </a:ln>
                <a:solidFill>
                  <a:srgbClr val="002060"/>
                </a:solidFill>
                <a:effectLst/>
                <a:uLnTx/>
                <a:uFillTx/>
                <a:latin typeface="Nunito Black" pitchFamily="2" charset="0"/>
                <a:ea typeface="+mn-ea"/>
                <a:cs typeface="+mn-cs"/>
              </a:rPr>
              <a:t>.</a:t>
            </a:r>
            <a:endParaRPr kumimoji="0" lang="vi-VN" sz="2800" b="0" i="0" u="none" strike="noStrike" kern="1200" cap="none" spc="0" normalizeH="0" baseline="0" noProof="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0000"/>
                </a:solidFill>
                <a:effectLst/>
                <a:uLnTx/>
                <a:uFillTx/>
                <a:latin typeface="OpenSans"/>
                <a:ea typeface="+mn-ea"/>
                <a:cs typeface="+mn-cs"/>
              </a:rPr>
              <a:t/>
            </a:r>
            <a:br>
              <a:rPr kumimoji="0" lang="vi-VN" sz="1800" b="0" i="0" u="none" strike="noStrike" kern="1200" cap="none" spc="0" normalizeH="0" baseline="0" noProof="0">
                <a:ln>
                  <a:noFill/>
                </a:ln>
                <a:solidFill>
                  <a:srgbClr val="000000"/>
                </a:solidFill>
                <a:effectLst/>
                <a:uLnTx/>
                <a:uFillTx/>
                <a:latin typeface="OpenSans"/>
                <a:ea typeface="+mn-ea"/>
                <a:cs typeface="+mn-cs"/>
              </a:rPr>
            </a:br>
            <a:r>
              <a:rPr kumimoji="0" lang="vi-VN" sz="1800" b="0" i="0" u="none" strike="noStrike" kern="1200" cap="none" spc="0" normalizeH="0" baseline="0" noProof="0">
                <a:ln>
                  <a:noFill/>
                </a:ln>
                <a:solidFill>
                  <a:srgbClr val="000000"/>
                </a:solidFill>
                <a:effectLst/>
                <a:uLnTx/>
                <a:uFillTx/>
                <a:latin typeface="OpenSans"/>
                <a:ea typeface="+mn-ea"/>
                <a:cs typeface="+mn-cs"/>
              </a:rPr>
              <a:t/>
            </a:r>
            <a:br>
              <a:rPr kumimoji="0" lang="vi-VN" sz="1800" b="0" i="0" u="none" strike="noStrike" kern="1200" cap="none" spc="0" normalizeH="0" baseline="0" noProof="0">
                <a:ln>
                  <a:noFill/>
                </a:ln>
                <a:solidFill>
                  <a:srgbClr val="000000"/>
                </a:solidFill>
                <a:effectLst/>
                <a:uLnTx/>
                <a:uFillTx/>
                <a:latin typeface="OpenSans"/>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xmlns="" id="{605AB314-AE9D-99D8-AA83-D2F618B0C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4238626"/>
            <a:ext cx="352399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87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3B033FE-4984-AB52-547F-43CFBB69A1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96959" y="218446"/>
            <a:ext cx="1002831" cy="838201"/>
          </a:xfrm>
          <a:prstGeom prst="rect">
            <a:avLst/>
          </a:prstGeom>
        </p:spPr>
      </p:pic>
      <p:sp>
        <p:nvSpPr>
          <p:cNvPr id="3" name="TextBox 2">
            <a:extLst>
              <a:ext uri="{FF2B5EF4-FFF2-40B4-BE49-F238E27FC236}">
                <a16:creationId xmlns:a16="http://schemas.microsoft.com/office/drawing/2014/main" xmlns="" id="{49A1ACB0-9861-E56E-3F1B-96A48C34D9C9}"/>
              </a:ext>
            </a:extLst>
          </p:cNvPr>
          <p:cNvSpPr txBox="1"/>
          <p:nvPr/>
        </p:nvSpPr>
        <p:spPr>
          <a:xfrm>
            <a:off x="1299790" y="310924"/>
            <a:ext cx="9265506" cy="15081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Nunito Black" pitchFamily="2" charset="0"/>
                <a:ea typeface="+mn-ea"/>
                <a:cs typeface="+mn-cs"/>
              </a:rPr>
              <a:t>3 . Dương đã thay đổi những suy nghĩ về ông như thế nào?</a:t>
            </a:r>
            <a:r>
              <a:rPr kumimoji="0" lang="en-US" sz="1800" b="0" i="0" u="none" strike="noStrike" kern="1200" cap="none" spc="0" normalizeH="0" baseline="0" noProof="0">
                <a:ln>
                  <a:noFill/>
                </a:ln>
                <a:solidFill>
                  <a:srgbClr val="000000"/>
                </a:solidFill>
                <a:effectLst/>
                <a:uLnTx/>
                <a:uFillTx/>
                <a:latin typeface="OpenSans"/>
                <a:ea typeface="+mn-ea"/>
                <a:cs typeface="+mn-cs"/>
              </a:rPr>
              <a:t/>
            </a:r>
            <a:br>
              <a:rPr kumimoji="0" lang="en-US" sz="1800" b="0" i="0" u="none" strike="noStrike" kern="1200" cap="none" spc="0" normalizeH="0" baseline="0" noProof="0">
                <a:ln>
                  <a:noFill/>
                </a:ln>
                <a:solidFill>
                  <a:srgbClr val="000000"/>
                </a:solidFill>
                <a:effectLst/>
                <a:uLnTx/>
                <a:uFillTx/>
                <a:latin typeface="OpenSans"/>
                <a:ea typeface="+mn-ea"/>
                <a:cs typeface="+mn-cs"/>
              </a:rPr>
            </a:br>
            <a:r>
              <a:rPr kumimoji="0" lang="en-US" sz="1800" b="0" i="0" u="none" strike="noStrike" kern="1200" cap="none" spc="0" normalizeH="0" baseline="0" noProof="0">
                <a:ln>
                  <a:noFill/>
                </a:ln>
                <a:solidFill>
                  <a:srgbClr val="000000"/>
                </a:solidFill>
                <a:effectLst/>
                <a:uLnTx/>
                <a:uFillTx/>
                <a:latin typeface="OpenSans"/>
                <a:ea typeface="+mn-ea"/>
                <a:cs typeface="+mn-cs"/>
              </a:rPr>
              <a:t/>
            </a:r>
            <a:br>
              <a:rPr kumimoji="0" lang="en-US" sz="1800" b="0" i="0" u="none" strike="noStrike" kern="1200" cap="none" spc="0" normalizeH="0" baseline="0" noProof="0">
                <a:ln>
                  <a:noFill/>
                </a:ln>
                <a:solidFill>
                  <a:srgbClr val="000000"/>
                </a:solidFill>
                <a:effectLst/>
                <a:uLnTx/>
                <a:uFillTx/>
                <a:latin typeface="OpenSans"/>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xmlns="" id="{876789A1-86F1-130E-9618-FD2F2FB5A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138" y="4355541"/>
            <a:ext cx="3523995" cy="219075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xmlns="" id="{4E9DE171-8884-A9CA-1613-5BF49E256D5D}"/>
              </a:ext>
            </a:extLst>
          </p:cNvPr>
          <p:cNvSpPr/>
          <p:nvPr/>
        </p:nvSpPr>
        <p:spPr>
          <a:xfrm>
            <a:off x="4056135" y="883207"/>
            <a:ext cx="7159636" cy="3472334"/>
          </a:xfrm>
          <a:prstGeom prst="cloudCallout">
            <a:avLst>
              <a:gd name="adj1" fmla="val -49798"/>
              <a:gd name="adj2" fmla="val 59985"/>
            </a:avLst>
          </a:prstGeom>
          <a:solidFill>
            <a:schemeClr val="accent4">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Nunito Black" pitchFamily="2" charset="0"/>
                <a:ea typeface="+mn-ea"/>
                <a:cs typeface="+mn-cs"/>
              </a:rPr>
              <a:t>Trước khi đi du lịch, Dương nghĩ ông rất nhanh nhẹn. Trong khi đi du lịch, Dương nhận ra ông không còn khỏe như trước.</a:t>
            </a:r>
          </a:p>
        </p:txBody>
      </p:sp>
    </p:spTree>
    <p:extLst>
      <p:ext uri="{BB962C8B-B14F-4D97-AF65-F5344CB8AC3E}">
        <p14:creationId xmlns:p14="http://schemas.microsoft.com/office/powerpoint/2010/main" val="332064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956DEB3-B2FA-6842-0E0B-C0345CB6D76C}"/>
              </a:ext>
            </a:extLst>
          </p:cNvPr>
          <p:cNvSpPr txBox="1"/>
          <p:nvPr/>
        </p:nvSpPr>
        <p:spPr>
          <a:xfrm>
            <a:off x="1366182" y="2568096"/>
            <a:ext cx="251238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70C0"/>
                </a:solidFill>
                <a:effectLst/>
                <a:uLnTx/>
                <a:uFillTx/>
                <a:latin typeface="Nunito Black" pitchFamily="2" charset="0"/>
                <a:ea typeface="+mn-ea"/>
                <a:cs typeface="+mn-cs"/>
              </a:rPr>
              <a:t>Tuần</a:t>
            </a:r>
            <a:r>
              <a:rPr kumimoji="0" lang="en-US" sz="3200" b="1" i="0" u="none" strike="noStrike" kern="1200" cap="none" spc="0" normalizeH="0" baseline="0" noProof="0">
                <a:ln>
                  <a:noFill/>
                </a:ln>
                <a:solidFill>
                  <a:srgbClr val="0070C0"/>
                </a:solidFill>
                <a:effectLst/>
                <a:uLnTx/>
                <a:uFillTx/>
                <a:latin typeface="Nunito Black" pitchFamily="2" charset="0"/>
                <a:ea typeface="+mn-ea"/>
                <a:cs typeface="+mn-cs"/>
              </a:rPr>
              <a:t> </a:t>
            </a:r>
            <a:r>
              <a:rPr kumimoji="0" lang="en-US" sz="6000" b="1" i="0" u="none" strike="noStrike" kern="1200" cap="none" spc="0" normalizeH="0" baseline="0" noProof="0">
                <a:ln>
                  <a:noFill/>
                </a:ln>
                <a:solidFill>
                  <a:srgbClr val="0070C0"/>
                </a:solidFill>
                <a:effectLst/>
                <a:uLnTx/>
                <a:uFillTx/>
                <a:latin typeface="Nunito Black" pitchFamily="2" charset="0"/>
                <a:ea typeface="+mn-ea"/>
                <a:cs typeface="+mn-cs"/>
              </a:rPr>
              <a:t>12</a:t>
            </a:r>
            <a:endParaRPr kumimoji="0" lang="en-US" sz="3200" b="1" i="0" u="none" strike="noStrike" kern="1200" cap="none" spc="0" normalizeH="0" baseline="0" noProof="0">
              <a:ln>
                <a:noFill/>
              </a:ln>
              <a:solidFill>
                <a:srgbClr val="0070C0"/>
              </a:solidFill>
              <a:effectLst/>
              <a:uLnTx/>
              <a:uFillTx/>
              <a:latin typeface="Nunito Black" pitchFamily="2" charset="0"/>
              <a:ea typeface="+mn-ea"/>
              <a:cs typeface="+mn-cs"/>
            </a:endParaRPr>
          </a:p>
        </p:txBody>
      </p:sp>
      <p:pic>
        <p:nvPicPr>
          <p:cNvPr id="6" name="Picture 5">
            <a:extLst>
              <a:ext uri="{FF2B5EF4-FFF2-40B4-BE49-F238E27FC236}">
                <a16:creationId xmlns:a16="http://schemas.microsoft.com/office/drawing/2014/main" xmlns="" id="{1720CCC8-1A92-54D0-5F02-BBBEB2DAEF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3" b="90426" l="651" r="99164">
                        <a14:foregroundMark x1="3625" y1="28191" x2="13476" y2="69149"/>
                        <a14:foregroundMark x1="11896" y1="88830" x2="12421" y2="89582"/>
                        <a14:foregroundMark x1="11524" y1="88298" x2="11896" y2="88830"/>
                        <a14:foregroundMark x1="7063" y1="81915" x2="11524" y2="88298"/>
                        <a14:foregroundMark x1="2121" y1="58126" x2="3625" y2="78723"/>
                        <a14:foregroundMark x1="3625" y1="78723" x2="4275" y2="82979"/>
                        <a14:foregroundMark x1="2220" y1="58137" x2="4368" y2="84043"/>
                        <a14:foregroundMark x1="4368" y1="78191" x2="7435" y2="88830"/>
                        <a14:foregroundMark x1="1966" y1="58108" x2="4275" y2="82979"/>
                        <a14:foregroundMark x1="4275" y1="82979" x2="4833" y2="85638"/>
                        <a14:foregroundMark x1="1766" y1="58085" x2="4182" y2="82979"/>
                        <a14:foregroundMark x1="1805" y1="58090" x2="4089" y2="85638"/>
                        <a14:foregroundMark x1="13044" y1="84616" x2="14684" y2="82979"/>
                        <a14:foregroundMark x1="6691" y1="90957" x2="12890" y2="84769"/>
                        <a14:foregroundMark x1="14684" y1="82979" x2="14684" y2="82447"/>
                        <a14:foregroundMark x1="94331" y1="12766" x2="93030" y2="35106"/>
                        <a14:foregroundMark x1="92565" y1="52128" x2="97007" y2="63929"/>
                        <a14:foregroundMark x1="97677" y1="83511" x2="97398" y2="84043"/>
                        <a14:foregroundMark x1="97398" y1="22340" x2="97398" y2="22340"/>
                        <a14:foregroundMark x1="1673" y1="40426" x2="2045" y2="71277"/>
                        <a14:foregroundMark x1="2045" y1="71277" x2="2323" y2="75000"/>
                        <a14:foregroundMark x1="1859" y1="65957" x2="1301" y2="48404"/>
                        <a14:foregroundMark x1="1208" y1="52128" x2="3903" y2="84574"/>
                        <a14:foregroundMark x1="2509" y1="72340" x2="4089" y2="84574"/>
                        <a14:foregroundMark x1="97212" y1="87234" x2="97972" y2="80979"/>
                        <a14:foregroundMark x1="97305" y1="82979" x2="97305" y2="82979"/>
                        <a14:backgroundMark x1="929" y1="31383" x2="896" y2="40731"/>
                        <a14:backgroundMark x1="929" y1="36170" x2="929" y2="40719"/>
                        <a14:backgroundMark x1="12268" y1="92021" x2="12454" y2="91489"/>
                        <a14:backgroundMark x1="12268" y1="90957" x2="12361" y2="90957"/>
                        <a14:backgroundMark x1="12361" y1="88298" x2="12361" y2="88298"/>
                        <a14:backgroundMark x1="12361" y1="88830" x2="12361" y2="88830"/>
                        <a14:backgroundMark x1="97119" y1="63298" x2="98792" y2="69681"/>
                        <a14:backgroundMark x1="98048" y1="79787" x2="98699" y2="70745"/>
                        <a14:backgroundMark x1="99721" y1="73936" x2="99721" y2="83511"/>
                        <a14:backgroundMark x1="99535" y1="72872" x2="99071" y2="78723"/>
                        <a14:backgroundMark x1="98048" y1="80851" x2="98048" y2="80851"/>
                        <a14:backgroundMark x1="97398" y1="87766" x2="97398" y2="87766"/>
                      </a14:backgroundRemoval>
                    </a14:imgEffect>
                  </a14:imgLayer>
                </a14:imgProps>
              </a:ext>
            </a:extLst>
          </a:blip>
          <a:stretch>
            <a:fillRect/>
          </a:stretch>
        </p:blipFill>
        <p:spPr>
          <a:xfrm>
            <a:off x="3961685" y="2152525"/>
            <a:ext cx="6277690" cy="1455379"/>
          </a:xfrm>
          <a:prstGeom prst="rect">
            <a:avLst/>
          </a:prstGeom>
        </p:spPr>
      </p:pic>
    </p:spTree>
    <p:extLst>
      <p:ext uri="{BB962C8B-B14F-4D97-AF65-F5344CB8AC3E}">
        <p14:creationId xmlns:p14="http://schemas.microsoft.com/office/powerpoint/2010/main" val="228504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8FB4BDC-73C9-471F-E487-3EC6798712A9}"/>
              </a:ext>
            </a:extLst>
          </p:cNvPr>
          <p:cNvSpPr txBox="1"/>
          <p:nvPr/>
        </p:nvSpPr>
        <p:spPr>
          <a:xfrm>
            <a:off x="1152525" y="290542"/>
            <a:ext cx="9265506"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B050"/>
                </a:solidFill>
                <a:effectLst/>
                <a:uLnTx/>
                <a:uFillTx/>
                <a:latin typeface="Times New Roman" panose="02020603050405020304" pitchFamily="18" charset="0"/>
                <a:cs typeface="Times New Roman" panose="02020603050405020304" pitchFamily="18" charset="0"/>
              </a:rPr>
              <a:t>3 . Dương đã thay đổi những suy nghĩ về ông như thế nào?</a:t>
            </a:r>
            <a:r>
              <a:rPr kumimoji="0" lang="en-US" sz="4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a:r>
            <a:br>
              <a:rPr kumimoji="0" lang="en-US" sz="4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sz="4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a:r>
            <a:br>
              <a:rPr kumimoji="0" lang="en-US" sz="4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br>
            <a:endParaRPr kumimoji="0" lang="en-US" sz="4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46F87D3-66A2-051D-2AF1-98793D65D5A1}"/>
              </a:ext>
            </a:extLst>
          </p:cNvPr>
          <p:cNvSpPr txBox="1"/>
          <p:nvPr/>
        </p:nvSpPr>
        <p:spPr>
          <a:xfrm>
            <a:off x="1414725" y="3547493"/>
            <a:ext cx="10154422"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Trong</a:t>
            </a:r>
            <a:r>
              <a:rPr kumimoji="0" lang="en-US" sz="44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khi</a:t>
            </a:r>
            <a:r>
              <a:rPr kumimoji="0" lang="en-US" sz="44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đi</a:t>
            </a:r>
            <a:r>
              <a:rPr kumimoji="0" lang="en-US" sz="44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du </a:t>
            </a:r>
            <a:r>
              <a:rPr kumimoji="0" lang="en-US" sz="44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lịch</a:t>
            </a:r>
            <a:r>
              <a:rPr kumimoji="0" lang="en-US" sz="44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Dương</a:t>
            </a:r>
            <a:r>
              <a:rPr kumimoji="0" lang="en-US" sz="44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nhận</a:t>
            </a:r>
            <a:r>
              <a:rPr kumimoji="0" lang="en-US" sz="44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ra</a:t>
            </a:r>
            <a:r>
              <a:rPr kumimoji="0" lang="en-US" sz="44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44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rPr>
              <a:t>ông không còn khỏe như trước.</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r>
            <a:b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r>
            <a:b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2A1DAA2D-71DB-C8CA-09C2-07E4682C492C}"/>
              </a:ext>
            </a:extLst>
          </p:cNvPr>
          <p:cNvSpPr txBox="1"/>
          <p:nvPr/>
        </p:nvSpPr>
        <p:spPr>
          <a:xfrm>
            <a:off x="1414725" y="1908335"/>
            <a:ext cx="10154422"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Trước</a:t>
            </a:r>
            <a:r>
              <a:rPr kumimoji="0" lang="en-US" sz="44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khi</a:t>
            </a:r>
            <a:r>
              <a:rPr kumimoji="0" lang="en-US" sz="44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đi</a:t>
            </a:r>
            <a:r>
              <a:rPr kumimoji="0" lang="en-US" sz="44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du </a:t>
            </a:r>
            <a:r>
              <a:rPr kumimoji="0" lang="en-US" sz="44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lịch</a:t>
            </a:r>
            <a:r>
              <a:rPr kumimoji="0" lang="en-US" sz="44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Dương</a:t>
            </a:r>
            <a:r>
              <a:rPr kumimoji="0" lang="en-US" sz="44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nghĩ</a:t>
            </a:r>
            <a:r>
              <a:rPr kumimoji="0" lang="en-US" sz="44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vi-VN" sz="44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rPr>
              <a:t>ông rất nhanh nhẹn</a:t>
            </a:r>
            <a:r>
              <a:rPr kumimoji="0" lang="en-US" sz="44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r>
            <a:b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r>
            <a:b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13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511F317-1407-AA50-FBBB-FC7F1DD1C9E9}"/>
              </a:ext>
            </a:extLst>
          </p:cNvPr>
          <p:cNvSpPr txBox="1"/>
          <p:nvPr/>
        </p:nvSpPr>
        <p:spPr>
          <a:xfrm>
            <a:off x="1152525" y="290542"/>
            <a:ext cx="9265506" cy="15081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Nunito Black" pitchFamily="2" charset="0"/>
                <a:ea typeface="+mn-ea"/>
                <a:cs typeface="+mn-cs"/>
              </a:rPr>
              <a:t>4 . Theo em, vì sao Dương nghĩ từ bây giờ mình mới là người đưa tay cho ông nắm?</a:t>
            </a:r>
            <a:r>
              <a:rPr kumimoji="0" lang="en-US" sz="1800" b="0" i="0" u="none" strike="noStrike" kern="1200" cap="none" spc="0" normalizeH="0" baseline="0" noProof="0">
                <a:ln>
                  <a:noFill/>
                </a:ln>
                <a:solidFill>
                  <a:srgbClr val="000000"/>
                </a:solidFill>
                <a:effectLst/>
                <a:uLnTx/>
                <a:uFillTx/>
                <a:latin typeface="OpenSans"/>
                <a:ea typeface="+mn-ea"/>
                <a:cs typeface="+mn-cs"/>
              </a:rPr>
              <a:t/>
            </a:r>
            <a:br>
              <a:rPr kumimoji="0" lang="en-US" sz="1800" b="0" i="0" u="none" strike="noStrike" kern="1200" cap="none" spc="0" normalizeH="0" baseline="0" noProof="0">
                <a:ln>
                  <a:noFill/>
                </a:ln>
                <a:solidFill>
                  <a:srgbClr val="000000"/>
                </a:solidFill>
                <a:effectLst/>
                <a:uLnTx/>
                <a:uFillTx/>
                <a:latin typeface="OpenSans"/>
                <a:ea typeface="+mn-ea"/>
                <a:cs typeface="+mn-cs"/>
              </a:rPr>
            </a:br>
            <a:r>
              <a:rPr kumimoji="0" lang="en-US" sz="1800" b="0" i="0" u="none" strike="noStrike" kern="1200" cap="none" spc="0" normalizeH="0" baseline="0" noProof="0">
                <a:ln>
                  <a:noFill/>
                </a:ln>
                <a:solidFill>
                  <a:srgbClr val="000000"/>
                </a:solidFill>
                <a:effectLst/>
                <a:uLnTx/>
                <a:uFillTx/>
                <a:latin typeface="OpenSans"/>
                <a:ea typeface="+mn-ea"/>
                <a:cs typeface="+mn-cs"/>
              </a:rPr>
              <a:t/>
            </a:r>
            <a:br>
              <a:rPr kumimoji="0" lang="en-US" sz="1800" b="0" i="0" u="none" strike="noStrike" kern="1200" cap="none" spc="0" normalizeH="0" baseline="0" noProof="0">
                <a:ln>
                  <a:noFill/>
                </a:ln>
                <a:solidFill>
                  <a:srgbClr val="000000"/>
                </a:solidFill>
                <a:effectLst/>
                <a:uLnTx/>
                <a:uFillTx/>
                <a:latin typeface="OpenSans"/>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508A13C6-6E1C-1ED0-B9CF-1C6387EC0AF6}"/>
              </a:ext>
            </a:extLst>
          </p:cNvPr>
          <p:cNvSpPr txBox="1"/>
          <p:nvPr/>
        </p:nvSpPr>
        <p:spPr>
          <a:xfrm>
            <a:off x="2738018" y="2149227"/>
            <a:ext cx="609452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0000"/>
                </a:solidFill>
                <a:effectLst/>
                <a:uLnTx/>
                <a:uFillTx/>
                <a:latin typeface="OpenSans"/>
                <a:ea typeface="+mn-ea"/>
                <a:cs typeface="+mn-cs"/>
              </a:rPr>
              <a:t/>
            </a:r>
            <a:br>
              <a:rPr kumimoji="0" lang="vi-VN" sz="1800" b="0" i="0" u="none" strike="noStrike" kern="1200" cap="none" spc="0" normalizeH="0" baseline="0" noProof="0">
                <a:ln>
                  <a:noFill/>
                </a:ln>
                <a:solidFill>
                  <a:srgbClr val="000000"/>
                </a:solidFill>
                <a:effectLst/>
                <a:uLnTx/>
                <a:uFillTx/>
                <a:latin typeface="OpenSans"/>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peech Bubble: Rectangle with Corners Rounded 3">
            <a:extLst>
              <a:ext uri="{FF2B5EF4-FFF2-40B4-BE49-F238E27FC236}">
                <a16:creationId xmlns:a16="http://schemas.microsoft.com/office/drawing/2014/main" xmlns="" id="{07C06857-59F0-0C20-373F-DEF7CFF289D2}"/>
              </a:ext>
            </a:extLst>
          </p:cNvPr>
          <p:cNvSpPr/>
          <p:nvPr/>
        </p:nvSpPr>
        <p:spPr>
          <a:xfrm>
            <a:off x="887767" y="1553592"/>
            <a:ext cx="6417907" cy="2290439"/>
          </a:xfrm>
          <a:prstGeom prst="wedgeRoundRectCallout">
            <a:avLst>
              <a:gd name="adj1" fmla="val 57854"/>
              <a:gd name="adj2" fmla="val 4607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70AD47">
                    <a:lumMod val="50000"/>
                  </a:srgbClr>
                </a:solidFill>
                <a:effectLst/>
                <a:uLnTx/>
                <a:uFillTx/>
                <a:latin typeface="Nunito Black" pitchFamily="2" charset="0"/>
                <a:ea typeface="+mn-ea"/>
                <a:cs typeface="+mn-cs"/>
              </a:rPr>
              <a:t>Dương nghĩ từ bây giờ nó mới là người đưa tay cho ông nắm vì ông ngày càng già đi còn nó thì ngày càng lớn lên, mạnh mẽ hơn.</a:t>
            </a:r>
            <a:br>
              <a:rPr kumimoji="0" lang="vi-VN" sz="2800" b="0" i="0" u="none" strike="noStrike" kern="1200" cap="none" spc="0" normalizeH="0" baseline="0" noProof="0">
                <a:ln>
                  <a:noFill/>
                </a:ln>
                <a:solidFill>
                  <a:srgbClr val="70AD47">
                    <a:lumMod val="50000"/>
                  </a:srgbClr>
                </a:solidFill>
                <a:effectLst/>
                <a:uLnTx/>
                <a:uFillTx/>
                <a:latin typeface="Nunito Black" pitchFamily="2" charset="0"/>
                <a:ea typeface="+mn-ea"/>
                <a:cs typeface="+mn-cs"/>
              </a:rPr>
            </a:br>
            <a:endParaRPr kumimoji="0" lang="en-US" sz="2800" b="0" i="0" u="none" strike="noStrike" kern="1200" cap="none" spc="0" normalizeH="0" baseline="0" noProof="0">
              <a:ln>
                <a:noFill/>
              </a:ln>
              <a:solidFill>
                <a:srgbClr val="70AD47">
                  <a:lumMod val="50000"/>
                </a:srgbClr>
              </a:solidFill>
              <a:effectLst/>
              <a:uLnTx/>
              <a:uFillTx/>
              <a:latin typeface="Nunito Black" pitchFamily="2" charset="0"/>
              <a:ea typeface="+mn-ea"/>
              <a:cs typeface="+mn-cs"/>
            </a:endParaRPr>
          </a:p>
        </p:txBody>
      </p:sp>
      <p:pic>
        <p:nvPicPr>
          <p:cNvPr id="7" name="Picture 6">
            <a:extLst>
              <a:ext uri="{FF2B5EF4-FFF2-40B4-BE49-F238E27FC236}">
                <a16:creationId xmlns:a16="http://schemas.microsoft.com/office/drawing/2014/main" xmlns="" id="{8EAFA4AB-14C0-3799-036B-5E8E214DD7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451" b="98592" l="0" r="89674">
                        <a14:foregroundMark x1="10326" y1="67136" x2="27717" y2="80282"/>
                        <a14:foregroundMark x1="20652" y1="58685" x2="27717" y2="62441"/>
                        <a14:foregroundMark x1="5682" y1="66396" x2="6522" y2="67606"/>
                        <a14:foregroundMark x1="4891" y1="65258" x2="5418" y2="66017"/>
                        <a14:foregroundMark x1="543" y1="63380" x2="543" y2="63380"/>
                        <a14:foregroundMark x1="45109" y1="89671" x2="74457" y2="98122"/>
                        <a14:foregroundMark x1="84783" y1="78873" x2="84239" y2="77465"/>
                        <a14:foregroundMark x1="59239" y1="10329" x2="66304" y2="29577"/>
                        <a14:foregroundMark x1="50543" y1="12207" x2="66304" y2="47887"/>
                        <a14:foregroundMark x1="37500" y1="97653" x2="39130" y2="98592"/>
                        <a14:foregroundMark x1="65761" y1="40845" x2="69565" y2="57277"/>
                        <a14:foregroundMark x1="72283" y1="42723" x2="79891" y2="52582"/>
                        <a14:foregroundMark x1="49457" y1="8451" x2="42935" y2="12207"/>
                        <a14:foregroundMark x1="39130" y1="21596" x2="40761" y2="24413"/>
                        <a14:foregroundMark x1="34239" y1="30516" x2="34239" y2="30516"/>
                        <a14:foregroundMark x1="40217" y1="23005" x2="40217" y2="23005"/>
                        <a14:backgroundMark x1="1630" y1="53052" x2="3804" y2="53521"/>
                        <a14:backgroundMark x1="9783" y1="60094" x2="10326" y2="60094"/>
                      </a14:backgroundRemoval>
                    </a14:imgEffect>
                  </a14:imgLayer>
                </a14:imgProps>
              </a:ext>
            </a:extLst>
          </a:blip>
          <a:stretch>
            <a:fillRect/>
          </a:stretch>
        </p:blipFill>
        <p:spPr>
          <a:xfrm>
            <a:off x="7553418" y="2275050"/>
            <a:ext cx="2379215" cy="2502866"/>
          </a:xfrm>
          <a:prstGeom prst="rect">
            <a:avLst/>
          </a:prstGeom>
        </p:spPr>
      </p:pic>
    </p:spTree>
    <p:extLst>
      <p:ext uri="{BB962C8B-B14F-4D97-AF65-F5344CB8AC3E}">
        <p14:creationId xmlns:p14="http://schemas.microsoft.com/office/powerpoint/2010/main" val="3576565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9AD993-C230-B23D-B931-5940D70F52F6}"/>
              </a:ext>
            </a:extLst>
          </p:cNvPr>
          <p:cNvSpPr txBox="1"/>
          <p:nvPr/>
        </p:nvSpPr>
        <p:spPr>
          <a:xfrm>
            <a:off x="5585285" y="1146175"/>
            <a:ext cx="5435140" cy="1952947"/>
          </a:xfrm>
          <a:prstGeom prst="rect">
            <a:avLst/>
          </a:prstGeom>
          <a:noFill/>
        </p:spPr>
        <p:txBody>
          <a:bodyPr vert="horz" lIns="60960" tIns="30480" rIns="60960" bIns="30480" rtlCol="0" anchor="ctr">
            <a:normAutofit lnSpcReduction="10000"/>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3600" b="0" i="0" u="none" strike="noStrike" kern="1200" cap="none" spc="0" normalizeH="0" baseline="0" noProof="0">
                <a:ln>
                  <a:noFill/>
                </a:ln>
                <a:solidFill>
                  <a:srgbClr val="F9A72D"/>
                </a:solidFill>
                <a:effectLst/>
                <a:uLnTx/>
                <a:uFillTx/>
                <a:latin typeface="Sigmar One" panose="00000500000000000000" pitchFamily="2" charset="0"/>
                <a:ea typeface="+mn-ea"/>
                <a:cs typeface="+mn-cs"/>
              </a:rPr>
              <a:t>Viết</a:t>
            </a:r>
          </a:p>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3600" b="0" i="0" u="none" strike="noStrike" kern="1200" cap="none" spc="0" normalizeH="0" baseline="0" noProof="0">
                <a:ln>
                  <a:noFill/>
                </a:ln>
                <a:solidFill>
                  <a:srgbClr val="FF0000"/>
                </a:solidFill>
                <a:effectLst/>
                <a:uLnTx/>
                <a:uFillTx/>
                <a:latin typeface="Sigmar One" panose="00000500000000000000" pitchFamily="2" charset="0"/>
                <a:ea typeface="+mn-ea"/>
                <a:cs typeface="+mn-cs"/>
              </a:rPr>
              <a:t>Ôn chữ viết hoa I,K</a:t>
            </a:r>
          </a:p>
        </p:txBody>
      </p:sp>
    </p:spTree>
    <p:extLst>
      <p:ext uri="{BB962C8B-B14F-4D97-AF65-F5344CB8AC3E}">
        <p14:creationId xmlns:p14="http://schemas.microsoft.com/office/powerpoint/2010/main" val="837286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xmlns="" id="{B3289327-E89E-16D6-DEA5-6B495CBFE8D0}"/>
              </a:ext>
            </a:extLst>
          </p:cNvPr>
          <p:cNvSpPr txBox="1">
            <a:spLocks noChangeArrowheads="1"/>
          </p:cNvSpPr>
          <p:nvPr/>
        </p:nvSpPr>
        <p:spPr bwMode="auto">
          <a:xfrm>
            <a:off x="742951" y="467737"/>
            <a:ext cx="6629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Nunito Black" pitchFamily="2" charset="0"/>
                <a:ea typeface="+mn-ea"/>
                <a:cs typeface="+mn-cs"/>
              </a:rPr>
              <a:t>1. Tư thế ngồi viết: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Lưng thẳng, không tì ngực vào bàn.</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Đầu hơi cúi.</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Mắt cách vở khoảng 25 đến 30 cm.</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Tay phải cầm bút.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Tay trái tì nhẹ lên mép vở để giữ.</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Hai chân để song song thoải mái.</a:t>
            </a:r>
          </a:p>
          <a:p>
            <a:pPr marL="0" marR="0" lvl="0" indent="0" algn="just" defTabSz="60953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FF0000"/>
              </a:solidFill>
              <a:effectLst/>
              <a:uLnTx/>
              <a:uFillTx/>
              <a:latin typeface="Nunito Black" pitchFamily="2" charset="0"/>
              <a:ea typeface="+mn-ea"/>
              <a:cs typeface="+mn-cs"/>
            </a:endParaRPr>
          </a:p>
        </p:txBody>
      </p:sp>
      <p:sp>
        <p:nvSpPr>
          <p:cNvPr id="5" name="Text Box 6">
            <a:extLst>
              <a:ext uri="{FF2B5EF4-FFF2-40B4-BE49-F238E27FC236}">
                <a16:creationId xmlns:a16="http://schemas.microsoft.com/office/drawing/2014/main" xmlns="" id="{7B3A19DB-8FA2-746D-9AE2-81116F93E7B8}"/>
              </a:ext>
            </a:extLst>
          </p:cNvPr>
          <p:cNvSpPr txBox="1">
            <a:spLocks noChangeArrowheads="1"/>
          </p:cNvSpPr>
          <p:nvPr/>
        </p:nvSpPr>
        <p:spPr bwMode="auto">
          <a:xfrm>
            <a:off x="845026" y="3238500"/>
            <a:ext cx="64252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Nunito Black" pitchFamily="2" charset="0"/>
                <a:ea typeface="+mn-ea"/>
                <a:cs typeface="+mn-cs"/>
              </a:rPr>
              <a:t>2. Cách cầm bút: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Cầm bút bằng 3 ngón tay: ngón cái, ngón trỏ, ngón giữa.</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Khi viết, dùng 3 ngón tay di chuyển bút từ trái sang phải, cán bút nghiêng về phía bên phải, cổ tay, khuỷu tay và cánh tay cử động mềm mại, thoải mái;</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Không nên cầm bút tay trái.</a:t>
            </a:r>
          </a:p>
        </p:txBody>
      </p:sp>
      <p:pic>
        <p:nvPicPr>
          <p:cNvPr id="6" name="Picture 2" descr="Khi viết, các... - Sách và Thiết bị Giáo dục cho bé vào Lớp 1 | Facebook">
            <a:extLst>
              <a:ext uri="{FF2B5EF4-FFF2-40B4-BE49-F238E27FC236}">
                <a16:creationId xmlns:a16="http://schemas.microsoft.com/office/drawing/2014/main" xmlns="" id="{F82634B2-C3C2-DEBA-C04F-CADFFBDCF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490" y="2057400"/>
            <a:ext cx="3706623" cy="392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35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2.5"/>
                                          </p:val>
                                        </p:tav>
                                        <p:tav tm="100000">
                                          <p:val>
                                            <p:strVal val="#ppt_w"/>
                                          </p:val>
                                        </p:tav>
                                      </p:tavLst>
                                    </p:anim>
                                    <p:anim calcmode="lin" valueType="num">
                                      <p:cBhvr>
                                        <p:cTn id="15" dur="500" fill="hold"/>
                                        <p:tgtEl>
                                          <p:spTgt spid="5"/>
                                        </p:tgtEl>
                                        <p:attrNameLst>
                                          <p:attrName>ppt_h</p:attrName>
                                        </p:attrNameLst>
                                      </p:cBhvr>
                                      <p:tavLst>
                                        <p:tav tm="0">
                                          <p:val>
                                            <p:strVal val="#ppt_h*0.01"/>
                                          </p:val>
                                        </p:tav>
                                        <p:tav tm="100000">
                                          <p:val>
                                            <p:strVal val="#ppt_h"/>
                                          </p:val>
                                        </p:tav>
                                      </p:tavLst>
                                    </p:anim>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h+1"/>
                                          </p:val>
                                        </p:tav>
                                        <p:tav tm="100000">
                                          <p:val>
                                            <p:strVal val="#ppt_y"/>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A214A74D-FDD0-C212-CA7A-8ADB62637E15}"/>
              </a:ext>
            </a:extLst>
          </p:cNvPr>
          <p:cNvSpPr/>
          <p:nvPr/>
        </p:nvSpPr>
        <p:spPr>
          <a:xfrm>
            <a:off x="381000" y="228600"/>
            <a:ext cx="5334000"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1</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Ôn chữ viết hoa 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pic>
        <p:nvPicPr>
          <p:cNvPr id="6" name="Picture 5">
            <a:extLst>
              <a:ext uri="{FF2B5EF4-FFF2-40B4-BE49-F238E27FC236}">
                <a16:creationId xmlns:a16="http://schemas.microsoft.com/office/drawing/2014/main" xmlns="" id="{76E46B4D-8B64-6415-4B15-BDF9C4AC0C0A}"/>
              </a:ext>
            </a:extLst>
          </p:cNvPr>
          <p:cNvPicPr>
            <a:picLocks noChangeAspect="1"/>
          </p:cNvPicPr>
          <p:nvPr/>
        </p:nvPicPr>
        <p:blipFill>
          <a:blip r:embed="rId3"/>
          <a:stretch>
            <a:fillRect/>
          </a:stretch>
        </p:blipFill>
        <p:spPr>
          <a:xfrm>
            <a:off x="1783493" y="1295197"/>
            <a:ext cx="8946737" cy="465834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806668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5EDBF36-F970-B3A8-C553-58D2D2AD6020}"/>
              </a:ext>
            </a:extLst>
          </p:cNvPr>
          <p:cNvPicPr>
            <a:picLocks noChangeAspect="1"/>
          </p:cNvPicPr>
          <p:nvPr/>
        </p:nvPicPr>
        <p:blipFill>
          <a:blip r:embed="rId3"/>
          <a:stretch>
            <a:fillRect/>
          </a:stretch>
        </p:blipFill>
        <p:spPr>
          <a:xfrm>
            <a:off x="1587823" y="1414880"/>
            <a:ext cx="9633456" cy="5070671"/>
          </a:xfrm>
          <a:prstGeom prst="rect">
            <a:avLst/>
          </a:prstGeom>
        </p:spPr>
      </p:pic>
    </p:spTree>
    <p:extLst>
      <p:ext uri="{BB962C8B-B14F-4D97-AF65-F5344CB8AC3E}">
        <p14:creationId xmlns:p14="http://schemas.microsoft.com/office/powerpoint/2010/main" val="1168111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11840228-D678-A465-4206-3563382C37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898"/>
          <a:stretch/>
        </p:blipFill>
        <p:spPr bwMode="auto">
          <a:xfrm>
            <a:off x="401320" y="381000"/>
            <a:ext cx="5694680"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97461A12-B690-6BF3-DB2E-6732634A30AF}"/>
              </a:ext>
            </a:extLst>
          </p:cNvPr>
          <p:cNvSpPr txBox="1"/>
          <p:nvPr/>
        </p:nvSpPr>
        <p:spPr>
          <a:xfrm>
            <a:off x="1561250" y="877956"/>
            <a:ext cx="30249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VIẾT BẢNG </a:t>
            </a:r>
            <a:endParaRPr kumimoji="0" lang="en-US" sz="3200" b="1" i="1"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xmlns="" id="{2B081632-5E1A-A43F-F754-879F05101896}"/>
              </a:ext>
            </a:extLst>
          </p:cNvPr>
          <p:cNvSpPr txBox="1"/>
          <p:nvPr/>
        </p:nvSpPr>
        <p:spPr>
          <a:xfrm>
            <a:off x="1561250" y="2044147"/>
            <a:ext cx="302498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VIẾT VỞ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TẬP VIẾT </a:t>
            </a:r>
            <a:endParaRPr kumimoji="0" lang="en-US" sz="3200" b="1" i="1"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xmlns="" id="{0B345D88-1BD9-5152-0D24-1CC35664A808}"/>
              </a:ext>
            </a:extLst>
          </p:cNvPr>
          <p:cNvPicPr>
            <a:picLocks noChangeAspect="1"/>
          </p:cNvPicPr>
          <p:nvPr/>
        </p:nvPicPr>
        <p:blipFill>
          <a:blip r:embed="rId4"/>
          <a:stretch>
            <a:fillRect/>
          </a:stretch>
        </p:blipFill>
        <p:spPr>
          <a:xfrm>
            <a:off x="8627165" y="1751913"/>
            <a:ext cx="3003720" cy="2888635"/>
          </a:xfrm>
          <a:prstGeom prst="rect">
            <a:avLst/>
          </a:prstGeom>
        </p:spPr>
      </p:pic>
      <p:pic>
        <p:nvPicPr>
          <p:cNvPr id="10" name="Picture 9">
            <a:extLst>
              <a:ext uri="{FF2B5EF4-FFF2-40B4-BE49-F238E27FC236}">
                <a16:creationId xmlns:a16="http://schemas.microsoft.com/office/drawing/2014/main" xmlns="" id="{69B9983E-F231-FF87-ED83-EE1588AE754D}"/>
              </a:ext>
            </a:extLst>
          </p:cNvPr>
          <p:cNvPicPr>
            <a:picLocks noChangeAspect="1"/>
          </p:cNvPicPr>
          <p:nvPr/>
        </p:nvPicPr>
        <p:blipFill>
          <a:blip r:embed="rId5"/>
          <a:stretch>
            <a:fillRect/>
          </a:stretch>
        </p:blipFill>
        <p:spPr>
          <a:xfrm>
            <a:off x="5440062" y="1739348"/>
            <a:ext cx="3024986" cy="2901200"/>
          </a:xfrm>
          <a:prstGeom prst="rect">
            <a:avLst/>
          </a:prstGeom>
        </p:spPr>
      </p:pic>
    </p:spTree>
    <p:extLst>
      <p:ext uri="{BB962C8B-B14F-4D97-AF65-F5344CB8AC3E}">
        <p14:creationId xmlns:p14="http://schemas.microsoft.com/office/powerpoint/2010/main" val="330365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9F29A10-2173-617C-328E-5D5A31BFCA5C}"/>
              </a:ext>
            </a:extLst>
          </p:cNvPr>
          <p:cNvSpPr/>
          <p:nvPr/>
        </p:nvSpPr>
        <p:spPr>
          <a:xfrm>
            <a:off x="318289" y="209550"/>
            <a:ext cx="4015586"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ứng dụng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sp>
        <p:nvSpPr>
          <p:cNvPr id="5" name="TextBox 4">
            <a:extLst>
              <a:ext uri="{FF2B5EF4-FFF2-40B4-BE49-F238E27FC236}">
                <a16:creationId xmlns:a16="http://schemas.microsoft.com/office/drawing/2014/main" xmlns="" id="{29C4BEB2-488F-FBCA-FD69-1C99D9019A23}"/>
              </a:ext>
            </a:extLst>
          </p:cNvPr>
          <p:cNvSpPr txBox="1"/>
          <p:nvPr/>
        </p:nvSpPr>
        <p:spPr>
          <a:xfrm>
            <a:off x="5029200" y="302796"/>
            <a:ext cx="289560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a. Viết tên riêng</a:t>
            </a:r>
          </a:p>
        </p:txBody>
      </p:sp>
      <p:pic>
        <p:nvPicPr>
          <p:cNvPr id="7" name="Picture 6">
            <a:extLst>
              <a:ext uri="{FF2B5EF4-FFF2-40B4-BE49-F238E27FC236}">
                <a16:creationId xmlns:a16="http://schemas.microsoft.com/office/drawing/2014/main" xmlns="" id="{48B0F717-0B1C-AA72-1C9F-AF756C793BB9}"/>
              </a:ext>
            </a:extLst>
          </p:cNvPr>
          <p:cNvPicPr>
            <a:picLocks noChangeAspect="1"/>
          </p:cNvPicPr>
          <p:nvPr/>
        </p:nvPicPr>
        <p:blipFill>
          <a:blip r:embed="rId3"/>
          <a:stretch>
            <a:fillRect/>
          </a:stretch>
        </p:blipFill>
        <p:spPr>
          <a:xfrm>
            <a:off x="495138" y="1095329"/>
            <a:ext cx="3381123" cy="1111157"/>
          </a:xfrm>
          <a:prstGeom prst="rect">
            <a:avLst/>
          </a:prstGeom>
        </p:spPr>
      </p:pic>
      <p:sp>
        <p:nvSpPr>
          <p:cNvPr id="9" name="TextBox 8">
            <a:extLst>
              <a:ext uri="{FF2B5EF4-FFF2-40B4-BE49-F238E27FC236}">
                <a16:creationId xmlns:a16="http://schemas.microsoft.com/office/drawing/2014/main" xmlns="" id="{FAAEB0D7-23D5-7150-199D-FE6559BE5680}"/>
              </a:ext>
            </a:extLst>
          </p:cNvPr>
          <p:cNvSpPr txBox="1"/>
          <p:nvPr/>
        </p:nvSpPr>
        <p:spPr>
          <a:xfrm>
            <a:off x="1724025" y="4683812"/>
            <a:ext cx="9686925"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00B050"/>
                </a:solidFill>
                <a:effectLst/>
                <a:uLnTx/>
                <a:uFillTx/>
                <a:latin typeface="Nunito Black" pitchFamily="2" charset="0"/>
                <a:ea typeface="+mn-ea"/>
                <a:cs typeface="+mn-cs"/>
              </a:rPr>
              <a:t>Khánh Hòa là một tỉnh duyên hải Nam Trung Bộ, miền Trung Việt Nam.</a:t>
            </a:r>
            <a:r>
              <a:rPr kumimoji="0" lang="vi-VN" sz="2000" b="1" i="0" u="none" strike="noStrike" kern="1200" cap="none" spc="0" normalizeH="0" baseline="0" noProof="0">
                <a:ln>
                  <a:noFill/>
                </a:ln>
                <a:solidFill>
                  <a:srgbClr val="00B050"/>
                </a:solidFill>
                <a:effectLst/>
                <a:uLnTx/>
                <a:uFillTx/>
                <a:latin typeface="arial" panose="020B0604020202020204" pitchFamily="34" charset="0"/>
                <a:ea typeface="+mn-ea"/>
                <a:cs typeface="+mn-cs"/>
              </a:rPr>
              <a:t> </a:t>
            </a:r>
            <a:r>
              <a:rPr kumimoji="0" lang="vi-VN" sz="2000" b="0" i="0" u="none" strike="noStrike" kern="1200" cap="none" spc="0" normalizeH="0" baseline="0" noProof="0">
                <a:ln>
                  <a:noFill/>
                </a:ln>
                <a:solidFill>
                  <a:srgbClr val="00B050"/>
                </a:solidFill>
                <a:effectLst/>
                <a:uLnTx/>
                <a:uFillTx/>
                <a:latin typeface="Nunito Black" pitchFamily="2" charset="0"/>
                <a:ea typeface="+mn-ea"/>
                <a:cs typeface="+mn-cs"/>
              </a:rPr>
              <a:t>Khánh Hòa có vị trí chiến lược đặc biệt quan trọng trong phát triển kinh tế - xã hội và bảo đảm an ninh quốc phòng của cả nước, có nhiều tiềm năng, lợi thế để bứt phá phát triển và thúc đẩy lan tỏa tích cực đến phát triển vùng Nam Trung Bộ và Tây Nguyên.</a:t>
            </a:r>
            <a:endParaRPr kumimoji="0" lang="en-US" sz="2000" b="1" i="0" u="none" strike="noStrike" kern="1200" cap="none" spc="0" normalizeH="0" baseline="0" noProof="0">
              <a:ln>
                <a:noFill/>
              </a:ln>
              <a:solidFill>
                <a:srgbClr val="00B050"/>
              </a:solidFill>
              <a:effectLst/>
              <a:uLnTx/>
              <a:uFillTx/>
              <a:latin typeface="Nunito Black" pitchFamily="2" charset="0"/>
              <a:ea typeface="+mn-ea"/>
              <a:cs typeface="+mn-cs"/>
            </a:endParaRPr>
          </a:p>
        </p:txBody>
      </p:sp>
      <p:pic>
        <p:nvPicPr>
          <p:cNvPr id="1028" name="Picture 4" descr="Khánh Hòa: Tiềm năng và hứa hẹn!">
            <a:extLst>
              <a:ext uri="{FF2B5EF4-FFF2-40B4-BE49-F238E27FC236}">
                <a16:creationId xmlns:a16="http://schemas.microsoft.com/office/drawing/2014/main" xmlns="" id="{84FBA2E1-6C15-14D6-0774-C525F59D2E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8839" y="1009393"/>
            <a:ext cx="4779962" cy="351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00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AFDA9D-AB80-B35A-BD98-A456C2E396E5}"/>
              </a:ext>
            </a:extLst>
          </p:cNvPr>
          <p:cNvSpPr txBox="1"/>
          <p:nvPr/>
        </p:nvSpPr>
        <p:spPr>
          <a:xfrm>
            <a:off x="447675" y="188595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28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ứng dụng</a:t>
            </a:r>
          </a:p>
        </p:txBody>
      </p:sp>
      <p:sp>
        <p:nvSpPr>
          <p:cNvPr id="5" name="Rectangle: Rounded Corners 4">
            <a:extLst>
              <a:ext uri="{FF2B5EF4-FFF2-40B4-BE49-F238E27FC236}">
                <a16:creationId xmlns:a16="http://schemas.microsoft.com/office/drawing/2014/main" xmlns="" id="{C70EA214-A2C2-8AB3-4BB7-BFB73D17258D}"/>
              </a:ext>
            </a:extLst>
          </p:cNvPr>
          <p:cNvSpPr/>
          <p:nvPr/>
        </p:nvSpPr>
        <p:spPr>
          <a:xfrm>
            <a:off x="318288" y="295275"/>
            <a:ext cx="7235037"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câu ứng dụng vào vở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pic>
        <p:nvPicPr>
          <p:cNvPr id="7" name="Picture 6">
            <a:extLst>
              <a:ext uri="{FF2B5EF4-FFF2-40B4-BE49-F238E27FC236}">
                <a16:creationId xmlns:a16="http://schemas.microsoft.com/office/drawing/2014/main" xmlns="" id="{A1C77BC9-AD85-C33D-383C-4CDA7D2A7475}"/>
              </a:ext>
            </a:extLst>
          </p:cNvPr>
          <p:cNvPicPr>
            <a:picLocks noChangeAspect="1"/>
          </p:cNvPicPr>
          <p:nvPr/>
        </p:nvPicPr>
        <p:blipFill>
          <a:blip r:embed="rId3"/>
          <a:stretch>
            <a:fillRect/>
          </a:stretch>
        </p:blipFill>
        <p:spPr>
          <a:xfrm>
            <a:off x="2614199" y="1376274"/>
            <a:ext cx="5915851" cy="1267002"/>
          </a:xfrm>
          <a:prstGeom prst="rect">
            <a:avLst/>
          </a:prstGeom>
        </p:spPr>
      </p:pic>
      <p:sp>
        <p:nvSpPr>
          <p:cNvPr id="8" name="Rectangle: Rounded Corners 7">
            <a:extLst>
              <a:ext uri="{FF2B5EF4-FFF2-40B4-BE49-F238E27FC236}">
                <a16:creationId xmlns:a16="http://schemas.microsoft.com/office/drawing/2014/main" xmlns="" id="{65F3704E-80F5-FA54-0644-C5C103E508A9}"/>
              </a:ext>
            </a:extLst>
          </p:cNvPr>
          <p:cNvSpPr/>
          <p:nvPr/>
        </p:nvSpPr>
        <p:spPr>
          <a:xfrm>
            <a:off x="2600325" y="3429000"/>
            <a:ext cx="7496175" cy="2276475"/>
          </a:xfrm>
          <a:prstGeom prst="roundRect">
            <a:avLst/>
          </a:prstGeom>
          <a:solidFill>
            <a:schemeClr val="accent4">
              <a:lumMod val="60000"/>
              <a:lumOff val="4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Nunito Black" pitchFamily="2" charset="0"/>
                <a:ea typeface="+mn-ea"/>
                <a:cs typeface="+mn-cs"/>
              </a:rPr>
              <a:t>- Viết đúng chính tả, trình bày sạch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Nunito Black" pitchFamily="2" charset="0"/>
                <a:ea typeface="+mn-ea"/>
                <a:cs typeface="+mn-cs"/>
              </a:rPr>
              <a:t>- Câu gồm 6 tiếng thì lùi vào 3 ô li, câu gồm 8 tiếng thì lùi vào 2 ô 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50"/>
                </a:solidFill>
                <a:effectLst/>
                <a:uLnTx/>
                <a:uFillTx/>
                <a:latin typeface="OpenSans"/>
                <a:ea typeface="+mn-ea"/>
                <a:cs typeface="+mn-cs"/>
              </a:rPr>
              <a:t/>
            </a:r>
            <a:br>
              <a:rPr kumimoji="0" lang="en-US" sz="1800" b="0" i="0" u="none" strike="noStrike" kern="1200" cap="none" spc="0" normalizeH="0" baseline="0" noProof="0">
                <a:ln>
                  <a:noFill/>
                </a:ln>
                <a:solidFill>
                  <a:srgbClr val="00B050"/>
                </a:solidFill>
                <a:effectLst/>
                <a:uLnTx/>
                <a:uFillTx/>
                <a:latin typeface="OpenSans"/>
                <a:ea typeface="+mn-ea"/>
                <a:cs typeface="+mn-cs"/>
              </a:rPr>
            </a:br>
            <a:r>
              <a:rPr kumimoji="0" lang="en-US" sz="1800" b="0" i="0" u="none" strike="noStrike" kern="1200" cap="none" spc="0" normalizeH="0" baseline="0" noProof="0">
                <a:ln>
                  <a:noFill/>
                </a:ln>
                <a:solidFill>
                  <a:srgbClr val="000000"/>
                </a:solidFill>
                <a:effectLst/>
                <a:uLnTx/>
                <a:uFillTx/>
                <a:latin typeface="OpenSans"/>
                <a:ea typeface="+mn-ea"/>
                <a:cs typeface="+mn-cs"/>
              </a:rPr>
              <a:t/>
            </a:r>
            <a:br>
              <a:rPr kumimoji="0" lang="en-US" sz="1800" b="0" i="0" u="none" strike="noStrike" kern="1200" cap="none" spc="0" normalizeH="0" baseline="0" noProof="0">
                <a:ln>
                  <a:noFill/>
                </a:ln>
                <a:solidFill>
                  <a:srgbClr val="000000"/>
                </a:solidFill>
                <a:effectLst/>
                <a:uLnTx/>
                <a:uFillTx/>
                <a:latin typeface="OpenSans"/>
                <a:ea typeface="+mn-ea"/>
                <a:cs typeface="+mn-cs"/>
              </a:rPr>
            </a:b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17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507FB9C-FC49-9937-5E93-1A65E50EE23E}"/>
              </a:ext>
            </a:extLst>
          </p:cNvPr>
          <p:cNvSpPr txBox="1"/>
          <p:nvPr/>
        </p:nvSpPr>
        <p:spPr>
          <a:xfrm>
            <a:off x="5924550" y="1628775"/>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a:ln>
                  <a:noFill/>
                </a:ln>
                <a:solidFill>
                  <a:srgbClr val="C00000"/>
                </a:solidFill>
                <a:effectLst/>
                <a:uLnTx/>
                <a:uFillTx/>
                <a:latin typeface="Sigmar One" panose="00000500000000000000" pitchFamily="2" charset="0"/>
                <a:ea typeface="+mn-ea"/>
                <a:cs typeface="+mn-cs"/>
              </a:rPr>
              <a:t>Tiết 3 – 4</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9A72D"/>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83133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xmlns="" id="{CE497047-3641-AF06-88B4-FD6153644ED1}"/>
              </a:ext>
            </a:extLst>
          </p:cNvPr>
          <p:cNvSpPr txBox="1"/>
          <p:nvPr/>
        </p:nvSpPr>
        <p:spPr>
          <a:xfrm>
            <a:off x="2662103" y="1427143"/>
            <a:ext cx="8511127" cy="954107"/>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8800" b="1" i="0" u="none" strike="noStrike" kern="1200" cap="none" spc="-133" normalizeH="0" baseline="0" noProof="0">
                <a:ln>
                  <a:noFill/>
                </a:ln>
                <a:solidFill>
                  <a:srgbClr val="F92D67"/>
                </a:solidFill>
                <a:effectLst/>
                <a:uLnTx/>
                <a:uFillTx/>
                <a:latin typeface="Nunito Black" pitchFamily="2" charset="0"/>
                <a:ea typeface="+mn-ea"/>
                <a:cs typeface="+mn-cs"/>
              </a:rPr>
              <a:t>KHỞI ĐỘNG </a:t>
            </a:r>
            <a:endParaRPr kumimoji="0" lang="en-US" sz="8800" b="1" i="0"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1470140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5B6A3F8-91CB-01FF-F552-27363C2E37A8}"/>
              </a:ext>
            </a:extLst>
          </p:cNvPr>
          <p:cNvSpPr txBox="1"/>
          <p:nvPr/>
        </p:nvSpPr>
        <p:spPr>
          <a:xfrm>
            <a:off x="5619749" y="1256978"/>
            <a:ext cx="5210175" cy="1952947"/>
          </a:xfrm>
          <a:prstGeom prst="rect">
            <a:avLst/>
          </a:prstGeom>
          <a:noFill/>
        </p:spPr>
        <p:txBody>
          <a:bodyPr vert="horz" lIns="60960" tIns="30480" rIns="60960" bIns="30480" rtlCol="0" anchor="ctr">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5867" b="0" i="0" u="none" strike="noStrike" kern="1200" cap="none" spc="0" normalizeH="0" baseline="0" noProof="0">
                <a:ln>
                  <a:noFill/>
                </a:ln>
                <a:solidFill>
                  <a:srgbClr val="7030A0"/>
                </a:solidFill>
                <a:effectLst/>
                <a:uLnTx/>
                <a:uFillTx/>
                <a:latin typeface="Sigmar One" panose="00000500000000000000" pitchFamily="2" charset="0"/>
                <a:ea typeface="+mn-ea"/>
                <a:cs typeface="+mn-cs"/>
              </a:rPr>
              <a:t>Luyện từ và câu</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3600" b="0" i="0" u="none" strike="noStrike" kern="1200" cap="none" spc="0" normalizeH="0" baseline="0" noProof="0">
              <a:ln>
                <a:noFill/>
              </a:ln>
              <a:solidFill>
                <a:srgbClr val="40AFB9"/>
              </a:solidFill>
              <a:effectLst/>
              <a:uLnTx/>
              <a:uFillTx/>
              <a:latin typeface="Calibri"/>
              <a:ea typeface="+mn-ea"/>
              <a:cs typeface="+mn-cs"/>
            </a:endParaRPr>
          </a:p>
        </p:txBody>
      </p:sp>
    </p:spTree>
    <p:extLst>
      <p:ext uri="{BB962C8B-B14F-4D97-AF65-F5344CB8AC3E}">
        <p14:creationId xmlns:p14="http://schemas.microsoft.com/office/powerpoint/2010/main" val="4077773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2FEB070-1499-730A-720A-9CA2C0689525}"/>
              </a:ext>
            </a:extLst>
          </p:cNvPr>
          <p:cNvSpPr/>
          <p:nvPr/>
        </p:nvSpPr>
        <p:spPr>
          <a:xfrm>
            <a:off x="758252" y="251164"/>
            <a:ext cx="9969500"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rPr>
              <a:t>1. </a:t>
            </a:r>
            <a:r>
              <a:rPr kumimoji="0" lang="vi-VN" sz="2800" b="0" i="0" u="none" strike="noStrike" kern="1200" cap="none" spc="0" normalizeH="0" baseline="0" noProof="0">
                <a:ln>
                  <a:noFill/>
                </a:ln>
                <a:solidFill>
                  <a:prstClr val="white"/>
                </a:solidFill>
                <a:effectLst/>
                <a:uLnTx/>
                <a:uFillTx/>
                <a:latin typeface="Nunito Black" pitchFamily="2" charset="0"/>
                <a:ea typeface="+mn-ea"/>
                <a:cs typeface="+mn-cs"/>
              </a:rPr>
              <a:t>Xếp các từ in đậm trong đoạn thơ dưới đây vào nhóm thích hợp.</a:t>
            </a:r>
            <a:br>
              <a:rPr kumimoji="0" lang="vi-VN" sz="2800" b="0" i="0" u="none" strike="noStrike" kern="1200" cap="none" spc="0" normalizeH="0" baseline="0" noProof="0">
                <a:ln>
                  <a:noFill/>
                </a:ln>
                <a:solidFill>
                  <a:prstClr val="white"/>
                </a:solidFill>
                <a:effectLst/>
                <a:uLnTx/>
                <a:uFillTx/>
                <a:latin typeface="Nunito Black" pitchFamily="2" charset="0"/>
                <a:ea typeface="+mn-ea"/>
                <a:cs typeface="+mn-cs"/>
              </a:rPr>
            </a:br>
            <a:r>
              <a:rPr kumimoji="0" lang="vi-VN" sz="2800" b="0" i="0" u="none" strike="noStrike" kern="1200" cap="none" spc="0" normalizeH="0" baseline="0" noProof="0">
                <a:ln>
                  <a:noFill/>
                </a:ln>
                <a:solidFill>
                  <a:srgbClr val="000000"/>
                </a:solidFill>
                <a:effectLst/>
                <a:uLnTx/>
                <a:uFillTx/>
                <a:latin typeface="OpenSans"/>
                <a:ea typeface="+mn-ea"/>
                <a:cs typeface="+mn-cs"/>
              </a:rPr>
              <a:t/>
            </a:r>
            <a:br>
              <a:rPr kumimoji="0" lang="vi-VN" sz="2800" b="0" i="0" u="none" strike="noStrike" kern="1200" cap="none" spc="0" normalizeH="0" baseline="0" noProof="0">
                <a:ln>
                  <a:noFill/>
                </a:ln>
                <a:solidFill>
                  <a:srgbClr val="000000"/>
                </a:solidFill>
                <a:effectLst/>
                <a:uLnTx/>
                <a:uFillTx/>
                <a:latin typeface="OpenSans"/>
                <a:ea typeface="+mn-ea"/>
                <a:cs typeface="+mn-c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6" name="TextBox 5">
            <a:extLst>
              <a:ext uri="{FF2B5EF4-FFF2-40B4-BE49-F238E27FC236}">
                <a16:creationId xmlns:a16="http://schemas.microsoft.com/office/drawing/2014/main" xmlns="" id="{5CDFE631-4679-3357-4FC2-3CDAA19A3D3A}"/>
              </a:ext>
            </a:extLst>
          </p:cNvPr>
          <p:cNvSpPr txBox="1"/>
          <p:nvPr/>
        </p:nvSpPr>
        <p:spPr>
          <a:xfrm>
            <a:off x="3595687" y="1292215"/>
            <a:ext cx="5000625" cy="544764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Arial" panose="020B0604020202020204" pitchFamily="34" charset="0"/>
                <a:ea typeface="+mn-ea"/>
                <a:cs typeface="+mn-cs"/>
              </a:rPr>
              <a:t>Ông </a:t>
            </a:r>
            <a:r>
              <a:rPr kumimoji="0" lang="vi-VN" sz="2800" b="1" i="0" u="none" strike="noStrike" kern="1200" cap="none" spc="0" normalizeH="0" baseline="0" noProof="0">
                <a:ln>
                  <a:noFill/>
                </a:ln>
                <a:solidFill>
                  <a:srgbClr val="002060"/>
                </a:solidFill>
                <a:effectLst/>
                <a:uLnTx/>
                <a:uFillTx/>
                <a:latin typeface="Arial" panose="020B0604020202020204" pitchFamily="34" charset="0"/>
                <a:ea typeface="+mn-ea"/>
                <a:cs typeface="+mn-cs"/>
              </a:rPr>
              <a:t>đẩy </a:t>
            </a:r>
            <a:r>
              <a:rPr kumimoji="0" lang="vi-VN" sz="2800" b="0" i="0" u="none" strike="noStrike" kern="1200" cap="none" spc="0" normalizeH="0" baseline="0" noProof="0">
                <a:ln>
                  <a:noFill/>
                </a:ln>
                <a:solidFill>
                  <a:srgbClr val="002060"/>
                </a:solidFill>
                <a:effectLst/>
                <a:uLnTx/>
                <a:uFillTx/>
                <a:latin typeface="Arial" panose="020B0604020202020204" pitchFamily="34" charset="0"/>
                <a:ea typeface="+mn-ea"/>
                <a:cs typeface="+mn-cs"/>
              </a:rPr>
              <a:t>chiếc cối xay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Arial" panose="020B0604020202020204" pitchFamily="34" charset="0"/>
                <a:ea typeface="+mn-ea"/>
                <a:cs typeface="+mn-cs"/>
              </a:rPr>
              <a:t>Cối </a:t>
            </a:r>
            <a:r>
              <a:rPr kumimoji="0" lang="vi-VN" sz="2800" b="1" i="0" u="none" strike="noStrike" kern="1200" cap="none" spc="0" normalizeH="0" baseline="0" noProof="0">
                <a:ln>
                  <a:noFill/>
                </a:ln>
                <a:solidFill>
                  <a:srgbClr val="002060"/>
                </a:solidFill>
                <a:effectLst/>
                <a:uLnTx/>
                <a:uFillTx/>
                <a:latin typeface="Arial" panose="020B0604020202020204" pitchFamily="34" charset="0"/>
                <a:ea typeface="+mn-ea"/>
                <a:cs typeface="+mn-cs"/>
              </a:rPr>
              <a:t>quay </a:t>
            </a:r>
            <a:r>
              <a:rPr kumimoji="0" lang="vi-VN" sz="2800" b="0" i="0" u="none" strike="noStrike" kern="1200" cap="none" spc="0" normalizeH="0" baseline="0" noProof="0">
                <a:ln>
                  <a:noFill/>
                </a:ln>
                <a:solidFill>
                  <a:srgbClr val="002060"/>
                </a:solidFill>
                <a:effectLst/>
                <a:uLnTx/>
                <a:uFillTx/>
                <a:latin typeface="Arial" panose="020B0604020202020204" pitchFamily="34" charset="0"/>
                <a:ea typeface="+mn-ea"/>
                <a:cs typeface="+mn-cs"/>
              </a:rPr>
              <a:t>như chong chóng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Arial" panose="020B0604020202020204" pitchFamily="34" charset="0"/>
                <a:ea typeface="+mn-ea"/>
                <a:cs typeface="+mn-cs"/>
              </a:rPr>
              <a:t>Đường </a:t>
            </a:r>
            <a:r>
              <a:rPr kumimoji="0" lang="vi-VN" sz="2800" b="1" i="0" u="none" strike="noStrike" kern="1200" cap="none" spc="0" normalizeH="0" baseline="0" noProof="0">
                <a:ln>
                  <a:noFill/>
                </a:ln>
                <a:solidFill>
                  <a:srgbClr val="002060"/>
                </a:solidFill>
                <a:effectLst/>
                <a:uLnTx/>
                <a:uFillTx/>
                <a:latin typeface="Arial" panose="020B0604020202020204" pitchFamily="34" charset="0"/>
                <a:ea typeface="+mn-ea"/>
                <a:cs typeface="+mn-cs"/>
              </a:rPr>
              <a:t>dài </a:t>
            </a:r>
            <a:r>
              <a:rPr kumimoji="0" lang="vi-VN" sz="2800" b="0" i="0" u="none" strike="noStrike" kern="1200" cap="none" spc="0" normalizeH="0" baseline="0" noProof="0">
                <a:ln>
                  <a:noFill/>
                </a:ln>
                <a:solidFill>
                  <a:srgbClr val="002060"/>
                </a:solidFill>
                <a:effectLst/>
                <a:uLnTx/>
                <a:uFillTx/>
                <a:latin typeface="Arial" panose="020B0604020202020204" pitchFamily="34" charset="0"/>
                <a:ea typeface="+mn-ea"/>
                <a:cs typeface="+mn-cs"/>
              </a:rPr>
              <a:t>và sông </a:t>
            </a:r>
            <a:r>
              <a:rPr kumimoji="0" lang="vi-VN" sz="2800" b="1" i="0" u="none" strike="noStrike" kern="1200" cap="none" spc="0" normalizeH="0" baseline="0" noProof="0">
                <a:ln>
                  <a:noFill/>
                </a:ln>
                <a:solidFill>
                  <a:srgbClr val="002060"/>
                </a:solidFill>
                <a:effectLst/>
                <a:uLnTx/>
                <a:uFillTx/>
                <a:latin typeface="Arial" panose="020B0604020202020204" pitchFamily="34" charset="0"/>
                <a:ea typeface="+mn-ea"/>
                <a:cs typeface="+mn-cs"/>
              </a:rPr>
              <a:t>rộng</a:t>
            </a:r>
            <a:endParaRPr kumimoji="0" lang="vi-VN" sz="28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Arial" panose="020B0604020202020204" pitchFamily="34" charset="0"/>
                <a:ea typeface="+mn-ea"/>
                <a:cs typeface="+mn-cs"/>
              </a:rPr>
              <a:t>Ông vẫn luôn </a:t>
            </a:r>
            <a:r>
              <a:rPr kumimoji="0" lang="vi-VN" sz="2800" b="1" i="0" u="none" strike="noStrike" kern="1200" cap="none" spc="0" normalizeH="0" baseline="0" noProof="0">
                <a:ln>
                  <a:noFill/>
                </a:ln>
                <a:solidFill>
                  <a:srgbClr val="002060"/>
                </a:solidFill>
                <a:effectLst/>
                <a:uLnTx/>
                <a:uFillTx/>
                <a:latin typeface="Arial" panose="020B0604020202020204" pitchFamily="34" charset="0"/>
                <a:ea typeface="+mn-ea"/>
                <a:cs typeface="+mn-cs"/>
              </a:rPr>
              <a:t>đi về</a:t>
            </a:r>
            <a:endParaRPr kumimoji="0" lang="vi-VN" sz="28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Arial" panose="020B0604020202020204" pitchFamily="34" charset="0"/>
                <a:ea typeface="+mn-ea"/>
                <a:cs typeface="+mn-cs"/>
              </a:rPr>
              <a:t>Tay của ông </a:t>
            </a:r>
            <a:r>
              <a:rPr kumimoji="0" lang="vi-VN" sz="2800" b="1" i="0" u="none" strike="noStrike" kern="1200" cap="none" spc="0" normalizeH="0" baseline="0" noProof="0">
                <a:ln>
                  <a:noFill/>
                </a:ln>
                <a:solidFill>
                  <a:srgbClr val="002060"/>
                </a:solidFill>
                <a:effectLst/>
                <a:uLnTx/>
                <a:uFillTx/>
                <a:latin typeface="Arial" panose="020B0604020202020204" pitchFamily="34" charset="0"/>
                <a:ea typeface="+mn-ea"/>
                <a:cs typeface="+mn-cs"/>
              </a:rPr>
              <a:t>khỏe </a:t>
            </a:r>
            <a:r>
              <a:rPr kumimoji="0" lang="vi-VN" sz="2800" b="0" i="0" u="none" strike="noStrike" kern="1200" cap="none" spc="0" normalizeH="0" baseline="0" noProof="0">
                <a:ln>
                  <a:noFill/>
                </a:ln>
                <a:solidFill>
                  <a:srgbClr val="002060"/>
                </a:solidFill>
                <a:effectLst/>
                <a:uLnTx/>
                <a:uFillTx/>
                <a:latin typeface="Arial" panose="020B0604020202020204" pitchFamily="34" charset="0"/>
                <a:ea typeface="+mn-ea"/>
                <a:cs typeface="+mn-cs"/>
              </a:rPr>
              <a:t>ghê</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Arial" panose="020B0604020202020204" pitchFamily="34" charset="0"/>
                <a:ea typeface="+mn-ea"/>
                <a:cs typeface="+mn-cs"/>
              </a:rPr>
              <a:t>Làm </a:t>
            </a:r>
            <a:r>
              <a:rPr kumimoji="0" lang="vi-VN" sz="2800" b="0" i="0" u="none" strike="noStrike" kern="1200" cap="none" spc="0" normalizeH="0" baseline="0" noProof="0">
                <a:ln>
                  <a:noFill/>
                </a:ln>
                <a:solidFill>
                  <a:srgbClr val="002060"/>
                </a:solidFill>
                <a:effectLst/>
                <a:uLnTx/>
                <a:uFillTx/>
                <a:latin typeface="Arial" panose="020B0604020202020204" pitchFamily="34" charset="0"/>
                <a:ea typeface="+mn-ea"/>
                <a:cs typeface="+mn-cs"/>
              </a:rPr>
              <a:t>được bao nhiêu việc.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n-ea"/>
                <a:cs typeface="+mn-cs"/>
              </a:rPr>
              <a:t>                         </a:t>
            </a:r>
            <a:r>
              <a:rPr kumimoji="0" lang="vi-VN" sz="2800" b="0" i="0" u="none" strike="noStrike" kern="1200" cap="none" spc="0" normalizeH="0" baseline="0" noProof="0">
                <a:ln>
                  <a:noFill/>
                </a:ln>
                <a:solidFill>
                  <a:srgbClr val="002060"/>
                </a:solidFill>
                <a:effectLst/>
                <a:uLnTx/>
                <a:uFillTx/>
                <a:latin typeface="Arial" panose="020B0604020202020204" pitchFamily="34" charset="0"/>
                <a:ea typeface="+mn-ea"/>
                <a:cs typeface="+mn-cs"/>
              </a:rPr>
              <a:t>(Hữu Thỉnh)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2060"/>
                </a:solidFill>
                <a:effectLst/>
                <a:uLnTx/>
                <a:uFillTx/>
                <a:latin typeface="Nunito Black" pitchFamily="2" charset="0"/>
                <a:ea typeface="+mn-ea"/>
                <a:cs typeface="+mn-cs"/>
              </a:rPr>
              <a:t/>
            </a:r>
            <a:br>
              <a:rPr kumimoji="0" lang="vi-VN" sz="1800" b="0" i="0" u="none" strike="noStrike" kern="1200" cap="none" spc="0" normalizeH="0" baseline="0" noProof="0">
                <a:ln>
                  <a:noFill/>
                </a:ln>
                <a:solidFill>
                  <a:srgbClr val="002060"/>
                </a:solidFill>
                <a:effectLst/>
                <a:uLnTx/>
                <a:uFillTx/>
                <a:latin typeface="Nunito Black" pitchFamily="2" charset="0"/>
                <a:ea typeface="+mn-ea"/>
                <a:cs typeface="+mn-cs"/>
              </a:rPr>
            </a:br>
            <a:r>
              <a:rPr kumimoji="0" lang="vi-VN" sz="1800" b="0" i="0" u="none" strike="noStrike" kern="1200" cap="none" spc="0" normalizeH="0" baseline="0" noProof="0">
                <a:ln>
                  <a:noFill/>
                </a:ln>
                <a:solidFill>
                  <a:srgbClr val="000000"/>
                </a:solidFill>
                <a:effectLst/>
                <a:uLnTx/>
                <a:uFillTx/>
                <a:latin typeface="OpenSans"/>
                <a:ea typeface="+mn-ea"/>
                <a:cs typeface="+mn-cs"/>
              </a:rPr>
              <a:t/>
            </a:r>
            <a:br>
              <a:rPr kumimoji="0" lang="vi-VN" sz="1800" b="0" i="0" u="none" strike="noStrike" kern="1200" cap="none" spc="0" normalizeH="0" baseline="0" noProof="0">
                <a:ln>
                  <a:noFill/>
                </a:ln>
                <a:solidFill>
                  <a:srgbClr val="000000"/>
                </a:solidFill>
                <a:effectLst/>
                <a:uLnTx/>
                <a:uFillTx/>
                <a:latin typeface="OpenSans"/>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776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F316ADB1-45B8-E876-FA2C-0C8D2801E76C}"/>
              </a:ext>
            </a:extLst>
          </p:cNvPr>
          <p:cNvGrpSpPr>
            <a:grpSpLocks noChangeAspect="1"/>
          </p:cNvGrpSpPr>
          <p:nvPr/>
        </p:nvGrpSpPr>
        <p:grpSpPr>
          <a:xfrm>
            <a:off x="10727752" y="251164"/>
            <a:ext cx="1070671" cy="1044975"/>
            <a:chOff x="42977893" y="-3086593"/>
            <a:chExt cx="4712046" cy="4598955"/>
          </a:xfrm>
        </p:grpSpPr>
        <p:sp>
          <p:nvSpPr>
            <p:cNvPr id="3" name="Freeform 6">
              <a:extLst>
                <a:ext uri="{FF2B5EF4-FFF2-40B4-BE49-F238E27FC236}">
                  <a16:creationId xmlns:a16="http://schemas.microsoft.com/office/drawing/2014/main" xmlns="" id="{C126B0B6-E6D9-46C9-A296-791CB6EAA152}"/>
                </a:ext>
              </a:extLst>
            </p:cNvPr>
            <p:cNvSpPr/>
            <p:nvPr/>
          </p:nvSpPr>
          <p:spPr>
            <a:xfrm>
              <a:off x="42977893" y="-3086593"/>
              <a:ext cx="4712046" cy="459895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4" name="Rectangle: Rounded Corners 3">
            <a:extLst>
              <a:ext uri="{FF2B5EF4-FFF2-40B4-BE49-F238E27FC236}">
                <a16:creationId xmlns:a16="http://schemas.microsoft.com/office/drawing/2014/main" xmlns="" id="{FB62BC96-9CD4-6DAA-9B2C-9464589C1A38}"/>
              </a:ext>
            </a:extLst>
          </p:cNvPr>
          <p:cNvSpPr/>
          <p:nvPr/>
        </p:nvSpPr>
        <p:spPr>
          <a:xfrm>
            <a:off x="758252" y="251164"/>
            <a:ext cx="9969500"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rPr>
              <a:t>1. </a:t>
            </a:r>
            <a:r>
              <a:rPr kumimoji="0" lang="vi-VN" sz="2800" b="0" i="0" u="none" strike="noStrike" kern="1200" cap="none" spc="0" normalizeH="0" baseline="0" noProof="0">
                <a:ln>
                  <a:noFill/>
                </a:ln>
                <a:solidFill>
                  <a:prstClr val="white"/>
                </a:solidFill>
                <a:effectLst/>
                <a:uLnTx/>
                <a:uFillTx/>
                <a:latin typeface="Nunito Black" pitchFamily="2" charset="0"/>
                <a:ea typeface="+mn-ea"/>
                <a:cs typeface="+mn-cs"/>
              </a:rPr>
              <a:t>Xếp các từ in đậm trong đoạn thơ dưới đây vào nhóm thích hợp.</a:t>
            </a:r>
            <a:br>
              <a:rPr kumimoji="0" lang="vi-VN" sz="2800" b="0" i="0" u="none" strike="noStrike" kern="1200" cap="none" spc="0" normalizeH="0" baseline="0" noProof="0">
                <a:ln>
                  <a:noFill/>
                </a:ln>
                <a:solidFill>
                  <a:prstClr val="white"/>
                </a:solidFill>
                <a:effectLst/>
                <a:uLnTx/>
                <a:uFillTx/>
                <a:latin typeface="Nunito Black" pitchFamily="2" charset="0"/>
                <a:ea typeface="+mn-ea"/>
                <a:cs typeface="+mn-cs"/>
              </a:rPr>
            </a:br>
            <a:r>
              <a:rPr kumimoji="0" lang="vi-VN" sz="2800" b="0" i="0" u="none" strike="noStrike" kern="1200" cap="none" spc="0" normalizeH="0" baseline="0" noProof="0">
                <a:ln>
                  <a:noFill/>
                </a:ln>
                <a:solidFill>
                  <a:srgbClr val="000000"/>
                </a:solidFill>
                <a:effectLst/>
                <a:uLnTx/>
                <a:uFillTx/>
                <a:latin typeface="OpenSans"/>
                <a:ea typeface="+mn-ea"/>
                <a:cs typeface="+mn-cs"/>
              </a:rPr>
              <a:t/>
            </a:r>
            <a:br>
              <a:rPr kumimoji="0" lang="vi-VN" sz="2800" b="0" i="0" u="none" strike="noStrike" kern="1200" cap="none" spc="0" normalizeH="0" baseline="0" noProof="0">
                <a:ln>
                  <a:noFill/>
                </a:ln>
                <a:solidFill>
                  <a:srgbClr val="000000"/>
                </a:solidFill>
                <a:effectLst/>
                <a:uLnTx/>
                <a:uFillTx/>
                <a:latin typeface="OpenSans"/>
                <a:ea typeface="+mn-ea"/>
                <a:cs typeface="+mn-c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7" name="Rectangle: Rounded Corners 6">
            <a:extLst>
              <a:ext uri="{FF2B5EF4-FFF2-40B4-BE49-F238E27FC236}">
                <a16:creationId xmlns:a16="http://schemas.microsoft.com/office/drawing/2014/main" xmlns="" id="{9E03B213-0E2A-C408-F192-836DD6F9FE8B}"/>
              </a:ext>
            </a:extLst>
          </p:cNvPr>
          <p:cNvSpPr/>
          <p:nvPr/>
        </p:nvSpPr>
        <p:spPr>
          <a:xfrm>
            <a:off x="958277" y="1390651"/>
            <a:ext cx="4566223" cy="628650"/>
          </a:xfrm>
          <a:prstGeom prst="roundRect">
            <a:avLst/>
          </a:prstGeom>
          <a:solidFill>
            <a:schemeClr val="accent2">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B0F0"/>
              </a:solidFill>
              <a:effectLst/>
              <a:uLnTx/>
              <a:uFillTx/>
              <a:latin typeface="Nunito Black" panose="00000A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F0"/>
                </a:solidFill>
                <a:effectLst/>
                <a:uLnTx/>
                <a:uFillTx/>
                <a:latin typeface="Nunito Black" panose="00000A00000000000000" pitchFamily="2" charset="0"/>
                <a:ea typeface="+mn-ea"/>
                <a:cs typeface="+mn-cs"/>
              </a:rPr>
              <a:t>Từ chỉ hoạt động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xmlns="" id="{FC7F88EF-5456-B0DC-6307-4AE087C1B9D5}"/>
              </a:ext>
            </a:extLst>
          </p:cNvPr>
          <p:cNvSpPr/>
          <p:nvPr/>
        </p:nvSpPr>
        <p:spPr>
          <a:xfrm>
            <a:off x="6867525" y="1390650"/>
            <a:ext cx="4566223" cy="628651"/>
          </a:xfrm>
          <a:prstGeom prst="roundRect">
            <a:avLst/>
          </a:prstGeom>
          <a:solidFill>
            <a:schemeClr val="accent2">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B0F0"/>
              </a:solidFill>
              <a:effectLst/>
              <a:uLnTx/>
              <a:uFillTx/>
              <a:latin typeface="Nunito Black" panose="00000A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F0"/>
                </a:solidFill>
                <a:effectLst/>
                <a:uLnTx/>
                <a:uFillTx/>
                <a:latin typeface="Nunito Black" panose="00000A00000000000000" pitchFamily="2" charset="0"/>
                <a:ea typeface="+mn-ea"/>
                <a:cs typeface="+mn-cs"/>
              </a:rPr>
              <a:t>Từ chỉ đặc  điểm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xmlns="" id="{8274B8B8-30C5-E4B7-1935-3114DB3A7329}"/>
              </a:ext>
            </a:extLst>
          </p:cNvPr>
          <p:cNvPicPr>
            <a:picLocks noChangeAspect="1"/>
          </p:cNvPicPr>
          <p:nvPr/>
        </p:nvPicPr>
        <p:blipFill>
          <a:blip r:embed="rId4"/>
          <a:stretch>
            <a:fillRect/>
          </a:stretch>
        </p:blipFill>
        <p:spPr>
          <a:xfrm>
            <a:off x="1433992" y="2113812"/>
            <a:ext cx="3982006" cy="4258413"/>
          </a:xfrm>
          <a:prstGeom prst="rect">
            <a:avLst/>
          </a:prstGeom>
        </p:spPr>
      </p:pic>
      <p:sp>
        <p:nvSpPr>
          <p:cNvPr id="17" name="TextBox 16">
            <a:extLst>
              <a:ext uri="{FF2B5EF4-FFF2-40B4-BE49-F238E27FC236}">
                <a16:creationId xmlns:a16="http://schemas.microsoft.com/office/drawing/2014/main" xmlns="" id="{BDA336AB-18AA-1A87-3265-27D622FA9444}"/>
              </a:ext>
            </a:extLst>
          </p:cNvPr>
          <p:cNvSpPr txBox="1"/>
          <p:nvPr/>
        </p:nvSpPr>
        <p:spPr>
          <a:xfrm>
            <a:off x="2790252" y="2746891"/>
            <a:ext cx="16383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Nunito Black" pitchFamily="2" charset="0"/>
                <a:ea typeface="+mn-ea"/>
                <a:cs typeface="+mn-cs"/>
              </a:rPr>
              <a:t>vác, đẩy, quay, đi, về, làm</a:t>
            </a:r>
            <a:endParaRPr kumimoji="0" lang="en-US" sz="3600" b="0" i="0" u="none" strike="noStrike" kern="1200" cap="none" spc="0" normalizeH="0" baseline="0" noProof="0">
              <a:ln>
                <a:noFill/>
              </a:ln>
              <a:solidFill>
                <a:srgbClr val="002060"/>
              </a:solidFill>
              <a:effectLst/>
              <a:uLnTx/>
              <a:uFillTx/>
              <a:latin typeface="Nunito Black" pitchFamily="2" charset="0"/>
              <a:ea typeface="+mn-ea"/>
              <a:cs typeface="+mn-cs"/>
            </a:endParaRPr>
          </a:p>
        </p:txBody>
      </p:sp>
      <p:pic>
        <p:nvPicPr>
          <p:cNvPr id="19" name="Picture 18">
            <a:extLst>
              <a:ext uri="{FF2B5EF4-FFF2-40B4-BE49-F238E27FC236}">
                <a16:creationId xmlns:a16="http://schemas.microsoft.com/office/drawing/2014/main" xmlns="" id="{0166B654-1F6D-DA53-5CB0-C4B03A08C8BC}"/>
              </a:ext>
            </a:extLst>
          </p:cNvPr>
          <p:cNvPicPr>
            <a:picLocks noChangeAspect="1"/>
          </p:cNvPicPr>
          <p:nvPr/>
        </p:nvPicPr>
        <p:blipFill>
          <a:blip r:embed="rId5"/>
          <a:stretch>
            <a:fillRect/>
          </a:stretch>
        </p:blipFill>
        <p:spPr>
          <a:xfrm>
            <a:off x="6772258" y="2113812"/>
            <a:ext cx="3886217" cy="4258413"/>
          </a:xfrm>
          <a:prstGeom prst="rect">
            <a:avLst/>
          </a:prstGeom>
        </p:spPr>
      </p:pic>
      <p:sp>
        <p:nvSpPr>
          <p:cNvPr id="21" name="TextBox 20">
            <a:extLst>
              <a:ext uri="{FF2B5EF4-FFF2-40B4-BE49-F238E27FC236}">
                <a16:creationId xmlns:a16="http://schemas.microsoft.com/office/drawing/2014/main" xmlns="" id="{E6FAB9FE-4BE8-8AA1-2905-AC515F5DF0AE}"/>
              </a:ext>
            </a:extLst>
          </p:cNvPr>
          <p:cNvSpPr txBox="1"/>
          <p:nvPr/>
        </p:nvSpPr>
        <p:spPr>
          <a:xfrm>
            <a:off x="7957114" y="2849735"/>
            <a:ext cx="1529786"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Nunito Black" pitchFamily="2" charset="0"/>
                <a:ea typeface="+mn-ea"/>
                <a:cs typeface="+mn-cs"/>
              </a:rPr>
              <a:t>dài, thẳng, dài, rộng, khỏe</a:t>
            </a:r>
            <a:endParaRPr kumimoji="0" lang="en-US" sz="3200" b="0" i="0" u="none" strike="noStrike" kern="1200" cap="none" spc="0" normalizeH="0" baseline="0" noProof="0">
              <a:ln>
                <a:noFill/>
              </a:ln>
              <a:solidFill>
                <a:srgbClr val="00206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4255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D0B6EAFB-6443-A569-55FE-5EB7778D3DE8}"/>
              </a:ext>
            </a:extLst>
          </p:cNvPr>
          <p:cNvSpPr/>
          <p:nvPr/>
        </p:nvSpPr>
        <p:spPr>
          <a:xfrm>
            <a:off x="482600" y="297707"/>
            <a:ext cx="9969500" cy="847548"/>
          </a:xfrm>
          <a:prstGeom prst="roundRect">
            <a:avLst/>
          </a:prstGeom>
          <a:solidFill>
            <a:srgbClr val="FD8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OpenSans"/>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OpenSans"/>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Nunito Black" panose="00000A00000000000000" pitchFamily="2" charset="0"/>
                <a:ea typeface="+mn-ea"/>
                <a:cs typeface="+mn-cs"/>
              </a:rPr>
              <a:t>2. </a:t>
            </a:r>
            <a:r>
              <a:rPr kumimoji="0" lang="vi-VN" sz="3200" b="0" i="0" u="none" strike="noStrike" kern="1200" cap="none" spc="0" normalizeH="0" baseline="0" noProof="0">
                <a:ln>
                  <a:noFill/>
                </a:ln>
                <a:solidFill>
                  <a:prstClr val="white"/>
                </a:solidFill>
                <a:effectLst/>
                <a:uLnTx/>
                <a:uFillTx/>
                <a:latin typeface="Nunito Black" pitchFamily="2" charset="0"/>
                <a:ea typeface="+mn-ea"/>
                <a:cs typeface="+mn-cs"/>
              </a:rPr>
              <a:t>Tìm câu kể trong những câu dưới đây:</a:t>
            </a:r>
            <a:br>
              <a:rPr kumimoji="0" lang="vi-VN" sz="3200" b="0" i="0" u="none" strike="noStrike" kern="1200" cap="none" spc="0" normalizeH="0" baseline="0" noProof="0">
                <a:ln>
                  <a:noFill/>
                </a:ln>
                <a:solidFill>
                  <a:prstClr val="white"/>
                </a:solidFill>
                <a:effectLst/>
                <a:uLnTx/>
                <a:uFillTx/>
                <a:latin typeface="Nunito Black" pitchFamily="2" charset="0"/>
                <a:ea typeface="+mn-ea"/>
                <a:cs typeface="+mn-cs"/>
              </a:rPr>
            </a:br>
            <a:r>
              <a:rPr kumimoji="0" lang="vi-VN" sz="3200" b="0" i="0" u="none" strike="noStrike" kern="1200" cap="none" spc="0" normalizeH="0" baseline="0" noProof="0">
                <a:ln>
                  <a:noFill/>
                </a:ln>
                <a:solidFill>
                  <a:prstClr val="white"/>
                </a:solidFill>
                <a:effectLst/>
                <a:uLnTx/>
                <a:uFillTx/>
                <a:latin typeface="Nunito Black" pitchFamily="2" charset="0"/>
                <a:ea typeface="+mn-ea"/>
                <a:cs typeface="+mn-cs"/>
              </a:rPr>
              <a:t/>
            </a:r>
            <a:br>
              <a:rPr kumimoji="0" lang="vi-VN" sz="3200" b="0" i="0" u="none" strike="noStrike" kern="1200" cap="none" spc="0" normalizeH="0" baseline="0" noProof="0">
                <a:ln>
                  <a:noFill/>
                </a:ln>
                <a:solidFill>
                  <a:prstClr val="white"/>
                </a:solidFill>
                <a:effectLst/>
                <a:uLnTx/>
                <a:uFillTx/>
                <a:latin typeface="Nunito Black" pitchFamily="2" charset="0"/>
                <a:ea typeface="+mn-ea"/>
                <a:cs typeface="+mn-cs"/>
              </a:rPr>
            </a:br>
            <a:endParaRPr kumimoji="0" lang="en-US" sz="2800" b="0" i="1" u="none" strike="noStrike" kern="1200" cap="none" spc="0" normalizeH="0" baseline="0" noProof="0">
              <a:ln>
                <a:noFill/>
              </a:ln>
              <a:solidFill>
                <a:prstClr val="white"/>
              </a:solidFill>
              <a:effectLst/>
              <a:uLnTx/>
              <a:uFillTx/>
              <a:latin typeface="Nunito Black" pitchFamily="2" charset="0"/>
              <a:ea typeface="+mn-ea"/>
              <a:cs typeface="+mn-cs"/>
            </a:endParaRPr>
          </a:p>
        </p:txBody>
      </p:sp>
      <p:sp>
        <p:nvSpPr>
          <p:cNvPr id="2" name="Rectangle: Folded Corner 1">
            <a:extLst>
              <a:ext uri="{FF2B5EF4-FFF2-40B4-BE49-F238E27FC236}">
                <a16:creationId xmlns:a16="http://schemas.microsoft.com/office/drawing/2014/main" xmlns="" id="{9C8AF128-EDCD-7742-7C16-CABFCCDB91E3}"/>
              </a:ext>
            </a:extLst>
          </p:cNvPr>
          <p:cNvSpPr/>
          <p:nvPr/>
        </p:nvSpPr>
        <p:spPr>
          <a:xfrm>
            <a:off x="482600" y="1350221"/>
            <a:ext cx="2522537" cy="2017000"/>
          </a:xfrm>
          <a:prstGeom prst="foldedCorner">
            <a:avLst/>
          </a:prstGeom>
          <a:solidFill>
            <a:schemeClr val="accent4">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B05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Nunito Black" pitchFamily="2" charset="0"/>
                <a:ea typeface="+mn-ea"/>
                <a:cs typeface="+mn-cs"/>
              </a:rPr>
              <a:t>a. Tháp Bà Pô – na – ga ở đâu?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Folded Corner 7">
            <a:extLst>
              <a:ext uri="{FF2B5EF4-FFF2-40B4-BE49-F238E27FC236}">
                <a16:creationId xmlns:a16="http://schemas.microsoft.com/office/drawing/2014/main" xmlns="" id="{93EEBDF8-EFA0-B19B-5652-7C41DA67FC78}"/>
              </a:ext>
            </a:extLst>
          </p:cNvPr>
          <p:cNvSpPr/>
          <p:nvPr/>
        </p:nvSpPr>
        <p:spPr>
          <a:xfrm>
            <a:off x="3282743" y="1245179"/>
            <a:ext cx="3041857" cy="2442619"/>
          </a:xfrm>
          <a:prstGeom prst="foldedCorner">
            <a:avLst/>
          </a:prstGeom>
          <a:solidFill>
            <a:srgbClr val="FA62F3"/>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B05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Nunito Black" pitchFamily="2" charset="0"/>
                <a:ea typeface="+mn-ea"/>
                <a:cs typeface="+mn-cs"/>
              </a:rPr>
              <a:t>b. Tháp Bà Pô – na – ga là một địa điểm du lịch nổi tiếng ở Nha Trang.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Folded Corner 8">
            <a:extLst>
              <a:ext uri="{FF2B5EF4-FFF2-40B4-BE49-F238E27FC236}">
                <a16:creationId xmlns:a16="http://schemas.microsoft.com/office/drawing/2014/main" xmlns="" id="{668F3A70-8509-C03D-B5C4-BD017DA1F0EC}"/>
              </a:ext>
            </a:extLst>
          </p:cNvPr>
          <p:cNvSpPr/>
          <p:nvPr/>
        </p:nvSpPr>
        <p:spPr>
          <a:xfrm>
            <a:off x="482635" y="3892764"/>
            <a:ext cx="2990436" cy="2233069"/>
          </a:xfrm>
          <a:prstGeom prst="foldedCorner">
            <a:avLst/>
          </a:prstGeom>
          <a:solidFill>
            <a:schemeClr val="accent5">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B05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Nunito Black" pitchFamily="2" charset="0"/>
                <a:ea typeface="+mn-ea"/>
                <a:cs typeface="+mn-cs"/>
              </a:rPr>
              <a:t>c. Ông ngoại đưa đón Dương đi học mỗi khi bố mẹ bận rộn.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Folded Corner 12">
            <a:extLst>
              <a:ext uri="{FF2B5EF4-FFF2-40B4-BE49-F238E27FC236}">
                <a16:creationId xmlns:a16="http://schemas.microsoft.com/office/drawing/2014/main" xmlns="" id="{B3C6E341-C5AF-F931-161C-ACF45E0B79A6}"/>
              </a:ext>
            </a:extLst>
          </p:cNvPr>
          <p:cNvSpPr/>
          <p:nvPr/>
        </p:nvSpPr>
        <p:spPr>
          <a:xfrm>
            <a:off x="3807030" y="3948907"/>
            <a:ext cx="3276391" cy="2120782"/>
          </a:xfrm>
          <a:prstGeom prst="foldedCorner">
            <a:avLst/>
          </a:prstGeom>
          <a:solidFill>
            <a:schemeClr val="accent2">
              <a:lumMod val="40000"/>
              <a:lumOff val="6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B05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Nunito Black" pitchFamily="2" charset="0"/>
                <a:ea typeface="+mn-ea"/>
                <a:cs typeface="+mn-cs"/>
              </a:rPr>
              <a:t>d. Mỗi một ngày trôi qua, ông đang già đi, còn nó mạnh mẽ hơn.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Folded Corner 17">
            <a:extLst>
              <a:ext uri="{FF2B5EF4-FFF2-40B4-BE49-F238E27FC236}">
                <a16:creationId xmlns:a16="http://schemas.microsoft.com/office/drawing/2014/main" xmlns="" id="{A2040447-5CD6-7A83-0501-63C8C85EAB3F}"/>
              </a:ext>
            </a:extLst>
          </p:cNvPr>
          <p:cNvSpPr/>
          <p:nvPr/>
        </p:nvSpPr>
        <p:spPr>
          <a:xfrm>
            <a:off x="7277689" y="4001415"/>
            <a:ext cx="2882484" cy="2015766"/>
          </a:xfrm>
          <a:prstGeom prst="foldedCorner">
            <a:avLst/>
          </a:prstGeom>
          <a:solidFill>
            <a:schemeClr val="accent6">
              <a:lumMod val="60000"/>
              <a:lumOff val="4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B05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Nunito Black" pitchFamily="2" charset="0"/>
                <a:ea typeface="+mn-ea"/>
                <a:cs typeface="+mn-cs"/>
              </a:rPr>
              <a:t>e. Ông ngoại ơi, cháu yêu ông nhiều lắm!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Cloud 18">
            <a:extLst>
              <a:ext uri="{FF2B5EF4-FFF2-40B4-BE49-F238E27FC236}">
                <a16:creationId xmlns:a16="http://schemas.microsoft.com/office/drawing/2014/main" xmlns="" id="{EFE0A61C-1C44-31D9-1470-301154B5B132}"/>
              </a:ext>
            </a:extLst>
          </p:cNvPr>
          <p:cNvSpPr/>
          <p:nvPr/>
        </p:nvSpPr>
        <p:spPr>
          <a:xfrm>
            <a:off x="6111838" y="1145255"/>
            <a:ext cx="5457408" cy="3800474"/>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FF0000"/>
                </a:solidFill>
                <a:effectLst/>
                <a:uLnTx/>
                <a:uFillTx/>
                <a:latin typeface="Nunito Black" pitchFamily="2" charset="0"/>
                <a:ea typeface="+mn-ea"/>
                <a:cs typeface="+mn-cs"/>
              </a:rPr>
              <a:t>Câu kể là câu dùng để giới thiệu sự vật, nêu hoạt động hoặc nêu đặc điểm của sự vật và được kết thúc bằng dấu chấm.</a:t>
            </a:r>
            <a:br>
              <a:rPr kumimoji="0" lang="vi-VN" sz="2800" b="0" i="0" u="none" strike="noStrike" kern="1200" cap="none" spc="0" normalizeH="0" baseline="0" noProof="0">
                <a:ln>
                  <a:noFill/>
                </a:ln>
                <a:solidFill>
                  <a:srgbClr val="FF0000"/>
                </a:solidFill>
                <a:effectLst/>
                <a:uLnTx/>
                <a:uFillTx/>
                <a:latin typeface="Nunito Black" pitchFamily="2" charset="0"/>
                <a:ea typeface="+mn-ea"/>
                <a:cs typeface="+mn-cs"/>
              </a:rPr>
            </a:br>
            <a:r>
              <a:rPr kumimoji="0" lang="vi-VN" sz="2800" b="0" i="0" u="none" strike="noStrike" kern="1200" cap="none" spc="0" normalizeH="0" baseline="0" noProof="0">
                <a:ln>
                  <a:noFill/>
                </a:ln>
                <a:solidFill>
                  <a:srgbClr val="FF0000"/>
                </a:solidFill>
                <a:effectLst/>
                <a:uLnTx/>
                <a:uFillTx/>
                <a:latin typeface="Nunito Black" pitchFamily="2" charset="0"/>
                <a:ea typeface="+mn-ea"/>
                <a:cs typeface="+mn-cs"/>
              </a:rPr>
              <a:t/>
            </a:r>
            <a:br>
              <a:rPr kumimoji="0" lang="vi-VN" sz="2800" b="0" i="0" u="none" strike="noStrike" kern="1200" cap="none" spc="0" normalizeH="0" baseline="0" noProof="0">
                <a:ln>
                  <a:noFill/>
                </a:ln>
                <a:solidFill>
                  <a:srgbClr val="FF0000"/>
                </a:solidFill>
                <a:effectLst/>
                <a:uLnTx/>
                <a:uFillTx/>
                <a:latin typeface="Nunito Black" pitchFamily="2" charset="0"/>
                <a:ea typeface="+mn-ea"/>
                <a:cs typeface="+mn-cs"/>
              </a:rPr>
            </a:br>
            <a:endParaRPr kumimoji="0" lang="en-US" sz="2800" b="0" i="0" u="none" strike="noStrike" kern="1200" cap="none" spc="0" normalizeH="0" baseline="0" noProof="0">
              <a:ln>
                <a:noFill/>
              </a:ln>
              <a:solidFill>
                <a:srgbClr val="FF0000"/>
              </a:solidFill>
              <a:effectLst/>
              <a:uLnTx/>
              <a:uFillTx/>
              <a:latin typeface="Nunito Black" pitchFamily="2" charset="0"/>
              <a:ea typeface="+mn-ea"/>
              <a:cs typeface="+mn-cs"/>
            </a:endParaRPr>
          </a:p>
        </p:txBody>
      </p:sp>
      <p:sp>
        <p:nvSpPr>
          <p:cNvPr id="20" name="Oval 19">
            <a:extLst>
              <a:ext uri="{FF2B5EF4-FFF2-40B4-BE49-F238E27FC236}">
                <a16:creationId xmlns:a16="http://schemas.microsoft.com/office/drawing/2014/main" xmlns="" id="{75EE418B-F93C-B851-9DE2-607E82A7400B}"/>
              </a:ext>
            </a:extLst>
          </p:cNvPr>
          <p:cNvSpPr/>
          <p:nvPr/>
        </p:nvSpPr>
        <p:spPr>
          <a:xfrm>
            <a:off x="2933700" y="846487"/>
            <a:ext cx="4200525" cy="31024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xmlns="" id="{8BCF94AD-1D62-10DE-D786-2ECC4CC4BA6A}"/>
              </a:ext>
            </a:extLst>
          </p:cNvPr>
          <p:cNvSpPr/>
          <p:nvPr/>
        </p:nvSpPr>
        <p:spPr>
          <a:xfrm>
            <a:off x="3192839" y="846487"/>
            <a:ext cx="3484186" cy="2873158"/>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xmlns="" id="{F60C8335-0F89-C2B3-C263-DA16C2DD033E}"/>
              </a:ext>
            </a:extLst>
          </p:cNvPr>
          <p:cNvSpPr/>
          <p:nvPr/>
        </p:nvSpPr>
        <p:spPr>
          <a:xfrm>
            <a:off x="384382" y="3498041"/>
            <a:ext cx="3276391" cy="2931334"/>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xmlns="" id="{416445F8-471A-E701-F92C-F0B8B4B80BB3}"/>
              </a:ext>
            </a:extLst>
          </p:cNvPr>
          <p:cNvSpPr/>
          <p:nvPr/>
        </p:nvSpPr>
        <p:spPr>
          <a:xfrm>
            <a:off x="3660773" y="3681155"/>
            <a:ext cx="3563356" cy="2748220"/>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14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19"/>
                                        </p:tgtEl>
                                        <p:attrNameLst>
                                          <p:attrName>ppt_w</p:attrName>
                                        </p:attrNameLst>
                                      </p:cBhvr>
                                      <p:tavLst>
                                        <p:tav tm="0">
                                          <p:val>
                                            <p:strVal val="ppt_w"/>
                                          </p:val>
                                        </p:tav>
                                        <p:tav tm="100000">
                                          <p:val>
                                            <p:fltVal val="0"/>
                                          </p:val>
                                        </p:tav>
                                      </p:tavLst>
                                    </p:anim>
                                    <p:anim calcmode="lin" valueType="num">
                                      <p:cBhvr>
                                        <p:cTn id="14" dur="1000"/>
                                        <p:tgtEl>
                                          <p:spTgt spid="19"/>
                                        </p:tgtEl>
                                        <p:attrNameLst>
                                          <p:attrName>ppt_h</p:attrName>
                                        </p:attrNameLst>
                                      </p:cBhvr>
                                      <p:tavLst>
                                        <p:tav tm="0">
                                          <p:val>
                                            <p:strVal val="ppt_h"/>
                                          </p:val>
                                        </p:tav>
                                        <p:tav tm="100000">
                                          <p:val>
                                            <p:fltVal val="0"/>
                                          </p:val>
                                        </p:tav>
                                      </p:tavLst>
                                    </p:anim>
                                    <p:anim calcmode="lin" valueType="num">
                                      <p:cBhvr>
                                        <p:cTn id="15" dur="1000"/>
                                        <p:tgtEl>
                                          <p:spTgt spid="19"/>
                                        </p:tgtEl>
                                        <p:attrNameLst>
                                          <p:attrName>style.rotation</p:attrName>
                                        </p:attrNameLst>
                                      </p:cBhvr>
                                      <p:tavLst>
                                        <p:tav tm="0">
                                          <p:val>
                                            <p:fltVal val="0"/>
                                          </p:val>
                                        </p:tav>
                                        <p:tav tm="100000">
                                          <p:val>
                                            <p:fltVal val="90"/>
                                          </p:val>
                                        </p:tav>
                                      </p:tavLst>
                                    </p:anim>
                                    <p:animEffect transition="out" filter="fade">
                                      <p:cBhvr>
                                        <p:cTn id="16" dur="1000"/>
                                        <p:tgtEl>
                                          <p:spTgt spid="19"/>
                                        </p:tgtEl>
                                      </p:cBhvr>
                                    </p:animEffect>
                                    <p:set>
                                      <p:cBhvr>
                                        <p:cTn id="17" dur="1" fill="hold">
                                          <p:stCondLst>
                                            <p:cond delay="9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1000" fill="hold"/>
                                        <p:tgtEl>
                                          <p:spTgt spid="22"/>
                                        </p:tgtEl>
                                        <p:attrNameLst>
                                          <p:attrName>ppt_w</p:attrName>
                                        </p:attrNameLst>
                                      </p:cBhvr>
                                      <p:tavLst>
                                        <p:tav tm="0">
                                          <p:val>
                                            <p:fltVal val="0"/>
                                          </p:val>
                                        </p:tav>
                                        <p:tav tm="100000">
                                          <p:val>
                                            <p:strVal val="#ppt_w"/>
                                          </p:val>
                                        </p:tav>
                                      </p:tavLst>
                                    </p:anim>
                                    <p:anim calcmode="lin" valueType="num">
                                      <p:cBhvr>
                                        <p:cTn id="31" dur="1000" fill="hold"/>
                                        <p:tgtEl>
                                          <p:spTgt spid="22"/>
                                        </p:tgtEl>
                                        <p:attrNameLst>
                                          <p:attrName>ppt_h</p:attrName>
                                        </p:attrNameLst>
                                      </p:cBhvr>
                                      <p:tavLst>
                                        <p:tav tm="0">
                                          <p:val>
                                            <p:fltVal val="0"/>
                                          </p:val>
                                        </p:tav>
                                        <p:tav tm="100000">
                                          <p:val>
                                            <p:strVal val="#ppt_h"/>
                                          </p:val>
                                        </p:tav>
                                      </p:tavLst>
                                    </p:anim>
                                    <p:anim calcmode="lin" valueType="num">
                                      <p:cBhvr>
                                        <p:cTn id="32" dur="1000" fill="hold"/>
                                        <p:tgtEl>
                                          <p:spTgt spid="22"/>
                                        </p:tgtEl>
                                        <p:attrNameLst>
                                          <p:attrName>style.rotation</p:attrName>
                                        </p:attrNameLst>
                                      </p:cBhvr>
                                      <p:tavLst>
                                        <p:tav tm="0">
                                          <p:val>
                                            <p:fltVal val="90"/>
                                          </p:val>
                                        </p:tav>
                                        <p:tav tm="100000">
                                          <p:val>
                                            <p:fltVal val="0"/>
                                          </p:val>
                                        </p:tav>
                                      </p:tavLst>
                                    </p:anim>
                                    <p:animEffect transition="in" filter="fade">
                                      <p:cBhvr>
                                        <p:cTn id="33" dur="1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xit" presetSubtype="0" fill="hold" grpId="0" nodeType="clickEffect">
                                  <p:stCondLst>
                                    <p:cond delay="0"/>
                                  </p:stCondLst>
                                  <p:childTnLst>
                                    <p:animEffect transition="out" filter="wipe(down)">
                                      <p:cBhvr>
                                        <p:cTn id="45" dur="180" accel="50000">
                                          <p:stCondLst>
                                            <p:cond delay="1820"/>
                                          </p:stCondLst>
                                        </p:cTn>
                                        <p:tgtEl>
                                          <p:spTgt spid="2"/>
                                        </p:tgtEl>
                                      </p:cBhvr>
                                    </p:animEffect>
                                    <p:anim calcmode="lin" valueType="num">
                                      <p:cBhvr>
                                        <p:cTn id="46"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47"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48"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9"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0"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1"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2"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53" dur="26">
                                          <p:stCondLst>
                                            <p:cond delay="620"/>
                                          </p:stCondLst>
                                        </p:cTn>
                                        <p:tgtEl>
                                          <p:spTgt spid="2"/>
                                        </p:tgtEl>
                                      </p:cBhvr>
                                      <p:to x="100000" y="60000"/>
                                    </p:animScale>
                                    <p:animScale>
                                      <p:cBhvr>
                                        <p:cTn id="54" dur="166" decel="50000">
                                          <p:stCondLst>
                                            <p:cond delay="646"/>
                                          </p:stCondLst>
                                        </p:cTn>
                                        <p:tgtEl>
                                          <p:spTgt spid="2"/>
                                        </p:tgtEl>
                                      </p:cBhvr>
                                      <p:to x="100000" y="100000"/>
                                    </p:animScale>
                                    <p:animScale>
                                      <p:cBhvr>
                                        <p:cTn id="55" dur="26">
                                          <p:stCondLst>
                                            <p:cond delay="1312"/>
                                          </p:stCondLst>
                                        </p:cTn>
                                        <p:tgtEl>
                                          <p:spTgt spid="2"/>
                                        </p:tgtEl>
                                      </p:cBhvr>
                                      <p:to x="100000" y="80000"/>
                                    </p:animScale>
                                    <p:animScale>
                                      <p:cBhvr>
                                        <p:cTn id="56" dur="166" decel="50000">
                                          <p:stCondLst>
                                            <p:cond delay="1338"/>
                                          </p:stCondLst>
                                        </p:cTn>
                                        <p:tgtEl>
                                          <p:spTgt spid="2"/>
                                        </p:tgtEl>
                                      </p:cBhvr>
                                      <p:to x="100000" y="100000"/>
                                    </p:animScale>
                                    <p:animScale>
                                      <p:cBhvr>
                                        <p:cTn id="57" dur="26">
                                          <p:stCondLst>
                                            <p:cond delay="1642"/>
                                          </p:stCondLst>
                                        </p:cTn>
                                        <p:tgtEl>
                                          <p:spTgt spid="2"/>
                                        </p:tgtEl>
                                      </p:cBhvr>
                                      <p:to x="100000" y="90000"/>
                                    </p:animScale>
                                    <p:animScale>
                                      <p:cBhvr>
                                        <p:cTn id="58" dur="166" decel="50000">
                                          <p:stCondLst>
                                            <p:cond delay="1668"/>
                                          </p:stCondLst>
                                        </p:cTn>
                                        <p:tgtEl>
                                          <p:spTgt spid="2"/>
                                        </p:tgtEl>
                                      </p:cBhvr>
                                      <p:to x="100000" y="100000"/>
                                    </p:animScale>
                                    <p:animScale>
                                      <p:cBhvr>
                                        <p:cTn id="59" dur="26">
                                          <p:stCondLst>
                                            <p:cond delay="1808"/>
                                          </p:stCondLst>
                                        </p:cTn>
                                        <p:tgtEl>
                                          <p:spTgt spid="2"/>
                                        </p:tgtEl>
                                      </p:cBhvr>
                                      <p:to x="100000" y="95000"/>
                                    </p:animScale>
                                    <p:animScale>
                                      <p:cBhvr>
                                        <p:cTn id="60" dur="166" decel="50000">
                                          <p:stCondLst>
                                            <p:cond delay="1834"/>
                                          </p:stCondLst>
                                        </p:cTn>
                                        <p:tgtEl>
                                          <p:spTgt spid="2"/>
                                        </p:tgtEl>
                                      </p:cBhvr>
                                      <p:to x="100000" y="100000"/>
                                    </p:animScale>
                                    <p:set>
                                      <p:cBhvr>
                                        <p:cTn id="61" dur="1" fill="hold">
                                          <p:stCondLst>
                                            <p:cond delay="1999"/>
                                          </p:stCondLst>
                                        </p:cTn>
                                        <p:tgtEl>
                                          <p:spTgt spid="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6" presetClass="exit" presetSubtype="0" fill="hold" grpId="0" nodeType="clickEffect">
                                  <p:stCondLst>
                                    <p:cond delay="0"/>
                                  </p:stCondLst>
                                  <p:childTnLst>
                                    <p:animEffect transition="out" filter="wipe(down)">
                                      <p:cBhvr>
                                        <p:cTn id="65" dur="180" accel="50000">
                                          <p:stCondLst>
                                            <p:cond delay="1820"/>
                                          </p:stCondLst>
                                        </p:cTn>
                                        <p:tgtEl>
                                          <p:spTgt spid="18"/>
                                        </p:tgtEl>
                                      </p:cBhvr>
                                    </p:animEffect>
                                    <p:anim calcmode="lin" valueType="num">
                                      <p:cBhvr>
                                        <p:cTn id="66"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67"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68"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9"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0"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1"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2"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73" dur="26">
                                          <p:stCondLst>
                                            <p:cond delay="620"/>
                                          </p:stCondLst>
                                        </p:cTn>
                                        <p:tgtEl>
                                          <p:spTgt spid="18"/>
                                        </p:tgtEl>
                                      </p:cBhvr>
                                      <p:to x="100000" y="60000"/>
                                    </p:animScale>
                                    <p:animScale>
                                      <p:cBhvr>
                                        <p:cTn id="74" dur="166" decel="50000">
                                          <p:stCondLst>
                                            <p:cond delay="646"/>
                                          </p:stCondLst>
                                        </p:cTn>
                                        <p:tgtEl>
                                          <p:spTgt spid="18"/>
                                        </p:tgtEl>
                                      </p:cBhvr>
                                      <p:to x="100000" y="100000"/>
                                    </p:animScale>
                                    <p:animScale>
                                      <p:cBhvr>
                                        <p:cTn id="75" dur="26">
                                          <p:stCondLst>
                                            <p:cond delay="1312"/>
                                          </p:stCondLst>
                                        </p:cTn>
                                        <p:tgtEl>
                                          <p:spTgt spid="18"/>
                                        </p:tgtEl>
                                      </p:cBhvr>
                                      <p:to x="100000" y="80000"/>
                                    </p:animScale>
                                    <p:animScale>
                                      <p:cBhvr>
                                        <p:cTn id="76" dur="166" decel="50000">
                                          <p:stCondLst>
                                            <p:cond delay="1338"/>
                                          </p:stCondLst>
                                        </p:cTn>
                                        <p:tgtEl>
                                          <p:spTgt spid="18"/>
                                        </p:tgtEl>
                                      </p:cBhvr>
                                      <p:to x="100000" y="100000"/>
                                    </p:animScale>
                                    <p:animScale>
                                      <p:cBhvr>
                                        <p:cTn id="77" dur="26">
                                          <p:stCondLst>
                                            <p:cond delay="1642"/>
                                          </p:stCondLst>
                                        </p:cTn>
                                        <p:tgtEl>
                                          <p:spTgt spid="18"/>
                                        </p:tgtEl>
                                      </p:cBhvr>
                                      <p:to x="100000" y="90000"/>
                                    </p:animScale>
                                    <p:animScale>
                                      <p:cBhvr>
                                        <p:cTn id="78" dur="166" decel="50000">
                                          <p:stCondLst>
                                            <p:cond delay="1668"/>
                                          </p:stCondLst>
                                        </p:cTn>
                                        <p:tgtEl>
                                          <p:spTgt spid="18"/>
                                        </p:tgtEl>
                                      </p:cBhvr>
                                      <p:to x="100000" y="100000"/>
                                    </p:animScale>
                                    <p:animScale>
                                      <p:cBhvr>
                                        <p:cTn id="79" dur="26">
                                          <p:stCondLst>
                                            <p:cond delay="1808"/>
                                          </p:stCondLst>
                                        </p:cTn>
                                        <p:tgtEl>
                                          <p:spTgt spid="18"/>
                                        </p:tgtEl>
                                      </p:cBhvr>
                                      <p:to x="100000" y="95000"/>
                                    </p:animScale>
                                    <p:animScale>
                                      <p:cBhvr>
                                        <p:cTn id="80" dur="166" decel="50000">
                                          <p:stCondLst>
                                            <p:cond delay="1834"/>
                                          </p:stCondLst>
                                        </p:cTn>
                                        <p:tgtEl>
                                          <p:spTgt spid="18"/>
                                        </p:tgtEl>
                                      </p:cBhvr>
                                      <p:to x="100000" y="100000"/>
                                    </p:animScale>
                                    <p:set>
                                      <p:cBhvr>
                                        <p:cTn id="81"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19" grpId="1" animBg="1"/>
      <p:bldP spid="21" grpId="0" animBg="1"/>
      <p:bldP spid="22"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8C74F8A-36B6-24B2-F7C2-8C2154992177}"/>
              </a:ext>
            </a:extLst>
          </p:cNvPr>
          <p:cNvSpPr/>
          <p:nvPr/>
        </p:nvSpPr>
        <p:spPr>
          <a:xfrm>
            <a:off x="482600" y="297707"/>
            <a:ext cx="7785100" cy="847548"/>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OpenSans"/>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OpenSans"/>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Nunito Black" panose="00000A00000000000000" pitchFamily="2" charset="0"/>
                <a:ea typeface="+mn-ea"/>
                <a:cs typeface="+mn-cs"/>
              </a:rPr>
              <a:t>3. Tìm trong những câu kể ở bài tập 2:</a:t>
            </a:r>
            <a:br>
              <a:rPr kumimoji="0" lang="en-US" sz="3200" b="0" i="0" u="none" strike="noStrike" kern="1200" cap="none" spc="0" normalizeH="0" baseline="0" noProof="0">
                <a:ln>
                  <a:noFill/>
                </a:ln>
                <a:solidFill>
                  <a:prstClr val="white"/>
                </a:solidFill>
                <a:effectLst/>
                <a:uLnTx/>
                <a:uFillTx/>
                <a:latin typeface="Nunito Black" panose="00000A00000000000000" pitchFamily="2" charset="0"/>
                <a:ea typeface="+mn-ea"/>
                <a:cs typeface="+mn-cs"/>
              </a:rPr>
            </a:br>
            <a:r>
              <a:rPr kumimoji="0" lang="en-US" sz="3200" b="0" i="0" u="none" strike="noStrike" kern="1200" cap="none" spc="0" normalizeH="0" baseline="0" noProof="0">
                <a:ln>
                  <a:noFill/>
                </a:ln>
                <a:solidFill>
                  <a:prstClr val="white"/>
                </a:solidFill>
                <a:effectLst/>
                <a:uLnTx/>
                <a:uFillTx/>
                <a:latin typeface="Nunito Black" panose="00000A00000000000000" pitchFamily="2" charset="0"/>
                <a:ea typeface="+mn-ea"/>
                <a:cs typeface="+mn-cs"/>
              </a:rPr>
              <a:t/>
            </a:r>
            <a:br>
              <a:rPr kumimoji="0" lang="en-US" sz="3200" b="0" i="0" u="none" strike="noStrike" kern="1200" cap="none" spc="0" normalizeH="0" baseline="0" noProof="0">
                <a:ln>
                  <a:noFill/>
                </a:ln>
                <a:solidFill>
                  <a:prstClr val="white"/>
                </a:solidFill>
                <a:effectLst/>
                <a:uLnTx/>
                <a:uFillTx/>
                <a:latin typeface="Nunito Black" panose="00000A00000000000000" pitchFamily="2" charset="0"/>
                <a:ea typeface="+mn-ea"/>
                <a:cs typeface="+mn-cs"/>
              </a:rPr>
            </a:br>
            <a:endParaRPr kumimoji="0" lang="en-US" sz="2800" b="0" i="1" u="none" strike="noStrike" kern="1200" cap="none" spc="0" normalizeH="0" baseline="0" noProof="0">
              <a:ln>
                <a:noFill/>
              </a:ln>
              <a:solidFill>
                <a:prstClr val="white"/>
              </a:solidFill>
              <a:effectLst/>
              <a:uLnTx/>
              <a:uFillTx/>
              <a:latin typeface="Nunito Black" pitchFamily="2" charset="0"/>
              <a:ea typeface="+mn-ea"/>
              <a:cs typeface="+mn-cs"/>
            </a:endParaRPr>
          </a:p>
        </p:txBody>
      </p:sp>
      <p:sp>
        <p:nvSpPr>
          <p:cNvPr id="5" name="TextBox 4">
            <a:extLst>
              <a:ext uri="{FF2B5EF4-FFF2-40B4-BE49-F238E27FC236}">
                <a16:creationId xmlns:a16="http://schemas.microsoft.com/office/drawing/2014/main" xmlns="" id="{F86F04BD-695A-8C65-8DF4-1113140908AD}"/>
              </a:ext>
            </a:extLst>
          </p:cNvPr>
          <p:cNvSpPr txBox="1"/>
          <p:nvPr/>
        </p:nvSpPr>
        <p:spPr>
          <a:xfrm>
            <a:off x="1019174" y="3429000"/>
            <a:ext cx="609765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70C0"/>
              </a:solidFill>
              <a:effectLst/>
              <a:uLnTx/>
              <a:uFillTx/>
              <a:latin typeface="Nunito Black" pitchFamily="2" charset="0"/>
              <a:ea typeface="+mn-ea"/>
              <a:cs typeface="+mn-cs"/>
            </a:endParaRPr>
          </a:p>
        </p:txBody>
      </p:sp>
      <p:sp>
        <p:nvSpPr>
          <p:cNvPr id="7" name="TextBox 6">
            <a:extLst>
              <a:ext uri="{FF2B5EF4-FFF2-40B4-BE49-F238E27FC236}">
                <a16:creationId xmlns:a16="http://schemas.microsoft.com/office/drawing/2014/main" xmlns="" id="{9794AF0C-6B24-7A87-F587-24ECC15357E6}"/>
              </a:ext>
            </a:extLst>
          </p:cNvPr>
          <p:cNvSpPr txBox="1"/>
          <p:nvPr/>
        </p:nvSpPr>
        <p:spPr>
          <a:xfrm>
            <a:off x="4711590" y="4531865"/>
            <a:ext cx="609765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70C0"/>
              </a:solidFill>
              <a:effectLst/>
              <a:uLnTx/>
              <a:uFillTx/>
              <a:latin typeface="Nunito Black" pitchFamily="2" charset="0"/>
              <a:ea typeface="+mn-ea"/>
              <a:cs typeface="+mn-cs"/>
            </a:endParaRPr>
          </a:p>
        </p:txBody>
      </p:sp>
      <p:sp>
        <p:nvSpPr>
          <p:cNvPr id="8" name="Rectangle: Rounded Corners 7">
            <a:extLst>
              <a:ext uri="{FF2B5EF4-FFF2-40B4-BE49-F238E27FC236}">
                <a16:creationId xmlns:a16="http://schemas.microsoft.com/office/drawing/2014/main" xmlns="" id="{BAE6D438-4CC9-81F8-B269-842611A64F6C}"/>
              </a:ext>
            </a:extLst>
          </p:cNvPr>
          <p:cNvSpPr/>
          <p:nvPr/>
        </p:nvSpPr>
        <p:spPr>
          <a:xfrm>
            <a:off x="296517" y="1308886"/>
            <a:ext cx="5294658" cy="580743"/>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ED7D31">
                  <a:lumMod val="75000"/>
                </a:srgbClr>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ED7D31">
                    <a:lumMod val="75000"/>
                  </a:srgbClr>
                </a:solidFill>
                <a:effectLst/>
                <a:uLnTx/>
                <a:uFillTx/>
                <a:latin typeface="Nunito Black" pitchFamily="2" charset="0"/>
                <a:ea typeface="+mn-ea"/>
                <a:cs typeface="+mn-cs"/>
              </a:rPr>
              <a:t>a. Câu nào giới thiệu sự vật?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xmlns="" id="{BA832056-985F-D218-759D-548325C0876E}"/>
              </a:ext>
            </a:extLst>
          </p:cNvPr>
          <p:cNvSpPr/>
          <p:nvPr/>
        </p:nvSpPr>
        <p:spPr>
          <a:xfrm>
            <a:off x="2353917" y="1919487"/>
            <a:ext cx="4989857" cy="46829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b. Câu nào nêu hoạt động?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xmlns="" id="{920D02FF-01A0-40C2-18EC-A768EA3C711F}"/>
              </a:ext>
            </a:extLst>
          </p:cNvPr>
          <p:cNvSpPr/>
          <p:nvPr/>
        </p:nvSpPr>
        <p:spPr>
          <a:xfrm>
            <a:off x="6096000" y="2430720"/>
            <a:ext cx="4989857" cy="495513"/>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c. Câu nào nêu đặc điểm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Folded Corner 10">
            <a:extLst>
              <a:ext uri="{FF2B5EF4-FFF2-40B4-BE49-F238E27FC236}">
                <a16:creationId xmlns:a16="http://schemas.microsoft.com/office/drawing/2014/main" xmlns="" id="{586AE986-9A11-05D3-0A67-09F82BC2E05C}"/>
              </a:ext>
            </a:extLst>
          </p:cNvPr>
          <p:cNvSpPr/>
          <p:nvPr/>
        </p:nvSpPr>
        <p:spPr>
          <a:xfrm>
            <a:off x="482600" y="2926233"/>
            <a:ext cx="3041857" cy="2442619"/>
          </a:xfrm>
          <a:prstGeom prst="foldedCorner">
            <a:avLst/>
          </a:prstGeom>
          <a:solidFill>
            <a:srgbClr val="FA62F3"/>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B05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Nunito Black" pitchFamily="2" charset="0"/>
                <a:ea typeface="+mn-ea"/>
                <a:cs typeface="+mn-cs"/>
              </a:rPr>
              <a:t> Tháp Bà Pô – na – ga là một địa điểm du lịch nổi tiếng ở Nha Trang.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Folded Corner 11">
            <a:extLst>
              <a:ext uri="{FF2B5EF4-FFF2-40B4-BE49-F238E27FC236}">
                <a16:creationId xmlns:a16="http://schemas.microsoft.com/office/drawing/2014/main" xmlns="" id="{0335ED3A-5BA0-F268-122E-2E847AEF890F}"/>
              </a:ext>
            </a:extLst>
          </p:cNvPr>
          <p:cNvSpPr/>
          <p:nvPr/>
        </p:nvSpPr>
        <p:spPr>
          <a:xfrm>
            <a:off x="4186669" y="3081461"/>
            <a:ext cx="2990436" cy="2233069"/>
          </a:xfrm>
          <a:prstGeom prst="foldedCorner">
            <a:avLst/>
          </a:prstGeom>
          <a:solidFill>
            <a:schemeClr val="accent5">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B05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Nunito Black" pitchFamily="2" charset="0"/>
                <a:ea typeface="+mn-ea"/>
                <a:cs typeface="+mn-cs"/>
              </a:rPr>
              <a:t>Ông ngoại đưa đón Dương đi học mỗi khi bố mẹ bận rộn.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Folded Corner 12">
            <a:extLst>
              <a:ext uri="{FF2B5EF4-FFF2-40B4-BE49-F238E27FC236}">
                <a16:creationId xmlns:a16="http://schemas.microsoft.com/office/drawing/2014/main" xmlns="" id="{BA0A8E06-3D1B-1360-C24D-B1E8A3A69AFC}"/>
              </a:ext>
            </a:extLst>
          </p:cNvPr>
          <p:cNvSpPr/>
          <p:nvPr/>
        </p:nvSpPr>
        <p:spPr>
          <a:xfrm>
            <a:off x="7839317" y="3189109"/>
            <a:ext cx="3276391" cy="2120782"/>
          </a:xfrm>
          <a:prstGeom prst="foldedCorner">
            <a:avLst/>
          </a:prstGeom>
          <a:solidFill>
            <a:schemeClr val="accent2">
              <a:lumMod val="40000"/>
              <a:lumOff val="6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B05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Nunito Black" pitchFamily="2" charset="0"/>
                <a:ea typeface="+mn-ea"/>
                <a:cs typeface="+mn-cs"/>
              </a:rPr>
              <a:t>Mỗi một ngày trôi qua, ông đang già đi, còn nó mạnh mẽ hơn.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xmlns="" id="{9FEE02CE-659E-D9BF-C302-9D1096608FD1}"/>
              </a:ext>
            </a:extLst>
          </p:cNvPr>
          <p:cNvSpPr/>
          <p:nvPr/>
        </p:nvSpPr>
        <p:spPr>
          <a:xfrm>
            <a:off x="581024" y="5326563"/>
            <a:ext cx="2890286" cy="580743"/>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ED7D31">
                  <a:lumMod val="75000"/>
                </a:srgbClr>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D7D31">
                    <a:lumMod val="75000"/>
                  </a:srgb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rgbClr val="ED7D31">
                    <a:lumMod val="75000"/>
                  </a:srgbClr>
                </a:solidFill>
                <a:effectLst/>
                <a:uLnTx/>
                <a:uFillTx/>
                <a:latin typeface="Nunito Black" pitchFamily="2" charset="0"/>
                <a:ea typeface="+mn-ea"/>
                <a:cs typeface="+mn-cs"/>
              </a:rPr>
              <a:t>Câu</a:t>
            </a:r>
            <a:r>
              <a:rPr kumimoji="0" lang="en-US" sz="2800" b="0" i="0" u="none" strike="noStrike" kern="1200" cap="none" spc="0" normalizeH="0" baseline="0" noProof="0" dirty="0">
                <a:ln>
                  <a:noFill/>
                </a:ln>
                <a:solidFill>
                  <a:srgbClr val="ED7D31">
                    <a:lumMod val="75000"/>
                  </a:srgbClr>
                </a:solidFill>
                <a:effectLst/>
                <a:uLnTx/>
                <a:uFillTx/>
                <a:latin typeface="Nunito Black" pitchFamily="2" charset="0"/>
                <a:ea typeface="+mn-ea"/>
                <a:cs typeface="+mn-cs"/>
              </a:rPr>
              <a:t> </a:t>
            </a:r>
            <a:r>
              <a:rPr kumimoji="0" lang="en-US" sz="2800" b="0" i="0" u="none" strike="noStrike" kern="1200" cap="none" spc="0" normalizeH="0" baseline="0" noProof="0" dirty="0" err="1" smtClean="0">
                <a:ln>
                  <a:noFill/>
                </a:ln>
                <a:solidFill>
                  <a:srgbClr val="ED7D31">
                    <a:lumMod val="75000"/>
                  </a:srgbClr>
                </a:solidFill>
                <a:effectLst/>
                <a:uLnTx/>
                <a:uFillTx/>
                <a:latin typeface="Nunito Black" pitchFamily="2" charset="0"/>
                <a:ea typeface="+mn-ea"/>
                <a:cs typeface="+mn-cs"/>
              </a:rPr>
              <a:t>giới</a:t>
            </a:r>
            <a:r>
              <a:rPr kumimoji="0" lang="en-US" sz="2800" b="0" i="0" u="none" strike="noStrike" kern="1200" cap="none" spc="0" normalizeH="0" noProof="0" dirty="0" smtClean="0">
                <a:ln>
                  <a:noFill/>
                </a:ln>
                <a:solidFill>
                  <a:srgbClr val="ED7D31">
                    <a:lumMod val="75000"/>
                  </a:srgbClr>
                </a:solidFill>
                <a:effectLst/>
                <a:uLnTx/>
                <a:uFillTx/>
                <a:latin typeface="Nunito Black" pitchFamily="2" charset="0"/>
                <a:ea typeface="+mn-ea"/>
                <a:cs typeface="+mn-cs"/>
              </a:rPr>
              <a:t> </a:t>
            </a:r>
            <a:r>
              <a:rPr kumimoji="0" lang="en-US" sz="2800" b="0" i="0" u="none" strike="noStrike" kern="1200" cap="none" spc="0" normalizeH="0" noProof="0" dirty="0" err="1" smtClean="0">
                <a:ln>
                  <a:noFill/>
                </a:ln>
                <a:solidFill>
                  <a:srgbClr val="ED7D31">
                    <a:lumMod val="75000"/>
                  </a:srgbClr>
                </a:solidFill>
                <a:effectLst/>
                <a:uLnTx/>
                <a:uFillTx/>
                <a:latin typeface="Nunito Black" pitchFamily="2" charset="0"/>
                <a:ea typeface="+mn-ea"/>
                <a:cs typeface="+mn-cs"/>
              </a:rPr>
              <a:t>thiệu</a:t>
            </a:r>
            <a:endParaRPr kumimoji="0" lang="en-US" sz="2800" b="0" i="0" u="none" strike="noStrike" kern="1200" cap="none" spc="0" normalizeH="0" baseline="0" noProof="0" dirty="0">
              <a:ln>
                <a:noFill/>
              </a:ln>
              <a:solidFill>
                <a:srgbClr val="ED7D31">
                  <a:lumMod val="75000"/>
                </a:srgbClr>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xmlns="" id="{6035B2BF-2070-6024-8BFC-8D66789A1DFF}"/>
              </a:ext>
            </a:extLst>
          </p:cNvPr>
          <p:cNvSpPr/>
          <p:nvPr/>
        </p:nvSpPr>
        <p:spPr>
          <a:xfrm>
            <a:off x="3848100" y="5356079"/>
            <a:ext cx="3614426" cy="46829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 Câu nêu hoạt động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xmlns="" id="{1EFB3192-6641-C191-E340-88C920C41458}"/>
              </a:ext>
            </a:extLst>
          </p:cNvPr>
          <p:cNvSpPr/>
          <p:nvPr/>
        </p:nvSpPr>
        <p:spPr>
          <a:xfrm>
            <a:off x="7839316" y="5328858"/>
            <a:ext cx="3276392" cy="495513"/>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Câu nêu đặc điểm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31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5">
            <a:extLst>
              <a:ext uri="{FF2B5EF4-FFF2-40B4-BE49-F238E27FC236}">
                <a16:creationId xmlns:a16="http://schemas.microsoft.com/office/drawing/2014/main" xmlns="" id="{F455716D-3DF8-3AEC-EC2D-2E6F2268054C}"/>
              </a:ext>
            </a:extLst>
          </p:cNvPr>
          <p:cNvGrpSpPr>
            <a:grpSpLocks noChangeAspect="1"/>
          </p:cNvGrpSpPr>
          <p:nvPr/>
        </p:nvGrpSpPr>
        <p:grpSpPr>
          <a:xfrm>
            <a:off x="10754017" y="247650"/>
            <a:ext cx="1066804" cy="1066800"/>
            <a:chOff x="0" y="0"/>
            <a:chExt cx="6350000" cy="6349975"/>
          </a:xfrm>
        </p:grpSpPr>
        <p:sp>
          <p:nvSpPr>
            <p:cNvPr id="4" name="Freeform 6">
              <a:extLst>
                <a:ext uri="{FF2B5EF4-FFF2-40B4-BE49-F238E27FC236}">
                  <a16:creationId xmlns:a16="http://schemas.microsoft.com/office/drawing/2014/main" xmlns="" id="{89F8F60D-8561-40AC-DC6D-7444D1D7F62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5" name="Rectangle: Rounded Corners 4">
            <a:extLst>
              <a:ext uri="{FF2B5EF4-FFF2-40B4-BE49-F238E27FC236}">
                <a16:creationId xmlns:a16="http://schemas.microsoft.com/office/drawing/2014/main" xmlns="" id="{D6D73E3D-C62C-2D5B-AEE2-B817E27AE7E3}"/>
              </a:ext>
            </a:extLst>
          </p:cNvPr>
          <p:cNvSpPr/>
          <p:nvPr/>
        </p:nvSpPr>
        <p:spPr>
          <a:xfrm>
            <a:off x="768349" y="342900"/>
            <a:ext cx="9375776" cy="847548"/>
          </a:xfrm>
          <a:prstGeom prst="round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OpenSans"/>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OpenSans"/>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Nunito Black" panose="00000A00000000000000" pitchFamily="2" charset="0"/>
                <a:ea typeface="+mn-ea"/>
                <a:cs typeface="+mn-cs"/>
              </a:rPr>
              <a:t>4. </a:t>
            </a:r>
            <a:r>
              <a:rPr kumimoji="0" lang="vi-VN" sz="3200" b="0" i="0" u="none" strike="noStrike" kern="1200" cap="none" spc="0" normalizeH="0" baseline="0" noProof="0" dirty="0">
                <a:ln>
                  <a:noFill/>
                </a:ln>
                <a:solidFill>
                  <a:prstClr val="white"/>
                </a:solidFill>
                <a:effectLst/>
                <a:uLnTx/>
                <a:uFillTx/>
                <a:latin typeface="Nunito Black" pitchFamily="2" charset="0"/>
                <a:ea typeface="+mn-ea"/>
                <a:cs typeface="+mn-cs"/>
              </a:rPr>
              <a:t>Những câu văn nào dưới đây thể hiện cảm xúc với </a:t>
            </a:r>
            <a:r>
              <a:rPr kumimoji="0" lang="vi-VN" sz="3200" b="0" i="0" u="none" strike="noStrike" kern="1200" cap="none" spc="0" normalizeH="0" baseline="0" noProof="0" dirty="0" smtClean="0">
                <a:ln>
                  <a:noFill/>
                </a:ln>
                <a:solidFill>
                  <a:prstClr val="white"/>
                </a:solidFill>
                <a:effectLst/>
                <a:uLnTx/>
                <a:uFillTx/>
                <a:latin typeface="Nunito Black" pitchFamily="2" charset="0"/>
                <a:ea typeface="+mn-ea"/>
                <a:cs typeface="+mn-cs"/>
              </a:rPr>
              <a:t>người </a:t>
            </a:r>
            <a:r>
              <a:rPr kumimoji="0" lang="vi-VN" sz="3200" b="0" i="0" u="none" strike="noStrike" kern="1200" cap="none" spc="0" normalizeH="0" baseline="0" noProof="0" dirty="0">
                <a:ln>
                  <a:noFill/>
                </a:ln>
                <a:solidFill>
                  <a:prstClr val="white"/>
                </a:solidFill>
                <a:effectLst/>
                <a:uLnTx/>
                <a:uFillTx/>
                <a:latin typeface="Nunito Black" pitchFamily="2" charset="0"/>
                <a:ea typeface="+mn-ea"/>
                <a:cs typeface="+mn-cs"/>
              </a:rPr>
              <a:t>thân?</a:t>
            </a:r>
            <a:br>
              <a:rPr kumimoji="0" lang="vi-VN" sz="3200" b="0" i="0" u="none" strike="noStrike" kern="1200" cap="none" spc="0" normalizeH="0" baseline="0" noProof="0" dirty="0">
                <a:ln>
                  <a:noFill/>
                </a:ln>
                <a:solidFill>
                  <a:prstClr val="white"/>
                </a:solidFill>
                <a:effectLst/>
                <a:uLnTx/>
                <a:uFillTx/>
                <a:latin typeface="Nunito Black" pitchFamily="2" charset="0"/>
                <a:ea typeface="+mn-ea"/>
                <a:cs typeface="+mn-cs"/>
              </a:rPr>
            </a:br>
            <a:r>
              <a:rPr kumimoji="0" lang="vi-VN" sz="3600" b="0" i="0" u="none" strike="noStrike" kern="1200" cap="none" spc="0" normalizeH="0" baseline="0" noProof="0" dirty="0">
                <a:ln>
                  <a:noFill/>
                </a:ln>
                <a:solidFill>
                  <a:srgbClr val="000000"/>
                </a:solidFill>
                <a:effectLst/>
                <a:uLnTx/>
                <a:uFillTx/>
                <a:latin typeface="OpenSans"/>
                <a:ea typeface="+mn-ea"/>
                <a:cs typeface="+mn-cs"/>
              </a:rPr>
              <a:t/>
            </a:r>
            <a:br>
              <a:rPr kumimoji="0" lang="vi-VN" sz="3600" b="0" i="0" u="none" strike="noStrike" kern="1200" cap="none" spc="0" normalizeH="0" baseline="0" noProof="0" dirty="0">
                <a:ln>
                  <a:noFill/>
                </a:ln>
                <a:solidFill>
                  <a:srgbClr val="000000"/>
                </a:solidFill>
                <a:effectLst/>
                <a:uLnTx/>
                <a:uFillTx/>
                <a:latin typeface="OpenSans"/>
                <a:ea typeface="+mn-ea"/>
                <a:cs typeface="+mn-cs"/>
              </a:rPr>
            </a:br>
            <a:endParaRPr kumimoji="0" lang="en-US" sz="3200" b="0" i="1"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7" name="TextBox 6">
            <a:extLst>
              <a:ext uri="{FF2B5EF4-FFF2-40B4-BE49-F238E27FC236}">
                <a16:creationId xmlns:a16="http://schemas.microsoft.com/office/drawing/2014/main" xmlns="" id="{C8B0D91E-0E74-CC7E-611E-69F5CC1A9939}"/>
              </a:ext>
            </a:extLst>
          </p:cNvPr>
          <p:cNvSpPr txBox="1"/>
          <p:nvPr/>
        </p:nvSpPr>
        <p:spPr>
          <a:xfrm>
            <a:off x="752767" y="1993464"/>
            <a:ext cx="10001250"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2060"/>
                </a:solidFill>
                <a:effectLst/>
                <a:uLnTx/>
                <a:uFillTx/>
                <a:latin typeface="Nunito Black" pitchFamily="2" charset="0"/>
                <a:ea typeface="+mn-ea"/>
                <a:cs typeface="+mn-cs"/>
              </a:rPr>
              <a:t>a. Dương nhìn ông, lòng trào lên cảm xúc yêu thương khó tả.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2060"/>
                </a:solidFill>
                <a:effectLst/>
                <a:uLnTx/>
                <a:uFillTx/>
                <a:latin typeface="Nunito Black" pitchFamily="2" charset="0"/>
                <a:ea typeface="+mn-ea"/>
                <a:cs typeface="+mn-cs"/>
              </a:rPr>
              <a:t>b. Thường ngày, Dương luôn nghĩ ông rất nhanh nhẹn.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2060"/>
                </a:solidFill>
                <a:effectLst/>
                <a:uLnTx/>
                <a:uFillTx/>
                <a:latin typeface="Nunito Black" pitchFamily="2" charset="0"/>
                <a:ea typeface="+mn-ea"/>
                <a:cs typeface="+mn-cs"/>
              </a:rPr>
              <a:t>c. Ông đưa đón nó đi học mỗi khi bố mẹ bận rộn.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2060"/>
                </a:solidFill>
                <a:effectLst/>
                <a:uLnTx/>
                <a:uFillTx/>
                <a:latin typeface="Nunito Black" pitchFamily="2" charset="0"/>
                <a:ea typeface="+mn-ea"/>
                <a:cs typeface="+mn-cs"/>
              </a:rPr>
              <a:t>d. Ông ngoại ơi, cháu yêu ông nhiều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OpenSans"/>
                <a:ea typeface="+mn-ea"/>
                <a:cs typeface="+mn-cs"/>
              </a:rPr>
              <a:t/>
            </a:r>
            <a:br>
              <a:rPr kumimoji="0" lang="vi-VN" sz="2000" b="0" i="0" u="none" strike="noStrike" kern="1200" cap="none" spc="0" normalizeH="0" baseline="0" noProof="0">
                <a:ln>
                  <a:noFill/>
                </a:ln>
                <a:solidFill>
                  <a:srgbClr val="000000"/>
                </a:solidFill>
                <a:effectLst/>
                <a:uLnTx/>
                <a:uFillTx/>
                <a:latin typeface="OpenSans"/>
                <a:ea typeface="+mn-ea"/>
                <a:cs typeface="+mn-cs"/>
              </a:rPr>
            </a:br>
            <a:r>
              <a:rPr kumimoji="0" lang="vi-VN" sz="2000" b="0" i="0" u="none" strike="noStrike" kern="1200" cap="none" spc="0" normalizeH="0" baseline="0" noProof="0">
                <a:ln>
                  <a:noFill/>
                </a:ln>
                <a:solidFill>
                  <a:srgbClr val="000000"/>
                </a:solidFill>
                <a:effectLst/>
                <a:uLnTx/>
                <a:uFillTx/>
                <a:latin typeface="OpenSans"/>
                <a:ea typeface="+mn-ea"/>
                <a:cs typeface="+mn-cs"/>
              </a:rPr>
              <a:t/>
            </a:r>
            <a:br>
              <a:rPr kumimoji="0" lang="vi-VN" sz="2000" b="0" i="0" u="none" strike="noStrike" kern="1200" cap="none" spc="0" normalizeH="0" baseline="0" noProof="0">
                <a:ln>
                  <a:noFill/>
                </a:ln>
                <a:solidFill>
                  <a:srgbClr val="000000"/>
                </a:solidFill>
                <a:effectLst/>
                <a:uLnTx/>
                <a:uFillTx/>
                <a:latin typeface="OpenSans"/>
                <a:ea typeface="+mn-ea"/>
                <a:cs typeface="+mn-cs"/>
              </a:rPr>
            </a:b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95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7">
                                            <p:txEl>
                                              <p:pRg st="1" end="1"/>
                                            </p:txEl>
                                          </p:spTgt>
                                        </p:tgtEl>
                                        <p:attrNameLst>
                                          <p:attrName>ppt_w</p:attrName>
                                        </p:attrNameLst>
                                      </p:cBhvr>
                                      <p:tavLst>
                                        <p:tav tm="0">
                                          <p:val>
                                            <p:strVal val="ppt_w"/>
                                          </p:val>
                                        </p:tav>
                                        <p:tav tm="100000">
                                          <p:val>
                                            <p:fltVal val="0"/>
                                          </p:val>
                                        </p:tav>
                                      </p:tavLst>
                                    </p:anim>
                                    <p:anim calcmode="lin" valueType="num">
                                      <p:cBhvr>
                                        <p:cTn id="7"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8" dur="500"/>
                                        <p:tgtEl>
                                          <p:spTgt spid="7">
                                            <p:txEl>
                                              <p:pRg st="1" end="1"/>
                                            </p:txEl>
                                          </p:spTgt>
                                        </p:tgtEl>
                                      </p:cBhvr>
                                    </p:animEffect>
                                    <p:set>
                                      <p:cBhvr>
                                        <p:cTn id="9" dur="1" fill="hold">
                                          <p:stCondLst>
                                            <p:cond delay="499"/>
                                          </p:stCondLst>
                                        </p:cTn>
                                        <p:tgtEl>
                                          <p:spTgt spid="7">
                                            <p:txEl>
                                              <p:pRg st="1" end="1"/>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xEl>
                                              <p:pRg st="2" end="2"/>
                                            </p:txEl>
                                          </p:spTgt>
                                        </p:tgtEl>
                                        <p:attrNameLst>
                                          <p:attrName>ppt_w</p:attrName>
                                        </p:attrNameLst>
                                      </p:cBhvr>
                                      <p:tavLst>
                                        <p:tav tm="0">
                                          <p:val>
                                            <p:strVal val="ppt_w"/>
                                          </p:val>
                                        </p:tav>
                                        <p:tav tm="100000">
                                          <p:val>
                                            <p:fltVal val="0"/>
                                          </p:val>
                                        </p:tav>
                                      </p:tavLst>
                                    </p:anim>
                                    <p:anim calcmode="lin" valueType="num">
                                      <p:cBhvr>
                                        <p:cTn id="14"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5" dur="500"/>
                                        <p:tgtEl>
                                          <p:spTgt spid="7">
                                            <p:txEl>
                                              <p:pRg st="2" end="2"/>
                                            </p:txEl>
                                          </p:spTgt>
                                        </p:tgtEl>
                                      </p:cBhvr>
                                    </p:animEffect>
                                    <p:set>
                                      <p:cBhvr>
                                        <p:cTn id="16"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583B278-3D92-464E-8799-D27DCE9AB48A}"/>
              </a:ext>
            </a:extLst>
          </p:cNvPr>
          <p:cNvSpPr/>
          <p:nvPr/>
        </p:nvSpPr>
        <p:spPr>
          <a:xfrm>
            <a:off x="768349" y="342900"/>
            <a:ext cx="9375776" cy="847548"/>
          </a:xfrm>
          <a:prstGeom prst="round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OpenSans"/>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OpenSans"/>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Nunito Black" panose="00000A00000000000000" pitchFamily="2" charset="0"/>
                <a:ea typeface="+mn-ea"/>
                <a:cs typeface="+mn-cs"/>
              </a:rPr>
              <a:t>5. </a:t>
            </a:r>
            <a:r>
              <a:rPr kumimoji="0" lang="vi-VN" sz="2800" b="0" i="0" u="none" strike="noStrike" kern="1200" cap="none" spc="0" normalizeH="0" baseline="0" noProof="0">
                <a:ln>
                  <a:noFill/>
                </a:ln>
                <a:solidFill>
                  <a:prstClr val="white"/>
                </a:solidFill>
                <a:effectLst/>
                <a:uLnTx/>
                <a:uFillTx/>
                <a:latin typeface="Nunito Black" pitchFamily="2" charset="0"/>
                <a:ea typeface="+mn-ea"/>
                <a:cs typeface="+mn-cs"/>
              </a:rPr>
              <a:t>Nói 2 – 3 câu thể hiện cảm xúc của em khi nghĩ về một cử chỉ, việc làm của người thân.</a:t>
            </a:r>
            <a:br>
              <a:rPr kumimoji="0" lang="vi-VN" sz="2800" b="0" i="0" u="none" strike="noStrike" kern="1200" cap="none" spc="0" normalizeH="0" baseline="0" noProof="0">
                <a:ln>
                  <a:noFill/>
                </a:ln>
                <a:solidFill>
                  <a:prstClr val="white"/>
                </a:solidFill>
                <a:effectLst/>
                <a:uLnTx/>
                <a:uFillTx/>
                <a:latin typeface="Nunito Black" pitchFamily="2" charset="0"/>
                <a:ea typeface="+mn-ea"/>
                <a:cs typeface="+mn-cs"/>
              </a:rPr>
            </a:br>
            <a:r>
              <a:rPr kumimoji="0" lang="vi-VN" sz="2800" b="0" i="0" u="none" strike="noStrike" kern="1200" cap="none" spc="0" normalizeH="0" baseline="0" noProof="0">
                <a:ln>
                  <a:noFill/>
                </a:ln>
                <a:solidFill>
                  <a:srgbClr val="000000"/>
                </a:solidFill>
                <a:effectLst/>
                <a:uLnTx/>
                <a:uFillTx/>
                <a:latin typeface="OpenSans"/>
                <a:ea typeface="+mn-ea"/>
                <a:cs typeface="+mn-cs"/>
              </a:rPr>
              <a:t/>
            </a:r>
            <a:br>
              <a:rPr kumimoji="0" lang="vi-VN" sz="2800" b="0" i="0" u="none" strike="noStrike" kern="1200" cap="none" spc="0" normalizeH="0" baseline="0" noProof="0">
                <a:ln>
                  <a:noFill/>
                </a:ln>
                <a:solidFill>
                  <a:srgbClr val="000000"/>
                </a:solidFill>
                <a:effectLst/>
                <a:uLnTx/>
                <a:uFillTx/>
                <a:latin typeface="OpenSans"/>
                <a:ea typeface="+mn-ea"/>
                <a:cs typeface="+mn-cs"/>
              </a:rPr>
            </a:br>
            <a:endParaRPr kumimoji="0" lang="en-US" sz="2800" b="0" i="1" u="none" strike="noStrike" kern="1200" cap="none" spc="0" normalizeH="0" baseline="0" noProof="0">
              <a:ln>
                <a:noFill/>
              </a:ln>
              <a:solidFill>
                <a:prstClr val="white"/>
              </a:solidFill>
              <a:effectLst/>
              <a:uLnTx/>
              <a:uFillTx/>
              <a:latin typeface="Nunito Black" pitchFamily="2" charset="0"/>
              <a:ea typeface="+mn-ea"/>
              <a:cs typeface="+mn-cs"/>
            </a:endParaRPr>
          </a:p>
        </p:txBody>
      </p:sp>
      <p:sp>
        <p:nvSpPr>
          <p:cNvPr id="5" name="TextBox 4">
            <a:extLst>
              <a:ext uri="{FF2B5EF4-FFF2-40B4-BE49-F238E27FC236}">
                <a16:creationId xmlns:a16="http://schemas.microsoft.com/office/drawing/2014/main" xmlns="" id="{CC97BBD8-098E-09CC-6FB4-5EEA2FDD472D}"/>
              </a:ext>
            </a:extLst>
          </p:cNvPr>
          <p:cNvSpPr txBox="1"/>
          <p:nvPr/>
        </p:nvSpPr>
        <p:spPr>
          <a:xfrm>
            <a:off x="166130" y="1898452"/>
            <a:ext cx="5694200" cy="2308324"/>
          </a:xfrm>
          <a:prstGeom prst="rect">
            <a:avLst/>
          </a:prstGeom>
          <a:noFill/>
          <a:ln w="57150">
            <a:solidFill>
              <a:srgbClr val="00B0F0"/>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OpenSans"/>
                <a:ea typeface="+mn-ea"/>
                <a:cs typeface="+mn-cs"/>
              </a:rPr>
              <a:t>- </a:t>
            </a:r>
            <a:r>
              <a:rPr kumimoji="0" lang="en-US" sz="2800" b="0" i="0" u="none" strike="noStrike" kern="1200" cap="none" spc="0" normalizeH="0" baseline="0" noProof="0">
                <a:ln>
                  <a:noFill/>
                </a:ln>
                <a:solidFill>
                  <a:srgbClr val="70AD47">
                    <a:lumMod val="50000"/>
                  </a:srgbClr>
                </a:solidFill>
                <a:effectLst/>
                <a:uLnTx/>
                <a:uFillTx/>
                <a:latin typeface="Nunito Black" pitchFamily="2" charset="0"/>
                <a:ea typeface="+mn-ea"/>
                <a:cs typeface="+mn-cs"/>
              </a:rPr>
              <a:t>Nhìn ông cặm cụi làm chiếc diều cho em, em cảm thấy rất vui và hạnh phúc. Em chỉ muốn chạy đến bên ông và nói rằng mình yêu ông thật nhiều.</a:t>
            </a:r>
            <a:endParaRPr kumimoji="0" lang="en-US" sz="3200" b="0" i="0" u="none" strike="noStrike" kern="1200" cap="none" spc="0" normalizeH="0" baseline="0" noProof="0">
              <a:ln>
                <a:noFill/>
              </a:ln>
              <a:solidFill>
                <a:srgbClr val="70AD47">
                  <a:lumMod val="50000"/>
                </a:srgbClr>
              </a:solidFill>
              <a:effectLst/>
              <a:uLnTx/>
              <a:uFillTx/>
              <a:latin typeface="Nunito Black" pitchFamily="2" charset="0"/>
              <a:ea typeface="+mn-ea"/>
              <a:cs typeface="+mn-cs"/>
            </a:endParaRPr>
          </a:p>
        </p:txBody>
      </p:sp>
      <p:sp>
        <p:nvSpPr>
          <p:cNvPr id="6" name="TextBox 5">
            <a:extLst>
              <a:ext uri="{FF2B5EF4-FFF2-40B4-BE49-F238E27FC236}">
                <a16:creationId xmlns:a16="http://schemas.microsoft.com/office/drawing/2014/main" xmlns="" id="{6326B9AB-69B0-0AEB-A6AA-1455148D6157}"/>
              </a:ext>
            </a:extLst>
          </p:cNvPr>
          <p:cNvSpPr txBox="1"/>
          <p:nvPr/>
        </p:nvSpPr>
        <p:spPr>
          <a:xfrm>
            <a:off x="5982878" y="4206776"/>
            <a:ext cx="5694200" cy="2308324"/>
          </a:xfrm>
          <a:prstGeom prst="rect">
            <a:avLst/>
          </a:prstGeom>
          <a:noFill/>
          <a:ln w="57150">
            <a:solidFill>
              <a:srgbClr val="FA62F3"/>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7030A0"/>
                </a:solidFill>
                <a:effectLst/>
                <a:uLnTx/>
                <a:uFillTx/>
                <a:latin typeface="OpenSans"/>
                <a:ea typeface="+mn-ea"/>
                <a:cs typeface="+mn-cs"/>
              </a:rPr>
              <a:t>- </a:t>
            </a:r>
            <a:r>
              <a:rPr kumimoji="0" lang="vi-VN" sz="2800" b="0" i="0" u="none" strike="noStrike" kern="1200" cap="none" spc="0" normalizeH="0" baseline="0" noProof="0">
                <a:ln>
                  <a:noFill/>
                </a:ln>
                <a:solidFill>
                  <a:srgbClr val="7030A0"/>
                </a:solidFill>
                <a:effectLst/>
                <a:uLnTx/>
                <a:uFillTx/>
                <a:latin typeface="Nunito Black" pitchFamily="2" charset="0"/>
                <a:ea typeface="+mn-ea"/>
                <a:cs typeface="+mn-cs"/>
              </a:rPr>
              <a:t>Khi em bị ốm, mẹ thức cả đêm để chăm sóc cho em. Mỗi lần em tỉnh dậy đều thấy mẹ đang ngồi bên cạnh. Em thương mẹ rất nhiều!</a:t>
            </a:r>
            <a:endParaRPr kumimoji="0" lang="en-US" sz="3200" b="0" i="0" u="none" strike="noStrike" kern="1200" cap="none" spc="0" normalizeH="0" baseline="0" noProof="0">
              <a:ln>
                <a:noFill/>
              </a:ln>
              <a:solidFill>
                <a:srgbClr val="7030A0"/>
              </a:solidFill>
              <a:effectLst/>
              <a:uLnTx/>
              <a:uFillTx/>
              <a:latin typeface="Nunito Black" pitchFamily="2" charset="0"/>
              <a:ea typeface="+mn-ea"/>
              <a:cs typeface="+mn-cs"/>
            </a:endParaRPr>
          </a:p>
        </p:txBody>
      </p:sp>
      <p:sp>
        <p:nvSpPr>
          <p:cNvPr id="8" name="Speech Bubble: Rectangle with Corners Rounded 7">
            <a:extLst>
              <a:ext uri="{FF2B5EF4-FFF2-40B4-BE49-F238E27FC236}">
                <a16:creationId xmlns:a16="http://schemas.microsoft.com/office/drawing/2014/main" xmlns="" id="{F246FDA7-ACE1-B65E-551A-A14AABC42B81}"/>
              </a:ext>
            </a:extLst>
          </p:cNvPr>
          <p:cNvSpPr/>
          <p:nvPr/>
        </p:nvSpPr>
        <p:spPr>
          <a:xfrm>
            <a:off x="6096000" y="1312872"/>
            <a:ext cx="2246720" cy="1918165"/>
          </a:xfrm>
          <a:prstGeom prst="wedgeRoundRectCallout">
            <a:avLst>
              <a:gd name="adj1" fmla="val 60985"/>
              <a:gd name="adj2" fmla="val 38419"/>
              <a:gd name="adj3" fmla="val 1666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Nunito Black" pitchFamily="2" charset="0"/>
                <a:ea typeface="+mn-ea"/>
                <a:cs typeface="+mn-cs"/>
              </a:rPr>
              <a:t>Cử chỉ, việc làm nào của người thân gợi cảm xúc cho em?</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peech Bubble: Rectangle with Corners Rounded 8">
            <a:extLst>
              <a:ext uri="{FF2B5EF4-FFF2-40B4-BE49-F238E27FC236}">
                <a16:creationId xmlns:a16="http://schemas.microsoft.com/office/drawing/2014/main" xmlns="" id="{E7F7512C-386D-4F10-4B8F-DFABB6C1D3DA}"/>
              </a:ext>
            </a:extLst>
          </p:cNvPr>
          <p:cNvSpPr/>
          <p:nvPr/>
        </p:nvSpPr>
        <p:spPr>
          <a:xfrm>
            <a:off x="6313601" y="1376394"/>
            <a:ext cx="1811518" cy="1579585"/>
          </a:xfrm>
          <a:prstGeom prst="wedgeRoundRectCallout">
            <a:avLst>
              <a:gd name="adj1" fmla="val 60985"/>
              <a:gd name="adj2" fmla="val 38419"/>
              <a:gd name="adj3" fmla="val 1666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Nunito Black" pitchFamily="2" charset="0"/>
                <a:ea typeface="+mn-ea"/>
                <a:cs typeface="+mn-cs"/>
              </a:rPr>
              <a:t>Em hãy diễn tả cụ thể cảm xúc đó?</a:t>
            </a:r>
            <a:r>
              <a:rPr kumimoji="0" lang="en-US" sz="2400" b="0" i="0" u="none" strike="noStrike" kern="1200" cap="none" spc="0" normalizeH="0" baseline="0" noProof="0">
                <a:ln>
                  <a:noFill/>
                </a:ln>
                <a:solidFill>
                  <a:srgbClr val="000000"/>
                </a:solidFill>
                <a:effectLst/>
                <a:uLnTx/>
                <a:uFillTx/>
                <a:latin typeface="OpenSans"/>
                <a:ea typeface="+mn-ea"/>
                <a:cs typeface="+mn-cs"/>
              </a:rPr>
              <a:t/>
            </a:r>
            <a:br>
              <a:rPr kumimoji="0" lang="en-US" sz="2400" b="0" i="0" u="none" strike="noStrike" kern="1200" cap="none" spc="0" normalizeH="0" baseline="0" noProof="0">
                <a:ln>
                  <a:noFill/>
                </a:ln>
                <a:solidFill>
                  <a:srgbClr val="000000"/>
                </a:solidFill>
                <a:effectLst/>
                <a:uLnTx/>
                <a:uFillTx/>
                <a:latin typeface="OpenSans"/>
                <a:ea typeface="+mn-ea"/>
                <a:cs typeface="+mn-cs"/>
              </a:rPr>
            </a:br>
            <a:r>
              <a:rPr kumimoji="0" lang="en-US" sz="2400" b="0" i="0" u="none" strike="noStrike" kern="1200" cap="none" spc="0" normalizeH="0" baseline="0" noProof="0">
                <a:ln>
                  <a:noFill/>
                </a:ln>
                <a:solidFill>
                  <a:srgbClr val="000000"/>
                </a:solidFill>
                <a:effectLst/>
                <a:uLnTx/>
                <a:uFillTx/>
                <a:latin typeface="OpenSans"/>
                <a:ea typeface="+mn-ea"/>
                <a:cs typeface="+mn-cs"/>
              </a:rPr>
              <a:t/>
            </a:r>
            <a:br>
              <a:rPr kumimoji="0" lang="en-US" sz="2400" b="0" i="0" u="none" strike="noStrike" kern="1200" cap="none" spc="0" normalizeH="0" baseline="0" noProof="0">
                <a:ln>
                  <a:noFill/>
                </a:ln>
                <a:solidFill>
                  <a:srgbClr val="000000"/>
                </a:solidFill>
                <a:effectLst/>
                <a:uLnTx/>
                <a:uFillTx/>
                <a:latin typeface="OpenSans"/>
                <a:ea typeface="+mn-ea"/>
                <a:cs typeface="+mn-cs"/>
              </a:rPr>
            </a:b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9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8"/>
                                        </p:tgtEl>
                                        <p:attrNameLst>
                                          <p:attrName>ppt_w</p:attrName>
                                        </p:attrNameLst>
                                      </p:cBhvr>
                                      <p:tavLst>
                                        <p:tav tm="0">
                                          <p:val>
                                            <p:strVal val="ppt_w"/>
                                          </p:val>
                                        </p:tav>
                                        <p:tav tm="100000">
                                          <p:val>
                                            <p:fltVal val="0"/>
                                          </p:val>
                                        </p:tav>
                                      </p:tavLst>
                                    </p:anim>
                                    <p:anim calcmode="lin" valueType="num">
                                      <p:cBhvr>
                                        <p:cTn id="14" dur="1000"/>
                                        <p:tgtEl>
                                          <p:spTgt spid="8"/>
                                        </p:tgtEl>
                                        <p:attrNameLst>
                                          <p:attrName>ppt_h</p:attrName>
                                        </p:attrNameLst>
                                      </p:cBhvr>
                                      <p:tavLst>
                                        <p:tav tm="0">
                                          <p:val>
                                            <p:strVal val="ppt_h"/>
                                          </p:val>
                                        </p:tav>
                                        <p:tav tm="100000">
                                          <p:val>
                                            <p:fltVal val="0"/>
                                          </p:val>
                                        </p:tav>
                                      </p:tavLst>
                                    </p:anim>
                                    <p:anim calcmode="lin" valueType="num">
                                      <p:cBhvr>
                                        <p:cTn id="15" dur="1000"/>
                                        <p:tgtEl>
                                          <p:spTgt spid="8"/>
                                        </p:tgtEl>
                                        <p:attrNameLst>
                                          <p:attrName>style.rotation</p:attrName>
                                        </p:attrNameLst>
                                      </p:cBhvr>
                                      <p:tavLst>
                                        <p:tav tm="0">
                                          <p:val>
                                            <p:fltVal val="0"/>
                                          </p:val>
                                        </p:tav>
                                        <p:tav tm="100000">
                                          <p:val>
                                            <p:fltVal val="90"/>
                                          </p:val>
                                        </p:tav>
                                      </p:tavLst>
                                    </p:anim>
                                    <p:animEffect transition="out" filter="fad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1" nodeType="clickEffect">
                                  <p:stCondLst>
                                    <p:cond delay="0"/>
                                  </p:stCondLst>
                                  <p:childTnLst>
                                    <p:anim calcmode="lin" valueType="num">
                                      <p:cBhvr>
                                        <p:cTn id="28" dur="1000"/>
                                        <p:tgtEl>
                                          <p:spTgt spid="9"/>
                                        </p:tgtEl>
                                        <p:attrNameLst>
                                          <p:attrName>ppt_w</p:attrName>
                                        </p:attrNameLst>
                                      </p:cBhvr>
                                      <p:tavLst>
                                        <p:tav tm="0">
                                          <p:val>
                                            <p:strVal val="ppt_w"/>
                                          </p:val>
                                        </p:tav>
                                        <p:tav tm="100000">
                                          <p:val>
                                            <p:fltVal val="0"/>
                                          </p:val>
                                        </p:tav>
                                      </p:tavLst>
                                    </p:anim>
                                    <p:anim calcmode="lin" valueType="num">
                                      <p:cBhvr>
                                        <p:cTn id="29" dur="1000"/>
                                        <p:tgtEl>
                                          <p:spTgt spid="9"/>
                                        </p:tgtEl>
                                        <p:attrNameLst>
                                          <p:attrName>ppt_h</p:attrName>
                                        </p:attrNameLst>
                                      </p:cBhvr>
                                      <p:tavLst>
                                        <p:tav tm="0">
                                          <p:val>
                                            <p:strVal val="ppt_h"/>
                                          </p:val>
                                        </p:tav>
                                        <p:tav tm="100000">
                                          <p:val>
                                            <p:fltVal val="0"/>
                                          </p:val>
                                        </p:tav>
                                      </p:tavLst>
                                    </p:anim>
                                    <p:anim calcmode="lin" valueType="num">
                                      <p:cBhvr>
                                        <p:cTn id="30" dur="1000"/>
                                        <p:tgtEl>
                                          <p:spTgt spid="9"/>
                                        </p:tgtEl>
                                        <p:attrNameLst>
                                          <p:attrName>style.rotation</p:attrName>
                                        </p:attrNameLst>
                                      </p:cBhvr>
                                      <p:tavLst>
                                        <p:tav tm="0">
                                          <p:val>
                                            <p:fltVal val="0"/>
                                          </p:val>
                                        </p:tav>
                                        <p:tav tm="100000">
                                          <p:val>
                                            <p:fltVal val="90"/>
                                          </p:val>
                                        </p:tav>
                                      </p:tavLst>
                                    </p:anim>
                                    <p:animEffect transition="out" filter="fade">
                                      <p:cBhvr>
                                        <p:cTn id="31" dur="1000"/>
                                        <p:tgtEl>
                                          <p:spTgt spid="9"/>
                                        </p:tgtEl>
                                      </p:cBhvr>
                                    </p:animEffect>
                                    <p:set>
                                      <p:cBhvr>
                                        <p:cTn id="32" dur="1" fill="hold">
                                          <p:stCondLst>
                                            <p:cond delay="9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8" grpId="1" animBg="1"/>
      <p:bldP spid="9" grpId="0" animBg="1"/>
      <p:bldP spid="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D1C3AD0-715A-4C39-48A2-7FDC4C291F33}"/>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OpenSans"/>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OpenSans"/>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Nunito Black" panose="00000A00000000000000" pitchFamily="2" charset="0"/>
                <a:ea typeface="+mn-ea"/>
                <a:cs typeface="+mn-cs"/>
              </a:rPr>
              <a:t>6. </a:t>
            </a:r>
            <a:r>
              <a:rPr kumimoji="0" lang="vi-VN" sz="3200" b="0" i="0" u="none" strike="noStrike" kern="1200" cap="none" spc="0" normalizeH="0" baseline="0" noProof="0">
                <a:ln>
                  <a:noFill/>
                </a:ln>
                <a:solidFill>
                  <a:prstClr val="white"/>
                </a:solidFill>
                <a:effectLst/>
                <a:uLnTx/>
                <a:uFillTx/>
                <a:latin typeface="Nunito Black" pitchFamily="2" charset="0"/>
                <a:ea typeface="+mn-ea"/>
                <a:cs typeface="+mn-cs"/>
              </a:rPr>
              <a:t>Viết đoạn văn thể hiện tình cảm của em đối với người th</a:t>
            </a:r>
            <a:r>
              <a:rPr kumimoji="0" lang="en-US" sz="3200" b="0" i="0" u="none" strike="noStrike" kern="1200" cap="none" spc="0" normalizeH="0" baseline="0" noProof="0">
                <a:ln>
                  <a:noFill/>
                </a:ln>
                <a:solidFill>
                  <a:prstClr val="white"/>
                </a:solidFill>
                <a:effectLst/>
                <a:uLnTx/>
                <a:uFillTx/>
                <a:latin typeface="Nunito Black" pitchFamily="2" charset="0"/>
                <a:ea typeface="+mn-ea"/>
                <a:cs typeface="+mn-cs"/>
              </a:rPr>
              <a:t>â</a:t>
            </a:r>
            <a:r>
              <a:rPr kumimoji="0" lang="vi-VN" sz="3200" b="0" i="0" u="none" strike="noStrike" kern="1200" cap="none" spc="0" normalizeH="0" baseline="0" noProof="0">
                <a:ln>
                  <a:noFill/>
                </a:ln>
                <a:solidFill>
                  <a:prstClr val="white"/>
                </a:solidFill>
                <a:effectLst/>
                <a:uLnTx/>
                <a:uFillTx/>
                <a:latin typeface="Nunito Black" pitchFamily="2" charset="0"/>
                <a:ea typeface="+mn-ea"/>
                <a:cs typeface="+mn-cs"/>
              </a:rPr>
              <a:t>n</a:t>
            </a:r>
            <a:r>
              <a:rPr kumimoji="0" lang="en-US" sz="3200" b="0" i="0" u="none" strike="noStrike" kern="1200" cap="none" spc="0" normalizeH="0" baseline="0" noProof="0">
                <a:ln>
                  <a:noFill/>
                </a:ln>
                <a:solidFill>
                  <a:prstClr val="white"/>
                </a:solidFill>
                <a:effectLst/>
                <a:uLnTx/>
                <a:uFillTx/>
                <a:latin typeface="Nunito Black" pitchFamily="2" charset="0"/>
                <a:ea typeface="+mn-ea"/>
                <a:cs typeface="+mn-cs"/>
              </a:rPr>
              <a:t>.</a:t>
            </a:r>
            <a:r>
              <a:rPr kumimoji="0" lang="vi-VN" sz="3200" b="0" i="0" u="none" strike="noStrike" kern="1200" cap="none" spc="0" normalizeH="0" baseline="0" noProof="0">
                <a:ln>
                  <a:noFill/>
                </a:ln>
                <a:solidFill>
                  <a:srgbClr val="000000"/>
                </a:solidFill>
                <a:effectLst/>
                <a:uLnTx/>
                <a:uFillTx/>
                <a:latin typeface="OpenSans"/>
                <a:ea typeface="+mn-ea"/>
                <a:cs typeface="+mn-cs"/>
              </a:rPr>
              <a:t/>
            </a:r>
            <a:br>
              <a:rPr kumimoji="0" lang="vi-VN" sz="3200" b="0" i="0" u="none" strike="noStrike" kern="1200" cap="none" spc="0" normalizeH="0" baseline="0" noProof="0">
                <a:ln>
                  <a:noFill/>
                </a:ln>
                <a:solidFill>
                  <a:srgbClr val="000000"/>
                </a:solidFill>
                <a:effectLst/>
                <a:uLnTx/>
                <a:uFillTx/>
                <a:latin typeface="OpenSans"/>
                <a:ea typeface="+mn-ea"/>
                <a:cs typeface="+mn-cs"/>
              </a:rPr>
            </a:br>
            <a:r>
              <a:rPr kumimoji="0" lang="vi-VN" sz="3200" b="0" i="0" u="none" strike="noStrike" kern="1200" cap="none" spc="0" normalizeH="0" baseline="0" noProof="0">
                <a:ln>
                  <a:noFill/>
                </a:ln>
                <a:solidFill>
                  <a:srgbClr val="000000"/>
                </a:solidFill>
                <a:effectLst/>
                <a:uLnTx/>
                <a:uFillTx/>
                <a:latin typeface="OpenSans"/>
                <a:ea typeface="+mn-ea"/>
                <a:cs typeface="+mn-cs"/>
              </a:rPr>
              <a:t/>
            </a:r>
            <a:br>
              <a:rPr kumimoji="0" lang="vi-VN" sz="3200" b="0" i="0" u="none" strike="noStrike" kern="1200" cap="none" spc="0" normalizeH="0" baseline="0" noProof="0">
                <a:ln>
                  <a:noFill/>
                </a:ln>
                <a:solidFill>
                  <a:srgbClr val="000000"/>
                </a:solidFill>
                <a:effectLst/>
                <a:uLnTx/>
                <a:uFillTx/>
                <a:latin typeface="OpenSans"/>
                <a:ea typeface="+mn-ea"/>
                <a:cs typeface="+mn-cs"/>
              </a:rPr>
            </a:br>
            <a:endParaRPr kumimoji="0" lang="en-US" sz="3200" b="0" i="1" u="none" strike="noStrike" kern="1200" cap="none" spc="0" normalizeH="0" baseline="0" noProof="0">
              <a:ln>
                <a:noFill/>
              </a:ln>
              <a:solidFill>
                <a:prstClr val="white"/>
              </a:solidFill>
              <a:effectLst/>
              <a:uLnTx/>
              <a:uFillTx/>
              <a:latin typeface="Nunito Black" pitchFamily="2" charset="0"/>
              <a:ea typeface="+mn-ea"/>
              <a:cs typeface="+mn-cs"/>
            </a:endParaRPr>
          </a:p>
        </p:txBody>
      </p:sp>
      <p:sp>
        <p:nvSpPr>
          <p:cNvPr id="6" name="TextBox 5">
            <a:extLst>
              <a:ext uri="{FF2B5EF4-FFF2-40B4-BE49-F238E27FC236}">
                <a16:creationId xmlns:a16="http://schemas.microsoft.com/office/drawing/2014/main" xmlns="" id="{0A81B14D-200E-C994-FFAB-7FFE60B76340}"/>
              </a:ext>
            </a:extLst>
          </p:cNvPr>
          <p:cNvSpPr txBox="1"/>
          <p:nvPr/>
        </p:nvSpPr>
        <p:spPr>
          <a:xfrm>
            <a:off x="1105292" y="1705062"/>
            <a:ext cx="8180109"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Nunito Black" pitchFamily="2" charset="0"/>
                <a:ea typeface="+mn-ea"/>
                <a:cs typeface="+mn-cs"/>
              </a:rPr>
              <a:t>Em dựa vào gợi ý sau để hoàn thành bài tập: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Nunito Black" pitchFamily="2" charset="0"/>
                <a:ea typeface="+mn-ea"/>
                <a:cs typeface="+mn-cs"/>
              </a:rPr>
              <a:t>- Người thân mà em muốn kể đến là ai?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Nunito Black" pitchFamily="2" charset="0"/>
                <a:ea typeface="+mn-ea"/>
                <a:cs typeface="+mn-cs"/>
              </a:rPr>
              <a:t>- Người đó có những cử chỉ, việc làm nào gợi cảm xúc cho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Nunito Black" pitchFamily="2" charset="0"/>
                <a:ea typeface="+mn-ea"/>
                <a:cs typeface="+mn-cs"/>
              </a:rPr>
              <a:t>- Tình cảm của em với người đó như thế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0000"/>
                </a:solidFill>
                <a:effectLst/>
                <a:uLnTx/>
                <a:uFillTx/>
                <a:latin typeface="OpenSans"/>
                <a:ea typeface="+mn-ea"/>
                <a:cs typeface="+mn-cs"/>
              </a:rPr>
              <a:t/>
            </a:r>
            <a:br>
              <a:rPr kumimoji="0" lang="vi-VN" sz="2000" b="0" i="0" u="none" strike="noStrike" kern="1200" cap="none" spc="0" normalizeH="0" baseline="0" noProof="0">
                <a:ln>
                  <a:noFill/>
                </a:ln>
                <a:solidFill>
                  <a:srgbClr val="000000"/>
                </a:solidFill>
                <a:effectLst/>
                <a:uLnTx/>
                <a:uFillTx/>
                <a:latin typeface="OpenSans"/>
                <a:ea typeface="+mn-ea"/>
                <a:cs typeface="+mn-cs"/>
              </a:rPr>
            </a:br>
            <a:r>
              <a:rPr kumimoji="0" lang="vi-VN" sz="2000" b="0" i="0" u="none" strike="noStrike" kern="1200" cap="none" spc="0" normalizeH="0" baseline="0" noProof="0">
                <a:ln>
                  <a:noFill/>
                </a:ln>
                <a:solidFill>
                  <a:srgbClr val="000000"/>
                </a:solidFill>
                <a:effectLst/>
                <a:uLnTx/>
                <a:uFillTx/>
                <a:latin typeface="OpenSans"/>
                <a:ea typeface="+mn-ea"/>
                <a:cs typeface="+mn-cs"/>
              </a:rPr>
              <a:t/>
            </a:r>
            <a:br>
              <a:rPr kumimoji="0" lang="vi-VN" sz="2000" b="0" i="0" u="none" strike="noStrike" kern="1200" cap="none" spc="0" normalizeH="0" baseline="0" noProof="0">
                <a:ln>
                  <a:noFill/>
                </a:ln>
                <a:solidFill>
                  <a:srgbClr val="000000"/>
                </a:solidFill>
                <a:effectLst/>
                <a:uLnTx/>
                <a:uFillTx/>
                <a:latin typeface="OpenSans"/>
                <a:ea typeface="+mn-ea"/>
                <a:cs typeface="+mn-cs"/>
              </a:rPr>
            </a:b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36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51D89CED-774B-6952-DE3D-06609FB65744}"/>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OpenSans"/>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OpenSans"/>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Nunito Black" panose="00000A00000000000000" pitchFamily="2" charset="0"/>
                <a:ea typeface="+mn-ea"/>
                <a:cs typeface="+mn-cs"/>
              </a:rPr>
              <a:t>6. </a:t>
            </a:r>
            <a:r>
              <a:rPr kumimoji="0" lang="vi-VN" sz="2800" b="0" i="0" u="none" strike="noStrike" kern="1200" cap="none" spc="0" normalizeH="0" baseline="0" noProof="0">
                <a:ln>
                  <a:noFill/>
                </a:ln>
                <a:solidFill>
                  <a:prstClr val="white"/>
                </a:solidFill>
                <a:effectLst/>
                <a:uLnTx/>
                <a:uFillTx/>
                <a:latin typeface="Nunito Black" pitchFamily="2" charset="0"/>
                <a:ea typeface="+mn-ea"/>
                <a:cs typeface="+mn-cs"/>
              </a:rPr>
              <a:t>Viết đoạn văn thể hiện tình cảm của em đối với người th</a:t>
            </a:r>
            <a:r>
              <a:rPr kumimoji="0" lang="en-US" sz="2800" b="0" i="0" u="none" strike="noStrike" kern="1200" cap="none" spc="0" normalizeH="0" baseline="0" noProof="0">
                <a:ln>
                  <a:noFill/>
                </a:ln>
                <a:solidFill>
                  <a:prstClr val="white"/>
                </a:solidFill>
                <a:effectLst/>
                <a:uLnTx/>
                <a:uFillTx/>
                <a:latin typeface="Nunito Black" pitchFamily="2" charset="0"/>
                <a:ea typeface="+mn-ea"/>
                <a:cs typeface="+mn-cs"/>
              </a:rPr>
              <a:t>â</a:t>
            </a:r>
            <a:r>
              <a:rPr kumimoji="0" lang="vi-VN" sz="2800" b="0" i="0" u="none" strike="noStrike" kern="1200" cap="none" spc="0" normalizeH="0" baseline="0" noProof="0">
                <a:ln>
                  <a:noFill/>
                </a:ln>
                <a:solidFill>
                  <a:prstClr val="white"/>
                </a:solidFill>
                <a:effectLst/>
                <a:uLnTx/>
                <a:uFillTx/>
                <a:latin typeface="Nunito Black" pitchFamily="2" charset="0"/>
                <a:ea typeface="+mn-ea"/>
                <a:cs typeface="+mn-cs"/>
              </a:rPr>
              <a:t>n</a:t>
            </a:r>
            <a:r>
              <a:rPr kumimoji="0" lang="en-US" sz="2800" b="0" i="0" u="none" strike="noStrike" kern="1200" cap="none" spc="0" normalizeH="0" baseline="0" noProof="0">
                <a:ln>
                  <a:noFill/>
                </a:ln>
                <a:solidFill>
                  <a:prstClr val="white"/>
                </a:solidFill>
                <a:effectLst/>
                <a:uLnTx/>
                <a:uFillTx/>
                <a:latin typeface="Nunito Black" pitchFamily="2" charset="0"/>
                <a:ea typeface="+mn-ea"/>
                <a:cs typeface="+mn-cs"/>
              </a:rPr>
              <a:t>.</a:t>
            </a:r>
            <a:r>
              <a:rPr kumimoji="0" lang="vi-VN" sz="2800" b="0" i="0" u="none" strike="noStrike" kern="1200" cap="none" spc="0" normalizeH="0" baseline="0" noProof="0">
                <a:ln>
                  <a:noFill/>
                </a:ln>
                <a:solidFill>
                  <a:srgbClr val="000000"/>
                </a:solidFill>
                <a:effectLst/>
                <a:uLnTx/>
                <a:uFillTx/>
                <a:latin typeface="OpenSans"/>
                <a:ea typeface="+mn-ea"/>
                <a:cs typeface="+mn-cs"/>
              </a:rPr>
              <a:t/>
            </a:r>
            <a:br>
              <a:rPr kumimoji="0" lang="vi-VN" sz="2800" b="0" i="0" u="none" strike="noStrike" kern="1200" cap="none" spc="0" normalizeH="0" baseline="0" noProof="0">
                <a:ln>
                  <a:noFill/>
                </a:ln>
                <a:solidFill>
                  <a:srgbClr val="000000"/>
                </a:solidFill>
                <a:effectLst/>
                <a:uLnTx/>
                <a:uFillTx/>
                <a:latin typeface="OpenSans"/>
                <a:ea typeface="+mn-ea"/>
                <a:cs typeface="+mn-cs"/>
              </a:rPr>
            </a:br>
            <a:r>
              <a:rPr kumimoji="0" lang="vi-VN" sz="2800" b="0" i="0" u="none" strike="noStrike" kern="1200" cap="none" spc="0" normalizeH="0" baseline="0" noProof="0">
                <a:ln>
                  <a:noFill/>
                </a:ln>
                <a:solidFill>
                  <a:srgbClr val="000000"/>
                </a:solidFill>
                <a:effectLst/>
                <a:uLnTx/>
                <a:uFillTx/>
                <a:latin typeface="OpenSans"/>
                <a:ea typeface="+mn-ea"/>
                <a:cs typeface="+mn-cs"/>
              </a:rPr>
              <a:t/>
            </a:r>
            <a:br>
              <a:rPr kumimoji="0" lang="vi-VN" sz="2800" b="0" i="0" u="none" strike="noStrike" kern="1200" cap="none" spc="0" normalizeH="0" baseline="0" noProof="0">
                <a:ln>
                  <a:noFill/>
                </a:ln>
                <a:solidFill>
                  <a:srgbClr val="000000"/>
                </a:solidFill>
                <a:effectLst/>
                <a:uLnTx/>
                <a:uFillTx/>
                <a:latin typeface="OpenSans"/>
                <a:ea typeface="+mn-ea"/>
                <a:cs typeface="+mn-cs"/>
              </a:rPr>
            </a:br>
            <a:endParaRPr kumimoji="0" lang="en-US" sz="2800" b="0" i="1" u="none" strike="noStrike" kern="1200" cap="none" spc="0" normalizeH="0" baseline="0" noProof="0">
              <a:ln>
                <a:noFill/>
              </a:ln>
              <a:solidFill>
                <a:prstClr val="white"/>
              </a:solidFill>
              <a:effectLst/>
              <a:uLnTx/>
              <a:uFillTx/>
              <a:latin typeface="Nunito Black" pitchFamily="2" charset="0"/>
              <a:ea typeface="+mn-ea"/>
              <a:cs typeface="+mn-cs"/>
            </a:endParaRPr>
          </a:p>
        </p:txBody>
      </p:sp>
      <p:sp>
        <p:nvSpPr>
          <p:cNvPr id="5" name="TextBox 4">
            <a:extLst>
              <a:ext uri="{FF2B5EF4-FFF2-40B4-BE49-F238E27FC236}">
                <a16:creationId xmlns:a16="http://schemas.microsoft.com/office/drawing/2014/main" xmlns="" id="{25CF4072-8549-E1DC-8106-49AEC118817E}"/>
              </a:ext>
            </a:extLst>
          </p:cNvPr>
          <p:cNvSpPr txBox="1"/>
          <p:nvPr/>
        </p:nvSpPr>
        <p:spPr>
          <a:xfrm>
            <a:off x="657878" y="1709609"/>
            <a:ext cx="10876244" cy="2677656"/>
          </a:xfrm>
          <a:prstGeom prst="rect">
            <a:avLst/>
          </a:prstGeom>
          <a:noFill/>
          <a:ln w="57150">
            <a:solidFill>
              <a:srgbClr val="00B0F0"/>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Nunito Black" pitchFamily="2" charset="0"/>
                <a:ea typeface="+mn-ea"/>
                <a:cs typeface="+mn-cs"/>
              </a:rPr>
              <a:t>   </a:t>
            </a:r>
            <a:r>
              <a:rPr kumimoji="0" lang="vi-VN" sz="2800" b="0" i="0" u="none" strike="noStrike" kern="1200" cap="none" spc="0" normalizeH="0" baseline="0" noProof="0">
                <a:ln>
                  <a:noFill/>
                </a:ln>
                <a:solidFill>
                  <a:prstClr val="black"/>
                </a:solidFill>
                <a:effectLst/>
                <a:uLnTx/>
                <a:uFillTx/>
                <a:latin typeface="Nunito Black" pitchFamily="2" charset="0"/>
                <a:ea typeface="+mn-ea"/>
                <a:cs typeface="+mn-cs"/>
              </a:rPr>
              <a:t>Mẹ là người mà em yêu quý nhất trong nhà. Hằng ngày, mẹ phải dậy từ sớm để chuẩn bị bữa sáng cho cả gia đình. Mẹ vừa đi làm ở cơ quan, vừa chăm sóc cho gia đình em. Em biết mẹ rất vất vả nên mỗi lúc rảnh rỗi em lại giúp đỡ mẹ làm việc nhà. Em rất yêu mẹ của em. Em mong mẹ có thật nhiều sức khỏe và luôn vui vẻ, hạnh phúc.</a:t>
            </a:r>
            <a:endParaRPr kumimoji="0" lang="en-US" sz="3200" b="0" i="0" u="none" strike="noStrike" kern="1200" cap="none" spc="0" normalizeH="0" baseline="0" noProof="0">
              <a:ln>
                <a:noFill/>
              </a:ln>
              <a:solidFill>
                <a:srgbClr val="70AD47">
                  <a:lumMod val="50000"/>
                </a:srgbClr>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129117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FEF83A80-7676-D982-95DB-9AE9AE5DD55C}"/>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OpenSans"/>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OpenSans"/>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Nunito Black" panose="00000A00000000000000" pitchFamily="2" charset="0"/>
                <a:ea typeface="+mn-ea"/>
                <a:cs typeface="+mn-cs"/>
              </a:rPr>
              <a:t>6. </a:t>
            </a:r>
            <a:r>
              <a:rPr kumimoji="0" lang="vi-VN" sz="2800" b="0" i="0" u="none" strike="noStrike" kern="1200" cap="none" spc="0" normalizeH="0" baseline="0" noProof="0">
                <a:ln>
                  <a:noFill/>
                </a:ln>
                <a:solidFill>
                  <a:prstClr val="white"/>
                </a:solidFill>
                <a:effectLst/>
                <a:uLnTx/>
                <a:uFillTx/>
                <a:latin typeface="Nunito Black" pitchFamily="2" charset="0"/>
                <a:ea typeface="+mn-ea"/>
                <a:cs typeface="+mn-cs"/>
              </a:rPr>
              <a:t>Viết đoạn văn thể hiện tình cảm của em đối với người th</a:t>
            </a:r>
            <a:r>
              <a:rPr kumimoji="0" lang="en-US" sz="2800" b="0" i="0" u="none" strike="noStrike" kern="1200" cap="none" spc="0" normalizeH="0" baseline="0" noProof="0">
                <a:ln>
                  <a:noFill/>
                </a:ln>
                <a:solidFill>
                  <a:prstClr val="white"/>
                </a:solidFill>
                <a:effectLst/>
                <a:uLnTx/>
                <a:uFillTx/>
                <a:latin typeface="Nunito Black" pitchFamily="2" charset="0"/>
                <a:ea typeface="+mn-ea"/>
                <a:cs typeface="+mn-cs"/>
              </a:rPr>
              <a:t>â</a:t>
            </a:r>
            <a:r>
              <a:rPr kumimoji="0" lang="vi-VN" sz="2800" b="0" i="0" u="none" strike="noStrike" kern="1200" cap="none" spc="0" normalizeH="0" baseline="0" noProof="0">
                <a:ln>
                  <a:noFill/>
                </a:ln>
                <a:solidFill>
                  <a:prstClr val="white"/>
                </a:solidFill>
                <a:effectLst/>
                <a:uLnTx/>
                <a:uFillTx/>
                <a:latin typeface="Nunito Black" pitchFamily="2" charset="0"/>
                <a:ea typeface="+mn-ea"/>
                <a:cs typeface="+mn-cs"/>
              </a:rPr>
              <a:t>n</a:t>
            </a:r>
            <a:r>
              <a:rPr kumimoji="0" lang="en-US" sz="2800" b="0" i="0" u="none" strike="noStrike" kern="1200" cap="none" spc="0" normalizeH="0" baseline="0" noProof="0">
                <a:ln>
                  <a:noFill/>
                </a:ln>
                <a:solidFill>
                  <a:prstClr val="white"/>
                </a:solidFill>
                <a:effectLst/>
                <a:uLnTx/>
                <a:uFillTx/>
                <a:latin typeface="Nunito Black" pitchFamily="2" charset="0"/>
                <a:ea typeface="+mn-ea"/>
                <a:cs typeface="+mn-cs"/>
              </a:rPr>
              <a:t>.</a:t>
            </a:r>
            <a:r>
              <a:rPr kumimoji="0" lang="vi-VN" sz="2800" b="0" i="0" u="none" strike="noStrike" kern="1200" cap="none" spc="0" normalizeH="0" baseline="0" noProof="0">
                <a:ln>
                  <a:noFill/>
                </a:ln>
                <a:solidFill>
                  <a:srgbClr val="000000"/>
                </a:solidFill>
                <a:effectLst/>
                <a:uLnTx/>
                <a:uFillTx/>
                <a:latin typeface="OpenSans"/>
                <a:ea typeface="+mn-ea"/>
                <a:cs typeface="+mn-cs"/>
              </a:rPr>
              <a:t/>
            </a:r>
            <a:br>
              <a:rPr kumimoji="0" lang="vi-VN" sz="2800" b="0" i="0" u="none" strike="noStrike" kern="1200" cap="none" spc="0" normalizeH="0" baseline="0" noProof="0">
                <a:ln>
                  <a:noFill/>
                </a:ln>
                <a:solidFill>
                  <a:srgbClr val="000000"/>
                </a:solidFill>
                <a:effectLst/>
                <a:uLnTx/>
                <a:uFillTx/>
                <a:latin typeface="OpenSans"/>
                <a:ea typeface="+mn-ea"/>
                <a:cs typeface="+mn-cs"/>
              </a:rPr>
            </a:br>
            <a:r>
              <a:rPr kumimoji="0" lang="vi-VN" sz="2800" b="0" i="0" u="none" strike="noStrike" kern="1200" cap="none" spc="0" normalizeH="0" baseline="0" noProof="0">
                <a:ln>
                  <a:noFill/>
                </a:ln>
                <a:solidFill>
                  <a:srgbClr val="000000"/>
                </a:solidFill>
                <a:effectLst/>
                <a:uLnTx/>
                <a:uFillTx/>
                <a:latin typeface="OpenSans"/>
                <a:ea typeface="+mn-ea"/>
                <a:cs typeface="+mn-cs"/>
              </a:rPr>
              <a:t/>
            </a:r>
            <a:br>
              <a:rPr kumimoji="0" lang="vi-VN" sz="2800" b="0" i="0" u="none" strike="noStrike" kern="1200" cap="none" spc="0" normalizeH="0" baseline="0" noProof="0">
                <a:ln>
                  <a:noFill/>
                </a:ln>
                <a:solidFill>
                  <a:srgbClr val="000000"/>
                </a:solidFill>
                <a:effectLst/>
                <a:uLnTx/>
                <a:uFillTx/>
                <a:latin typeface="OpenSans"/>
                <a:ea typeface="+mn-ea"/>
                <a:cs typeface="+mn-cs"/>
              </a:rPr>
            </a:br>
            <a:endParaRPr kumimoji="0" lang="en-US" sz="2800" b="0" i="1" u="none" strike="noStrike" kern="1200" cap="none" spc="0" normalizeH="0" baseline="0" noProof="0">
              <a:ln>
                <a:noFill/>
              </a:ln>
              <a:solidFill>
                <a:prstClr val="white"/>
              </a:solidFill>
              <a:effectLst/>
              <a:uLnTx/>
              <a:uFillTx/>
              <a:latin typeface="Nunito Black" pitchFamily="2" charset="0"/>
              <a:ea typeface="+mn-ea"/>
              <a:cs typeface="+mn-cs"/>
            </a:endParaRPr>
          </a:p>
        </p:txBody>
      </p:sp>
      <p:sp>
        <p:nvSpPr>
          <p:cNvPr id="5" name="TextBox 4">
            <a:extLst>
              <a:ext uri="{FF2B5EF4-FFF2-40B4-BE49-F238E27FC236}">
                <a16:creationId xmlns:a16="http://schemas.microsoft.com/office/drawing/2014/main" xmlns="" id="{05C1B372-7825-ACF8-5D94-0A97F0278BE7}"/>
              </a:ext>
            </a:extLst>
          </p:cNvPr>
          <p:cNvSpPr txBox="1"/>
          <p:nvPr/>
        </p:nvSpPr>
        <p:spPr>
          <a:xfrm>
            <a:off x="657878" y="1709609"/>
            <a:ext cx="10876244" cy="2677656"/>
          </a:xfrm>
          <a:prstGeom prst="rect">
            <a:avLst/>
          </a:prstGeom>
          <a:noFill/>
          <a:ln w="57150">
            <a:solidFill>
              <a:srgbClr val="F71DED"/>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44546A">
                    <a:lumMod val="75000"/>
                  </a:srgbClr>
                </a:solidFill>
                <a:effectLst/>
                <a:uLnTx/>
                <a:uFillTx/>
                <a:latin typeface="Nunito Black" pitchFamily="2" charset="0"/>
                <a:ea typeface="+mn-ea"/>
                <a:cs typeface="+mn-cs"/>
              </a:rPr>
              <a:t>   </a:t>
            </a:r>
            <a:r>
              <a:rPr kumimoji="0" lang="vi-VN" sz="2800" b="0" i="0" u="none" strike="noStrike" kern="1200" cap="none" spc="0" normalizeH="0" baseline="0" noProof="0">
                <a:ln>
                  <a:noFill/>
                </a:ln>
                <a:solidFill>
                  <a:srgbClr val="44546A">
                    <a:lumMod val="75000"/>
                  </a:srgbClr>
                </a:solidFill>
                <a:effectLst/>
                <a:uLnTx/>
                <a:uFillTx/>
                <a:latin typeface="Nunito Black" pitchFamily="2" charset="0"/>
                <a:ea typeface="+mn-ea"/>
                <a:cs typeface="+mn-cs"/>
              </a:rPr>
              <a:t>Đối với em, bố giống như một siêu anh hùng. Bố có thể làm rất nhiều việc khác nhau. Không những vậy, bố còn kể chuyện rất hay nữa. Mỗi tối trước khi đi ngủ, bố lại kể cho chị em em những câu chuyện rất hay và hấp dẫn. Bố là người mà em rất yêu quý. Em sẽ cố gắng học thật giỏi để không phụ lòng mong mỏi của bố dành cho em.</a:t>
            </a:r>
            <a:endParaRPr kumimoji="0" lang="en-US" sz="3200" b="0" i="0" u="none" strike="noStrike" kern="1200" cap="none" spc="0" normalizeH="0" baseline="0" noProof="0">
              <a:ln>
                <a:noFill/>
              </a:ln>
              <a:solidFill>
                <a:srgbClr val="70AD47">
                  <a:lumMod val="50000"/>
                </a:srgbClr>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1540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xmlns="" id="{3F8EB167-1C6E-6FFA-478B-001E7962094C}"/>
              </a:ext>
            </a:extLst>
          </p:cNvPr>
          <p:cNvSpPr txBox="1"/>
          <p:nvPr/>
        </p:nvSpPr>
        <p:spPr>
          <a:xfrm>
            <a:off x="4395653" y="2751118"/>
            <a:ext cx="8511127" cy="954107"/>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8800" b="1" i="0" u="none" strike="noStrike" kern="1200" cap="none" spc="-133" normalizeH="0" baseline="0" noProof="0">
                <a:ln>
                  <a:noFill/>
                </a:ln>
                <a:solidFill>
                  <a:srgbClr val="C00000"/>
                </a:solidFill>
                <a:effectLst/>
                <a:uLnTx/>
                <a:uFillTx/>
                <a:latin typeface="Nunito Black" pitchFamily="2" charset="0"/>
                <a:ea typeface="+mn-ea"/>
                <a:cs typeface="+mn-cs"/>
              </a:rPr>
              <a:t>Tiết 1+2</a:t>
            </a:r>
            <a:endParaRPr kumimoji="0" lang="en-US" sz="8800" b="1" i="0" u="none" strike="noStrike" kern="1200" cap="none" spc="-133" normalizeH="0" baseline="0" noProof="0" dirty="0">
              <a:ln>
                <a:noFill/>
              </a:ln>
              <a:solidFill>
                <a:srgbClr val="C0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790862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0436C7B-64A4-69E7-9ED1-13C8A38343D3}"/>
              </a:ext>
            </a:extLst>
          </p:cNvPr>
          <p:cNvSpPr txBox="1"/>
          <p:nvPr/>
        </p:nvSpPr>
        <p:spPr>
          <a:xfrm>
            <a:off x="6570594" y="260281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7200" b="0" i="0" u="none" strike="noStrike" kern="1200" cap="none" spc="0" normalizeH="0" baseline="0" noProof="0">
                <a:ln>
                  <a:noFill/>
                </a:ln>
                <a:solidFill>
                  <a:srgbClr val="C00000"/>
                </a:solidFill>
                <a:effectLst/>
                <a:uLnTx/>
                <a:uFillTx/>
                <a:latin typeface="Sigmar One" panose="00000500000000000000" pitchFamily="2" charset="0"/>
                <a:ea typeface="+mn-ea"/>
                <a:cs typeface="+mn-cs"/>
              </a:rPr>
              <a:t>VẬN DỤNG</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9A72D"/>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2893454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D1E8B6C-E59D-628E-E097-2EC7FCC68CF8}"/>
              </a:ext>
            </a:extLst>
          </p:cNvPr>
          <p:cNvSpPr/>
          <p:nvPr/>
        </p:nvSpPr>
        <p:spPr>
          <a:xfrm>
            <a:off x="390663" y="163997"/>
            <a:ext cx="9806886" cy="1535596"/>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OpenSans"/>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OpenSans"/>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OpenSans"/>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OpenSans"/>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white"/>
                </a:solidFill>
                <a:effectLst/>
                <a:uLnTx/>
                <a:uFillTx/>
                <a:latin typeface="Nunito Black" pitchFamily="2" charset="0"/>
                <a:ea typeface="+mn-ea"/>
                <a:cs typeface="+mn-cs"/>
              </a:rPr>
              <a:t>Tìm đọc những câu chuyện, bài văn, bài thơ,… về tình cảm giữa những người thân trong gia đình.</a:t>
            </a:r>
            <a:endParaRPr kumimoji="0" lang="vi-VN" sz="3200" b="0" i="0" u="none" strike="noStrike" kern="1200" cap="none" spc="0" normalizeH="0" baseline="0" noProof="0">
              <a:ln>
                <a:noFill/>
              </a:ln>
              <a:solidFill>
                <a:prstClr val="white"/>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OpenSans"/>
                <a:ea typeface="+mn-ea"/>
                <a:cs typeface="+mn-cs"/>
              </a:rPr>
              <a:t/>
            </a:r>
            <a:br>
              <a:rPr kumimoji="0" lang="vi-VN" sz="3200" b="0" i="0" u="none" strike="noStrike" kern="1200" cap="none" spc="0" normalizeH="0" baseline="0" noProof="0">
                <a:ln>
                  <a:noFill/>
                </a:ln>
                <a:solidFill>
                  <a:srgbClr val="000000"/>
                </a:solidFill>
                <a:effectLst/>
                <a:uLnTx/>
                <a:uFillTx/>
                <a:latin typeface="OpenSans"/>
                <a:ea typeface="+mn-ea"/>
                <a:cs typeface="+mn-cs"/>
              </a:rPr>
            </a:br>
            <a:r>
              <a:rPr kumimoji="0" lang="vi-VN" sz="3200" b="0" i="0" u="none" strike="noStrike" kern="1200" cap="none" spc="0" normalizeH="0" baseline="0" noProof="0">
                <a:ln>
                  <a:noFill/>
                </a:ln>
                <a:solidFill>
                  <a:srgbClr val="000000"/>
                </a:solidFill>
                <a:effectLst/>
                <a:uLnTx/>
                <a:uFillTx/>
                <a:latin typeface="OpenSans"/>
                <a:ea typeface="+mn-ea"/>
                <a:cs typeface="+mn-cs"/>
              </a:rPr>
              <a:t/>
            </a:r>
            <a:br>
              <a:rPr kumimoji="0" lang="vi-VN" sz="3200" b="0" i="0" u="none" strike="noStrike" kern="1200" cap="none" spc="0" normalizeH="0" baseline="0" noProof="0">
                <a:ln>
                  <a:noFill/>
                </a:ln>
                <a:solidFill>
                  <a:srgbClr val="000000"/>
                </a:solidFill>
                <a:effectLst/>
                <a:uLnTx/>
                <a:uFillTx/>
                <a:latin typeface="OpenSans"/>
                <a:ea typeface="+mn-ea"/>
                <a:cs typeface="+mn-cs"/>
              </a:rPr>
            </a:br>
            <a:r>
              <a:rPr kumimoji="0" lang="vi-VN" sz="2800" b="0" i="0" u="none" strike="noStrike" kern="1200" cap="none" spc="0" normalizeH="0" baseline="0" noProof="0">
                <a:ln>
                  <a:noFill/>
                </a:ln>
                <a:solidFill>
                  <a:srgbClr val="000000"/>
                </a:solidFill>
                <a:effectLst/>
                <a:uLnTx/>
                <a:uFillTx/>
                <a:latin typeface="OpenSans"/>
                <a:ea typeface="+mn-ea"/>
                <a:cs typeface="+mn-cs"/>
              </a:rPr>
              <a:t/>
            </a:r>
            <a:br>
              <a:rPr kumimoji="0" lang="vi-VN" sz="2800" b="0" i="0" u="none" strike="noStrike" kern="1200" cap="none" spc="0" normalizeH="0" baseline="0" noProof="0">
                <a:ln>
                  <a:noFill/>
                </a:ln>
                <a:solidFill>
                  <a:srgbClr val="000000"/>
                </a:solidFill>
                <a:effectLst/>
                <a:uLnTx/>
                <a:uFillTx/>
                <a:latin typeface="OpenSans"/>
                <a:ea typeface="+mn-ea"/>
                <a:cs typeface="+mn-cs"/>
              </a:rPr>
            </a:br>
            <a:endParaRPr kumimoji="0" lang="en-US" sz="2800" b="0" i="1" u="none" strike="noStrike" kern="1200" cap="none" spc="0" normalizeH="0" baseline="0" noProof="0">
              <a:ln>
                <a:noFill/>
              </a:ln>
              <a:solidFill>
                <a:prstClr val="white"/>
              </a:solidFill>
              <a:effectLst/>
              <a:uLnTx/>
              <a:uFillTx/>
              <a:latin typeface="Nunito Black" pitchFamily="2" charset="0"/>
              <a:ea typeface="+mn-ea"/>
              <a:cs typeface="+mn-cs"/>
            </a:endParaRPr>
          </a:p>
        </p:txBody>
      </p:sp>
      <p:pic>
        <p:nvPicPr>
          <p:cNvPr id="8" name="Picture 7">
            <a:extLst>
              <a:ext uri="{FF2B5EF4-FFF2-40B4-BE49-F238E27FC236}">
                <a16:creationId xmlns:a16="http://schemas.microsoft.com/office/drawing/2014/main" xmlns="" id="{AE226ED3-9359-FC4D-73ED-660CCC31B516}"/>
              </a:ext>
            </a:extLst>
          </p:cNvPr>
          <p:cNvPicPr>
            <a:picLocks noChangeAspect="1"/>
          </p:cNvPicPr>
          <p:nvPr/>
        </p:nvPicPr>
        <p:blipFill>
          <a:blip r:embed="rId3"/>
          <a:stretch>
            <a:fillRect/>
          </a:stretch>
        </p:blipFill>
        <p:spPr>
          <a:xfrm>
            <a:off x="1139680" y="1790883"/>
            <a:ext cx="9435561" cy="4381317"/>
          </a:xfrm>
          <a:prstGeom prst="rect">
            <a:avLst/>
          </a:prstGeom>
        </p:spPr>
      </p:pic>
    </p:spTree>
    <p:extLst>
      <p:ext uri="{BB962C8B-B14F-4D97-AF65-F5344CB8AC3E}">
        <p14:creationId xmlns:p14="http://schemas.microsoft.com/office/powerpoint/2010/main" val="1516264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AC21E1C-C127-CB4D-508D-F205CC9F6F46}"/>
              </a:ext>
            </a:extLst>
          </p:cNvPr>
          <p:cNvSpPr txBox="1"/>
          <p:nvPr/>
        </p:nvSpPr>
        <p:spPr>
          <a:xfrm>
            <a:off x="5075077" y="1028976"/>
            <a:ext cx="5145039" cy="1952947"/>
          </a:xfrm>
          <a:prstGeom prst="rect">
            <a:avLst/>
          </a:prstGeom>
          <a:noFill/>
        </p:spPr>
        <p:txBody>
          <a:bodyPr vert="horz" lIns="60960" tIns="30480" rIns="60960" bIns="30480" rtlCol="0" anchor="ctr">
            <a:normAutofit/>
          </a:bodyPr>
          <a:lstStyle/>
          <a:p>
            <a:pPr marL="0" marR="0" lvl="0" indent="-152408" algn="ctr" defTabSz="914400"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a:ln>
                  <a:noFill/>
                </a:ln>
                <a:solidFill>
                  <a:srgbClr val="F92D67"/>
                </a:solidFill>
                <a:effectLst/>
                <a:uLnTx/>
                <a:uFillTx/>
                <a:latin typeface="Sigmar One" panose="00000500000000000000" pitchFamily="2" charset="0"/>
                <a:ea typeface="+mn-ea"/>
                <a:cs typeface="+mn-cs"/>
              </a:rPr>
              <a:t>CỦNG CỐ -</a:t>
            </a:r>
          </a:p>
          <a:p>
            <a:pPr marL="0" marR="0" lvl="0" indent="-152408" algn="ctr" defTabSz="914400"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a:ln>
                  <a:noFill/>
                </a:ln>
                <a:solidFill>
                  <a:srgbClr val="F92D67"/>
                </a:solidFill>
                <a:effectLst/>
                <a:uLnTx/>
                <a:uFillTx/>
                <a:latin typeface="Sigmar One" panose="00000500000000000000" pitchFamily="2" charset="0"/>
                <a:ea typeface="+mn-ea"/>
                <a:cs typeface="+mn-cs"/>
              </a:rPr>
              <a:t>DẶN DÒ</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436700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5E0BF33-579E-89E1-231F-23FAAADDAF29}"/>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marL="0" marR="0" lvl="0" indent="-152408" algn="ctr" defTabSz="914400"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a:ln>
                  <a:noFill/>
                </a:ln>
                <a:solidFill>
                  <a:srgbClr val="F92D67"/>
                </a:solidFill>
                <a:effectLst/>
                <a:uLnTx/>
                <a:uFillTx/>
                <a:latin typeface="Sigmar One" panose="00000500000000000000" pitchFamily="2" charset="0"/>
                <a:ea typeface="+mn-ea"/>
                <a:cs typeface="+mn-cs"/>
              </a:rPr>
              <a:t>Hẹn gặp lại các em</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185346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D77F49C-7868-553F-402B-246DF92D142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6084" y1="77381" x2="38462" y2="82143"/>
                        <a14:foregroundMark x1="60140" y1="80952" x2="76923" y2="80952"/>
                        <a14:foregroundMark x1="17483" y1="30952" x2="17483" y2="30952"/>
                      </a14:backgroundRemoval>
                    </a14:imgEffect>
                  </a14:imgLayer>
                </a14:imgProps>
              </a:ext>
            </a:extLst>
          </a:blip>
          <a:stretch>
            <a:fillRect/>
          </a:stretch>
        </p:blipFill>
        <p:spPr>
          <a:xfrm>
            <a:off x="157067" y="230188"/>
            <a:ext cx="1362265" cy="800212"/>
          </a:xfrm>
          <a:prstGeom prst="rect">
            <a:avLst/>
          </a:prstGeom>
        </p:spPr>
      </p:pic>
      <p:sp>
        <p:nvSpPr>
          <p:cNvPr id="5" name="TextBox 4">
            <a:extLst>
              <a:ext uri="{FF2B5EF4-FFF2-40B4-BE49-F238E27FC236}">
                <a16:creationId xmlns:a16="http://schemas.microsoft.com/office/drawing/2014/main" xmlns="" id="{78E072FF-705E-CEDB-C02C-1706688D5230}"/>
              </a:ext>
            </a:extLst>
          </p:cNvPr>
          <p:cNvSpPr txBox="1"/>
          <p:nvPr/>
        </p:nvSpPr>
        <p:spPr>
          <a:xfrm>
            <a:off x="1320641" y="230188"/>
            <a:ext cx="9442609" cy="1233812"/>
          </a:xfrm>
          <a:prstGeom prst="round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a:ln>
                  <a:noFill/>
                </a:ln>
                <a:solidFill>
                  <a:srgbClr val="008000"/>
                </a:solidFill>
                <a:effectLst/>
                <a:uLnTx/>
                <a:uFillTx/>
                <a:latin typeface="Nunito Black" pitchFamily="2" charset="0"/>
                <a:ea typeface="+mn-ea"/>
                <a:cs typeface="+mn-cs"/>
              </a:rPr>
              <a:t>Kể về một lần em cảm thấy xúc động trước cử chỉ hoặc việc làm của người thân </a:t>
            </a:r>
          </a:p>
        </p:txBody>
      </p:sp>
      <p:sp>
        <p:nvSpPr>
          <p:cNvPr id="6" name="Cloud 5">
            <a:extLst>
              <a:ext uri="{FF2B5EF4-FFF2-40B4-BE49-F238E27FC236}">
                <a16:creationId xmlns:a16="http://schemas.microsoft.com/office/drawing/2014/main" xmlns="" id="{7F1D9EF3-C449-CD6C-93D3-4856537B868B}"/>
              </a:ext>
            </a:extLst>
          </p:cNvPr>
          <p:cNvSpPr/>
          <p:nvPr/>
        </p:nvSpPr>
        <p:spPr>
          <a:xfrm>
            <a:off x="8480280" y="1295400"/>
            <a:ext cx="3124200" cy="1828800"/>
          </a:xfrm>
          <a:prstGeom prst="cloud">
            <a:avLst/>
          </a:prstGeom>
          <a:solidFill>
            <a:schemeClr val="accent4">
              <a:lumMod val="60000"/>
              <a:lumOff val="40000"/>
            </a:schemeClr>
          </a:solid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Hoạt</a:t>
            </a:r>
            <a:r>
              <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động</a:t>
            </a:r>
            <a:r>
              <a:rPr kumimoji="0" lang="en-US" sz="2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nhóm</a:t>
            </a:r>
            <a:endPar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Folded Corner 8">
            <a:extLst>
              <a:ext uri="{FF2B5EF4-FFF2-40B4-BE49-F238E27FC236}">
                <a16:creationId xmlns:a16="http://schemas.microsoft.com/office/drawing/2014/main" xmlns="" id="{30068D56-1164-00D6-25EB-351300ECC188}"/>
              </a:ext>
            </a:extLst>
          </p:cNvPr>
          <p:cNvSpPr/>
          <p:nvPr/>
        </p:nvSpPr>
        <p:spPr>
          <a:xfrm>
            <a:off x="762241" y="1866900"/>
            <a:ext cx="7641077" cy="3409950"/>
          </a:xfrm>
          <a:custGeom>
            <a:avLst/>
            <a:gdLst>
              <a:gd name="connsiteX0" fmla="*/ 0 w 7641077"/>
              <a:gd name="connsiteY0" fmla="*/ 0 h 3409950"/>
              <a:gd name="connsiteX1" fmla="*/ 7641077 w 7641077"/>
              <a:gd name="connsiteY1" fmla="*/ 0 h 3409950"/>
              <a:gd name="connsiteX2" fmla="*/ 7641077 w 7641077"/>
              <a:gd name="connsiteY2" fmla="*/ 2841614 h 3409950"/>
              <a:gd name="connsiteX3" fmla="*/ 7072741 w 7641077"/>
              <a:gd name="connsiteY3" fmla="*/ 3409950 h 3409950"/>
              <a:gd name="connsiteX4" fmla="*/ 0 w 7641077"/>
              <a:gd name="connsiteY4" fmla="*/ 3409950 h 3409950"/>
              <a:gd name="connsiteX5" fmla="*/ 0 w 7641077"/>
              <a:gd name="connsiteY5" fmla="*/ 0 h 3409950"/>
              <a:gd name="connsiteX0" fmla="*/ 7072741 w 7641077"/>
              <a:gd name="connsiteY0" fmla="*/ 3409950 h 3409950"/>
              <a:gd name="connsiteX1" fmla="*/ 7186408 w 7641077"/>
              <a:gd name="connsiteY1" fmla="*/ 2955281 h 3409950"/>
              <a:gd name="connsiteX2" fmla="*/ 7641077 w 7641077"/>
              <a:gd name="connsiteY2" fmla="*/ 2841614 h 3409950"/>
              <a:gd name="connsiteX3" fmla="*/ 7072741 w 7641077"/>
              <a:gd name="connsiteY3" fmla="*/ 3409950 h 3409950"/>
              <a:gd name="connsiteX0" fmla="*/ 7072741 w 7641077"/>
              <a:gd name="connsiteY0" fmla="*/ 3409950 h 3409950"/>
              <a:gd name="connsiteX1" fmla="*/ 7186408 w 7641077"/>
              <a:gd name="connsiteY1" fmla="*/ 2955281 h 3409950"/>
              <a:gd name="connsiteX2" fmla="*/ 7641077 w 7641077"/>
              <a:gd name="connsiteY2" fmla="*/ 2841614 h 3409950"/>
              <a:gd name="connsiteX3" fmla="*/ 7072741 w 7641077"/>
              <a:gd name="connsiteY3" fmla="*/ 3409950 h 3409950"/>
              <a:gd name="connsiteX4" fmla="*/ 0 w 7641077"/>
              <a:gd name="connsiteY4" fmla="*/ 3409950 h 3409950"/>
              <a:gd name="connsiteX5" fmla="*/ 0 w 7641077"/>
              <a:gd name="connsiteY5" fmla="*/ 0 h 3409950"/>
              <a:gd name="connsiteX6" fmla="*/ 7641077 w 7641077"/>
              <a:gd name="connsiteY6" fmla="*/ 0 h 3409950"/>
              <a:gd name="connsiteX7" fmla="*/ 7641077 w 7641077"/>
              <a:gd name="connsiteY7" fmla="*/ 2841614 h 340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1077" h="3409950" stroke="0" extrusionOk="0">
                <a:moveTo>
                  <a:pt x="0" y="0"/>
                </a:moveTo>
                <a:cubicBezTo>
                  <a:pt x="2479467" y="-69071"/>
                  <a:pt x="5068250" y="163864"/>
                  <a:pt x="7641077" y="0"/>
                </a:cubicBezTo>
                <a:cubicBezTo>
                  <a:pt x="7637805" y="990787"/>
                  <a:pt x="7781268" y="1922821"/>
                  <a:pt x="7641077" y="2841614"/>
                </a:cubicBezTo>
                <a:cubicBezTo>
                  <a:pt x="7458310" y="2979453"/>
                  <a:pt x="7184283" y="3373305"/>
                  <a:pt x="7072741" y="3409950"/>
                </a:cubicBezTo>
                <a:cubicBezTo>
                  <a:pt x="5189151" y="3261741"/>
                  <a:pt x="2993182" y="3414228"/>
                  <a:pt x="0" y="3409950"/>
                </a:cubicBezTo>
                <a:cubicBezTo>
                  <a:pt x="-10033" y="2118737"/>
                  <a:pt x="154305" y="1243381"/>
                  <a:pt x="0" y="0"/>
                </a:cubicBezTo>
                <a:close/>
              </a:path>
              <a:path w="7641077" h="3409950" fill="darkenLess" stroke="0" extrusionOk="0">
                <a:moveTo>
                  <a:pt x="7072741" y="3409950"/>
                </a:moveTo>
                <a:cubicBezTo>
                  <a:pt x="7103142" y="3247155"/>
                  <a:pt x="7186580" y="3087652"/>
                  <a:pt x="7186408" y="2955281"/>
                </a:cubicBezTo>
                <a:cubicBezTo>
                  <a:pt x="7236353" y="2938580"/>
                  <a:pt x="7455056" y="2852437"/>
                  <a:pt x="7641077" y="2841614"/>
                </a:cubicBezTo>
                <a:cubicBezTo>
                  <a:pt x="7577852" y="2996842"/>
                  <a:pt x="7124547" y="3337734"/>
                  <a:pt x="7072741" y="3409950"/>
                </a:cubicBezTo>
                <a:close/>
              </a:path>
              <a:path w="7641077" h="3409950" fill="none" extrusionOk="0">
                <a:moveTo>
                  <a:pt x="7072741" y="3409950"/>
                </a:moveTo>
                <a:cubicBezTo>
                  <a:pt x="7078323" y="3244765"/>
                  <a:pt x="7107802" y="3154735"/>
                  <a:pt x="7186408" y="2955281"/>
                </a:cubicBezTo>
                <a:cubicBezTo>
                  <a:pt x="7357504" y="2936949"/>
                  <a:pt x="7441742" y="2901803"/>
                  <a:pt x="7641077" y="2841614"/>
                </a:cubicBezTo>
                <a:cubicBezTo>
                  <a:pt x="7528953" y="3026400"/>
                  <a:pt x="7146707" y="3289787"/>
                  <a:pt x="7072741" y="3409950"/>
                </a:cubicBezTo>
                <a:cubicBezTo>
                  <a:pt x="4522664" y="3496215"/>
                  <a:pt x="3162147" y="3424098"/>
                  <a:pt x="0" y="3409950"/>
                </a:cubicBezTo>
                <a:cubicBezTo>
                  <a:pt x="57835" y="1838397"/>
                  <a:pt x="79836" y="775226"/>
                  <a:pt x="0" y="0"/>
                </a:cubicBezTo>
                <a:cubicBezTo>
                  <a:pt x="1564894" y="-23628"/>
                  <a:pt x="4939358" y="-78274"/>
                  <a:pt x="7641077" y="0"/>
                </a:cubicBezTo>
                <a:cubicBezTo>
                  <a:pt x="7584188" y="430927"/>
                  <a:pt x="7707397" y="1713022"/>
                  <a:pt x="7641077" y="2841614"/>
                </a:cubicBezTo>
              </a:path>
              <a:path w="7641077" h="3409950" fill="none" stroke="0" extrusionOk="0">
                <a:moveTo>
                  <a:pt x="7072741" y="3409950"/>
                </a:moveTo>
                <a:cubicBezTo>
                  <a:pt x="7138169" y="3283729"/>
                  <a:pt x="7121105" y="3125397"/>
                  <a:pt x="7186408" y="2955281"/>
                </a:cubicBezTo>
                <a:cubicBezTo>
                  <a:pt x="7321099" y="2933621"/>
                  <a:pt x="7427380" y="2889200"/>
                  <a:pt x="7641077" y="2841614"/>
                </a:cubicBezTo>
                <a:cubicBezTo>
                  <a:pt x="7323206" y="3068455"/>
                  <a:pt x="7270393" y="3231221"/>
                  <a:pt x="7072741" y="3409950"/>
                </a:cubicBezTo>
                <a:cubicBezTo>
                  <a:pt x="5816991" y="3531153"/>
                  <a:pt x="1610894" y="3525112"/>
                  <a:pt x="0" y="3409950"/>
                </a:cubicBezTo>
                <a:cubicBezTo>
                  <a:pt x="-86855" y="2590850"/>
                  <a:pt x="17957" y="1614144"/>
                  <a:pt x="0" y="0"/>
                </a:cubicBezTo>
                <a:cubicBezTo>
                  <a:pt x="2006691" y="-58174"/>
                  <a:pt x="6293383" y="-164739"/>
                  <a:pt x="7641077" y="0"/>
                </a:cubicBezTo>
                <a:cubicBezTo>
                  <a:pt x="7736108" y="697355"/>
                  <a:pt x="7752881" y="1683630"/>
                  <a:pt x="7641077" y="2841614"/>
                </a:cubicBezTo>
              </a:path>
            </a:pathLst>
          </a:custGeom>
          <a:solidFill>
            <a:schemeClr val="accent3">
              <a:lumMod val="40000"/>
              <a:lumOff val="60000"/>
            </a:schemeClr>
          </a:solidFill>
          <a:ln w="28575">
            <a:solidFill>
              <a:schemeClr val="accent2">
                <a:lumMod val="50000"/>
              </a:schemeClr>
            </a:solidFill>
            <a:prstDash val="lgDash"/>
            <a:extLst>
              <a:ext uri="{C807C97D-BFC1-408E-A445-0C87EB9F89A2}">
                <ask:lineSketchStyleProps xmln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Nunito Black" pitchFamily="2" charset="0"/>
                <a:ea typeface="+mn-ea"/>
                <a:cs typeface="+mn-cs"/>
              </a:rPr>
              <a:t>- Có lần mình bị ốm, không được ra ngoài chơi. Em trai của mình đã bỏ buổi đi chơi với các bạn trong xóm để ở nhà cùng mình. Dù còn nhỏ nhưng em rất ngoan. Thỉnh thoảng em lại hỏi “Chị hết ốm chưa ạ?”. Nhờ có em mà mình cảm thấy khỏe hẳn lên.</a:t>
            </a:r>
          </a:p>
        </p:txBody>
      </p:sp>
    </p:spTree>
    <p:extLst>
      <p:ext uri="{BB962C8B-B14F-4D97-AF65-F5344CB8AC3E}">
        <p14:creationId xmlns:p14="http://schemas.microsoft.com/office/powerpoint/2010/main" val="384947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84EBBED-53A2-AA6E-521B-80AEF1B66CB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6084" y1="77381" x2="38462" y2="82143"/>
                        <a14:foregroundMark x1="60140" y1="80952" x2="76923" y2="80952"/>
                        <a14:foregroundMark x1="17483" y1="30952" x2="17483" y2="30952"/>
                      </a14:backgroundRemoval>
                    </a14:imgEffect>
                  </a14:imgLayer>
                </a14:imgProps>
              </a:ext>
            </a:extLst>
          </a:blip>
          <a:stretch>
            <a:fillRect/>
          </a:stretch>
        </p:blipFill>
        <p:spPr>
          <a:xfrm>
            <a:off x="157067" y="230188"/>
            <a:ext cx="1362265" cy="800212"/>
          </a:xfrm>
          <a:prstGeom prst="rect">
            <a:avLst/>
          </a:prstGeom>
        </p:spPr>
      </p:pic>
      <p:sp>
        <p:nvSpPr>
          <p:cNvPr id="5" name="TextBox 4">
            <a:extLst>
              <a:ext uri="{FF2B5EF4-FFF2-40B4-BE49-F238E27FC236}">
                <a16:creationId xmlns:a16="http://schemas.microsoft.com/office/drawing/2014/main" xmlns="" id="{063C7A00-EE6D-967C-637C-CA3BE43435E0}"/>
              </a:ext>
            </a:extLst>
          </p:cNvPr>
          <p:cNvSpPr txBox="1"/>
          <p:nvPr/>
        </p:nvSpPr>
        <p:spPr>
          <a:xfrm>
            <a:off x="1320641" y="230188"/>
            <a:ext cx="9442609" cy="1233812"/>
          </a:xfrm>
          <a:prstGeom prst="round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a:ln>
                  <a:noFill/>
                </a:ln>
                <a:solidFill>
                  <a:srgbClr val="008000"/>
                </a:solidFill>
                <a:effectLst/>
                <a:uLnTx/>
                <a:uFillTx/>
                <a:latin typeface="Nunito Black" pitchFamily="2" charset="0"/>
                <a:ea typeface="+mn-ea"/>
                <a:cs typeface="+mn-cs"/>
              </a:rPr>
              <a:t>Kể về một lần em cảm thấy xúc động trước cử chỉ hoặc việc làm của người thân </a:t>
            </a:r>
          </a:p>
        </p:txBody>
      </p:sp>
      <p:sp>
        <p:nvSpPr>
          <p:cNvPr id="6" name="Rectangle: Folded Corner 5">
            <a:extLst>
              <a:ext uri="{FF2B5EF4-FFF2-40B4-BE49-F238E27FC236}">
                <a16:creationId xmlns:a16="http://schemas.microsoft.com/office/drawing/2014/main" xmlns="" id="{14D0A6D2-E0B9-84B7-BEB0-75743BB37CD2}"/>
              </a:ext>
            </a:extLst>
          </p:cNvPr>
          <p:cNvSpPr/>
          <p:nvPr/>
        </p:nvSpPr>
        <p:spPr>
          <a:xfrm>
            <a:off x="1085850" y="1759275"/>
            <a:ext cx="10572750" cy="3708075"/>
          </a:xfrm>
          <a:custGeom>
            <a:avLst/>
            <a:gdLst>
              <a:gd name="connsiteX0" fmla="*/ 0 w 10572750"/>
              <a:gd name="connsiteY0" fmla="*/ 0 h 3708075"/>
              <a:gd name="connsiteX1" fmla="*/ 10572750 w 10572750"/>
              <a:gd name="connsiteY1" fmla="*/ 0 h 3708075"/>
              <a:gd name="connsiteX2" fmla="*/ 10572750 w 10572750"/>
              <a:gd name="connsiteY2" fmla="*/ 3090050 h 3708075"/>
              <a:gd name="connsiteX3" fmla="*/ 9954725 w 10572750"/>
              <a:gd name="connsiteY3" fmla="*/ 3708075 h 3708075"/>
              <a:gd name="connsiteX4" fmla="*/ 0 w 10572750"/>
              <a:gd name="connsiteY4" fmla="*/ 3708075 h 3708075"/>
              <a:gd name="connsiteX5" fmla="*/ 0 w 10572750"/>
              <a:gd name="connsiteY5" fmla="*/ 0 h 3708075"/>
              <a:gd name="connsiteX0" fmla="*/ 9954725 w 10572750"/>
              <a:gd name="connsiteY0" fmla="*/ 3708075 h 3708075"/>
              <a:gd name="connsiteX1" fmla="*/ 10078330 w 10572750"/>
              <a:gd name="connsiteY1" fmla="*/ 3213655 h 3708075"/>
              <a:gd name="connsiteX2" fmla="*/ 10572750 w 10572750"/>
              <a:gd name="connsiteY2" fmla="*/ 3090050 h 3708075"/>
              <a:gd name="connsiteX3" fmla="*/ 9954725 w 10572750"/>
              <a:gd name="connsiteY3" fmla="*/ 3708075 h 3708075"/>
              <a:gd name="connsiteX0" fmla="*/ 9954725 w 10572750"/>
              <a:gd name="connsiteY0" fmla="*/ 3708075 h 3708075"/>
              <a:gd name="connsiteX1" fmla="*/ 10078330 w 10572750"/>
              <a:gd name="connsiteY1" fmla="*/ 3213655 h 3708075"/>
              <a:gd name="connsiteX2" fmla="*/ 10572750 w 10572750"/>
              <a:gd name="connsiteY2" fmla="*/ 3090050 h 3708075"/>
              <a:gd name="connsiteX3" fmla="*/ 9954725 w 10572750"/>
              <a:gd name="connsiteY3" fmla="*/ 3708075 h 3708075"/>
              <a:gd name="connsiteX4" fmla="*/ 0 w 10572750"/>
              <a:gd name="connsiteY4" fmla="*/ 3708075 h 3708075"/>
              <a:gd name="connsiteX5" fmla="*/ 0 w 10572750"/>
              <a:gd name="connsiteY5" fmla="*/ 0 h 3708075"/>
              <a:gd name="connsiteX6" fmla="*/ 10572750 w 10572750"/>
              <a:gd name="connsiteY6" fmla="*/ 0 h 3708075"/>
              <a:gd name="connsiteX7" fmla="*/ 10572750 w 10572750"/>
              <a:gd name="connsiteY7" fmla="*/ 3090050 h 37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0" h="3708075" stroke="0" extrusionOk="0">
                <a:moveTo>
                  <a:pt x="0" y="0"/>
                </a:moveTo>
                <a:cubicBezTo>
                  <a:pt x="1427272" y="-69071"/>
                  <a:pt x="7209626" y="163864"/>
                  <a:pt x="10572750" y="0"/>
                </a:cubicBezTo>
                <a:cubicBezTo>
                  <a:pt x="10569478" y="358694"/>
                  <a:pt x="10712941" y="2158800"/>
                  <a:pt x="10572750" y="3090050"/>
                </a:cubicBezTo>
                <a:cubicBezTo>
                  <a:pt x="10395131" y="3255920"/>
                  <a:pt x="10113394" y="3582251"/>
                  <a:pt x="9954725" y="3708075"/>
                </a:cubicBezTo>
                <a:cubicBezTo>
                  <a:pt x="6674333" y="3559866"/>
                  <a:pt x="2812772" y="3712353"/>
                  <a:pt x="0" y="3708075"/>
                </a:cubicBezTo>
                <a:cubicBezTo>
                  <a:pt x="-10033" y="3282197"/>
                  <a:pt x="154305" y="887412"/>
                  <a:pt x="0" y="0"/>
                </a:cubicBezTo>
                <a:close/>
              </a:path>
              <a:path w="10572750" h="3708075" fill="darkenLess" stroke="0" extrusionOk="0">
                <a:moveTo>
                  <a:pt x="9954725" y="3708075"/>
                </a:moveTo>
                <a:cubicBezTo>
                  <a:pt x="10039240" y="3547335"/>
                  <a:pt x="10080814" y="3383371"/>
                  <a:pt x="10078330" y="3213655"/>
                </a:cubicBezTo>
                <a:cubicBezTo>
                  <a:pt x="10278202" y="3126545"/>
                  <a:pt x="10342540" y="3169167"/>
                  <a:pt x="10572750" y="3090050"/>
                </a:cubicBezTo>
                <a:cubicBezTo>
                  <a:pt x="10370922" y="3271017"/>
                  <a:pt x="10145880" y="3556640"/>
                  <a:pt x="9954725" y="3708075"/>
                </a:cubicBezTo>
                <a:close/>
              </a:path>
              <a:path w="10572750" h="3708075" fill="none" extrusionOk="0">
                <a:moveTo>
                  <a:pt x="9954725" y="3708075"/>
                </a:moveTo>
                <a:cubicBezTo>
                  <a:pt x="10032080" y="3470923"/>
                  <a:pt x="10019481" y="3294781"/>
                  <a:pt x="10078330" y="3213655"/>
                </a:cubicBezTo>
                <a:cubicBezTo>
                  <a:pt x="10262761" y="3136507"/>
                  <a:pt x="10515710" y="3073739"/>
                  <a:pt x="10572750" y="3090050"/>
                </a:cubicBezTo>
                <a:cubicBezTo>
                  <a:pt x="10347768" y="3227207"/>
                  <a:pt x="10230276" y="3514869"/>
                  <a:pt x="9954725" y="3708075"/>
                </a:cubicBezTo>
                <a:cubicBezTo>
                  <a:pt x="5556631" y="3794340"/>
                  <a:pt x="2167686" y="3722223"/>
                  <a:pt x="0" y="3708075"/>
                </a:cubicBezTo>
                <a:cubicBezTo>
                  <a:pt x="57835" y="2124635"/>
                  <a:pt x="79836" y="1470798"/>
                  <a:pt x="0" y="0"/>
                </a:cubicBezTo>
                <a:cubicBezTo>
                  <a:pt x="4628786" y="-23628"/>
                  <a:pt x="9513689" y="-78274"/>
                  <a:pt x="10572750" y="0"/>
                </a:cubicBezTo>
                <a:cubicBezTo>
                  <a:pt x="10515861" y="640610"/>
                  <a:pt x="10639070" y="1833157"/>
                  <a:pt x="10572750" y="3090050"/>
                </a:cubicBezTo>
              </a:path>
              <a:path w="10572750" h="3708075" fill="none" stroke="0" extrusionOk="0">
                <a:moveTo>
                  <a:pt x="9954725" y="3708075"/>
                </a:moveTo>
                <a:cubicBezTo>
                  <a:pt x="9948341" y="3571378"/>
                  <a:pt x="10054976" y="3380360"/>
                  <a:pt x="10078330" y="3213655"/>
                </a:cubicBezTo>
                <a:cubicBezTo>
                  <a:pt x="10132257" y="3177811"/>
                  <a:pt x="10346909" y="3108691"/>
                  <a:pt x="10572750" y="3090050"/>
                </a:cubicBezTo>
                <a:cubicBezTo>
                  <a:pt x="10382035" y="3261066"/>
                  <a:pt x="10032914" y="3626908"/>
                  <a:pt x="9954725" y="3708075"/>
                </a:cubicBezTo>
                <a:cubicBezTo>
                  <a:pt x="7673050" y="3829278"/>
                  <a:pt x="3456242" y="3823237"/>
                  <a:pt x="0" y="3708075"/>
                </a:cubicBezTo>
                <a:cubicBezTo>
                  <a:pt x="-86855" y="2607419"/>
                  <a:pt x="17957" y="1785215"/>
                  <a:pt x="0" y="0"/>
                </a:cubicBezTo>
                <a:cubicBezTo>
                  <a:pt x="2913177" y="-58174"/>
                  <a:pt x="6326240" y="-164739"/>
                  <a:pt x="10572750" y="0"/>
                </a:cubicBezTo>
                <a:cubicBezTo>
                  <a:pt x="10667781" y="343662"/>
                  <a:pt x="10684554" y="2733566"/>
                  <a:pt x="10572750" y="3090050"/>
                </a:cubicBezTo>
              </a:path>
            </a:pathLst>
          </a:custGeom>
          <a:solidFill>
            <a:schemeClr val="accent4">
              <a:lumMod val="40000"/>
              <a:lumOff val="60000"/>
            </a:schemeClr>
          </a:solidFill>
          <a:ln w="28575">
            <a:solidFill>
              <a:schemeClr val="accent2">
                <a:lumMod val="50000"/>
              </a:schemeClr>
            </a:solidFill>
            <a:prstDash val="lgDash"/>
            <a:extLst>
              <a:ext uri="{C807C97D-BFC1-408E-A445-0C87EB9F89A2}">
                <ask:lineSketchStyleProps xmln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Nunito Black" pitchFamily="2" charset="0"/>
                <a:ea typeface="+mn-ea"/>
                <a:cs typeface="+mn-cs"/>
              </a:rPr>
              <a:t>- Năm học lớp 2, có một buổi tớ lười học, không làm bài tập về nhà. Buổi học hôm sau, cô giáo kiểm tra vở và tớ đã bị điểm xấu. Chiều hôm đó về nhà, mẹ tớ biết chuyện này nhưng lại không hề đánh hay mắng tớ. Mẹ chỉ nhẹ nhàng hỏi tại sao tớ lại không chịu làm bài. Sau đó mẹ giải thích cho tớ hiểu rằng phải chăm chỉ học hành thì mới có thể trở thành con ngoan, trò giỏi.</a:t>
            </a:r>
          </a:p>
        </p:txBody>
      </p:sp>
    </p:spTree>
    <p:extLst>
      <p:ext uri="{BB962C8B-B14F-4D97-AF65-F5344CB8AC3E}">
        <p14:creationId xmlns:p14="http://schemas.microsoft.com/office/powerpoint/2010/main" val="311901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D8753ED-C063-506E-91EF-CF12C41BA07D}"/>
              </a:ext>
            </a:extLst>
          </p:cNvPr>
          <p:cNvPicPr>
            <a:picLocks noChangeAspect="1"/>
          </p:cNvPicPr>
          <p:nvPr/>
        </p:nvPicPr>
        <p:blipFill>
          <a:blip r:embed="rId3"/>
          <a:stretch>
            <a:fillRect/>
          </a:stretch>
        </p:blipFill>
        <p:spPr>
          <a:xfrm>
            <a:off x="1276350" y="1320399"/>
            <a:ext cx="9953625" cy="4956575"/>
          </a:xfrm>
          <a:prstGeom prst="rect">
            <a:avLst/>
          </a:prstGeom>
        </p:spPr>
      </p:pic>
      <p:sp>
        <p:nvSpPr>
          <p:cNvPr id="3" name="Speech Bubble: Rectangle with Corners Rounded 2">
            <a:extLst>
              <a:ext uri="{FF2B5EF4-FFF2-40B4-BE49-F238E27FC236}">
                <a16:creationId xmlns:a16="http://schemas.microsoft.com/office/drawing/2014/main" xmlns="" id="{C8D19277-1108-8997-DCB3-AA82D080209C}"/>
              </a:ext>
            </a:extLst>
          </p:cNvPr>
          <p:cNvSpPr/>
          <p:nvPr/>
        </p:nvSpPr>
        <p:spPr>
          <a:xfrm>
            <a:off x="4112729" y="296508"/>
            <a:ext cx="3508513" cy="914400"/>
          </a:xfrm>
          <a:prstGeom prst="wedgeRoundRectCallout">
            <a:avLst>
              <a:gd name="adj1" fmla="val -17575"/>
              <a:gd name="adj2" fmla="val 66666"/>
              <a:gd name="adj3" fmla="val 16667"/>
            </a:avLst>
          </a:prstGeom>
          <a:solidFill>
            <a:schemeClr val="accent4">
              <a:lumMod val="60000"/>
              <a:lumOff val="40000"/>
            </a:schemeClr>
          </a:solid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Nunito Black" pitchFamily="2" charset="0"/>
                <a:ea typeface="+mn-ea"/>
                <a:cs typeface="+mn-cs"/>
              </a:rPr>
              <a:t>Bức tranh vẽ gì?</a:t>
            </a:r>
          </a:p>
        </p:txBody>
      </p:sp>
    </p:spTree>
    <p:extLst>
      <p:ext uri="{BB962C8B-B14F-4D97-AF65-F5344CB8AC3E}">
        <p14:creationId xmlns:p14="http://schemas.microsoft.com/office/powerpoint/2010/main" val="60372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xmlns="" id="{8325EFD8-0706-8028-0203-AA8E92999708}"/>
              </a:ext>
            </a:extLst>
          </p:cNvPr>
          <p:cNvSpPr txBox="1"/>
          <p:nvPr/>
        </p:nvSpPr>
        <p:spPr>
          <a:xfrm>
            <a:off x="3059669" y="1536473"/>
            <a:ext cx="8511127" cy="954107"/>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8800" b="1" i="0" u="none" strike="noStrike" kern="1200" cap="none" spc="-133" normalizeH="0" baseline="0" noProof="0">
                <a:ln>
                  <a:noFill/>
                </a:ln>
                <a:solidFill>
                  <a:srgbClr val="F92D67"/>
                </a:solidFill>
                <a:effectLst/>
                <a:uLnTx/>
                <a:uFillTx/>
                <a:latin typeface="Nunito Black" pitchFamily="2" charset="0"/>
                <a:ea typeface="+mn-ea"/>
                <a:cs typeface="+mn-cs"/>
              </a:rPr>
              <a:t>ĐỌC VĂN BẢN </a:t>
            </a:r>
            <a:endParaRPr kumimoji="0" lang="en-US" sz="8800" b="1" i="0"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60848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16B536E-5D56-2599-B36E-04F9F063CE5C}"/>
              </a:ext>
            </a:extLst>
          </p:cNvPr>
          <p:cNvPicPr>
            <a:picLocks noChangeAspect="1"/>
          </p:cNvPicPr>
          <p:nvPr/>
        </p:nvPicPr>
        <p:blipFill>
          <a:blip r:embed="rId3"/>
          <a:stretch>
            <a:fillRect/>
          </a:stretch>
        </p:blipFill>
        <p:spPr>
          <a:xfrm>
            <a:off x="252520" y="247650"/>
            <a:ext cx="957155" cy="762066"/>
          </a:xfrm>
          <a:prstGeom prst="rect">
            <a:avLst/>
          </a:prstGeom>
        </p:spPr>
      </p:pic>
      <p:sp>
        <p:nvSpPr>
          <p:cNvPr id="5" name="TextBox 4">
            <a:extLst>
              <a:ext uri="{FF2B5EF4-FFF2-40B4-BE49-F238E27FC236}">
                <a16:creationId xmlns:a16="http://schemas.microsoft.com/office/drawing/2014/main" xmlns="" id="{FB7F034F-86B4-466E-612D-A2899EBC1257}"/>
              </a:ext>
            </a:extLst>
          </p:cNvPr>
          <p:cNvSpPr txBox="1"/>
          <p:nvPr/>
        </p:nvSpPr>
        <p:spPr>
          <a:xfrm>
            <a:off x="1136186" y="362730"/>
            <a:ext cx="3111876"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Chia </a:t>
            </a:r>
            <a:r>
              <a:rPr kumimoji="0" lang="en-US" sz="32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đoạn</a:t>
            </a:r>
            <a:endParaRPr kumimoji="0" lang="en-US" sz="32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pic>
        <p:nvPicPr>
          <p:cNvPr id="6" name="Picture 5">
            <a:extLst>
              <a:ext uri="{FF2B5EF4-FFF2-40B4-BE49-F238E27FC236}">
                <a16:creationId xmlns:a16="http://schemas.microsoft.com/office/drawing/2014/main" xmlns="" id="{995455DE-72E5-8B26-BD68-76CCB6FECDDE}"/>
              </a:ext>
            </a:extLst>
          </p:cNvPr>
          <p:cNvPicPr>
            <a:picLocks noChangeAspect="1"/>
          </p:cNvPicPr>
          <p:nvPr/>
        </p:nvPicPr>
        <p:blipFill>
          <a:blip r:embed="rId4"/>
          <a:stretch>
            <a:fillRect/>
          </a:stretch>
        </p:blipFill>
        <p:spPr>
          <a:xfrm>
            <a:off x="1392154" y="1357772"/>
            <a:ext cx="10196873" cy="4615645"/>
          </a:xfrm>
          <a:prstGeom prst="rect">
            <a:avLst/>
          </a:prstGeom>
        </p:spPr>
      </p:pic>
      <p:sp>
        <p:nvSpPr>
          <p:cNvPr id="7" name="TextBox 6">
            <a:extLst>
              <a:ext uri="{FF2B5EF4-FFF2-40B4-BE49-F238E27FC236}">
                <a16:creationId xmlns:a16="http://schemas.microsoft.com/office/drawing/2014/main" xmlns="" id="{3FBB4E6E-904B-15D1-DD7E-1FC1F6A6FD93}"/>
              </a:ext>
            </a:extLst>
          </p:cNvPr>
          <p:cNvSpPr txBox="1"/>
          <p:nvPr/>
        </p:nvSpPr>
        <p:spPr>
          <a:xfrm>
            <a:off x="2369149" y="1956545"/>
            <a:ext cx="8242882"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Đoạn</a:t>
            </a:r>
            <a:r>
              <a:rPr kumimoji="0" lang="en-US" sz="28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1: </a:t>
            </a:r>
            <a:r>
              <a:rPr kumimoji="0" lang="en-US" sz="28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Từ</a:t>
            </a:r>
            <a:r>
              <a:rPr kumimoji="0" lang="en-US" sz="28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28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đầu</a:t>
            </a:r>
            <a:r>
              <a:rPr kumimoji="0" lang="en-US" sz="28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2800" b="0" i="0" u="none" strike="noStrike" kern="1200" cap="none" spc="0" normalizeH="0" baseline="0" noProof="0" err="1">
                <a:ln>
                  <a:noFill/>
                </a:ln>
                <a:solidFill>
                  <a:srgbClr val="F79646">
                    <a:lumMod val="50000"/>
                  </a:srgbClr>
                </a:solidFill>
                <a:effectLst/>
                <a:uLnTx/>
                <a:uFillTx/>
                <a:latin typeface="Nunito Black" pitchFamily="2" charset="0"/>
                <a:ea typeface="+mn-ea"/>
                <a:cs typeface="Baloo 2 SemiBold" pitchFamily="2" charset="0"/>
              </a:rPr>
              <a:t>đến</a:t>
            </a:r>
            <a:r>
              <a:rPr kumimoji="0" lang="en-US" sz="2800" b="0" i="0" u="none" strike="noStrike" kern="1200" cap="none" spc="0" normalizeH="0" baseline="0" noProof="0">
                <a:ln>
                  <a:noFill/>
                </a:ln>
                <a:solidFill>
                  <a:srgbClr val="F79646">
                    <a:lumMod val="50000"/>
                  </a:srgbClr>
                </a:solidFill>
                <a:effectLst/>
                <a:uLnTx/>
                <a:uFillTx/>
                <a:latin typeface="Nunito Black" pitchFamily="2" charset="0"/>
                <a:ea typeface="+mn-ea"/>
                <a:cs typeface="Baloo 2 SemiBold" pitchFamily="2" charset="0"/>
              </a:rPr>
              <a:t> </a:t>
            </a:r>
            <a:r>
              <a:rPr kumimoji="0" lang="en-US" sz="2800" b="0" i="0" u="none" strike="noStrike" kern="1200" cap="none" spc="0" normalizeH="0" baseline="0" noProof="0">
                <a:ln>
                  <a:noFill/>
                </a:ln>
                <a:solidFill>
                  <a:srgbClr val="FF0000"/>
                </a:solidFill>
                <a:effectLst/>
                <a:uLnTx/>
                <a:uFillTx/>
                <a:latin typeface="Nunito Black" pitchFamily="2" charset="0"/>
                <a:ea typeface="+mn-ea"/>
                <a:cs typeface="Baloo 2 SemiBold" pitchFamily="2" charset="0"/>
              </a:rPr>
              <a:t>cùng bố mẹ và ông ngoại</a:t>
            </a:r>
            <a:endPar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Baloo 2 SemiBold" pitchFamily="2" charset="0"/>
            </a:endParaRPr>
          </a:p>
        </p:txBody>
      </p:sp>
      <p:sp>
        <p:nvSpPr>
          <p:cNvPr id="8" name="TextBox 7">
            <a:extLst>
              <a:ext uri="{FF2B5EF4-FFF2-40B4-BE49-F238E27FC236}">
                <a16:creationId xmlns:a16="http://schemas.microsoft.com/office/drawing/2014/main" xmlns="" id="{E7EC0ACE-BDD8-812B-983F-460D0C737DD5}"/>
              </a:ext>
            </a:extLst>
          </p:cNvPr>
          <p:cNvSpPr txBox="1"/>
          <p:nvPr/>
        </p:nvSpPr>
        <p:spPr>
          <a:xfrm>
            <a:off x="2698260" y="2847468"/>
            <a:ext cx="7913771"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srgbClr val="F79646">
                    <a:lumMod val="50000"/>
                  </a:srgbClr>
                </a:solidFill>
                <a:effectLst/>
                <a:uLnTx/>
                <a:uFillTx/>
                <a:latin typeface="Nunito Black" pitchFamily="2" charset="0"/>
                <a:ea typeface="+mn-ea"/>
                <a:cs typeface="Baloo 2 SemiBold" pitchFamily="2" charset="0"/>
              </a:rPr>
              <a:t>Đoạn</a:t>
            </a:r>
            <a:r>
              <a:rPr kumimoji="0" lang="en-US" sz="2800" b="0" i="0" u="none" strike="noStrike" kern="1200" cap="none" spc="0" normalizeH="0" baseline="0" noProof="0">
                <a:ln>
                  <a:noFill/>
                </a:ln>
                <a:solidFill>
                  <a:srgbClr val="F79646">
                    <a:lumMod val="50000"/>
                  </a:srgbClr>
                </a:solidFill>
                <a:effectLst/>
                <a:uLnTx/>
                <a:uFillTx/>
                <a:latin typeface="Nunito Black" pitchFamily="2" charset="0"/>
                <a:ea typeface="+mn-ea"/>
                <a:cs typeface="Baloo 2 SemiBold" pitchFamily="2" charset="0"/>
              </a:rPr>
              <a:t> 2: Tiếp theo đến </a:t>
            </a:r>
            <a:r>
              <a:rPr kumimoji="0" lang="en-US" sz="2800" b="0" i="0" u="none" strike="noStrike" kern="1200" cap="none" spc="0" normalizeH="0" baseline="0" noProof="0">
                <a:ln>
                  <a:noFill/>
                </a:ln>
                <a:solidFill>
                  <a:srgbClr val="FF0000"/>
                </a:solidFill>
                <a:effectLst/>
                <a:uLnTx/>
                <a:uFillTx/>
                <a:latin typeface="Nunito Black" pitchFamily="2" charset="0"/>
                <a:ea typeface="+mn-ea"/>
                <a:cs typeface="Baloo 2 SemiBold" pitchFamily="2" charset="0"/>
              </a:rPr>
              <a:t>yêu thương khó tả</a:t>
            </a:r>
            <a:endPar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Baloo 2 SemiBold" pitchFamily="2" charset="0"/>
            </a:endParaRPr>
          </a:p>
        </p:txBody>
      </p:sp>
      <p:sp>
        <p:nvSpPr>
          <p:cNvPr id="9" name="TextBox 8">
            <a:extLst>
              <a:ext uri="{FF2B5EF4-FFF2-40B4-BE49-F238E27FC236}">
                <a16:creationId xmlns:a16="http://schemas.microsoft.com/office/drawing/2014/main" xmlns="" id="{A20C64D6-FFB6-883F-1D9C-48D229C97382}"/>
              </a:ext>
            </a:extLst>
          </p:cNvPr>
          <p:cNvSpPr txBox="1"/>
          <p:nvPr/>
        </p:nvSpPr>
        <p:spPr>
          <a:xfrm>
            <a:off x="2188174" y="3889819"/>
            <a:ext cx="8242882"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srgbClr val="F79646">
                    <a:lumMod val="50000"/>
                  </a:srgbClr>
                </a:solidFill>
                <a:effectLst/>
                <a:uLnTx/>
                <a:uFillTx/>
                <a:latin typeface="Nunito Black" pitchFamily="2" charset="0"/>
                <a:ea typeface="+mn-ea"/>
                <a:cs typeface="Baloo 2 SemiBold" pitchFamily="2" charset="0"/>
              </a:rPr>
              <a:t>Đoạn</a:t>
            </a:r>
            <a:r>
              <a:rPr kumimoji="0" lang="en-US" sz="2800" b="0" i="0" u="none" strike="noStrike" kern="1200" cap="none" spc="0" normalizeH="0" baseline="0" noProof="0">
                <a:ln>
                  <a:noFill/>
                </a:ln>
                <a:solidFill>
                  <a:srgbClr val="F79646">
                    <a:lumMod val="50000"/>
                  </a:srgbClr>
                </a:solidFill>
                <a:effectLst/>
                <a:uLnTx/>
                <a:uFillTx/>
                <a:latin typeface="Nunito Black" pitchFamily="2" charset="0"/>
                <a:ea typeface="+mn-ea"/>
                <a:cs typeface="Baloo 2 SemiBold" pitchFamily="2" charset="0"/>
              </a:rPr>
              <a:t> 3: Tiếp theo đến </a:t>
            </a:r>
            <a:r>
              <a:rPr kumimoji="0" lang="en-US" sz="2800" b="0" i="0" u="none" strike="noStrike" kern="1200" cap="none" spc="0" normalizeH="0" baseline="0" noProof="0">
                <a:ln>
                  <a:noFill/>
                </a:ln>
                <a:solidFill>
                  <a:srgbClr val="FF0000"/>
                </a:solidFill>
                <a:effectLst/>
                <a:uLnTx/>
                <a:uFillTx/>
                <a:latin typeface="Nunito Black" pitchFamily="2" charset="0"/>
                <a:ea typeface="+mn-ea"/>
                <a:cs typeface="Baloo 2 SemiBold" pitchFamily="2" charset="0"/>
              </a:rPr>
              <a:t>yêu ông nhiều lắm</a:t>
            </a:r>
            <a:endPar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Baloo 2 SemiBold" pitchFamily="2" charset="0"/>
            </a:endParaRPr>
          </a:p>
        </p:txBody>
      </p:sp>
      <p:sp>
        <p:nvSpPr>
          <p:cNvPr id="10" name="TextBox 9">
            <a:extLst>
              <a:ext uri="{FF2B5EF4-FFF2-40B4-BE49-F238E27FC236}">
                <a16:creationId xmlns:a16="http://schemas.microsoft.com/office/drawing/2014/main" xmlns="" id="{1BF3BCED-1DD2-3908-DE2E-5AFA99D31B31}"/>
              </a:ext>
            </a:extLst>
          </p:cNvPr>
          <p:cNvSpPr txBox="1"/>
          <p:nvPr/>
        </p:nvSpPr>
        <p:spPr>
          <a:xfrm>
            <a:off x="5675612" y="4860928"/>
            <a:ext cx="4260251"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srgbClr val="F79646">
                    <a:lumMod val="50000"/>
                  </a:srgbClr>
                </a:solidFill>
                <a:effectLst/>
                <a:uLnTx/>
                <a:uFillTx/>
                <a:latin typeface="Nunito Black" pitchFamily="2" charset="0"/>
                <a:ea typeface="+mn-ea"/>
                <a:cs typeface="Baloo 2 SemiBold" pitchFamily="2" charset="0"/>
              </a:rPr>
              <a:t>Đoạn</a:t>
            </a:r>
            <a:r>
              <a:rPr kumimoji="0" lang="en-US" sz="2800" b="0" i="0" u="none" strike="noStrike" kern="1200" cap="none" spc="0" normalizeH="0" baseline="0" noProof="0">
                <a:ln>
                  <a:noFill/>
                </a:ln>
                <a:solidFill>
                  <a:srgbClr val="F79646">
                    <a:lumMod val="50000"/>
                  </a:srgbClr>
                </a:solidFill>
                <a:effectLst/>
                <a:uLnTx/>
                <a:uFillTx/>
                <a:latin typeface="Nunito Black" pitchFamily="2" charset="0"/>
                <a:ea typeface="+mn-ea"/>
                <a:cs typeface="Baloo 2 SemiBold" pitchFamily="2" charset="0"/>
              </a:rPr>
              <a:t> 4: Còn lại </a:t>
            </a:r>
            <a:endPar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Baloo 2 SemiBold" pitchFamily="2" charset="0"/>
            </a:endParaRPr>
          </a:p>
        </p:txBody>
      </p:sp>
    </p:spTree>
    <p:extLst>
      <p:ext uri="{BB962C8B-B14F-4D97-AF65-F5344CB8AC3E}">
        <p14:creationId xmlns:p14="http://schemas.microsoft.com/office/powerpoint/2010/main" val="12272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1707</Words>
  <Application>Microsoft Office PowerPoint</Application>
  <PresentationFormat>Custom</PresentationFormat>
  <Paragraphs>182</Paragraphs>
  <Slides>43</Slides>
  <Notes>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3</cp:revision>
  <dcterms:created xsi:type="dcterms:W3CDTF">2022-11-15T03:24:42Z</dcterms:created>
  <dcterms:modified xsi:type="dcterms:W3CDTF">2025-04-24T00:34:37Z</dcterms:modified>
</cp:coreProperties>
</file>