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4" r:id="rId8"/>
    <p:sldId id="265" r:id="rId9"/>
    <p:sldId id="266" r:id="rId10"/>
    <p:sldId id="262" r:id="rId11"/>
    <p:sldId id="263"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4" d="100"/>
          <a:sy n="44" d="100"/>
        </p:scale>
        <p:origin x="-17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253153-C7C5-4777-8CEC-CA48FCE33680}"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735D3-22BD-4517-9DB1-E2C8735BBF48}" type="slidenum">
              <a:rPr lang="en-US" smtClean="0"/>
              <a:t>‹#›</a:t>
            </a:fld>
            <a:endParaRPr lang="en-US"/>
          </a:p>
        </p:txBody>
      </p:sp>
    </p:spTree>
    <p:extLst>
      <p:ext uri="{BB962C8B-B14F-4D97-AF65-F5344CB8AC3E}">
        <p14:creationId xmlns:p14="http://schemas.microsoft.com/office/powerpoint/2010/main" val="8411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53153-C7C5-4777-8CEC-CA48FCE33680}"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735D3-22BD-4517-9DB1-E2C8735BBF48}" type="slidenum">
              <a:rPr lang="en-US" smtClean="0"/>
              <a:t>‹#›</a:t>
            </a:fld>
            <a:endParaRPr lang="en-US"/>
          </a:p>
        </p:txBody>
      </p:sp>
    </p:spTree>
    <p:extLst>
      <p:ext uri="{BB962C8B-B14F-4D97-AF65-F5344CB8AC3E}">
        <p14:creationId xmlns:p14="http://schemas.microsoft.com/office/powerpoint/2010/main" val="110812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53153-C7C5-4777-8CEC-CA48FCE33680}"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735D3-22BD-4517-9DB1-E2C8735BBF48}" type="slidenum">
              <a:rPr lang="en-US" smtClean="0"/>
              <a:t>‹#›</a:t>
            </a:fld>
            <a:endParaRPr lang="en-US"/>
          </a:p>
        </p:txBody>
      </p:sp>
    </p:spTree>
    <p:extLst>
      <p:ext uri="{BB962C8B-B14F-4D97-AF65-F5344CB8AC3E}">
        <p14:creationId xmlns:p14="http://schemas.microsoft.com/office/powerpoint/2010/main" val="28251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A763B-BF6C-CCA7-0F75-21A843F81C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3BD5806-66B0-F81A-7B36-63ED08D5D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C1435BD-B375-D224-E601-85A24A6ED4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EFC771-8038-41F5-80F2-EF90AE395E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84CBBF0C-10D1-48CC-6A3C-BA7B0D917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0EE5A94A-4753-963A-28C0-B5F394FF65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C3C78-7F83-4D3B-A1E0-8A06385F30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008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A27767-2D7B-2889-FC48-05A58AFAB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5FC2554-D090-3179-B15F-085CA9A9F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011B0B-00BF-7B44-BCDA-477E338392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EFC771-8038-41F5-80F2-EF90AE395E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279DB8D4-2E40-60DC-356A-E484529D0F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E03DDDA0-BCC1-26A0-E078-72F1BC5D1E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C3C78-7F83-4D3B-A1E0-8A06385F30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613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52BF3C-C74B-2AFF-8D22-AFB90A56B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AC0FAEA-A4E9-00C2-540A-F7C884BC5A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DF2BBFE-38F1-F111-805F-25B7DE27E0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EFC771-8038-41F5-80F2-EF90AE395E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17AF3629-AC8D-B612-2F1C-19C25DF431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E5A45C1A-6D85-F706-7EBD-90C2A8A79C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C3C78-7F83-4D3B-A1E0-8A06385F30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014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7F9CB-D88F-7C7A-C579-60DD9DF2DA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BC90E3-9D2A-8937-4D4C-C1C5C3158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6369830-27E3-472D-521B-E275D38AE9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08DDF60-D192-73AB-D82C-69A5B61DE52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EFC771-8038-41F5-80F2-EF90AE395E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51E8EC44-A281-FC69-F6EB-D8CCA9524A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3F81C832-A76E-3362-CECA-9E16805F37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C3C78-7F83-4D3B-A1E0-8A06385F30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36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F13BB9-0D6E-8EEA-25A6-1931C0DB60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4BB5E4C-36FA-C984-153A-23DD7E950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B50CE94-33B4-867E-42FA-BDC1D388A2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71DCF8-488C-9C82-6415-17763D1152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3645B4C-579B-2FBD-C866-E0AC05F186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3008A8E-5500-339A-D251-FEC7CFD7BB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EFC771-8038-41F5-80F2-EF90AE395E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xmlns="" id="{6E9710B7-A7C3-576C-3764-F9B44E84342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xmlns="" id="{3E9C824F-255B-258C-1946-6C752C0FE3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C3C78-7F83-4D3B-A1E0-8A06385F30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494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7B450B-935D-9824-0B04-9344249D6F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DC5D071-1A09-6F41-1859-7C61524B57B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EFC771-8038-41F5-80F2-EF90AE395E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xmlns="" id="{428F397E-7240-B409-C9C2-DC41D96386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xmlns="" id="{AAFC7647-6CBB-02FA-F966-2BA49609C7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C3C78-7F83-4D3B-A1E0-8A06385F30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760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3D5BA91-3591-83A8-3FFD-BDE896CDE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EFC771-8038-41F5-80F2-EF90AE395E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9065DB35-5CCB-969B-F135-D20BC5FDDC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9A40F265-882D-2C2C-0B12-9291BA13E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C3C78-7F83-4D3B-A1E0-8A06385F30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184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BBD9D7-C5AD-C7C0-D3D9-A13C39063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DDC952-F0DF-C8BF-A55E-68410EFC5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3960AE8-033E-7E37-1033-33A339115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2618045-0D60-6EBD-700F-A9BA4902CB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EFC771-8038-41F5-80F2-EF90AE395E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52D70EF1-BE11-9429-1B1C-CAEF4B0FD2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F4B84832-5ADF-7900-2497-E49747EDB7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C3C78-7F83-4D3B-A1E0-8A06385F30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86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53153-C7C5-4777-8CEC-CA48FCE33680}"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735D3-22BD-4517-9DB1-E2C8735BBF48}" type="slidenum">
              <a:rPr lang="en-US" smtClean="0"/>
              <a:t>‹#›</a:t>
            </a:fld>
            <a:endParaRPr lang="en-US"/>
          </a:p>
        </p:txBody>
      </p:sp>
    </p:spTree>
    <p:extLst>
      <p:ext uri="{BB962C8B-B14F-4D97-AF65-F5344CB8AC3E}">
        <p14:creationId xmlns:p14="http://schemas.microsoft.com/office/powerpoint/2010/main" val="4162912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B6E71C-BC49-3F63-0CDD-FA8904ADF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0670924-4039-9E7B-096B-9B3B5A42F5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4EFCAF0-D1C8-F015-B90A-006401B37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125010A-5124-53B2-F41B-1AB30952211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EFC771-8038-41F5-80F2-EF90AE395E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7F009B5B-FD6B-0215-80B2-173FEAC91E8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C2CFEA62-ECF6-2A0C-F478-C0F04D2A82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C3C78-7F83-4D3B-A1E0-8A06385F30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827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A5E501-5A64-8D20-00F8-7BCB6714AD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7846F4E-9D1F-F85A-1C69-A4140E1329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6A879E-9189-EA92-0BCD-7A39EA56B0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EFC771-8038-41F5-80F2-EF90AE395E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FF5F54DE-78CF-8CD1-B1B1-AB72F92DDF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04B5FF26-42D2-8CF7-8093-3CE1966CE0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C3C78-7F83-4D3B-A1E0-8A06385F30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986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7BAE412-59EC-A306-C45C-C5F09C4DE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D8523E3-9E8C-B564-5C02-15C1C486FC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41D03C4-7EFC-80F6-3B82-64709091BFC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EFC771-8038-41F5-80F2-EF90AE395E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19BF1840-65F3-8D3C-5EFB-10C34E2C26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9B48EFCF-B265-4120-9BE9-E20CC05AD4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C3C78-7F83-4D3B-A1E0-8A06385F30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38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253153-C7C5-4777-8CEC-CA48FCE33680}"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735D3-22BD-4517-9DB1-E2C8735BBF48}" type="slidenum">
              <a:rPr lang="en-US" smtClean="0"/>
              <a:t>‹#›</a:t>
            </a:fld>
            <a:endParaRPr lang="en-US"/>
          </a:p>
        </p:txBody>
      </p:sp>
    </p:spTree>
    <p:extLst>
      <p:ext uri="{BB962C8B-B14F-4D97-AF65-F5344CB8AC3E}">
        <p14:creationId xmlns:p14="http://schemas.microsoft.com/office/powerpoint/2010/main" val="379511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253153-C7C5-4777-8CEC-CA48FCE33680}"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735D3-22BD-4517-9DB1-E2C8735BBF48}" type="slidenum">
              <a:rPr lang="en-US" smtClean="0"/>
              <a:t>‹#›</a:t>
            </a:fld>
            <a:endParaRPr lang="en-US"/>
          </a:p>
        </p:txBody>
      </p:sp>
    </p:spTree>
    <p:extLst>
      <p:ext uri="{BB962C8B-B14F-4D97-AF65-F5344CB8AC3E}">
        <p14:creationId xmlns:p14="http://schemas.microsoft.com/office/powerpoint/2010/main" val="76577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253153-C7C5-4777-8CEC-CA48FCE33680}" type="datetimeFigureOut">
              <a:rPr lang="en-US" smtClean="0"/>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735D3-22BD-4517-9DB1-E2C8735BBF48}" type="slidenum">
              <a:rPr lang="en-US" smtClean="0"/>
              <a:t>‹#›</a:t>
            </a:fld>
            <a:endParaRPr lang="en-US"/>
          </a:p>
        </p:txBody>
      </p:sp>
    </p:spTree>
    <p:extLst>
      <p:ext uri="{BB962C8B-B14F-4D97-AF65-F5344CB8AC3E}">
        <p14:creationId xmlns:p14="http://schemas.microsoft.com/office/powerpoint/2010/main" val="201876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253153-C7C5-4777-8CEC-CA48FCE33680}" type="datetimeFigureOut">
              <a:rPr lang="en-US" smtClean="0"/>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735D3-22BD-4517-9DB1-E2C8735BBF48}" type="slidenum">
              <a:rPr lang="en-US" smtClean="0"/>
              <a:t>‹#›</a:t>
            </a:fld>
            <a:endParaRPr lang="en-US"/>
          </a:p>
        </p:txBody>
      </p:sp>
    </p:spTree>
    <p:extLst>
      <p:ext uri="{BB962C8B-B14F-4D97-AF65-F5344CB8AC3E}">
        <p14:creationId xmlns:p14="http://schemas.microsoft.com/office/powerpoint/2010/main" val="149026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53153-C7C5-4777-8CEC-CA48FCE33680}" type="datetimeFigureOut">
              <a:rPr lang="en-US" smtClean="0"/>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735D3-22BD-4517-9DB1-E2C8735BBF48}" type="slidenum">
              <a:rPr lang="en-US" smtClean="0"/>
              <a:t>‹#›</a:t>
            </a:fld>
            <a:endParaRPr lang="en-US"/>
          </a:p>
        </p:txBody>
      </p:sp>
    </p:spTree>
    <p:extLst>
      <p:ext uri="{BB962C8B-B14F-4D97-AF65-F5344CB8AC3E}">
        <p14:creationId xmlns:p14="http://schemas.microsoft.com/office/powerpoint/2010/main" val="140333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253153-C7C5-4777-8CEC-CA48FCE33680}"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735D3-22BD-4517-9DB1-E2C8735BBF48}" type="slidenum">
              <a:rPr lang="en-US" smtClean="0"/>
              <a:t>‹#›</a:t>
            </a:fld>
            <a:endParaRPr lang="en-US"/>
          </a:p>
        </p:txBody>
      </p:sp>
    </p:spTree>
    <p:extLst>
      <p:ext uri="{BB962C8B-B14F-4D97-AF65-F5344CB8AC3E}">
        <p14:creationId xmlns:p14="http://schemas.microsoft.com/office/powerpoint/2010/main" val="209943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253153-C7C5-4777-8CEC-CA48FCE33680}"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735D3-22BD-4517-9DB1-E2C8735BBF48}" type="slidenum">
              <a:rPr lang="en-US" smtClean="0"/>
              <a:t>‹#›</a:t>
            </a:fld>
            <a:endParaRPr lang="en-US"/>
          </a:p>
        </p:txBody>
      </p:sp>
    </p:spTree>
    <p:extLst>
      <p:ext uri="{BB962C8B-B14F-4D97-AF65-F5344CB8AC3E}">
        <p14:creationId xmlns:p14="http://schemas.microsoft.com/office/powerpoint/2010/main" val="197560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53153-C7C5-4777-8CEC-CA48FCE33680}" type="datetimeFigureOut">
              <a:rPr lang="en-US" smtClean="0"/>
              <a:t>4/24/2025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735D3-22BD-4517-9DB1-E2C8735BBF48}" type="slidenum">
              <a:rPr lang="en-US" smtClean="0"/>
              <a:t>‹#›</a:t>
            </a:fld>
            <a:endParaRPr lang="en-US"/>
          </a:p>
        </p:txBody>
      </p:sp>
    </p:spTree>
    <p:extLst>
      <p:ext uri="{BB962C8B-B14F-4D97-AF65-F5344CB8AC3E}">
        <p14:creationId xmlns:p14="http://schemas.microsoft.com/office/powerpoint/2010/main" val="3241216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391A1A0-91A0-952B-2241-124D98B1F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9DE1EDD-2602-5F6D-5F42-DFAEE6E51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E263773-8AF3-2E46-880D-18EA0A41C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EFC771-8038-41F5-80F2-EF90AE395E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B7298E4F-C9DD-CE33-E532-FCE0E76B6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70DD86B2-537B-DFC5-2E96-764EF2EC6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9C3C78-7F83-4D3B-A1E0-8A06385F301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172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15.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3.xml"/><Relationship Id="rId6" Type="http://schemas.microsoft.com/office/2007/relationships/hdphoto" Target="../media/hdphoto6.wdp"/><Relationship Id="rId5" Type="http://schemas.openxmlformats.org/officeDocument/2006/relationships/image" Target="../media/image19.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0.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13.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13.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3.xml"/><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5.png"/><Relationship Id="rId21" Type="http://schemas.openxmlformats.org/officeDocument/2006/relationships/image" Target="../media/image52.png"/><Relationship Id="rId7" Type="http://schemas.openxmlformats.org/officeDocument/2006/relationships/image" Target="../media/image39.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image" Target="../media/image31.png"/><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38.png"/><Relationship Id="rId11" Type="http://schemas.openxmlformats.org/officeDocument/2006/relationships/image" Target="../media/image42.png"/><Relationship Id="rId24" Type="http://schemas.openxmlformats.org/officeDocument/2006/relationships/image" Target="../media/image55.png"/><Relationship Id="rId5" Type="http://schemas.openxmlformats.org/officeDocument/2006/relationships/image" Target="../media/image37.png"/><Relationship Id="rId15" Type="http://schemas.openxmlformats.org/officeDocument/2006/relationships/image" Target="../media/image46.png"/><Relationship Id="rId23" Type="http://schemas.openxmlformats.org/officeDocument/2006/relationships/image" Target="../media/image54.png"/><Relationship Id="rId10" Type="http://schemas.microsoft.com/office/2007/relationships/hdphoto" Target="../media/hdphoto8.wdp"/><Relationship Id="rId19" Type="http://schemas.openxmlformats.org/officeDocument/2006/relationships/image" Target="../media/image50.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5.png"/><Relationship Id="rId22"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5.png"/><Relationship Id="rId3" Type="http://schemas.openxmlformats.org/officeDocument/2006/relationships/image" Target="../media/image58.png"/><Relationship Id="rId7" Type="http://schemas.microsoft.com/office/2007/relationships/hdphoto" Target="../media/hdphoto10.wdp"/><Relationship Id="rId12" Type="http://schemas.openxmlformats.org/officeDocument/2006/relationships/image" Target="../media/image64.jpeg"/><Relationship Id="rId2" Type="http://schemas.openxmlformats.org/officeDocument/2006/relationships/image" Target="../media/image57.png"/><Relationship Id="rId1" Type="http://schemas.openxmlformats.org/officeDocument/2006/relationships/slideLayout" Target="../slideLayouts/slideLayout13.xml"/><Relationship Id="rId6" Type="http://schemas.openxmlformats.org/officeDocument/2006/relationships/image" Target="../media/image60.png"/><Relationship Id="rId11" Type="http://schemas.openxmlformats.org/officeDocument/2006/relationships/image" Target="../media/image63.jpeg"/><Relationship Id="rId5" Type="http://schemas.openxmlformats.org/officeDocument/2006/relationships/image" Target="../media/image59.jpeg"/><Relationship Id="rId10" Type="http://schemas.microsoft.com/office/2007/relationships/hdphoto" Target="../media/hdphoto11.wdp"/><Relationship Id="rId4" Type="http://schemas.microsoft.com/office/2007/relationships/hdphoto" Target="../media/hdphoto9.wdp"/><Relationship Id="rId9" Type="http://schemas.openxmlformats.org/officeDocument/2006/relationships/image" Target="../media/image62.png"/></Relationships>
</file>

<file path=ppt/slides/_rels/slide3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30.png"/><Relationship Id="rId7" Type="http://schemas.microsoft.com/office/2007/relationships/hdphoto" Target="../media/hdphoto13.wdp"/><Relationship Id="rId2" Type="http://schemas.openxmlformats.org/officeDocument/2006/relationships/image" Target="../media/image57.png"/><Relationship Id="rId1" Type="http://schemas.openxmlformats.org/officeDocument/2006/relationships/slideLayout" Target="../slideLayouts/slideLayout13.xml"/><Relationship Id="rId6" Type="http://schemas.openxmlformats.org/officeDocument/2006/relationships/image" Target="../media/image67.png"/><Relationship Id="rId11" Type="http://schemas.microsoft.com/office/2007/relationships/hdphoto" Target="../media/hdphoto9.wdp"/><Relationship Id="rId5" Type="http://schemas.microsoft.com/office/2007/relationships/hdphoto" Target="../media/hdphoto12.wdp"/><Relationship Id="rId10" Type="http://schemas.openxmlformats.org/officeDocument/2006/relationships/image" Target="../media/image58.png"/><Relationship Id="rId4" Type="http://schemas.openxmlformats.org/officeDocument/2006/relationships/image" Target="../media/image66.png"/><Relationship Id="rId9"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0.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04687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441BD95A-3BAD-6642-EB0F-E59B4E096981}"/>
              </a:ext>
            </a:extLst>
          </p:cNvPr>
          <p:cNvSpPr txBox="1"/>
          <p:nvPr/>
        </p:nvSpPr>
        <p:spPr>
          <a:xfrm>
            <a:off x="1667250" y="83976"/>
            <a:ext cx="5867400" cy="1233812"/>
          </a:xfrm>
          <a:prstGeom prst="round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a:ln>
                  <a:noFill/>
                </a:ln>
                <a:solidFill>
                  <a:srgbClr val="008000"/>
                </a:solidFill>
                <a:effectLst/>
                <a:uLnTx/>
                <a:uFillTx/>
                <a:latin typeface="Nunito Black" pitchFamily="2" charset="0"/>
                <a:ea typeface="+mn-ea"/>
                <a:cs typeface="+mn-cs"/>
              </a:rPr>
              <a:t>Luyện đọc câu dài</a:t>
            </a:r>
          </a:p>
        </p:txBody>
      </p:sp>
      <p:sp>
        <p:nvSpPr>
          <p:cNvPr id="9" name="TextBox 8">
            <a:extLst>
              <a:ext uri="{FF2B5EF4-FFF2-40B4-BE49-F238E27FC236}">
                <a16:creationId xmlns:a16="http://schemas.microsoft.com/office/drawing/2014/main" xmlns="" id="{967FA81A-344A-57E5-01DE-B29F02C60593}"/>
              </a:ext>
            </a:extLst>
          </p:cNvPr>
          <p:cNvSpPr txBox="1"/>
          <p:nvPr/>
        </p:nvSpPr>
        <p:spPr>
          <a:xfrm>
            <a:off x="593627" y="1317788"/>
            <a:ext cx="9681007" cy="3742762"/>
          </a:xfrm>
          <a:prstGeom prst="roundRect">
            <a:avLst/>
          </a:prstGeom>
        </p:spPr>
        <p:txBody>
          <a:bodyPr vert="horz" lIns="91440" tIns="45720" rIns="91440" bIns="45720" rtlCol="0">
            <a:noAutofit/>
          </a:bodyPr>
          <a:lstStyle/>
          <a:p>
            <a:pPr marR="0" lvl="0" indent="625475" algn="l" defTabSz="914400" rtl="0" eaLnBrk="1" fontAlgn="t" latinLnBrk="0" hangingPunct="1">
              <a:lnSpc>
                <a:spcPct val="9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Hằng</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ngày</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nắng</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xuyên</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qua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tán</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lá</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khu</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vườn</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trước</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nhà</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tạo</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thành</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vệt</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sáng</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long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lánh</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rất</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đẹp</a:t>
            </a:r>
            <a:r>
              <a:rPr kumimoji="0" lang="en-US" sz="4000" b="0"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r>
            <a:br>
              <a:rPr kumimoji="0" lang="en-US" sz="4000" b="0"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br>
            <a:r>
              <a:rPr kumimoji="0" lang="en-US" sz="4000" b="0"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Mỗi</a:t>
            </a:r>
            <a:r>
              <a:rPr kumimoji="0" lang="en-US" sz="4000" b="0"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buổi</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sáng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khi</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đang</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dạo</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chơi</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trên</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đòng</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cỏ</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Na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thấy</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nắng</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sưởi</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ấm</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mái</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tóc</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mình</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và</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nhảy</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nhót</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trên</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vạt</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áo</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xmlns="" id="{BA457170-472E-D375-49A7-92989B9E82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70363" y="0"/>
            <a:ext cx="1396887" cy="1112171"/>
          </a:xfrm>
          <a:prstGeom prst="rect">
            <a:avLst/>
          </a:prstGeom>
        </p:spPr>
      </p:pic>
      <p:pic>
        <p:nvPicPr>
          <p:cNvPr id="11" name="Picture 2" descr="100+ Hình Ảnh Học Bài, Học Tập Chăm Chỉ [Chill Nhẹ Nhàng]">
            <a:extLst>
              <a:ext uri="{FF2B5EF4-FFF2-40B4-BE49-F238E27FC236}">
                <a16:creationId xmlns:a16="http://schemas.microsoft.com/office/drawing/2014/main" xmlns="" id="{D872983F-0ACE-B3A2-EBAF-9A19A90AD00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94" b="89691" l="1931" r="92278">
                        <a14:foregroundMark x1="14672" y1="49485" x2="58687" y2="73196"/>
                        <a14:foregroundMark x1="72201" y1="33505" x2="77220" y2="64948"/>
                        <a14:foregroundMark x1="77220" y1="64948" x2="77220" y2="64433"/>
                        <a14:foregroundMark x1="83784" y1="52577" x2="84556" y2="58763"/>
                        <a14:foregroundMark x1="34363" y1="29897" x2="34749" y2="33505"/>
                        <a14:foregroundMark x1="41313" y1="29897" x2="44402" y2="29897"/>
                        <a14:foregroundMark x1="68726" y1="26289" x2="67181" y2="24227"/>
                        <a14:foregroundMark x1="93050" y1="41237" x2="93050" y2="43814"/>
                        <a14:foregroundMark x1="7722" y1="47938" x2="8108" y2="52062"/>
                        <a14:foregroundMark x1="1931" y1="67010" x2="2317" y2="59278"/>
                        <a14:foregroundMark x1="18147" y1="40722" x2="22780" y2="39175"/>
                      </a14:backgroundRemoval>
                    </a14:imgEffect>
                  </a14:imgLayer>
                </a14:imgProps>
              </a:ext>
              <a:ext uri="{28A0092B-C50C-407E-A947-70E740481C1C}">
                <a14:useLocalDpi xmlns:a14="http://schemas.microsoft.com/office/drawing/2010/main" val="0"/>
              </a:ext>
            </a:extLst>
          </a:blip>
          <a:srcRect/>
          <a:stretch>
            <a:fillRect/>
          </a:stretch>
        </p:blipFill>
        <p:spPr bwMode="auto">
          <a:xfrm>
            <a:off x="3943651" y="3867259"/>
            <a:ext cx="4304698" cy="374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36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5C67BE9-C308-30AA-B088-6F506582D9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09505" y="43848"/>
            <a:ext cx="1071645" cy="853220"/>
          </a:xfrm>
          <a:prstGeom prst="rect">
            <a:avLst/>
          </a:prstGeom>
        </p:spPr>
      </p:pic>
      <p:sp>
        <p:nvSpPr>
          <p:cNvPr id="3" name="TextBox 2">
            <a:extLst>
              <a:ext uri="{FF2B5EF4-FFF2-40B4-BE49-F238E27FC236}">
                <a16:creationId xmlns:a16="http://schemas.microsoft.com/office/drawing/2014/main" xmlns="" id="{5D2404CC-6AE0-A3D7-D8E2-ECC97DCD9E65}"/>
              </a:ext>
            </a:extLst>
          </p:cNvPr>
          <p:cNvSpPr txBox="1"/>
          <p:nvPr/>
        </p:nvSpPr>
        <p:spPr>
          <a:xfrm>
            <a:off x="1581150" y="112913"/>
            <a:ext cx="6240946" cy="102155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Giải</a:t>
            </a:r>
            <a:r>
              <a:rPr kumimoji="0" lang="en-US" sz="54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54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nghĩa</a:t>
            </a:r>
            <a:r>
              <a:rPr kumimoji="0" lang="en-US" sz="54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54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từ</a:t>
            </a:r>
            <a:endParaRPr kumimoji="0" lang="en-US" sz="54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
        <p:nvSpPr>
          <p:cNvPr id="5" name="TextBox 4">
            <a:extLst>
              <a:ext uri="{FF2B5EF4-FFF2-40B4-BE49-F238E27FC236}">
                <a16:creationId xmlns:a16="http://schemas.microsoft.com/office/drawing/2014/main" xmlns="" id="{EB7208FE-BAB5-3DBF-9BA1-A3BB52F34DFD}"/>
              </a:ext>
            </a:extLst>
          </p:cNvPr>
          <p:cNvSpPr txBox="1"/>
          <p:nvPr/>
        </p:nvSpPr>
        <p:spPr>
          <a:xfrm>
            <a:off x="1297620" y="1753421"/>
            <a:ext cx="9596760" cy="4278094"/>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vi-VN" sz="4400" b="0" i="0" u="none" strike="noStrike" kern="1200" cap="none" spc="0" normalizeH="0" baseline="0" noProof="0">
                <a:ln>
                  <a:noFill/>
                </a:ln>
                <a:solidFill>
                  <a:srgbClr val="0070C0"/>
                </a:solidFill>
                <a:effectLst/>
                <a:uLnTx/>
                <a:uFillTx/>
                <a:latin typeface="Nunito Black" pitchFamily="2" charset="0"/>
                <a:ea typeface="+mn-ea"/>
                <a:cs typeface="+mn-cs"/>
              </a:rPr>
              <a:t>Xổ: mở tung ra, tháo tung ra</a:t>
            </a:r>
            <a:endParaRPr kumimoji="0" lang="en-US" sz="4400" b="0" i="0" u="none" strike="noStrike" kern="1200" cap="none" spc="0" normalizeH="0" baseline="0" noProof="0">
              <a:ln>
                <a:noFill/>
              </a:ln>
              <a:solidFill>
                <a:srgbClr val="0070C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0070C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a:ln>
                  <a:noFill/>
                </a:ln>
                <a:solidFill>
                  <a:srgbClr val="C00000"/>
                </a:solidFill>
                <a:effectLst/>
                <a:uLnTx/>
                <a:uFillTx/>
                <a:latin typeface="Nunito Black" pitchFamily="2" charset="0"/>
                <a:ea typeface="+mn-ea"/>
                <a:cs typeface="+mn-cs"/>
              </a:rPr>
              <a:t>- Mắt long lanh: mắt như có ánh sáng chiếu vào, trông sinh động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a:ln>
                  <a:noFill/>
                </a:ln>
                <a:solidFill>
                  <a:srgbClr val="000000"/>
                </a:solidFill>
                <a:effectLst/>
                <a:uLnTx/>
                <a:uFillTx/>
                <a:latin typeface="Nunito Black" pitchFamily="2" charset="0"/>
                <a:ea typeface="+mn-ea"/>
                <a:cs typeface="+mn-cs"/>
              </a:rPr>
              <a:t/>
            </a:r>
            <a:br>
              <a:rPr kumimoji="0" lang="vi-VN" sz="4400" b="0" i="0" u="none" strike="noStrike" kern="1200" cap="none" spc="0" normalizeH="0" baseline="0" noProof="0">
                <a:ln>
                  <a:noFill/>
                </a:ln>
                <a:solidFill>
                  <a:srgbClr val="000000"/>
                </a:solidFill>
                <a:effectLst/>
                <a:uLnTx/>
                <a:uFillTx/>
                <a:latin typeface="Nunito Black" pitchFamily="2" charset="0"/>
                <a:ea typeface="+mn-ea"/>
                <a:cs typeface="+mn-cs"/>
              </a:rPr>
            </a:br>
            <a:r>
              <a:rPr kumimoji="0" lang="vi-VN" sz="3200" b="0" i="0" u="none" strike="noStrike" kern="1200" cap="none" spc="0" normalizeH="0" baseline="0" noProof="0">
                <a:ln>
                  <a:noFill/>
                </a:ln>
                <a:solidFill>
                  <a:srgbClr val="000000"/>
                </a:solidFill>
                <a:effectLst/>
                <a:uLnTx/>
                <a:uFillTx/>
                <a:latin typeface="OpenSans"/>
                <a:ea typeface="+mn-ea"/>
                <a:cs typeface="+mn-cs"/>
              </a:rPr>
              <a:t/>
            </a:r>
            <a:br>
              <a:rPr kumimoji="0" lang="vi-VN" sz="3200" b="0" i="0" u="none" strike="noStrike" kern="1200" cap="none" spc="0" normalizeH="0" baseline="0" noProof="0">
                <a:ln>
                  <a:noFill/>
                </a:ln>
                <a:solidFill>
                  <a:srgbClr val="000000"/>
                </a:solidFill>
                <a:effectLst/>
                <a:uLnTx/>
                <a:uFillTx/>
                <a:latin typeface="OpenSans"/>
                <a:ea typeface="+mn-ea"/>
                <a:cs typeface="+mn-cs"/>
              </a:rPr>
            </a:b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89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582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D5E1452-C17B-B31B-08EE-B168E36FCCF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3" name="TextBox 2">
            <a:extLst>
              <a:ext uri="{FF2B5EF4-FFF2-40B4-BE49-F238E27FC236}">
                <a16:creationId xmlns:a16="http://schemas.microsoft.com/office/drawing/2014/main" xmlns="" id="{CF7FAA13-BFE5-CF3B-7717-E9C729A461C4}"/>
              </a:ext>
            </a:extLst>
          </p:cNvPr>
          <p:cNvSpPr txBox="1"/>
          <p:nvPr/>
        </p:nvSpPr>
        <p:spPr>
          <a:xfrm>
            <a:off x="1510909" y="242293"/>
            <a:ext cx="9771302" cy="646986"/>
          </a:xfrm>
          <a:prstGeom prst="roundRect">
            <a:avLst/>
          </a:prstGeom>
          <a:solidFill>
            <a:srgbClr val="FFFFCC"/>
          </a:solidFill>
          <a:ln w="28575">
            <a:solidFill>
              <a:srgbClr val="217875"/>
            </a:solid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32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1: V</a:t>
            </a:r>
            <a:r>
              <a:rPr kumimoji="0" lang="vi-VN" sz="32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ì </a:t>
            </a:r>
            <a:r>
              <a:rPr kumimoji="0" lang="vi-VN" sz="3200" b="1" i="0" u="none" strike="noStrike" kern="1200" cap="none" spc="0" normalizeH="0" baseline="0" noProof="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sao </a:t>
            </a:r>
            <a:r>
              <a:rPr kumimoji="0" lang="en-US" sz="3200" b="1" i="0" u="none" strike="noStrike" kern="1200" cap="none" spc="0" normalizeH="0" baseline="0" noProof="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bà nội của Na khó thấy được nắng</a:t>
            </a:r>
            <a:r>
              <a:rPr kumimoji="0" lang="vi-VN" sz="3200" b="1" i="0" u="none" strike="noStrike" kern="1200" cap="none" spc="0" normalizeH="0" baseline="0" noProof="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a:t>
            </a:r>
            <a:endParaRPr kumimoji="0" lang="en-US" sz="32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xmlns="" id="{D646D033-56DF-D31C-C87C-36D569A3541C}"/>
              </a:ext>
            </a:extLst>
          </p:cNvPr>
          <p:cNvSpPr txBox="1"/>
          <p:nvPr/>
        </p:nvSpPr>
        <p:spPr>
          <a:xfrm>
            <a:off x="7866821" y="1131572"/>
            <a:ext cx="2677354" cy="2485787"/>
          </a:xfrm>
          <a:prstGeom prst="wedgeRoundRectCallout">
            <a:avLst>
              <a:gd name="adj1" fmla="val 65684"/>
              <a:gd name="adj2" fmla="val 42809"/>
              <a:gd name="adj3" fmla="val 16667"/>
            </a:avLst>
          </a:prstGeom>
          <a:solidFill>
            <a:schemeClr val="accent5">
              <a:lumMod val="20000"/>
              <a:lumOff val="80000"/>
            </a:schemeClr>
          </a:solidFill>
          <a:ln w="28575">
            <a:solidFill>
              <a:srgbClr val="00B050"/>
            </a:solidFill>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Gợi</a:t>
            </a:r>
            <a:r>
              <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ý: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Em</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hãy</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đọc</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đoạn</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văn</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thứ</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nhất</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để</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trả</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lời</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câu</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 </a:t>
            </a:r>
            <a:r>
              <a:rPr kumimoji="0" lang="en-US" sz="2800" b="0" i="0" u="none" strike="noStrike" kern="1200" cap="none" spc="0" normalizeH="0" baseline="0" noProof="0" dirty="0" err="1">
                <a:ln>
                  <a:noFill/>
                </a:ln>
                <a:solidFill>
                  <a:prstClr val="black"/>
                </a:solidFill>
                <a:effectLst/>
                <a:uLnTx/>
                <a:uFillTx/>
                <a:latin typeface="Nunito" pitchFamily="2" charset="0"/>
                <a:ea typeface="Open Sans" panose="020B0606030504020204" pitchFamily="34" charset="0"/>
                <a:cs typeface="Open Sans" panose="020B0606030504020204" pitchFamily="34" charset="0"/>
              </a:rPr>
              <a:t>hỏi</a:t>
            </a:r>
            <a:r>
              <a:rPr kumimoji="0" lang="en-US" sz="2800" b="0"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rPr>
              <a:t>.</a:t>
            </a:r>
            <a:endParaRPr kumimoji="0" lang="en-US" sz="2800" b="1" i="0" u="none" strike="noStrike" kern="1200" cap="none" spc="0" normalizeH="0" baseline="0" noProof="0" dirty="0">
              <a:ln>
                <a:noFill/>
              </a:ln>
              <a:solidFill>
                <a:prstClr val="black"/>
              </a:solidFill>
              <a:effectLst/>
              <a:uLnTx/>
              <a:uFillTx/>
              <a:latin typeface="Nunito" pitchFamily="2" charset="0"/>
              <a:ea typeface="Open Sans" panose="020B0606030504020204" pitchFamily="34" charset="0"/>
              <a:cs typeface="Open Sans" panose="020B0606030504020204" pitchFamily="34" charset="0"/>
            </a:endParaRPr>
          </a:p>
        </p:txBody>
      </p:sp>
      <p:pic>
        <p:nvPicPr>
          <p:cNvPr id="1026" name="Picture 2" descr="Cô Giáo Hình ảnh | Định dạng hình ảnh PNG 400329061| vn ...">
            <a:extLst>
              <a:ext uri="{FF2B5EF4-FFF2-40B4-BE49-F238E27FC236}">
                <a16:creationId xmlns:a16="http://schemas.microsoft.com/office/drawing/2014/main" xmlns="" id="{A0F5B5CC-3AF9-814C-43D6-B8A7FA73AF7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753" b="95057" l="10000" r="96900">
                        <a14:foregroundMark x1="96600" y1="7034" x2="59300" y2="51046"/>
                        <a14:foregroundMark x1="10900" y1="71198" x2="12900" y2="71198"/>
                        <a14:foregroundMark x1="37100" y1="84411" x2="23000" y2="86787"/>
                        <a14:foregroundMark x1="32800" y1="87262" x2="29300" y2="95247"/>
                        <a14:foregroundMark x1="91800" y1="13498" x2="95400" y2="5894"/>
                        <a14:foregroundMark x1="96900" y1="4753" x2="61600" y2="4629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505950" y="2924707"/>
            <a:ext cx="2677354" cy="40285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C51381BC-B45E-BB99-B97B-CD76BE20B514}"/>
              </a:ext>
            </a:extLst>
          </p:cNvPr>
          <p:cNvPicPr>
            <a:picLocks noChangeAspect="1"/>
          </p:cNvPicPr>
          <p:nvPr/>
        </p:nvPicPr>
        <p:blipFill>
          <a:blip r:embed="rId7"/>
          <a:stretch>
            <a:fillRect/>
          </a:stretch>
        </p:blipFill>
        <p:spPr>
          <a:xfrm flipH="1">
            <a:off x="8696" y="1209508"/>
            <a:ext cx="7633853" cy="4275315"/>
          </a:xfrm>
          <a:prstGeom prst="rect">
            <a:avLst/>
          </a:prstGeom>
        </p:spPr>
      </p:pic>
      <p:sp>
        <p:nvSpPr>
          <p:cNvPr id="10" name="TextBox 9">
            <a:extLst>
              <a:ext uri="{FF2B5EF4-FFF2-40B4-BE49-F238E27FC236}">
                <a16:creationId xmlns:a16="http://schemas.microsoft.com/office/drawing/2014/main" xmlns="" id="{CD872DFB-99B0-322E-BD94-D2EBC644CDB7}"/>
              </a:ext>
            </a:extLst>
          </p:cNvPr>
          <p:cNvSpPr txBox="1"/>
          <p:nvPr/>
        </p:nvSpPr>
        <p:spPr>
          <a:xfrm>
            <a:off x="2028840" y="2493974"/>
            <a:ext cx="5251759" cy="224676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Bà khó thấy được nắng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vì nắng không lọt vào phòng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bà, bà lại già yếu, khó đi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 nên không đi ra chỗ có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 nắng được. </a:t>
            </a:r>
          </a:p>
        </p:txBody>
      </p:sp>
    </p:spTree>
    <p:extLst>
      <p:ext uri="{BB962C8B-B14F-4D97-AF65-F5344CB8AC3E}">
        <p14:creationId xmlns:p14="http://schemas.microsoft.com/office/powerpoint/2010/main" val="172269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054B500-7439-E627-3FB6-DE8FBBE2874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5" name="TextBox 4">
            <a:extLst>
              <a:ext uri="{FF2B5EF4-FFF2-40B4-BE49-F238E27FC236}">
                <a16:creationId xmlns:a16="http://schemas.microsoft.com/office/drawing/2014/main" xmlns="" id="{3A751C74-6AE3-301D-DAE6-C8163399CC00}"/>
              </a:ext>
            </a:extLst>
          </p:cNvPr>
          <p:cNvSpPr txBox="1"/>
          <p:nvPr/>
        </p:nvSpPr>
        <p:spPr>
          <a:xfrm>
            <a:off x="1644766" y="153577"/>
            <a:ext cx="8517265" cy="1191816"/>
          </a:xfrm>
          <a:prstGeom prst="roundRect">
            <a:avLst/>
          </a:prstGeom>
          <a:solidFill>
            <a:srgbClr val="FFFFCC"/>
          </a:solidFill>
          <a:ln w="28575">
            <a:solidFill>
              <a:srgbClr val="217875"/>
            </a:solid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32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2</a:t>
            </a:r>
            <a:r>
              <a:rPr kumimoji="0" lang="en-US" sz="3200" b="1" i="0" u="none" strike="noStrike" kern="1200" cap="none" spc="0" normalizeH="0" baseline="0" noProof="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Na nghĩ cách nào để mang được nắng cho bà?</a:t>
            </a:r>
            <a:endParaRPr kumimoji="0" lang="en-US" sz="32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xmlns="" id="{DA49AF66-7283-A8D0-F6CA-2504E8B4C32B}"/>
              </a:ext>
            </a:extLst>
          </p:cNvPr>
          <p:cNvPicPr>
            <a:picLocks noChangeAspect="1"/>
          </p:cNvPicPr>
          <p:nvPr/>
        </p:nvPicPr>
        <p:blipFill>
          <a:blip r:embed="rId5"/>
          <a:stretch>
            <a:fillRect/>
          </a:stretch>
        </p:blipFill>
        <p:spPr>
          <a:xfrm>
            <a:off x="2302019" y="1970155"/>
            <a:ext cx="8354359" cy="4275315"/>
          </a:xfrm>
          <a:prstGeom prst="rect">
            <a:avLst/>
          </a:prstGeom>
        </p:spPr>
      </p:pic>
      <p:sp>
        <p:nvSpPr>
          <p:cNvPr id="9" name="TextBox 8">
            <a:extLst>
              <a:ext uri="{FF2B5EF4-FFF2-40B4-BE49-F238E27FC236}">
                <a16:creationId xmlns:a16="http://schemas.microsoft.com/office/drawing/2014/main" xmlns="" id="{90D56548-A6D6-707F-1FF5-3B31002F6CB2}"/>
              </a:ext>
            </a:extLst>
          </p:cNvPr>
          <p:cNvSpPr txBox="1"/>
          <p:nvPr/>
        </p:nvSpPr>
        <p:spPr>
          <a:xfrm>
            <a:off x="3761947" y="3630758"/>
            <a:ext cx="5434501"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Na nghĩ ra cách bắt nắng trên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vạt áo mang về cho bà. </a:t>
            </a:r>
          </a:p>
        </p:txBody>
      </p:sp>
    </p:spTree>
    <p:extLst>
      <p:ext uri="{BB962C8B-B14F-4D97-AF65-F5344CB8AC3E}">
        <p14:creationId xmlns:p14="http://schemas.microsoft.com/office/powerpoint/2010/main" val="260792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BE94BBB-38AA-30AE-A53B-1AB640DC9BA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3" name="TextBox 2">
            <a:extLst>
              <a:ext uri="{FF2B5EF4-FFF2-40B4-BE49-F238E27FC236}">
                <a16:creationId xmlns:a16="http://schemas.microsoft.com/office/drawing/2014/main" xmlns="" id="{787A131A-49A8-F80C-39A8-D7884E0C8BE3}"/>
              </a:ext>
            </a:extLst>
          </p:cNvPr>
          <p:cNvSpPr txBox="1"/>
          <p:nvPr/>
        </p:nvSpPr>
        <p:spPr>
          <a:xfrm>
            <a:off x="1644766" y="153577"/>
            <a:ext cx="8517265" cy="1191816"/>
          </a:xfrm>
          <a:prstGeom prst="roundRect">
            <a:avLst/>
          </a:prstGeom>
          <a:solidFill>
            <a:srgbClr val="FFFFCC"/>
          </a:solidFill>
          <a:ln w="28575">
            <a:solidFill>
              <a:srgbClr val="217875"/>
            </a:solid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3200" b="1" i="0" u="none" strike="noStrike" kern="1200" cap="none" spc="0" normalizeH="0" baseline="0" noProof="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3: Na có mang được nắng cho bà không? Vì sao?</a:t>
            </a:r>
            <a:endParaRPr kumimoji="0" lang="en-US" sz="32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xmlns="" id="{158C0C39-4A4C-DF7A-7756-8438C19807BA}"/>
              </a:ext>
            </a:extLst>
          </p:cNvPr>
          <p:cNvPicPr>
            <a:picLocks noChangeAspect="1"/>
          </p:cNvPicPr>
          <p:nvPr/>
        </p:nvPicPr>
        <p:blipFill>
          <a:blip r:embed="rId5"/>
          <a:stretch>
            <a:fillRect/>
          </a:stretch>
        </p:blipFill>
        <p:spPr>
          <a:xfrm>
            <a:off x="1053549" y="2294096"/>
            <a:ext cx="9487420" cy="4275315"/>
          </a:xfrm>
          <a:prstGeom prst="rect">
            <a:avLst/>
          </a:prstGeom>
        </p:spPr>
      </p:pic>
      <p:sp>
        <p:nvSpPr>
          <p:cNvPr id="7" name="TextBox 6">
            <a:extLst>
              <a:ext uri="{FF2B5EF4-FFF2-40B4-BE49-F238E27FC236}">
                <a16:creationId xmlns:a16="http://schemas.microsoft.com/office/drawing/2014/main" xmlns="" id="{0BF3A2E4-ED76-92EC-01A7-21CE3CC809B3}"/>
              </a:ext>
            </a:extLst>
          </p:cNvPr>
          <p:cNvSpPr txBox="1"/>
          <p:nvPr/>
        </p:nvSpPr>
        <p:spPr>
          <a:xfrm>
            <a:off x="2423237" y="3700334"/>
            <a:ext cx="6126998" cy="18158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Na không mang được nắng về cho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bà vì nắng là thứ không thể bắt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được. Nắng chỉ chiếu trên vạt áo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Na chứ không ở đó mãi. </a:t>
            </a:r>
          </a:p>
        </p:txBody>
      </p:sp>
    </p:spTree>
    <p:extLst>
      <p:ext uri="{BB962C8B-B14F-4D97-AF65-F5344CB8AC3E}">
        <p14:creationId xmlns:p14="http://schemas.microsoft.com/office/powerpoint/2010/main" val="35177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AAE2269-682A-8BBE-69EE-CEED887B2FE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3" name="TextBox 2">
            <a:extLst>
              <a:ext uri="{FF2B5EF4-FFF2-40B4-BE49-F238E27FC236}">
                <a16:creationId xmlns:a16="http://schemas.microsoft.com/office/drawing/2014/main" xmlns="" id="{253D102E-66E1-D4A7-B010-F59D05118670}"/>
              </a:ext>
            </a:extLst>
          </p:cNvPr>
          <p:cNvSpPr txBox="1"/>
          <p:nvPr/>
        </p:nvSpPr>
        <p:spPr>
          <a:xfrm>
            <a:off x="1689155" y="64800"/>
            <a:ext cx="9436045" cy="1191816"/>
          </a:xfrm>
          <a:prstGeom prst="roundRect">
            <a:avLst/>
          </a:prstGeom>
          <a:solidFill>
            <a:srgbClr val="FFFFCC"/>
          </a:solidFill>
          <a:ln w="28575">
            <a:solidFill>
              <a:srgbClr val="217875"/>
            </a:solid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3200" b="1" i="0" u="none" strike="noStrike" kern="1200" cap="none" spc="0" normalizeH="0" baseline="0" noProof="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4: Câu nói của bà cho em biết điều gì? Chọn câu trả lời hoặc nêu ý kiến khác của em.</a:t>
            </a:r>
            <a:endParaRPr kumimoji="0" lang="en-US" sz="32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xmlns="" id="{EF89944C-E68C-E38C-FCFD-1E210B8F3512}"/>
              </a:ext>
            </a:extLst>
          </p:cNvPr>
          <p:cNvSpPr txBox="1"/>
          <p:nvPr/>
        </p:nvSpPr>
        <p:spPr>
          <a:xfrm>
            <a:off x="1449732" y="1836727"/>
            <a:ext cx="5502964" cy="918270"/>
          </a:xfrm>
          <a:custGeom>
            <a:avLst/>
            <a:gdLst>
              <a:gd name="connsiteX0" fmla="*/ 0 w 5502964"/>
              <a:gd name="connsiteY0" fmla="*/ 0 h 918270"/>
              <a:gd name="connsiteX1" fmla="*/ 5502964 w 5502964"/>
              <a:gd name="connsiteY1" fmla="*/ 0 h 918270"/>
              <a:gd name="connsiteX2" fmla="*/ 5502964 w 5502964"/>
              <a:gd name="connsiteY2" fmla="*/ 765222 h 918270"/>
              <a:gd name="connsiteX3" fmla="*/ 5349916 w 5502964"/>
              <a:gd name="connsiteY3" fmla="*/ 918270 h 918270"/>
              <a:gd name="connsiteX4" fmla="*/ 0 w 5502964"/>
              <a:gd name="connsiteY4" fmla="*/ 918270 h 918270"/>
              <a:gd name="connsiteX5" fmla="*/ 0 w 5502964"/>
              <a:gd name="connsiteY5" fmla="*/ 0 h 918270"/>
              <a:gd name="connsiteX0" fmla="*/ 5349916 w 5502964"/>
              <a:gd name="connsiteY0" fmla="*/ 918270 h 918270"/>
              <a:gd name="connsiteX1" fmla="*/ 5380526 w 5502964"/>
              <a:gd name="connsiteY1" fmla="*/ 795832 h 918270"/>
              <a:gd name="connsiteX2" fmla="*/ 5502964 w 5502964"/>
              <a:gd name="connsiteY2" fmla="*/ 765222 h 918270"/>
              <a:gd name="connsiteX3" fmla="*/ 5349916 w 5502964"/>
              <a:gd name="connsiteY3" fmla="*/ 918270 h 918270"/>
              <a:gd name="connsiteX0" fmla="*/ 5349916 w 5502964"/>
              <a:gd name="connsiteY0" fmla="*/ 918270 h 918270"/>
              <a:gd name="connsiteX1" fmla="*/ 5380526 w 5502964"/>
              <a:gd name="connsiteY1" fmla="*/ 795832 h 918270"/>
              <a:gd name="connsiteX2" fmla="*/ 5502964 w 5502964"/>
              <a:gd name="connsiteY2" fmla="*/ 765222 h 918270"/>
              <a:gd name="connsiteX3" fmla="*/ 5349916 w 5502964"/>
              <a:gd name="connsiteY3" fmla="*/ 918270 h 918270"/>
              <a:gd name="connsiteX4" fmla="*/ 0 w 5502964"/>
              <a:gd name="connsiteY4" fmla="*/ 918270 h 918270"/>
              <a:gd name="connsiteX5" fmla="*/ 0 w 5502964"/>
              <a:gd name="connsiteY5" fmla="*/ 0 h 918270"/>
              <a:gd name="connsiteX6" fmla="*/ 5502964 w 5502964"/>
              <a:gd name="connsiteY6" fmla="*/ 0 h 918270"/>
              <a:gd name="connsiteX7" fmla="*/ 5502964 w 5502964"/>
              <a:gd name="connsiteY7" fmla="*/ 765222 h 9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2964" h="918270" stroke="0" extrusionOk="0">
                <a:moveTo>
                  <a:pt x="0" y="0"/>
                </a:moveTo>
                <a:cubicBezTo>
                  <a:pt x="1995536" y="44124"/>
                  <a:pt x="3363251" y="54190"/>
                  <a:pt x="5502964" y="0"/>
                </a:cubicBezTo>
                <a:cubicBezTo>
                  <a:pt x="5518169" y="134086"/>
                  <a:pt x="5484375" y="434626"/>
                  <a:pt x="5502964" y="765222"/>
                </a:cubicBezTo>
                <a:cubicBezTo>
                  <a:pt x="5456249" y="826279"/>
                  <a:pt x="5380035" y="914156"/>
                  <a:pt x="5349916" y="918270"/>
                </a:cubicBezTo>
                <a:cubicBezTo>
                  <a:pt x="3788179" y="961043"/>
                  <a:pt x="1511526" y="1015459"/>
                  <a:pt x="0" y="918270"/>
                </a:cubicBezTo>
                <a:cubicBezTo>
                  <a:pt x="-926" y="478810"/>
                  <a:pt x="-38309" y="411523"/>
                  <a:pt x="0" y="0"/>
                </a:cubicBezTo>
                <a:close/>
              </a:path>
              <a:path w="5502964" h="918270" fill="darkenLess" stroke="0" extrusionOk="0">
                <a:moveTo>
                  <a:pt x="5349916" y="918270"/>
                </a:moveTo>
                <a:cubicBezTo>
                  <a:pt x="5362034" y="868212"/>
                  <a:pt x="5373888" y="841101"/>
                  <a:pt x="5380526" y="795832"/>
                </a:cubicBezTo>
                <a:cubicBezTo>
                  <a:pt x="5418735" y="775860"/>
                  <a:pt x="5487458" y="771517"/>
                  <a:pt x="5502964" y="765222"/>
                </a:cubicBezTo>
                <a:cubicBezTo>
                  <a:pt x="5436156" y="821413"/>
                  <a:pt x="5381372" y="860745"/>
                  <a:pt x="5349916" y="918270"/>
                </a:cubicBezTo>
                <a:close/>
              </a:path>
              <a:path w="5502964" h="918270" fill="none" extrusionOk="0">
                <a:moveTo>
                  <a:pt x="5349916" y="918270"/>
                </a:moveTo>
                <a:cubicBezTo>
                  <a:pt x="5366691" y="860889"/>
                  <a:pt x="5378793" y="831815"/>
                  <a:pt x="5380526" y="795832"/>
                </a:cubicBezTo>
                <a:cubicBezTo>
                  <a:pt x="5398157" y="786776"/>
                  <a:pt x="5447024" y="786742"/>
                  <a:pt x="5502964" y="765222"/>
                </a:cubicBezTo>
                <a:cubicBezTo>
                  <a:pt x="5442251" y="849890"/>
                  <a:pt x="5382811" y="867209"/>
                  <a:pt x="5349916" y="918270"/>
                </a:cubicBezTo>
                <a:cubicBezTo>
                  <a:pt x="3467215" y="1062073"/>
                  <a:pt x="2627185" y="959840"/>
                  <a:pt x="0" y="918270"/>
                </a:cubicBezTo>
                <a:cubicBezTo>
                  <a:pt x="-49455" y="575487"/>
                  <a:pt x="-55914" y="97080"/>
                  <a:pt x="0" y="0"/>
                </a:cubicBezTo>
                <a:cubicBezTo>
                  <a:pt x="941746" y="143083"/>
                  <a:pt x="4634153" y="133554"/>
                  <a:pt x="5502964" y="0"/>
                </a:cubicBezTo>
                <a:cubicBezTo>
                  <a:pt x="5484966" y="111133"/>
                  <a:pt x="5505323" y="581117"/>
                  <a:pt x="5502964" y="765222"/>
                </a:cubicBezTo>
              </a:path>
              <a:path w="5502964" h="918270" fill="none" stroke="0" extrusionOk="0">
                <a:moveTo>
                  <a:pt x="5349916" y="918270"/>
                </a:moveTo>
                <a:cubicBezTo>
                  <a:pt x="5354093" y="885357"/>
                  <a:pt x="5365508" y="838251"/>
                  <a:pt x="5380526" y="795832"/>
                </a:cubicBezTo>
                <a:cubicBezTo>
                  <a:pt x="5425450" y="788321"/>
                  <a:pt x="5474852" y="782095"/>
                  <a:pt x="5502964" y="765222"/>
                </a:cubicBezTo>
                <a:cubicBezTo>
                  <a:pt x="5436070" y="809158"/>
                  <a:pt x="5382324" y="872274"/>
                  <a:pt x="5349916" y="918270"/>
                </a:cubicBezTo>
                <a:cubicBezTo>
                  <a:pt x="3801269" y="761987"/>
                  <a:pt x="1924323" y="1065957"/>
                  <a:pt x="0" y="918270"/>
                </a:cubicBezTo>
                <a:cubicBezTo>
                  <a:pt x="-31997" y="656038"/>
                  <a:pt x="81174" y="407368"/>
                  <a:pt x="0" y="0"/>
                </a:cubicBezTo>
                <a:cubicBezTo>
                  <a:pt x="1319692" y="-145276"/>
                  <a:pt x="4511812" y="53065"/>
                  <a:pt x="5502964" y="0"/>
                </a:cubicBezTo>
                <a:cubicBezTo>
                  <a:pt x="5500835" y="283980"/>
                  <a:pt x="5495251" y="541186"/>
                  <a:pt x="5502964" y="765222"/>
                </a:cubicBezTo>
              </a:path>
            </a:pathLst>
          </a:custGeom>
          <a:solidFill>
            <a:srgbClr val="FDD9BB"/>
          </a:solidFill>
          <a:ln w="38100">
            <a:solidFill>
              <a:srgbClr val="00B0F0"/>
            </a:solidFill>
            <a:prstDash val="sysDash"/>
            <a:extLst>
              <a:ext uri="{C807C97D-BFC1-408E-A445-0C87EB9F89A2}">
                <ask:lineSketchStyleProps xmlns="" xmlns:ask="http://schemas.microsoft.com/office/drawing/2018/sketchyshapes" sd="1094866543">
                  <a:prstGeom prst="foldedCorner">
                    <a:avLst/>
                  </a:prstGeom>
                  <ask:type>
                    <ask:lineSketchCurved/>
                  </ask:type>
                </ask:lineSketchStyleProps>
              </a:ext>
            </a:extLst>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Nunito Black" pitchFamily="2" charset="0"/>
                <a:ea typeface="Tahoma" panose="020B0604030504040204" pitchFamily="34" charset="0"/>
                <a:cs typeface="Tahoma" panose="020B0604030504040204" pitchFamily="34" charset="0"/>
              </a:rPr>
              <a:t>a.Bà hiểu tình cảm của Na</a:t>
            </a:r>
            <a:endParaRPr kumimoji="0" lang="en-US" sz="3200" b="1" i="0" u="none" strike="noStrike" kern="1200" cap="none" spc="0" normalizeH="0" baseline="0" noProof="0" dirty="0">
              <a:ln>
                <a:noFill/>
              </a:ln>
              <a:solidFill>
                <a:srgbClr val="002060"/>
              </a:solidFill>
              <a:effectLst/>
              <a:uLnTx/>
              <a:uFillTx/>
              <a:latin typeface="Nunito Black" pitchFamily="2"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xmlns="" id="{34735957-1AD3-DEAD-3AB0-3E7DDFD84F1B}"/>
              </a:ext>
            </a:extLst>
          </p:cNvPr>
          <p:cNvSpPr txBox="1"/>
          <p:nvPr/>
        </p:nvSpPr>
        <p:spPr>
          <a:xfrm>
            <a:off x="2355254" y="3184734"/>
            <a:ext cx="6027049" cy="918270"/>
          </a:xfrm>
          <a:custGeom>
            <a:avLst/>
            <a:gdLst>
              <a:gd name="connsiteX0" fmla="*/ 0 w 6027049"/>
              <a:gd name="connsiteY0" fmla="*/ 0 h 918270"/>
              <a:gd name="connsiteX1" fmla="*/ 6027049 w 6027049"/>
              <a:gd name="connsiteY1" fmla="*/ 0 h 918270"/>
              <a:gd name="connsiteX2" fmla="*/ 6027049 w 6027049"/>
              <a:gd name="connsiteY2" fmla="*/ 765222 h 918270"/>
              <a:gd name="connsiteX3" fmla="*/ 5874001 w 6027049"/>
              <a:gd name="connsiteY3" fmla="*/ 918270 h 918270"/>
              <a:gd name="connsiteX4" fmla="*/ 0 w 6027049"/>
              <a:gd name="connsiteY4" fmla="*/ 918270 h 918270"/>
              <a:gd name="connsiteX5" fmla="*/ 0 w 6027049"/>
              <a:gd name="connsiteY5" fmla="*/ 0 h 918270"/>
              <a:gd name="connsiteX0" fmla="*/ 5874001 w 6027049"/>
              <a:gd name="connsiteY0" fmla="*/ 918270 h 918270"/>
              <a:gd name="connsiteX1" fmla="*/ 5904611 w 6027049"/>
              <a:gd name="connsiteY1" fmla="*/ 795832 h 918270"/>
              <a:gd name="connsiteX2" fmla="*/ 6027049 w 6027049"/>
              <a:gd name="connsiteY2" fmla="*/ 765222 h 918270"/>
              <a:gd name="connsiteX3" fmla="*/ 5874001 w 6027049"/>
              <a:gd name="connsiteY3" fmla="*/ 918270 h 918270"/>
              <a:gd name="connsiteX0" fmla="*/ 5874001 w 6027049"/>
              <a:gd name="connsiteY0" fmla="*/ 918270 h 918270"/>
              <a:gd name="connsiteX1" fmla="*/ 5904611 w 6027049"/>
              <a:gd name="connsiteY1" fmla="*/ 795832 h 918270"/>
              <a:gd name="connsiteX2" fmla="*/ 6027049 w 6027049"/>
              <a:gd name="connsiteY2" fmla="*/ 765222 h 918270"/>
              <a:gd name="connsiteX3" fmla="*/ 5874001 w 6027049"/>
              <a:gd name="connsiteY3" fmla="*/ 918270 h 918270"/>
              <a:gd name="connsiteX4" fmla="*/ 0 w 6027049"/>
              <a:gd name="connsiteY4" fmla="*/ 918270 h 918270"/>
              <a:gd name="connsiteX5" fmla="*/ 0 w 6027049"/>
              <a:gd name="connsiteY5" fmla="*/ 0 h 918270"/>
              <a:gd name="connsiteX6" fmla="*/ 6027049 w 6027049"/>
              <a:gd name="connsiteY6" fmla="*/ 0 h 918270"/>
              <a:gd name="connsiteX7" fmla="*/ 6027049 w 6027049"/>
              <a:gd name="connsiteY7" fmla="*/ 765222 h 9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7049" h="918270" stroke="0" extrusionOk="0">
                <a:moveTo>
                  <a:pt x="0" y="0"/>
                </a:moveTo>
                <a:cubicBezTo>
                  <a:pt x="2573184" y="44124"/>
                  <a:pt x="3732745" y="54190"/>
                  <a:pt x="6027049" y="0"/>
                </a:cubicBezTo>
                <a:cubicBezTo>
                  <a:pt x="6042254" y="134086"/>
                  <a:pt x="6008460" y="434626"/>
                  <a:pt x="6027049" y="765222"/>
                </a:cubicBezTo>
                <a:cubicBezTo>
                  <a:pt x="5980334" y="826279"/>
                  <a:pt x="5904120" y="914156"/>
                  <a:pt x="5874001" y="918270"/>
                </a:cubicBezTo>
                <a:cubicBezTo>
                  <a:pt x="3904558" y="961043"/>
                  <a:pt x="2225020" y="1015459"/>
                  <a:pt x="0" y="918270"/>
                </a:cubicBezTo>
                <a:cubicBezTo>
                  <a:pt x="-926" y="478810"/>
                  <a:pt x="-38309" y="411523"/>
                  <a:pt x="0" y="0"/>
                </a:cubicBezTo>
                <a:close/>
              </a:path>
              <a:path w="6027049" h="918270" fill="darkenLess" stroke="0" extrusionOk="0">
                <a:moveTo>
                  <a:pt x="5874001" y="918270"/>
                </a:moveTo>
                <a:cubicBezTo>
                  <a:pt x="5886119" y="868212"/>
                  <a:pt x="5897973" y="841101"/>
                  <a:pt x="5904611" y="795832"/>
                </a:cubicBezTo>
                <a:cubicBezTo>
                  <a:pt x="5942820" y="775860"/>
                  <a:pt x="6011543" y="771517"/>
                  <a:pt x="6027049" y="765222"/>
                </a:cubicBezTo>
                <a:cubicBezTo>
                  <a:pt x="5960241" y="821413"/>
                  <a:pt x="5905457" y="860745"/>
                  <a:pt x="5874001" y="918270"/>
                </a:cubicBezTo>
                <a:close/>
              </a:path>
              <a:path w="6027049" h="918270" fill="none" extrusionOk="0">
                <a:moveTo>
                  <a:pt x="5874001" y="918270"/>
                </a:moveTo>
                <a:cubicBezTo>
                  <a:pt x="5890776" y="860889"/>
                  <a:pt x="5902878" y="831815"/>
                  <a:pt x="5904611" y="795832"/>
                </a:cubicBezTo>
                <a:cubicBezTo>
                  <a:pt x="5922242" y="786776"/>
                  <a:pt x="5971109" y="786742"/>
                  <a:pt x="6027049" y="765222"/>
                </a:cubicBezTo>
                <a:cubicBezTo>
                  <a:pt x="5966336" y="849890"/>
                  <a:pt x="5906896" y="867209"/>
                  <a:pt x="5874001" y="918270"/>
                </a:cubicBezTo>
                <a:cubicBezTo>
                  <a:pt x="3986969" y="1062073"/>
                  <a:pt x="2463681" y="959840"/>
                  <a:pt x="0" y="918270"/>
                </a:cubicBezTo>
                <a:cubicBezTo>
                  <a:pt x="-49455" y="575487"/>
                  <a:pt x="-55914" y="97080"/>
                  <a:pt x="0" y="0"/>
                </a:cubicBezTo>
                <a:cubicBezTo>
                  <a:pt x="1310470" y="143083"/>
                  <a:pt x="4060442" y="133554"/>
                  <a:pt x="6027049" y="0"/>
                </a:cubicBezTo>
                <a:cubicBezTo>
                  <a:pt x="6009051" y="111133"/>
                  <a:pt x="6029408" y="581117"/>
                  <a:pt x="6027049" y="765222"/>
                </a:cubicBezTo>
              </a:path>
              <a:path w="6027049" h="918270" fill="none" stroke="0" extrusionOk="0">
                <a:moveTo>
                  <a:pt x="5874001" y="918270"/>
                </a:moveTo>
                <a:cubicBezTo>
                  <a:pt x="5878178" y="885357"/>
                  <a:pt x="5889593" y="838251"/>
                  <a:pt x="5904611" y="795832"/>
                </a:cubicBezTo>
                <a:cubicBezTo>
                  <a:pt x="5949535" y="788321"/>
                  <a:pt x="5998937" y="782095"/>
                  <a:pt x="6027049" y="765222"/>
                </a:cubicBezTo>
                <a:cubicBezTo>
                  <a:pt x="5960155" y="809158"/>
                  <a:pt x="5906409" y="872274"/>
                  <a:pt x="5874001" y="918270"/>
                </a:cubicBezTo>
                <a:cubicBezTo>
                  <a:pt x="3182261" y="761987"/>
                  <a:pt x="1907595" y="1065957"/>
                  <a:pt x="0" y="918270"/>
                </a:cubicBezTo>
                <a:cubicBezTo>
                  <a:pt x="-31997" y="656038"/>
                  <a:pt x="81174" y="407368"/>
                  <a:pt x="0" y="0"/>
                </a:cubicBezTo>
                <a:cubicBezTo>
                  <a:pt x="642377" y="-145276"/>
                  <a:pt x="4044782" y="53065"/>
                  <a:pt x="6027049" y="0"/>
                </a:cubicBezTo>
                <a:cubicBezTo>
                  <a:pt x="6024920" y="283980"/>
                  <a:pt x="6019336" y="541186"/>
                  <a:pt x="6027049" y="765222"/>
                </a:cubicBezTo>
              </a:path>
            </a:pathLst>
          </a:custGeom>
          <a:solidFill>
            <a:srgbClr val="92D050"/>
          </a:solidFill>
          <a:ln w="38100">
            <a:solidFill>
              <a:srgbClr val="C00000"/>
            </a:solidFill>
            <a:prstDash val="sysDash"/>
            <a:extLst>
              <a:ext uri="{C807C97D-BFC1-408E-A445-0C87EB9F89A2}">
                <ask:lineSketchStyleProps xmlns="" xmlns:ask="http://schemas.microsoft.com/office/drawing/2018/sketchyshapes" sd="1094866543">
                  <a:prstGeom prst="foldedCorner">
                    <a:avLst/>
                  </a:prstGeom>
                  <ask:type>
                    <ask:lineSketchCurved/>
                  </ask:type>
                </ask:lineSketchStyleProps>
              </a:ext>
            </a:extLst>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Nunito Black" pitchFamily="2" charset="0"/>
                <a:ea typeface="Tahoma" panose="020B0604030504040204" pitchFamily="34" charset="0"/>
                <a:cs typeface="Tahoma" panose="020B0604030504040204" pitchFamily="34" charset="0"/>
              </a:rPr>
              <a:t>b. Bà không muốn Na buồn</a:t>
            </a:r>
            <a:endParaRPr kumimoji="0" lang="en-US" sz="3200" b="1" i="0" u="none" strike="noStrike" kern="1200" cap="none" spc="0" normalizeH="0" baseline="0" noProof="0" dirty="0">
              <a:ln>
                <a:noFill/>
              </a:ln>
              <a:solidFill>
                <a:srgbClr val="002060"/>
              </a:solidFill>
              <a:effectLst/>
              <a:uLnTx/>
              <a:uFillTx/>
              <a:latin typeface="Nunito Black" pitchFamily="2"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xmlns="" id="{6BA2FB93-1C0F-B955-A95A-AEBE13F88DC4}"/>
              </a:ext>
            </a:extLst>
          </p:cNvPr>
          <p:cNvSpPr txBox="1"/>
          <p:nvPr/>
        </p:nvSpPr>
        <p:spPr>
          <a:xfrm>
            <a:off x="4201214" y="4683115"/>
            <a:ext cx="3910900" cy="918270"/>
          </a:xfrm>
          <a:custGeom>
            <a:avLst/>
            <a:gdLst>
              <a:gd name="connsiteX0" fmla="*/ 0 w 3910900"/>
              <a:gd name="connsiteY0" fmla="*/ 0 h 918270"/>
              <a:gd name="connsiteX1" fmla="*/ 3910900 w 3910900"/>
              <a:gd name="connsiteY1" fmla="*/ 0 h 918270"/>
              <a:gd name="connsiteX2" fmla="*/ 3910900 w 3910900"/>
              <a:gd name="connsiteY2" fmla="*/ 765222 h 918270"/>
              <a:gd name="connsiteX3" fmla="*/ 3757852 w 3910900"/>
              <a:gd name="connsiteY3" fmla="*/ 918270 h 918270"/>
              <a:gd name="connsiteX4" fmla="*/ 0 w 3910900"/>
              <a:gd name="connsiteY4" fmla="*/ 918270 h 918270"/>
              <a:gd name="connsiteX5" fmla="*/ 0 w 3910900"/>
              <a:gd name="connsiteY5" fmla="*/ 0 h 918270"/>
              <a:gd name="connsiteX0" fmla="*/ 3757852 w 3910900"/>
              <a:gd name="connsiteY0" fmla="*/ 918270 h 918270"/>
              <a:gd name="connsiteX1" fmla="*/ 3788462 w 3910900"/>
              <a:gd name="connsiteY1" fmla="*/ 795832 h 918270"/>
              <a:gd name="connsiteX2" fmla="*/ 3910900 w 3910900"/>
              <a:gd name="connsiteY2" fmla="*/ 765222 h 918270"/>
              <a:gd name="connsiteX3" fmla="*/ 3757852 w 3910900"/>
              <a:gd name="connsiteY3" fmla="*/ 918270 h 918270"/>
              <a:gd name="connsiteX0" fmla="*/ 3757852 w 3910900"/>
              <a:gd name="connsiteY0" fmla="*/ 918270 h 918270"/>
              <a:gd name="connsiteX1" fmla="*/ 3788462 w 3910900"/>
              <a:gd name="connsiteY1" fmla="*/ 795832 h 918270"/>
              <a:gd name="connsiteX2" fmla="*/ 3910900 w 3910900"/>
              <a:gd name="connsiteY2" fmla="*/ 765222 h 918270"/>
              <a:gd name="connsiteX3" fmla="*/ 3757852 w 3910900"/>
              <a:gd name="connsiteY3" fmla="*/ 918270 h 918270"/>
              <a:gd name="connsiteX4" fmla="*/ 0 w 3910900"/>
              <a:gd name="connsiteY4" fmla="*/ 918270 h 918270"/>
              <a:gd name="connsiteX5" fmla="*/ 0 w 3910900"/>
              <a:gd name="connsiteY5" fmla="*/ 0 h 918270"/>
              <a:gd name="connsiteX6" fmla="*/ 3910900 w 3910900"/>
              <a:gd name="connsiteY6" fmla="*/ 0 h 918270"/>
              <a:gd name="connsiteX7" fmla="*/ 3910900 w 3910900"/>
              <a:gd name="connsiteY7" fmla="*/ 765222 h 9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0900" h="918270" stroke="0" extrusionOk="0">
                <a:moveTo>
                  <a:pt x="0" y="0"/>
                </a:moveTo>
                <a:cubicBezTo>
                  <a:pt x="1146845" y="44124"/>
                  <a:pt x="3265632" y="54190"/>
                  <a:pt x="3910900" y="0"/>
                </a:cubicBezTo>
                <a:cubicBezTo>
                  <a:pt x="3926105" y="134086"/>
                  <a:pt x="3892311" y="434626"/>
                  <a:pt x="3910900" y="765222"/>
                </a:cubicBezTo>
                <a:cubicBezTo>
                  <a:pt x="3864185" y="826279"/>
                  <a:pt x="3787971" y="914156"/>
                  <a:pt x="3757852" y="918270"/>
                </a:cubicBezTo>
                <a:cubicBezTo>
                  <a:pt x="2448243" y="961043"/>
                  <a:pt x="1521091" y="1015459"/>
                  <a:pt x="0" y="918270"/>
                </a:cubicBezTo>
                <a:cubicBezTo>
                  <a:pt x="-926" y="478810"/>
                  <a:pt x="-38309" y="411523"/>
                  <a:pt x="0" y="0"/>
                </a:cubicBezTo>
                <a:close/>
              </a:path>
              <a:path w="3910900" h="918270" fill="darkenLess" stroke="0" extrusionOk="0">
                <a:moveTo>
                  <a:pt x="3757852" y="918270"/>
                </a:moveTo>
                <a:cubicBezTo>
                  <a:pt x="3769970" y="868212"/>
                  <a:pt x="3781824" y="841101"/>
                  <a:pt x="3788462" y="795832"/>
                </a:cubicBezTo>
                <a:cubicBezTo>
                  <a:pt x="3826671" y="775860"/>
                  <a:pt x="3895394" y="771517"/>
                  <a:pt x="3910900" y="765222"/>
                </a:cubicBezTo>
                <a:cubicBezTo>
                  <a:pt x="3844092" y="821413"/>
                  <a:pt x="3789308" y="860745"/>
                  <a:pt x="3757852" y="918270"/>
                </a:cubicBezTo>
                <a:close/>
              </a:path>
              <a:path w="3910900" h="918270" fill="none" extrusionOk="0">
                <a:moveTo>
                  <a:pt x="3757852" y="918270"/>
                </a:moveTo>
                <a:cubicBezTo>
                  <a:pt x="3774627" y="860889"/>
                  <a:pt x="3786729" y="831815"/>
                  <a:pt x="3788462" y="795832"/>
                </a:cubicBezTo>
                <a:cubicBezTo>
                  <a:pt x="3806093" y="786776"/>
                  <a:pt x="3854960" y="786742"/>
                  <a:pt x="3910900" y="765222"/>
                </a:cubicBezTo>
                <a:cubicBezTo>
                  <a:pt x="3850187" y="849890"/>
                  <a:pt x="3790747" y="867209"/>
                  <a:pt x="3757852" y="918270"/>
                </a:cubicBezTo>
                <a:cubicBezTo>
                  <a:pt x="3235187" y="1062073"/>
                  <a:pt x="615848" y="959840"/>
                  <a:pt x="0" y="918270"/>
                </a:cubicBezTo>
                <a:cubicBezTo>
                  <a:pt x="-49455" y="575487"/>
                  <a:pt x="-55914" y="97080"/>
                  <a:pt x="0" y="0"/>
                </a:cubicBezTo>
                <a:cubicBezTo>
                  <a:pt x="1285314" y="143083"/>
                  <a:pt x="3346335" y="133554"/>
                  <a:pt x="3910900" y="0"/>
                </a:cubicBezTo>
                <a:cubicBezTo>
                  <a:pt x="3892902" y="111133"/>
                  <a:pt x="3913259" y="581117"/>
                  <a:pt x="3910900" y="765222"/>
                </a:cubicBezTo>
              </a:path>
              <a:path w="3910900" h="918270" fill="none" stroke="0" extrusionOk="0">
                <a:moveTo>
                  <a:pt x="3757852" y="918270"/>
                </a:moveTo>
                <a:cubicBezTo>
                  <a:pt x="3762029" y="885357"/>
                  <a:pt x="3773444" y="838251"/>
                  <a:pt x="3788462" y="795832"/>
                </a:cubicBezTo>
                <a:cubicBezTo>
                  <a:pt x="3833386" y="788321"/>
                  <a:pt x="3882788" y="782095"/>
                  <a:pt x="3910900" y="765222"/>
                </a:cubicBezTo>
                <a:cubicBezTo>
                  <a:pt x="3844006" y="809158"/>
                  <a:pt x="3790260" y="872274"/>
                  <a:pt x="3757852" y="918270"/>
                </a:cubicBezTo>
                <a:cubicBezTo>
                  <a:pt x="3108962" y="761987"/>
                  <a:pt x="508969" y="1065957"/>
                  <a:pt x="0" y="918270"/>
                </a:cubicBezTo>
                <a:cubicBezTo>
                  <a:pt x="-31997" y="656038"/>
                  <a:pt x="81174" y="407368"/>
                  <a:pt x="0" y="0"/>
                </a:cubicBezTo>
                <a:cubicBezTo>
                  <a:pt x="1820606" y="-145276"/>
                  <a:pt x="2799233" y="53065"/>
                  <a:pt x="3910900" y="0"/>
                </a:cubicBezTo>
                <a:cubicBezTo>
                  <a:pt x="3908771" y="283980"/>
                  <a:pt x="3903187" y="541186"/>
                  <a:pt x="3910900" y="765222"/>
                </a:cubicBezTo>
              </a:path>
            </a:pathLst>
          </a:custGeom>
          <a:solidFill>
            <a:schemeClr val="tx2">
              <a:lumMod val="20000"/>
              <a:lumOff val="80000"/>
            </a:schemeClr>
          </a:solidFill>
          <a:ln w="38100">
            <a:solidFill>
              <a:schemeClr val="accent2">
                <a:lumMod val="50000"/>
              </a:schemeClr>
            </a:solidFill>
            <a:prstDash val="sysDash"/>
            <a:extLst>
              <a:ext uri="{C807C97D-BFC1-408E-A445-0C87EB9F89A2}">
                <ask:lineSketchStyleProps xmlns="" xmlns:ask="http://schemas.microsoft.com/office/drawing/2018/sketchyshapes" sd="1094866543">
                  <a:prstGeom prst="foldedCorner">
                    <a:avLst/>
                  </a:prstGeom>
                  <ask:type>
                    <ask:lineSketchCurved/>
                  </ask:type>
                </ask:lineSketchStyleProps>
              </a:ext>
            </a:extLst>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Nunito Black" pitchFamily="2" charset="0"/>
                <a:ea typeface="Tahoma" panose="020B0604030504040204" pitchFamily="34" charset="0"/>
                <a:cs typeface="Tahoma" panose="020B0604030504040204" pitchFamily="34" charset="0"/>
              </a:rPr>
              <a:t>c. Bà rất yêu Na.</a:t>
            </a:r>
            <a:endParaRPr kumimoji="0" lang="en-US" sz="3200" b="1" i="0" u="none" strike="noStrike" kern="1200" cap="none" spc="0" normalizeH="0" baseline="0" noProof="0" dirty="0">
              <a:ln>
                <a:noFill/>
              </a:ln>
              <a:solidFill>
                <a:srgbClr val="002060"/>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29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1" nodeType="clickEffect">
                                  <p:stCondLst>
                                    <p:cond delay="0"/>
                                  </p:stCondLst>
                                  <p:childTnLst>
                                    <p:animScale>
                                      <p:cBhvr>
                                        <p:cTn id="27"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7E3CD35-9B08-08BD-EB82-58E0831693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5" name="TextBox 4">
            <a:extLst>
              <a:ext uri="{FF2B5EF4-FFF2-40B4-BE49-F238E27FC236}">
                <a16:creationId xmlns:a16="http://schemas.microsoft.com/office/drawing/2014/main" xmlns="" id="{58D0687B-0747-F58B-5636-DD3F830912F2}"/>
              </a:ext>
            </a:extLst>
          </p:cNvPr>
          <p:cNvSpPr txBox="1"/>
          <p:nvPr/>
        </p:nvSpPr>
        <p:spPr>
          <a:xfrm>
            <a:off x="1689155" y="64800"/>
            <a:ext cx="9436045" cy="1191816"/>
          </a:xfrm>
          <a:prstGeom prst="roundRect">
            <a:avLst/>
          </a:prstGeom>
          <a:solidFill>
            <a:srgbClr val="FFFFCC"/>
          </a:solidFill>
          <a:ln w="28575">
            <a:solidFill>
              <a:srgbClr val="217875"/>
            </a:solid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3200" b="1" i="0" u="none" strike="noStrike" kern="1200" cap="none" spc="0" normalizeH="0" baseline="0" noProof="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5 : Nếu là Na, em sẽ làm gì để giúp bà nhìn thấy nắng?</a:t>
            </a:r>
            <a:endParaRPr kumimoji="0" lang="en-US" sz="32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
        <p:nvSpPr>
          <p:cNvPr id="10" name="Cloud 9">
            <a:extLst>
              <a:ext uri="{FF2B5EF4-FFF2-40B4-BE49-F238E27FC236}">
                <a16:creationId xmlns:a16="http://schemas.microsoft.com/office/drawing/2014/main" xmlns="" id="{2AEDEAFD-DD81-2EA9-177D-B5CDE02FAD01}"/>
              </a:ext>
            </a:extLst>
          </p:cNvPr>
          <p:cNvSpPr/>
          <p:nvPr/>
        </p:nvSpPr>
        <p:spPr>
          <a:xfrm>
            <a:off x="8575530" y="1600200"/>
            <a:ext cx="3124200" cy="1828800"/>
          </a:xfrm>
          <a:prstGeom prst="cloud">
            <a:avLst/>
          </a:prstGeom>
          <a:solidFill>
            <a:schemeClr val="accent4">
              <a:lumMod val="60000"/>
              <a:lumOff val="40000"/>
            </a:schemeClr>
          </a:solid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Hoạt</a:t>
            </a:r>
            <a:r>
              <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động</a:t>
            </a:r>
            <a:r>
              <a:rPr kumimoji="0" lang="en-US" sz="2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nhóm đôi</a:t>
            </a:r>
            <a:endPar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Folded Corner 10">
            <a:extLst>
              <a:ext uri="{FF2B5EF4-FFF2-40B4-BE49-F238E27FC236}">
                <a16:creationId xmlns:a16="http://schemas.microsoft.com/office/drawing/2014/main" xmlns="" id="{7296C2E5-9369-62D6-758A-DC40759ED5C4}"/>
              </a:ext>
            </a:extLst>
          </p:cNvPr>
          <p:cNvSpPr/>
          <p:nvPr/>
        </p:nvSpPr>
        <p:spPr>
          <a:xfrm>
            <a:off x="669069" y="1600200"/>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3">
              <a:lumMod val="40000"/>
              <a:lumOff val="60000"/>
            </a:schemeClr>
          </a:solidFill>
          <a:ln>
            <a:solidFill>
              <a:schemeClr val="accent1">
                <a:lumMod val="50000"/>
              </a:schemeClr>
            </a:solidFill>
            <a:extLst>
              <a:ext uri="{C807C97D-BFC1-408E-A445-0C87EB9F89A2}">
                <ask:lineSketchStyleProps xmln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Nunito Black" pitchFamily="2" charset="0"/>
                <a:ea typeface="+mn-ea"/>
                <a:cs typeface="+mn-cs"/>
              </a:rPr>
              <a:t>vẽ nắng</a:t>
            </a:r>
          </a:p>
        </p:txBody>
      </p:sp>
      <p:sp>
        <p:nvSpPr>
          <p:cNvPr id="12" name="Rectangle: Folded Corner 11">
            <a:extLst>
              <a:ext uri="{FF2B5EF4-FFF2-40B4-BE49-F238E27FC236}">
                <a16:creationId xmlns:a16="http://schemas.microsoft.com/office/drawing/2014/main" xmlns="" id="{0E0ABDC9-8158-D32B-D7E8-ADA8EF4CE9E7}"/>
              </a:ext>
            </a:extLst>
          </p:cNvPr>
          <p:cNvSpPr/>
          <p:nvPr/>
        </p:nvSpPr>
        <p:spPr>
          <a:xfrm>
            <a:off x="3289384" y="1614902"/>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chemeClr val="accent1">
                <a:lumMod val="50000"/>
              </a:schemeClr>
            </a:solidFill>
            <a:extLst>
              <a:ext uri="{C807C97D-BFC1-408E-A445-0C87EB9F89A2}">
                <ask:lineSketchStyleProps xmln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Nunito Black" pitchFamily="2" charset="0"/>
                <a:ea typeface="+mn-ea"/>
                <a:cs typeface="+mn-cs"/>
              </a:rPr>
              <a:t>chụp ảnh nắng</a:t>
            </a:r>
          </a:p>
        </p:txBody>
      </p:sp>
      <p:sp>
        <p:nvSpPr>
          <p:cNvPr id="13" name="Rectangle: Folded Corner 12">
            <a:extLst>
              <a:ext uri="{FF2B5EF4-FFF2-40B4-BE49-F238E27FC236}">
                <a16:creationId xmlns:a16="http://schemas.microsoft.com/office/drawing/2014/main" xmlns="" id="{FA733854-9D83-3693-C5B8-8F5762727E43}"/>
              </a:ext>
            </a:extLst>
          </p:cNvPr>
          <p:cNvSpPr/>
          <p:nvPr/>
        </p:nvSpPr>
        <p:spPr>
          <a:xfrm>
            <a:off x="492270" y="3353681"/>
            <a:ext cx="4224204" cy="1828800"/>
          </a:xfrm>
          <a:custGeom>
            <a:avLst/>
            <a:gdLst>
              <a:gd name="connsiteX0" fmla="*/ 0 w 4224204"/>
              <a:gd name="connsiteY0" fmla="*/ 0 h 1828800"/>
              <a:gd name="connsiteX1" fmla="*/ 4224204 w 4224204"/>
              <a:gd name="connsiteY1" fmla="*/ 0 h 1828800"/>
              <a:gd name="connsiteX2" fmla="*/ 4224204 w 4224204"/>
              <a:gd name="connsiteY2" fmla="*/ 1523994 h 1828800"/>
              <a:gd name="connsiteX3" fmla="*/ 3919398 w 4224204"/>
              <a:gd name="connsiteY3" fmla="*/ 1828800 h 1828800"/>
              <a:gd name="connsiteX4" fmla="*/ 0 w 4224204"/>
              <a:gd name="connsiteY4" fmla="*/ 1828800 h 1828800"/>
              <a:gd name="connsiteX5" fmla="*/ 0 w 4224204"/>
              <a:gd name="connsiteY5" fmla="*/ 0 h 1828800"/>
              <a:gd name="connsiteX0" fmla="*/ 3919398 w 4224204"/>
              <a:gd name="connsiteY0" fmla="*/ 1828800 h 1828800"/>
              <a:gd name="connsiteX1" fmla="*/ 3980359 w 4224204"/>
              <a:gd name="connsiteY1" fmla="*/ 1584955 h 1828800"/>
              <a:gd name="connsiteX2" fmla="*/ 4224204 w 4224204"/>
              <a:gd name="connsiteY2" fmla="*/ 1523994 h 1828800"/>
              <a:gd name="connsiteX3" fmla="*/ 3919398 w 4224204"/>
              <a:gd name="connsiteY3" fmla="*/ 1828800 h 1828800"/>
              <a:gd name="connsiteX0" fmla="*/ 3919398 w 4224204"/>
              <a:gd name="connsiteY0" fmla="*/ 1828800 h 1828800"/>
              <a:gd name="connsiteX1" fmla="*/ 3980359 w 4224204"/>
              <a:gd name="connsiteY1" fmla="*/ 1584955 h 1828800"/>
              <a:gd name="connsiteX2" fmla="*/ 4224204 w 4224204"/>
              <a:gd name="connsiteY2" fmla="*/ 1523994 h 1828800"/>
              <a:gd name="connsiteX3" fmla="*/ 3919398 w 4224204"/>
              <a:gd name="connsiteY3" fmla="*/ 1828800 h 1828800"/>
              <a:gd name="connsiteX4" fmla="*/ 0 w 4224204"/>
              <a:gd name="connsiteY4" fmla="*/ 1828800 h 1828800"/>
              <a:gd name="connsiteX5" fmla="*/ 0 w 4224204"/>
              <a:gd name="connsiteY5" fmla="*/ 0 h 1828800"/>
              <a:gd name="connsiteX6" fmla="*/ 4224204 w 4224204"/>
              <a:gd name="connsiteY6" fmla="*/ 0 h 1828800"/>
              <a:gd name="connsiteX7" fmla="*/ 4224204 w 4224204"/>
              <a:gd name="connsiteY7" fmla="*/ 152399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4204" h="1828800" stroke="0" extrusionOk="0">
                <a:moveTo>
                  <a:pt x="0" y="0"/>
                </a:moveTo>
                <a:cubicBezTo>
                  <a:pt x="1963030" y="-69071"/>
                  <a:pt x="2509923" y="163864"/>
                  <a:pt x="4224204" y="0"/>
                </a:cubicBezTo>
                <a:cubicBezTo>
                  <a:pt x="4195551" y="559127"/>
                  <a:pt x="4269003" y="1091393"/>
                  <a:pt x="4224204" y="1523994"/>
                </a:cubicBezTo>
                <a:cubicBezTo>
                  <a:pt x="4165343" y="1635280"/>
                  <a:pt x="3975772" y="1763121"/>
                  <a:pt x="3919398" y="1828800"/>
                </a:cubicBezTo>
                <a:cubicBezTo>
                  <a:pt x="2975229" y="1680591"/>
                  <a:pt x="1163852" y="1833078"/>
                  <a:pt x="0" y="1828800"/>
                </a:cubicBezTo>
                <a:cubicBezTo>
                  <a:pt x="119887" y="948384"/>
                  <a:pt x="35969" y="706650"/>
                  <a:pt x="0" y="0"/>
                </a:cubicBezTo>
                <a:close/>
              </a:path>
              <a:path w="4224204" h="1828800" fill="darkenLess" stroke="0" extrusionOk="0">
                <a:moveTo>
                  <a:pt x="3919398" y="1828800"/>
                </a:moveTo>
                <a:cubicBezTo>
                  <a:pt x="3936690" y="1779229"/>
                  <a:pt x="3948981" y="1687255"/>
                  <a:pt x="3980359" y="1584955"/>
                </a:cubicBezTo>
                <a:cubicBezTo>
                  <a:pt x="4064768" y="1561447"/>
                  <a:pt x="4151008" y="1542713"/>
                  <a:pt x="4224204" y="1523994"/>
                </a:cubicBezTo>
                <a:cubicBezTo>
                  <a:pt x="4110071" y="1607837"/>
                  <a:pt x="4020021" y="1748809"/>
                  <a:pt x="3919398" y="1828800"/>
                </a:cubicBezTo>
                <a:close/>
              </a:path>
              <a:path w="4224204" h="1828800" fill="none" extrusionOk="0">
                <a:moveTo>
                  <a:pt x="3919398" y="1828800"/>
                </a:moveTo>
                <a:cubicBezTo>
                  <a:pt x="3927800" y="1716520"/>
                  <a:pt x="3972199" y="1625011"/>
                  <a:pt x="3980359" y="1584955"/>
                </a:cubicBezTo>
                <a:cubicBezTo>
                  <a:pt x="4082433" y="1569514"/>
                  <a:pt x="4134800" y="1546834"/>
                  <a:pt x="4224204" y="1523994"/>
                </a:cubicBezTo>
                <a:cubicBezTo>
                  <a:pt x="4106293" y="1638778"/>
                  <a:pt x="3985182" y="1794699"/>
                  <a:pt x="3919398" y="1828800"/>
                </a:cubicBezTo>
                <a:cubicBezTo>
                  <a:pt x="2646447" y="1915065"/>
                  <a:pt x="733726" y="1842948"/>
                  <a:pt x="0" y="1828800"/>
                </a:cubicBezTo>
                <a:cubicBezTo>
                  <a:pt x="-56149" y="1399150"/>
                  <a:pt x="-150756" y="726065"/>
                  <a:pt x="0" y="0"/>
                </a:cubicBezTo>
                <a:cubicBezTo>
                  <a:pt x="1235088" y="-23628"/>
                  <a:pt x="3662699" y="-78274"/>
                  <a:pt x="4224204" y="0"/>
                </a:cubicBezTo>
                <a:cubicBezTo>
                  <a:pt x="4190532" y="285573"/>
                  <a:pt x="4320842" y="1015709"/>
                  <a:pt x="4224204" y="1523994"/>
                </a:cubicBezTo>
              </a:path>
              <a:path w="4224204" h="1828800" fill="none" stroke="0" extrusionOk="0">
                <a:moveTo>
                  <a:pt x="3919398" y="1828800"/>
                </a:moveTo>
                <a:cubicBezTo>
                  <a:pt x="3948238" y="1724048"/>
                  <a:pt x="3983218" y="1616321"/>
                  <a:pt x="3980359" y="1584955"/>
                </a:cubicBezTo>
                <a:cubicBezTo>
                  <a:pt x="4034612" y="1575680"/>
                  <a:pt x="4154810" y="1527310"/>
                  <a:pt x="4224204" y="1523994"/>
                </a:cubicBezTo>
                <a:cubicBezTo>
                  <a:pt x="4154912" y="1579728"/>
                  <a:pt x="3992585" y="1779777"/>
                  <a:pt x="3919398" y="1828800"/>
                </a:cubicBezTo>
                <a:cubicBezTo>
                  <a:pt x="2625636" y="1950003"/>
                  <a:pt x="1783315" y="1943962"/>
                  <a:pt x="0" y="1828800"/>
                </a:cubicBezTo>
                <a:cubicBezTo>
                  <a:pt x="-16615" y="1170222"/>
                  <a:pt x="-55739" y="352548"/>
                  <a:pt x="0" y="0"/>
                </a:cubicBezTo>
                <a:cubicBezTo>
                  <a:pt x="1046563" y="-58174"/>
                  <a:pt x="3774396" y="-164739"/>
                  <a:pt x="4224204" y="0"/>
                </a:cubicBezTo>
                <a:cubicBezTo>
                  <a:pt x="4109109" y="723102"/>
                  <a:pt x="4229357" y="781122"/>
                  <a:pt x="4224204" y="1523994"/>
                </a:cubicBezTo>
              </a:path>
            </a:pathLst>
          </a:custGeom>
          <a:solidFill>
            <a:schemeClr val="accent6">
              <a:lumMod val="20000"/>
              <a:lumOff val="80000"/>
            </a:schemeClr>
          </a:solidFill>
          <a:ln>
            <a:solidFill>
              <a:schemeClr val="accent1">
                <a:lumMod val="50000"/>
              </a:schemeClr>
            </a:solidFill>
            <a:extLst>
              <a:ext uri="{C807C97D-BFC1-408E-A445-0C87EB9F89A2}">
                <ask:lineSketchStyleProps xmln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Nunito Black" pitchFamily="2" charset="0"/>
                <a:ea typeface="+mn-ea"/>
                <a:cs typeface="+mn-cs"/>
              </a:rPr>
              <a:t>Nhờ bố , người thân cùng đưa bà ra ngoài ngắm nắng</a:t>
            </a:r>
          </a:p>
        </p:txBody>
      </p:sp>
      <p:sp>
        <p:nvSpPr>
          <p:cNvPr id="2" name="Rectangle: Folded Corner 1">
            <a:extLst>
              <a:ext uri="{FF2B5EF4-FFF2-40B4-BE49-F238E27FC236}">
                <a16:creationId xmlns:a16="http://schemas.microsoft.com/office/drawing/2014/main" xmlns="" id="{03E519EE-B541-F067-3FCA-8DB209BA23D9}"/>
              </a:ext>
            </a:extLst>
          </p:cNvPr>
          <p:cNvSpPr/>
          <p:nvPr/>
        </p:nvSpPr>
        <p:spPr>
          <a:xfrm>
            <a:off x="5363426" y="3686175"/>
            <a:ext cx="4224204" cy="2471323"/>
          </a:xfrm>
          <a:custGeom>
            <a:avLst/>
            <a:gdLst>
              <a:gd name="connsiteX0" fmla="*/ 0 w 4224204"/>
              <a:gd name="connsiteY0" fmla="*/ 0 h 2471323"/>
              <a:gd name="connsiteX1" fmla="*/ 4224204 w 4224204"/>
              <a:gd name="connsiteY1" fmla="*/ 0 h 2471323"/>
              <a:gd name="connsiteX2" fmla="*/ 4224204 w 4224204"/>
              <a:gd name="connsiteY2" fmla="*/ 2059428 h 2471323"/>
              <a:gd name="connsiteX3" fmla="*/ 3812309 w 4224204"/>
              <a:gd name="connsiteY3" fmla="*/ 2471323 h 2471323"/>
              <a:gd name="connsiteX4" fmla="*/ 0 w 4224204"/>
              <a:gd name="connsiteY4" fmla="*/ 2471323 h 2471323"/>
              <a:gd name="connsiteX5" fmla="*/ 0 w 4224204"/>
              <a:gd name="connsiteY5" fmla="*/ 0 h 2471323"/>
              <a:gd name="connsiteX0" fmla="*/ 3812309 w 4224204"/>
              <a:gd name="connsiteY0" fmla="*/ 2471323 h 2471323"/>
              <a:gd name="connsiteX1" fmla="*/ 3894688 w 4224204"/>
              <a:gd name="connsiteY1" fmla="*/ 2141807 h 2471323"/>
              <a:gd name="connsiteX2" fmla="*/ 4224204 w 4224204"/>
              <a:gd name="connsiteY2" fmla="*/ 2059428 h 2471323"/>
              <a:gd name="connsiteX3" fmla="*/ 3812309 w 4224204"/>
              <a:gd name="connsiteY3" fmla="*/ 2471323 h 2471323"/>
              <a:gd name="connsiteX0" fmla="*/ 3812309 w 4224204"/>
              <a:gd name="connsiteY0" fmla="*/ 2471323 h 2471323"/>
              <a:gd name="connsiteX1" fmla="*/ 3894688 w 4224204"/>
              <a:gd name="connsiteY1" fmla="*/ 2141807 h 2471323"/>
              <a:gd name="connsiteX2" fmla="*/ 4224204 w 4224204"/>
              <a:gd name="connsiteY2" fmla="*/ 2059428 h 2471323"/>
              <a:gd name="connsiteX3" fmla="*/ 3812309 w 4224204"/>
              <a:gd name="connsiteY3" fmla="*/ 2471323 h 2471323"/>
              <a:gd name="connsiteX4" fmla="*/ 0 w 4224204"/>
              <a:gd name="connsiteY4" fmla="*/ 2471323 h 2471323"/>
              <a:gd name="connsiteX5" fmla="*/ 0 w 4224204"/>
              <a:gd name="connsiteY5" fmla="*/ 0 h 2471323"/>
              <a:gd name="connsiteX6" fmla="*/ 4224204 w 4224204"/>
              <a:gd name="connsiteY6" fmla="*/ 0 h 2471323"/>
              <a:gd name="connsiteX7" fmla="*/ 4224204 w 4224204"/>
              <a:gd name="connsiteY7" fmla="*/ 2059428 h 247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4204" h="2471323" stroke="0" extrusionOk="0">
                <a:moveTo>
                  <a:pt x="0" y="0"/>
                </a:moveTo>
                <a:cubicBezTo>
                  <a:pt x="1963030" y="-69071"/>
                  <a:pt x="2509923" y="163864"/>
                  <a:pt x="4224204" y="0"/>
                </a:cubicBezTo>
                <a:cubicBezTo>
                  <a:pt x="4220932" y="867869"/>
                  <a:pt x="4364395" y="1312989"/>
                  <a:pt x="4224204" y="2059428"/>
                </a:cubicBezTo>
                <a:cubicBezTo>
                  <a:pt x="4101845" y="2112523"/>
                  <a:pt x="3892211" y="2422625"/>
                  <a:pt x="3812309" y="2471323"/>
                </a:cubicBezTo>
                <a:cubicBezTo>
                  <a:pt x="2055200" y="2323114"/>
                  <a:pt x="1828625" y="2475601"/>
                  <a:pt x="0" y="2471323"/>
                </a:cubicBezTo>
                <a:cubicBezTo>
                  <a:pt x="-10033" y="1602710"/>
                  <a:pt x="154305" y="647331"/>
                  <a:pt x="0" y="0"/>
                </a:cubicBezTo>
                <a:close/>
              </a:path>
              <a:path w="4224204" h="2471323" fill="darkenLess" stroke="0" extrusionOk="0">
                <a:moveTo>
                  <a:pt x="3812309" y="2471323"/>
                </a:moveTo>
                <a:cubicBezTo>
                  <a:pt x="3802507" y="2406504"/>
                  <a:pt x="3862202" y="2263924"/>
                  <a:pt x="3894688" y="2141807"/>
                </a:cubicBezTo>
                <a:cubicBezTo>
                  <a:pt x="4065427" y="2125783"/>
                  <a:pt x="4114611" y="2086944"/>
                  <a:pt x="4224204" y="2059428"/>
                </a:cubicBezTo>
                <a:cubicBezTo>
                  <a:pt x="4070614" y="2242339"/>
                  <a:pt x="3892763" y="2422582"/>
                  <a:pt x="3812309" y="2471323"/>
                </a:cubicBezTo>
                <a:close/>
              </a:path>
              <a:path w="4224204" h="2471323" fill="none" extrusionOk="0">
                <a:moveTo>
                  <a:pt x="3812309" y="2471323"/>
                </a:moveTo>
                <a:cubicBezTo>
                  <a:pt x="3828129" y="2311828"/>
                  <a:pt x="3842836" y="2276550"/>
                  <a:pt x="3894688" y="2141807"/>
                </a:cubicBezTo>
                <a:cubicBezTo>
                  <a:pt x="4050373" y="2091863"/>
                  <a:pt x="4142338" y="2089629"/>
                  <a:pt x="4224204" y="2059428"/>
                </a:cubicBezTo>
                <a:cubicBezTo>
                  <a:pt x="4062288" y="2267853"/>
                  <a:pt x="3936151" y="2410286"/>
                  <a:pt x="3812309" y="2471323"/>
                </a:cubicBezTo>
                <a:cubicBezTo>
                  <a:pt x="2053083" y="2557588"/>
                  <a:pt x="1843785" y="2485471"/>
                  <a:pt x="0" y="2471323"/>
                </a:cubicBezTo>
                <a:cubicBezTo>
                  <a:pt x="57835" y="1626257"/>
                  <a:pt x="79836" y="787429"/>
                  <a:pt x="0" y="0"/>
                </a:cubicBezTo>
                <a:cubicBezTo>
                  <a:pt x="1235088" y="-23628"/>
                  <a:pt x="3662699" y="-78274"/>
                  <a:pt x="4224204" y="0"/>
                </a:cubicBezTo>
                <a:cubicBezTo>
                  <a:pt x="4167315" y="502507"/>
                  <a:pt x="4290524" y="1076066"/>
                  <a:pt x="4224204" y="2059428"/>
                </a:cubicBezTo>
              </a:path>
              <a:path w="4224204" h="2471323" fill="none" stroke="0" extrusionOk="0">
                <a:moveTo>
                  <a:pt x="3812309" y="2471323"/>
                </a:moveTo>
                <a:cubicBezTo>
                  <a:pt x="3864812" y="2325248"/>
                  <a:pt x="3868456" y="2249825"/>
                  <a:pt x="3894688" y="2141807"/>
                </a:cubicBezTo>
                <a:cubicBezTo>
                  <a:pt x="4022194" y="2131064"/>
                  <a:pt x="4194619" y="2088967"/>
                  <a:pt x="4224204" y="2059428"/>
                </a:cubicBezTo>
                <a:cubicBezTo>
                  <a:pt x="4102146" y="2211105"/>
                  <a:pt x="3969379" y="2350624"/>
                  <a:pt x="3812309" y="2471323"/>
                </a:cubicBezTo>
                <a:cubicBezTo>
                  <a:pt x="2758884" y="2592526"/>
                  <a:pt x="1599671" y="2586485"/>
                  <a:pt x="0" y="2471323"/>
                </a:cubicBezTo>
                <a:cubicBezTo>
                  <a:pt x="-86855" y="1367480"/>
                  <a:pt x="17957" y="508931"/>
                  <a:pt x="0" y="0"/>
                </a:cubicBezTo>
                <a:cubicBezTo>
                  <a:pt x="1046563" y="-58174"/>
                  <a:pt x="3774396" y="-164739"/>
                  <a:pt x="4224204" y="0"/>
                </a:cubicBezTo>
                <a:cubicBezTo>
                  <a:pt x="4319235" y="352815"/>
                  <a:pt x="4336008" y="1171846"/>
                  <a:pt x="4224204" y="2059428"/>
                </a:cubicBezTo>
              </a:path>
            </a:pathLst>
          </a:custGeom>
          <a:solidFill>
            <a:schemeClr val="accent2">
              <a:lumMod val="40000"/>
              <a:lumOff val="60000"/>
            </a:schemeClr>
          </a:solidFill>
          <a:ln w="28575">
            <a:solidFill>
              <a:srgbClr val="0070C0"/>
            </a:solidFill>
            <a:prstDash val="lgDashDot"/>
            <a:extLst>
              <a:ext uri="{C807C97D-BFC1-408E-A445-0C87EB9F89A2}">
                <ask:lineSketchStyleProps xmln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Nunito Black" pitchFamily="2" charset="0"/>
                <a:ea typeface="+mn-ea"/>
                <a:cs typeface="+mn-cs"/>
              </a:rPr>
              <a:t>Nếu là Na, em sẽ dùng bút màu vẽ một bức tranh có thật nhiều tia nắng để tặng bà.</a:t>
            </a:r>
          </a:p>
        </p:txBody>
      </p:sp>
    </p:spTree>
    <p:extLst>
      <p:ext uri="{BB962C8B-B14F-4D97-AF65-F5344CB8AC3E}">
        <p14:creationId xmlns:p14="http://schemas.microsoft.com/office/powerpoint/2010/main" val="37070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06E3FFA-D278-3DD7-77D9-8356D3050C49}"/>
              </a:ext>
            </a:extLst>
          </p:cNvPr>
          <p:cNvPicPr>
            <a:picLocks noChangeAspect="1"/>
          </p:cNvPicPr>
          <p:nvPr/>
        </p:nvPicPr>
        <p:blipFill>
          <a:blip r:embed="rId3"/>
          <a:stretch>
            <a:fillRect/>
          </a:stretch>
        </p:blipFill>
        <p:spPr>
          <a:xfrm>
            <a:off x="400050" y="363332"/>
            <a:ext cx="10706100" cy="63095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6">
            <a:extLst>
              <a:ext uri="{FF2B5EF4-FFF2-40B4-BE49-F238E27FC236}">
                <a16:creationId xmlns:a16="http://schemas.microsoft.com/office/drawing/2014/main" xmlns="" id="{2903FC1A-CCDC-CAD8-3DBA-A79EAAA9B476}"/>
              </a:ext>
            </a:extLst>
          </p:cNvPr>
          <p:cNvSpPr/>
          <p:nvPr/>
        </p:nvSpPr>
        <p:spPr>
          <a:xfrm>
            <a:off x="400050" y="5230452"/>
            <a:ext cx="10706100" cy="14424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Nunito Black" pitchFamily="2" charset="0"/>
                <a:ea typeface="+mn-ea"/>
                <a:cs typeface="+mn-cs"/>
              </a:rPr>
              <a:t>Bài đọc nói về cô bé Na ngoan ngoãn. Vì bà không thể ra ngoài để nhìn được nắng nên Na đã nghĩ ra cách lấy vạt áo bắt nắng về cho bà.</a:t>
            </a:r>
          </a:p>
        </p:txBody>
      </p:sp>
    </p:spTree>
    <p:extLst>
      <p:ext uri="{BB962C8B-B14F-4D97-AF65-F5344CB8AC3E}">
        <p14:creationId xmlns:p14="http://schemas.microsoft.com/office/powerpoint/2010/main" val="286107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1493C69-AADF-0B11-E9BE-E0BE3A5BCD37}"/>
              </a:ext>
            </a:extLst>
          </p:cNvPr>
          <p:cNvSpPr txBox="1"/>
          <p:nvPr/>
        </p:nvSpPr>
        <p:spPr>
          <a:xfrm>
            <a:off x="2810197" y="0"/>
            <a:ext cx="7168690" cy="1952947"/>
          </a:xfrm>
          <a:prstGeom prst="rect">
            <a:avLst/>
          </a:prstGeom>
          <a:noFill/>
        </p:spPr>
        <p:txBody>
          <a:bodyPr vert="horz" lIns="60960" tIns="30480" rIns="60960" bIns="30480" rtlCol="0" anchor="ctr">
            <a:normAutofit/>
          </a:bodyPr>
          <a:lstStyle/>
          <a:p>
            <a:pPr marL="0" marR="0" lvl="0" indent="-152408" algn="ctr" defTabSz="914400"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Luyện</a:t>
            </a:r>
            <a:r>
              <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đọc</a:t>
            </a:r>
            <a:r>
              <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lại</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pic>
        <p:nvPicPr>
          <p:cNvPr id="3" name="Picture 1">
            <a:extLst>
              <a:ext uri="{FF2B5EF4-FFF2-40B4-BE49-F238E27FC236}">
                <a16:creationId xmlns:a16="http://schemas.microsoft.com/office/drawing/2014/main" xmlns="" id="{E05DA526-3E5F-68A0-0846-AA05A5C51C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910" y="30387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xmlns="" id="{A7F507A2-A79D-4A90-B03E-A0B8B2D10C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707" y="3376692"/>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27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3B25A9E-7FEA-E938-D37B-3905F57AA9F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403" b="96855" l="895" r="97315">
                        <a14:foregroundMark x1="5882" y1="15723" x2="17903" y2="77358"/>
                        <a14:foregroundMark x1="2302" y1="40252" x2="3836" y2="61635"/>
                        <a14:foregroundMark x1="5499" y1="83648" x2="13043" y2="93082"/>
                        <a14:foregroundMark x1="13683" y1="10063" x2="10230" y2="5660"/>
                        <a14:foregroundMark x1="5499" y1="13836" x2="10230" y2="13208"/>
                        <a14:foregroundMark x1="5627" y1="15094" x2="9463" y2="8805"/>
                        <a14:foregroundMark x1="6650" y1="11321" x2="14322" y2="13208"/>
                        <a14:foregroundMark x1="14322" y1="13208" x2="19182" y2="33333"/>
                        <a14:foregroundMark x1="19182" y1="33333" x2="19437" y2="35849"/>
                        <a14:foregroundMark x1="17775" y1="22642" x2="19437" y2="37107"/>
                        <a14:foregroundMark x1="23657" y1="47799" x2="71867" y2="54717"/>
                        <a14:foregroundMark x1="71867" y1="54717" x2="82225" y2="49686"/>
                        <a14:foregroundMark x1="17391" y1="11950" x2="59591" y2="21384"/>
                        <a14:foregroundMark x1="59591" y1="21384" x2="90921" y2="5660"/>
                        <a14:foregroundMark x1="90921" y1="5660" x2="90921" y2="5660"/>
                        <a14:foregroundMark x1="21483" y1="16352" x2="43862" y2="78616"/>
                        <a14:foregroundMark x1="19949" y1="42138" x2="29668" y2="80503"/>
                        <a14:foregroundMark x1="29668" y1="80503" x2="30051" y2="81132"/>
                        <a14:foregroundMark x1="20844" y1="82390" x2="75575" y2="68553"/>
                        <a14:foregroundMark x1="64322" y1="44025" x2="86573" y2="60377"/>
                        <a14:foregroundMark x1="72251" y1="32075" x2="87852" y2="33333"/>
                        <a14:foregroundMark x1="94501" y1="20755" x2="95141" y2="20126"/>
                        <a14:foregroundMark x1="95396" y1="72956" x2="95908" y2="72956"/>
                        <a14:foregroundMark x1="96036" y1="72956" x2="96036" y2="72956"/>
                        <a14:foregroundMark x1="96931" y1="73585" x2="96931" y2="73585"/>
                        <a14:foregroundMark x1="97315" y1="72956" x2="97315" y2="72956"/>
                        <a14:foregroundMark x1="4859" y1="16352" x2="2685" y2="38365"/>
                        <a14:foregroundMark x1="4987" y1="15094" x2="1790" y2="45283"/>
                        <a14:foregroundMark x1="1790" y1="45283" x2="1535" y2="54088"/>
                        <a14:foregroundMark x1="1535" y1="36478" x2="4731" y2="18868"/>
                        <a14:foregroundMark x1="3197" y1="33333" x2="2430" y2="69182"/>
                        <a14:foregroundMark x1="2430" y1="69182" x2="2430" y2="69182"/>
                        <a14:foregroundMark x1="1023" y1="60377" x2="4092" y2="81132"/>
                        <a14:foregroundMark x1="2174" y1="61635" x2="6522" y2="88050"/>
                        <a14:foregroundMark x1="4348" y1="78616" x2="8824" y2="96855"/>
                        <a14:foregroundMark x1="6266" y1="89937" x2="14578" y2="96226"/>
                        <a14:foregroundMark x1="14578" y1="96226" x2="14578" y2="94969"/>
                        <a14:foregroundMark x1="11509" y1="6289" x2="14834" y2="13836"/>
                        <a14:foregroundMark x1="13299" y1="8176" x2="15985" y2="15094"/>
                      </a14:backgroundRemoval>
                    </a14:imgEffect>
                  </a14:imgLayer>
                </a14:imgProps>
              </a:ext>
            </a:extLst>
          </a:blip>
          <a:stretch>
            <a:fillRect/>
          </a:stretch>
        </p:blipFill>
        <p:spPr>
          <a:xfrm>
            <a:off x="3888502" y="2083647"/>
            <a:ext cx="7263202" cy="2617562"/>
          </a:xfrm>
          <a:prstGeom prst="rect">
            <a:avLst/>
          </a:prstGeom>
        </p:spPr>
      </p:pic>
      <p:sp>
        <p:nvSpPr>
          <p:cNvPr id="3" name="TextBox 2">
            <a:extLst>
              <a:ext uri="{FF2B5EF4-FFF2-40B4-BE49-F238E27FC236}">
                <a16:creationId xmlns:a16="http://schemas.microsoft.com/office/drawing/2014/main" xmlns="" id="{9FB273DA-3C09-B2D1-1624-466F1445F896}"/>
              </a:ext>
            </a:extLst>
          </p:cNvPr>
          <p:cNvSpPr txBox="1"/>
          <p:nvPr/>
        </p:nvSpPr>
        <p:spPr>
          <a:xfrm>
            <a:off x="1376121" y="2147501"/>
            <a:ext cx="251238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70C0"/>
                </a:solidFill>
                <a:effectLst/>
                <a:uLnTx/>
                <a:uFillTx/>
                <a:latin typeface="Nunito Black" pitchFamily="2" charset="0"/>
                <a:ea typeface="+mn-ea"/>
                <a:cs typeface="+mn-cs"/>
              </a:rPr>
              <a:t>Tuần</a:t>
            </a:r>
            <a:r>
              <a:rPr kumimoji="0" lang="en-US" sz="3200" b="1" i="0" u="none" strike="noStrike" kern="1200" cap="none" spc="0" normalizeH="0" baseline="0" noProof="0">
                <a:ln>
                  <a:noFill/>
                </a:ln>
                <a:solidFill>
                  <a:srgbClr val="0070C0"/>
                </a:solidFill>
                <a:effectLst/>
                <a:uLnTx/>
                <a:uFillTx/>
                <a:latin typeface="Nunito Black" pitchFamily="2" charset="0"/>
                <a:ea typeface="+mn-ea"/>
                <a:cs typeface="+mn-cs"/>
              </a:rPr>
              <a:t> </a:t>
            </a:r>
            <a:r>
              <a:rPr kumimoji="0" lang="en-US" sz="6000" b="1" i="0" u="none" strike="noStrike" kern="1200" cap="none" spc="0" normalizeH="0" baseline="0" noProof="0">
                <a:ln>
                  <a:noFill/>
                </a:ln>
                <a:solidFill>
                  <a:srgbClr val="0070C0"/>
                </a:solidFill>
                <a:effectLst/>
                <a:uLnTx/>
                <a:uFillTx/>
                <a:latin typeface="Nunito Black" pitchFamily="2" charset="0"/>
                <a:ea typeface="+mn-ea"/>
                <a:cs typeface="+mn-cs"/>
              </a:rPr>
              <a:t>12</a:t>
            </a:r>
            <a:endParaRPr kumimoji="0" lang="en-US" sz="3200" b="1" i="0" u="none" strike="noStrike" kern="1200" cap="none" spc="0" normalizeH="0" baseline="0" noProof="0">
              <a:ln>
                <a:noFill/>
              </a:ln>
              <a:solidFill>
                <a:srgbClr val="0070C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75341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4A28592-DFA7-4CB9-5C25-69C21D26695D}"/>
              </a:ext>
            </a:extLst>
          </p:cNvPr>
          <p:cNvSpPr txBox="1"/>
          <p:nvPr/>
        </p:nvSpPr>
        <p:spPr>
          <a:xfrm>
            <a:off x="2430025" y="108778"/>
            <a:ext cx="7644940" cy="1952947"/>
          </a:xfrm>
          <a:prstGeom prst="rect">
            <a:avLst/>
          </a:prstGeom>
          <a:noFill/>
        </p:spPr>
        <p:txBody>
          <a:bodyPr vert="horz" lIns="60960" tIns="30480" rIns="60960" bIns="30480" rtlCol="0" anchor="ctr">
            <a:normAutofit/>
          </a:bodyPr>
          <a:lstStyle/>
          <a:p>
            <a:pPr marL="0" marR="0" lvl="0" indent="-152408" algn="ctr" defTabSz="914400" rtl="0" eaLnBrk="1" fontAlgn="auto" latinLnBrk="0" hangingPunct="1">
              <a:lnSpc>
                <a:spcPct val="90000"/>
              </a:lnSpc>
              <a:spcBef>
                <a:spcPct val="0"/>
              </a:spcBef>
              <a:spcAft>
                <a:spcPts val="400"/>
              </a:spcAft>
              <a:buClrTx/>
              <a:buSzTx/>
              <a:buFontTx/>
              <a:buNone/>
              <a:tabLst/>
              <a:defRPr/>
            </a:pPr>
            <a:r>
              <a:rPr kumimoji="0" lang="en-US" sz="8000" b="0" i="0" u="none" strike="noStrike" kern="1200" cap="none" spc="0" normalizeH="0" baseline="0" noProof="0">
                <a:ln>
                  <a:noFill/>
                </a:ln>
                <a:solidFill>
                  <a:srgbClr val="F92D67"/>
                </a:solidFill>
                <a:effectLst/>
                <a:uLnTx/>
                <a:uFillTx/>
                <a:latin typeface="Sigmar One" panose="00000500000000000000" pitchFamily="2" charset="0"/>
                <a:ea typeface="+mn-ea"/>
                <a:cs typeface="+mn-cs"/>
              </a:rPr>
              <a:t>Nói và nghe</a:t>
            </a:r>
            <a:endParaRPr kumimoji="0" lang="en-US" sz="80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pic>
        <p:nvPicPr>
          <p:cNvPr id="2" name="Picture 1">
            <a:extLst>
              <a:ext uri="{FF2B5EF4-FFF2-40B4-BE49-F238E27FC236}">
                <a16:creationId xmlns:a16="http://schemas.microsoft.com/office/drawing/2014/main" xmlns="" id="{B1E25110-2C9F-8DA1-A3B1-CCA26C44B8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7711" y="2995457"/>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xmlns="" id="{8DC30AA2-BAF9-21FD-F892-39997066203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2511" y="30768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238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BFF8083-6794-1129-549E-BC0596F4D8B0}"/>
              </a:ext>
            </a:extLst>
          </p:cNvPr>
          <p:cNvSpPr txBox="1"/>
          <p:nvPr/>
        </p:nvSpPr>
        <p:spPr>
          <a:xfrm>
            <a:off x="1358282" y="115410"/>
            <a:ext cx="49803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1. Nêu nội dung từng tranh.</a:t>
            </a:r>
          </a:p>
        </p:txBody>
      </p:sp>
      <p:pic>
        <p:nvPicPr>
          <p:cNvPr id="8" name="Picture 7">
            <a:extLst>
              <a:ext uri="{FF2B5EF4-FFF2-40B4-BE49-F238E27FC236}">
                <a16:creationId xmlns:a16="http://schemas.microsoft.com/office/drawing/2014/main" xmlns="" id="{38EF4653-DC74-5BA3-5050-3A70A9284E64}"/>
              </a:ext>
            </a:extLst>
          </p:cNvPr>
          <p:cNvPicPr>
            <a:picLocks noChangeAspect="1"/>
          </p:cNvPicPr>
          <p:nvPr/>
        </p:nvPicPr>
        <p:blipFill>
          <a:blip r:embed="rId3"/>
          <a:stretch>
            <a:fillRect/>
          </a:stretch>
        </p:blipFill>
        <p:spPr>
          <a:xfrm>
            <a:off x="847725" y="577075"/>
            <a:ext cx="3629532" cy="2400635"/>
          </a:xfrm>
          <a:prstGeom prst="rect">
            <a:avLst/>
          </a:prstGeom>
        </p:spPr>
      </p:pic>
      <p:sp>
        <p:nvSpPr>
          <p:cNvPr id="10" name="TextBox 9">
            <a:extLst>
              <a:ext uri="{FF2B5EF4-FFF2-40B4-BE49-F238E27FC236}">
                <a16:creationId xmlns:a16="http://schemas.microsoft.com/office/drawing/2014/main" xmlns="" id="{711A6231-C776-F020-81C3-578B3EBD8AC9}"/>
              </a:ext>
            </a:extLst>
          </p:cNvPr>
          <p:cNvSpPr txBox="1"/>
          <p:nvPr/>
        </p:nvSpPr>
        <p:spPr>
          <a:xfrm>
            <a:off x="91088" y="2940720"/>
            <a:ext cx="49803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Bà nội của Na (…) </a:t>
            </a:r>
          </a:p>
        </p:txBody>
      </p:sp>
      <p:pic>
        <p:nvPicPr>
          <p:cNvPr id="12" name="Picture 11">
            <a:extLst>
              <a:ext uri="{FF2B5EF4-FFF2-40B4-BE49-F238E27FC236}">
                <a16:creationId xmlns:a16="http://schemas.microsoft.com/office/drawing/2014/main" xmlns="" id="{F69E2222-D5A2-270D-858B-54EE9386CB2C}"/>
              </a:ext>
            </a:extLst>
          </p:cNvPr>
          <p:cNvPicPr>
            <a:picLocks noChangeAspect="1"/>
          </p:cNvPicPr>
          <p:nvPr/>
        </p:nvPicPr>
        <p:blipFill>
          <a:blip r:embed="rId4"/>
          <a:stretch>
            <a:fillRect/>
          </a:stretch>
        </p:blipFill>
        <p:spPr>
          <a:xfrm>
            <a:off x="5971922" y="600890"/>
            <a:ext cx="3620005" cy="2353003"/>
          </a:xfrm>
          <a:prstGeom prst="rect">
            <a:avLst/>
          </a:prstGeom>
        </p:spPr>
      </p:pic>
      <p:sp>
        <p:nvSpPr>
          <p:cNvPr id="13" name="TextBox 12">
            <a:extLst>
              <a:ext uri="{FF2B5EF4-FFF2-40B4-BE49-F238E27FC236}">
                <a16:creationId xmlns:a16="http://schemas.microsoft.com/office/drawing/2014/main" xmlns="" id="{0C4FC25D-F687-FF90-8E01-A0DA5600644F}"/>
              </a:ext>
            </a:extLst>
          </p:cNvPr>
          <p:cNvSpPr txBox="1"/>
          <p:nvPr/>
        </p:nvSpPr>
        <p:spPr>
          <a:xfrm>
            <a:off x="5971922" y="2967335"/>
            <a:ext cx="49803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Một buổi sáng (…)</a:t>
            </a:r>
          </a:p>
        </p:txBody>
      </p:sp>
      <p:pic>
        <p:nvPicPr>
          <p:cNvPr id="15" name="Picture 14">
            <a:extLst>
              <a:ext uri="{FF2B5EF4-FFF2-40B4-BE49-F238E27FC236}">
                <a16:creationId xmlns:a16="http://schemas.microsoft.com/office/drawing/2014/main" xmlns="" id="{EE77FE31-7849-01BC-0479-9DDCF4FDDCD6}"/>
              </a:ext>
            </a:extLst>
          </p:cNvPr>
          <p:cNvPicPr>
            <a:picLocks noChangeAspect="1"/>
          </p:cNvPicPr>
          <p:nvPr/>
        </p:nvPicPr>
        <p:blipFill>
          <a:blip r:embed="rId5"/>
          <a:stretch>
            <a:fillRect/>
          </a:stretch>
        </p:blipFill>
        <p:spPr>
          <a:xfrm>
            <a:off x="776278" y="3455616"/>
            <a:ext cx="3772426" cy="2438740"/>
          </a:xfrm>
          <a:prstGeom prst="rect">
            <a:avLst/>
          </a:prstGeom>
        </p:spPr>
      </p:pic>
      <p:sp>
        <p:nvSpPr>
          <p:cNvPr id="16" name="TextBox 15">
            <a:extLst>
              <a:ext uri="{FF2B5EF4-FFF2-40B4-BE49-F238E27FC236}">
                <a16:creationId xmlns:a16="http://schemas.microsoft.com/office/drawing/2014/main" xmlns="" id="{2F64B213-2B56-22ED-3F40-9B9F22ADB68D}"/>
              </a:ext>
            </a:extLst>
          </p:cNvPr>
          <p:cNvSpPr txBox="1"/>
          <p:nvPr/>
        </p:nvSpPr>
        <p:spPr>
          <a:xfrm>
            <a:off x="847726" y="5819260"/>
            <a:ext cx="33147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Na chạy ùa vào (…) </a:t>
            </a:r>
          </a:p>
        </p:txBody>
      </p:sp>
      <p:pic>
        <p:nvPicPr>
          <p:cNvPr id="18" name="Picture 17">
            <a:extLst>
              <a:ext uri="{FF2B5EF4-FFF2-40B4-BE49-F238E27FC236}">
                <a16:creationId xmlns:a16="http://schemas.microsoft.com/office/drawing/2014/main" xmlns="" id="{2885E791-AEFF-EDEE-B6D8-71527E816F0A}"/>
              </a:ext>
            </a:extLst>
          </p:cNvPr>
          <p:cNvPicPr>
            <a:picLocks noChangeAspect="1"/>
          </p:cNvPicPr>
          <p:nvPr/>
        </p:nvPicPr>
        <p:blipFill>
          <a:blip r:embed="rId6"/>
          <a:stretch>
            <a:fillRect/>
          </a:stretch>
        </p:blipFill>
        <p:spPr>
          <a:xfrm>
            <a:off x="5857606" y="3457826"/>
            <a:ext cx="3734321" cy="2438740"/>
          </a:xfrm>
          <a:prstGeom prst="rect">
            <a:avLst/>
          </a:prstGeom>
        </p:spPr>
      </p:pic>
      <p:sp>
        <p:nvSpPr>
          <p:cNvPr id="19" name="TextBox 18">
            <a:extLst>
              <a:ext uri="{FF2B5EF4-FFF2-40B4-BE49-F238E27FC236}">
                <a16:creationId xmlns:a16="http://schemas.microsoft.com/office/drawing/2014/main" xmlns="" id="{6E103C33-C5BF-3573-6030-1168BB68D9E7}"/>
              </a:ext>
            </a:extLst>
          </p:cNvPr>
          <p:cNvSpPr txBox="1"/>
          <p:nvPr/>
        </p:nvSpPr>
        <p:spPr>
          <a:xfrm>
            <a:off x="5643147" y="5938834"/>
            <a:ext cx="49803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Mỗi sáng (….)</a:t>
            </a:r>
          </a:p>
        </p:txBody>
      </p:sp>
    </p:spTree>
    <p:extLst>
      <p:ext uri="{BB962C8B-B14F-4D97-AF65-F5344CB8AC3E}">
        <p14:creationId xmlns:p14="http://schemas.microsoft.com/office/powerpoint/2010/main" val="1210303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B1167B35-D5D8-B5CF-16B7-B6B2FDC06537}"/>
              </a:ext>
            </a:extLst>
          </p:cNvPr>
          <p:cNvGrpSpPr>
            <a:grpSpLocks noChangeAspect="1"/>
          </p:cNvGrpSpPr>
          <p:nvPr/>
        </p:nvGrpSpPr>
        <p:grpSpPr>
          <a:xfrm>
            <a:off x="11192166" y="0"/>
            <a:ext cx="999834" cy="999831"/>
            <a:chOff x="0" y="0"/>
            <a:chExt cx="6350000" cy="6349975"/>
          </a:xfrm>
        </p:grpSpPr>
        <p:sp>
          <p:nvSpPr>
            <p:cNvPr id="3" name="Freeform 6">
              <a:extLst>
                <a:ext uri="{FF2B5EF4-FFF2-40B4-BE49-F238E27FC236}">
                  <a16:creationId xmlns:a16="http://schemas.microsoft.com/office/drawing/2014/main" xmlns="" id="{B8657B2C-C5A9-7C60-B9F8-4F53FF0ABEE1}"/>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8" name="TextBox 7">
            <a:extLst>
              <a:ext uri="{FF2B5EF4-FFF2-40B4-BE49-F238E27FC236}">
                <a16:creationId xmlns:a16="http://schemas.microsoft.com/office/drawing/2014/main" xmlns="" id="{45298109-973F-F7CF-E651-72CCF0521A73}"/>
              </a:ext>
            </a:extLst>
          </p:cNvPr>
          <p:cNvSpPr txBox="1"/>
          <p:nvPr/>
        </p:nvSpPr>
        <p:spPr>
          <a:xfrm>
            <a:off x="-1554" y="3429000"/>
            <a:ext cx="6097554"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Nunito Black" pitchFamily="2" charset="0"/>
                <a:ea typeface="+mn-ea"/>
                <a:cs typeface="+mn-cs"/>
              </a:rPr>
              <a:t>Tranh 1: Bà nội của Na đã già yếu, đi lại khó khăn. Bà rất thích được nhìn thấy nắng nhưng vì phòng của bà ở phía không có nắng nên không thể nhìn được.</a:t>
            </a:r>
            <a:br>
              <a:rPr kumimoji="0" lang="vi-VN" sz="2800" b="0" i="0" u="none" strike="noStrike" kern="1200" cap="none" spc="0" normalizeH="0" baseline="0" noProof="0">
                <a:ln>
                  <a:noFill/>
                </a:ln>
                <a:solidFill>
                  <a:srgbClr val="002060"/>
                </a:solidFill>
                <a:effectLst/>
                <a:uLnTx/>
                <a:uFillTx/>
                <a:latin typeface="Nunito Black" pitchFamily="2" charset="0"/>
                <a:ea typeface="+mn-ea"/>
                <a:cs typeface="+mn-cs"/>
              </a:rPr>
            </a:br>
            <a:r>
              <a:rPr kumimoji="0" lang="vi-VN" sz="1800" b="0" i="0" u="none" strike="noStrike" kern="1200" cap="none" spc="0" normalizeH="0" baseline="0" noProof="0">
                <a:ln>
                  <a:noFill/>
                </a:ln>
                <a:solidFill>
                  <a:srgbClr val="002060"/>
                </a:solidFill>
                <a:effectLst/>
                <a:uLnTx/>
                <a:uFillTx/>
                <a:latin typeface="OpenSans"/>
                <a:ea typeface="+mn-ea"/>
                <a:cs typeface="+mn-cs"/>
              </a:rPr>
              <a:t/>
            </a:r>
            <a:br>
              <a:rPr kumimoji="0" lang="vi-VN" sz="1800" b="0" i="0" u="none" strike="noStrike" kern="1200" cap="none" spc="0" normalizeH="0" baseline="0" noProof="0">
                <a:ln>
                  <a:noFill/>
                </a:ln>
                <a:solidFill>
                  <a:srgbClr val="002060"/>
                </a:solidFill>
                <a:effectLst/>
                <a:uLnTx/>
                <a:uFillTx/>
                <a:latin typeface="OpenSans"/>
                <a:ea typeface="+mn-ea"/>
                <a:cs typeface="+mn-cs"/>
              </a:rPr>
            </a:br>
            <a:endPar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xmlns="" id="{FA7DFFF0-D405-93F0-F484-07A29AE8ADC9}"/>
              </a:ext>
            </a:extLst>
          </p:cNvPr>
          <p:cNvPicPr>
            <a:picLocks noChangeAspect="1"/>
          </p:cNvPicPr>
          <p:nvPr/>
        </p:nvPicPr>
        <p:blipFill>
          <a:blip r:embed="rId4"/>
          <a:stretch>
            <a:fillRect/>
          </a:stretch>
        </p:blipFill>
        <p:spPr>
          <a:xfrm>
            <a:off x="847725" y="577075"/>
            <a:ext cx="3629532" cy="2400635"/>
          </a:xfrm>
          <a:prstGeom prst="rect">
            <a:avLst/>
          </a:prstGeom>
        </p:spPr>
      </p:pic>
      <p:sp>
        <p:nvSpPr>
          <p:cNvPr id="11" name="TextBox 10">
            <a:extLst>
              <a:ext uri="{FF2B5EF4-FFF2-40B4-BE49-F238E27FC236}">
                <a16:creationId xmlns:a16="http://schemas.microsoft.com/office/drawing/2014/main" xmlns="" id="{33B5327D-E6A4-1A81-4A36-69C00E71B5A8}"/>
              </a:ext>
            </a:extLst>
          </p:cNvPr>
          <p:cNvSpPr txBox="1"/>
          <p:nvPr/>
        </p:nvSpPr>
        <p:spPr>
          <a:xfrm>
            <a:off x="1070689" y="3059668"/>
            <a:ext cx="609755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Bà nội của Na (…) </a:t>
            </a:r>
          </a:p>
        </p:txBody>
      </p:sp>
      <p:sp>
        <p:nvSpPr>
          <p:cNvPr id="12" name="TextBox 11">
            <a:extLst>
              <a:ext uri="{FF2B5EF4-FFF2-40B4-BE49-F238E27FC236}">
                <a16:creationId xmlns:a16="http://schemas.microsoft.com/office/drawing/2014/main" xmlns="" id="{623AA4C7-7264-9926-99CF-EBF10C43A136}"/>
              </a:ext>
            </a:extLst>
          </p:cNvPr>
          <p:cNvSpPr txBox="1"/>
          <p:nvPr/>
        </p:nvSpPr>
        <p:spPr>
          <a:xfrm>
            <a:off x="1070689" y="74431"/>
            <a:ext cx="49803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1. Nêu nội dung từng tranh.</a:t>
            </a:r>
          </a:p>
        </p:txBody>
      </p:sp>
      <p:pic>
        <p:nvPicPr>
          <p:cNvPr id="13" name="Picture 12">
            <a:extLst>
              <a:ext uri="{FF2B5EF4-FFF2-40B4-BE49-F238E27FC236}">
                <a16:creationId xmlns:a16="http://schemas.microsoft.com/office/drawing/2014/main" xmlns="" id="{C772E158-01D8-3B6D-6C30-C2D6D186527B}"/>
              </a:ext>
            </a:extLst>
          </p:cNvPr>
          <p:cNvPicPr>
            <a:picLocks noChangeAspect="1"/>
          </p:cNvPicPr>
          <p:nvPr/>
        </p:nvPicPr>
        <p:blipFill>
          <a:blip r:embed="rId5"/>
          <a:stretch>
            <a:fillRect/>
          </a:stretch>
        </p:blipFill>
        <p:spPr>
          <a:xfrm>
            <a:off x="7287538" y="493666"/>
            <a:ext cx="3620005" cy="2353003"/>
          </a:xfrm>
          <a:prstGeom prst="rect">
            <a:avLst/>
          </a:prstGeom>
        </p:spPr>
      </p:pic>
      <p:sp>
        <p:nvSpPr>
          <p:cNvPr id="14" name="TextBox 13">
            <a:extLst>
              <a:ext uri="{FF2B5EF4-FFF2-40B4-BE49-F238E27FC236}">
                <a16:creationId xmlns:a16="http://schemas.microsoft.com/office/drawing/2014/main" xmlns="" id="{6BFFBD9A-A0CC-EF8A-C484-80EA19275A30}"/>
              </a:ext>
            </a:extLst>
          </p:cNvPr>
          <p:cNvSpPr txBox="1"/>
          <p:nvPr/>
        </p:nvSpPr>
        <p:spPr>
          <a:xfrm>
            <a:off x="7519787" y="2897282"/>
            <a:ext cx="36958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Một buổi sáng (…)</a:t>
            </a:r>
          </a:p>
        </p:txBody>
      </p:sp>
      <p:sp>
        <p:nvSpPr>
          <p:cNvPr id="16" name="TextBox 15">
            <a:extLst>
              <a:ext uri="{FF2B5EF4-FFF2-40B4-BE49-F238E27FC236}">
                <a16:creationId xmlns:a16="http://schemas.microsoft.com/office/drawing/2014/main" xmlns="" id="{B034F6D5-98BF-9FAE-7F87-5312A03CF115}"/>
              </a:ext>
            </a:extLst>
          </p:cNvPr>
          <p:cNvSpPr txBox="1"/>
          <p:nvPr/>
        </p:nvSpPr>
        <p:spPr>
          <a:xfrm>
            <a:off x="6144986" y="3510958"/>
            <a:ext cx="6162868" cy="236988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Nunito Black" pitchFamily="2" charset="0"/>
                <a:ea typeface="+mn-ea"/>
                <a:cs typeface="+mn-cs"/>
              </a:rPr>
              <a:t>- Tranh 2: Một buổi sáng, Na đi dạo trên đồng cỏ đầy nắng, Na liền nghĩ ra cách sẽ lấy vạt áo bắt nắng mang về cho bà.</a:t>
            </a:r>
            <a:br>
              <a:rPr kumimoji="0" lang="en-US" sz="2800" b="0" i="0" u="none" strike="noStrike" kern="1200" cap="none" spc="0" normalizeH="0" baseline="0" noProof="0">
                <a:ln>
                  <a:noFill/>
                </a:ln>
                <a:solidFill>
                  <a:srgbClr val="FF0000"/>
                </a:solidFill>
                <a:effectLst/>
                <a:uLnTx/>
                <a:uFillTx/>
                <a:latin typeface="Nunito Black" pitchFamily="2" charset="0"/>
                <a:ea typeface="+mn-ea"/>
                <a:cs typeface="+mn-cs"/>
              </a:rPr>
            </a:br>
            <a:r>
              <a:rPr kumimoji="0" lang="en-US" sz="1800" b="0" i="0" u="none" strike="noStrike" kern="1200" cap="none" spc="0" normalizeH="0" baseline="0" noProof="0">
                <a:ln>
                  <a:noFill/>
                </a:ln>
                <a:solidFill>
                  <a:srgbClr val="000000"/>
                </a:solidFill>
                <a:effectLst/>
                <a:uLnTx/>
                <a:uFillTx/>
                <a:latin typeface="OpenSans"/>
                <a:ea typeface="+mn-ea"/>
                <a:cs typeface="+mn-cs"/>
              </a:rPr>
              <a:t/>
            </a:r>
            <a:br>
              <a:rPr kumimoji="0" lang="en-US" sz="1800" b="0" i="0" u="none" strike="noStrike" kern="1200" cap="none" spc="0" normalizeH="0" baseline="0" noProof="0">
                <a:ln>
                  <a:noFill/>
                </a:ln>
                <a:solidFill>
                  <a:srgbClr val="000000"/>
                </a:solidFill>
                <a:effectLst/>
                <a:uLnTx/>
                <a:uFillTx/>
                <a:latin typeface="OpenSans"/>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089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BDF0A4B-6AA3-82AA-00FE-534D6A5D9568}"/>
              </a:ext>
            </a:extLst>
          </p:cNvPr>
          <p:cNvGrpSpPr>
            <a:grpSpLocks noChangeAspect="1"/>
          </p:cNvGrpSpPr>
          <p:nvPr/>
        </p:nvGrpSpPr>
        <p:grpSpPr>
          <a:xfrm>
            <a:off x="11213060" y="0"/>
            <a:ext cx="978940" cy="978937"/>
            <a:chOff x="0" y="0"/>
            <a:chExt cx="6350000" cy="6349975"/>
          </a:xfrm>
        </p:grpSpPr>
        <p:sp>
          <p:nvSpPr>
            <p:cNvPr id="3" name="Freeform 6">
              <a:extLst>
                <a:ext uri="{FF2B5EF4-FFF2-40B4-BE49-F238E27FC236}">
                  <a16:creationId xmlns:a16="http://schemas.microsoft.com/office/drawing/2014/main" xmlns="" id="{55DBBCF5-7D6B-78DD-BF47-67C77052271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pic>
        <p:nvPicPr>
          <p:cNvPr id="4" name="Picture 3">
            <a:extLst>
              <a:ext uri="{FF2B5EF4-FFF2-40B4-BE49-F238E27FC236}">
                <a16:creationId xmlns:a16="http://schemas.microsoft.com/office/drawing/2014/main" xmlns="" id="{7B3E9DD4-11C6-7F1E-641D-97478C19BA10}"/>
              </a:ext>
            </a:extLst>
          </p:cNvPr>
          <p:cNvPicPr>
            <a:picLocks noChangeAspect="1"/>
          </p:cNvPicPr>
          <p:nvPr/>
        </p:nvPicPr>
        <p:blipFill>
          <a:blip r:embed="rId4"/>
          <a:stretch>
            <a:fillRect/>
          </a:stretch>
        </p:blipFill>
        <p:spPr>
          <a:xfrm>
            <a:off x="1175499" y="577075"/>
            <a:ext cx="3772426" cy="2438740"/>
          </a:xfrm>
          <a:prstGeom prst="rect">
            <a:avLst/>
          </a:prstGeom>
        </p:spPr>
      </p:pic>
      <p:sp>
        <p:nvSpPr>
          <p:cNvPr id="5" name="TextBox 4">
            <a:extLst>
              <a:ext uri="{FF2B5EF4-FFF2-40B4-BE49-F238E27FC236}">
                <a16:creationId xmlns:a16="http://schemas.microsoft.com/office/drawing/2014/main" xmlns="" id="{CEA2E9DD-B064-E4EE-FB40-A6BCD3635D99}"/>
              </a:ext>
            </a:extLst>
          </p:cNvPr>
          <p:cNvSpPr txBox="1"/>
          <p:nvPr/>
        </p:nvSpPr>
        <p:spPr>
          <a:xfrm>
            <a:off x="1358282" y="115410"/>
            <a:ext cx="49803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1. Nêu nội dung từng tranh.</a:t>
            </a:r>
          </a:p>
        </p:txBody>
      </p:sp>
      <p:sp>
        <p:nvSpPr>
          <p:cNvPr id="7" name="TextBox 6">
            <a:extLst>
              <a:ext uri="{FF2B5EF4-FFF2-40B4-BE49-F238E27FC236}">
                <a16:creationId xmlns:a16="http://schemas.microsoft.com/office/drawing/2014/main" xmlns="" id="{AF1F1F0A-797F-783B-0751-50AF3FC1EB04}"/>
              </a:ext>
            </a:extLst>
          </p:cNvPr>
          <p:cNvSpPr txBox="1"/>
          <p:nvPr/>
        </p:nvSpPr>
        <p:spPr>
          <a:xfrm>
            <a:off x="1552576" y="3095110"/>
            <a:ext cx="33147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Na chạy ùa vào (…) </a:t>
            </a:r>
          </a:p>
        </p:txBody>
      </p:sp>
      <p:sp>
        <p:nvSpPr>
          <p:cNvPr id="9" name="TextBox 8">
            <a:extLst>
              <a:ext uri="{FF2B5EF4-FFF2-40B4-BE49-F238E27FC236}">
                <a16:creationId xmlns:a16="http://schemas.microsoft.com/office/drawing/2014/main" xmlns="" id="{3BF236C0-0F96-5C97-A88D-B822CA233D01}"/>
              </a:ext>
            </a:extLst>
          </p:cNvPr>
          <p:cNvSpPr txBox="1"/>
          <p:nvPr/>
        </p:nvSpPr>
        <p:spPr>
          <a:xfrm>
            <a:off x="466725" y="3477480"/>
            <a:ext cx="6096000" cy="32316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B050"/>
                </a:solidFill>
                <a:effectLst/>
                <a:uLnTx/>
                <a:uFillTx/>
                <a:latin typeface="Nunito Black" pitchFamily="2" charset="0"/>
                <a:ea typeface="+mn-ea"/>
                <a:cs typeface="+mn-cs"/>
              </a:rPr>
              <a:t>- Tranh 3: Na chạy ùa vào phòng bà, khoe với bà rằng mình mang nắng về cho bà nhưng lại chẳng có tia nắng nào ở đó cả. Bà nói với Na rằng nắng long lanh trong mắt và rực trên mái tóc của Na.</a:t>
            </a:r>
            <a:br>
              <a:rPr kumimoji="0" lang="vi-VN" sz="2800" b="0" i="0" u="none" strike="noStrike" kern="1200" cap="none" spc="0" normalizeH="0" baseline="0" noProof="0">
                <a:ln>
                  <a:noFill/>
                </a:ln>
                <a:solidFill>
                  <a:srgbClr val="00B050"/>
                </a:solidFill>
                <a:effectLst/>
                <a:uLnTx/>
                <a:uFillTx/>
                <a:latin typeface="Nunito Black" pitchFamily="2" charset="0"/>
                <a:ea typeface="+mn-ea"/>
                <a:cs typeface="+mn-cs"/>
              </a:rPr>
            </a:br>
            <a:r>
              <a:rPr kumimoji="0" lang="vi-VN" sz="1800" b="0" i="0" u="none" strike="noStrike" kern="1200" cap="none" spc="0" normalizeH="0" baseline="0" noProof="0">
                <a:ln>
                  <a:noFill/>
                </a:ln>
                <a:solidFill>
                  <a:srgbClr val="000000"/>
                </a:solidFill>
                <a:effectLst/>
                <a:uLnTx/>
                <a:uFillTx/>
                <a:latin typeface="OpenSans"/>
                <a:ea typeface="+mn-ea"/>
                <a:cs typeface="+mn-cs"/>
              </a:rPr>
              <a:t/>
            </a:r>
            <a:br>
              <a:rPr kumimoji="0" lang="vi-VN" sz="1800" b="0" i="0" u="none" strike="noStrike" kern="1200" cap="none" spc="0" normalizeH="0" baseline="0" noProof="0">
                <a:ln>
                  <a:noFill/>
                </a:ln>
                <a:solidFill>
                  <a:srgbClr val="000000"/>
                </a:solidFill>
                <a:effectLst/>
                <a:uLnTx/>
                <a:uFillTx/>
                <a:latin typeface="OpenSans"/>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xmlns="" id="{8EC71316-E164-1D6F-DE2D-C7E17010F4E9}"/>
              </a:ext>
            </a:extLst>
          </p:cNvPr>
          <p:cNvPicPr>
            <a:picLocks noChangeAspect="1"/>
          </p:cNvPicPr>
          <p:nvPr/>
        </p:nvPicPr>
        <p:blipFill>
          <a:blip r:embed="rId5"/>
          <a:stretch>
            <a:fillRect/>
          </a:stretch>
        </p:blipFill>
        <p:spPr>
          <a:xfrm>
            <a:off x="7099397" y="489468"/>
            <a:ext cx="3734321" cy="2438740"/>
          </a:xfrm>
          <a:prstGeom prst="rect">
            <a:avLst/>
          </a:prstGeom>
        </p:spPr>
      </p:pic>
      <p:sp>
        <p:nvSpPr>
          <p:cNvPr id="11" name="TextBox 10">
            <a:extLst>
              <a:ext uri="{FF2B5EF4-FFF2-40B4-BE49-F238E27FC236}">
                <a16:creationId xmlns:a16="http://schemas.microsoft.com/office/drawing/2014/main" xmlns="" id="{75551CC1-4075-6F88-F165-26B97EC5EDD1}"/>
              </a:ext>
            </a:extLst>
          </p:cNvPr>
          <p:cNvSpPr txBox="1"/>
          <p:nvPr/>
        </p:nvSpPr>
        <p:spPr>
          <a:xfrm>
            <a:off x="7810502" y="2934123"/>
            <a:ext cx="25812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Mỗi sáng (….)</a:t>
            </a:r>
          </a:p>
        </p:txBody>
      </p:sp>
      <p:sp>
        <p:nvSpPr>
          <p:cNvPr id="13" name="TextBox 12">
            <a:extLst>
              <a:ext uri="{FF2B5EF4-FFF2-40B4-BE49-F238E27FC236}">
                <a16:creationId xmlns:a16="http://schemas.microsoft.com/office/drawing/2014/main" xmlns="" id="{8800C1A5-0A7D-B66D-4E4D-2AB80A49C55B}"/>
              </a:ext>
            </a:extLst>
          </p:cNvPr>
          <p:cNvSpPr txBox="1"/>
          <p:nvPr/>
        </p:nvSpPr>
        <p:spPr>
          <a:xfrm>
            <a:off x="7199279" y="3562954"/>
            <a:ext cx="3803718"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C000">
                    <a:lumMod val="50000"/>
                  </a:srgbClr>
                </a:solidFill>
                <a:effectLst/>
                <a:uLnTx/>
                <a:uFillTx/>
                <a:latin typeface="Nunito Black" pitchFamily="2" charset="0"/>
                <a:ea typeface="+mn-ea"/>
                <a:cs typeface="+mn-cs"/>
              </a:rPr>
              <a:t>- Tranh 4: Mỗi sáng, Na dạo chơi trong vườn rồi chạy vào phòng để đem nắng cho bà.</a:t>
            </a:r>
            <a:br>
              <a:rPr kumimoji="0" lang="vi-VN" sz="2400" b="0" i="0" u="none" strike="noStrike" kern="1200" cap="none" spc="0" normalizeH="0" baseline="0" noProof="0">
                <a:ln>
                  <a:noFill/>
                </a:ln>
                <a:solidFill>
                  <a:srgbClr val="FFC000">
                    <a:lumMod val="50000"/>
                  </a:srgbClr>
                </a:solidFill>
                <a:effectLst/>
                <a:uLnTx/>
                <a:uFillTx/>
                <a:latin typeface="Nunito Black" pitchFamily="2" charset="0"/>
                <a:ea typeface="+mn-ea"/>
                <a:cs typeface="+mn-cs"/>
              </a:rPr>
            </a:br>
            <a:r>
              <a:rPr kumimoji="0" lang="vi-VN" sz="1800" b="0" i="0" u="none" strike="noStrike" kern="1200" cap="none" spc="0" normalizeH="0" baseline="0" noProof="0">
                <a:ln>
                  <a:noFill/>
                </a:ln>
                <a:solidFill>
                  <a:srgbClr val="000000"/>
                </a:solidFill>
                <a:effectLst/>
                <a:uLnTx/>
                <a:uFillTx/>
                <a:latin typeface="OpenSans"/>
                <a:ea typeface="+mn-ea"/>
                <a:cs typeface="+mn-cs"/>
              </a:rPr>
              <a:t/>
            </a:r>
            <a:br>
              <a:rPr kumimoji="0" lang="vi-VN" sz="1800" b="0" i="0" u="none" strike="noStrike" kern="1200" cap="none" spc="0" normalizeH="0" baseline="0" noProof="0">
                <a:ln>
                  <a:noFill/>
                </a:ln>
                <a:solidFill>
                  <a:srgbClr val="000000"/>
                </a:solidFill>
                <a:effectLst/>
                <a:uLnTx/>
                <a:uFillTx/>
                <a:latin typeface="OpenSans"/>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124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F242029-29D0-5572-C148-766A8DEA6CFB}"/>
              </a:ext>
            </a:extLst>
          </p:cNvPr>
          <p:cNvSpPr txBox="1"/>
          <p:nvPr/>
        </p:nvSpPr>
        <p:spPr>
          <a:xfrm>
            <a:off x="1070689" y="74431"/>
            <a:ext cx="49803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2. Kể lại câu chuyện </a:t>
            </a:r>
          </a:p>
        </p:txBody>
      </p:sp>
      <p:sp>
        <p:nvSpPr>
          <p:cNvPr id="7" name="Cloud 6">
            <a:extLst>
              <a:ext uri="{FF2B5EF4-FFF2-40B4-BE49-F238E27FC236}">
                <a16:creationId xmlns:a16="http://schemas.microsoft.com/office/drawing/2014/main" xmlns="" id="{DDB54003-E955-41A5-FCB9-D8CBCAA34C2C}"/>
              </a:ext>
            </a:extLst>
          </p:cNvPr>
          <p:cNvSpPr/>
          <p:nvPr/>
        </p:nvSpPr>
        <p:spPr>
          <a:xfrm>
            <a:off x="4174479" y="74431"/>
            <a:ext cx="4400550" cy="1828800"/>
          </a:xfrm>
          <a:prstGeom prst="cloud">
            <a:avLst/>
          </a:prstGeom>
          <a:solidFill>
            <a:schemeClr val="accent4">
              <a:lumMod val="20000"/>
              <a:lumOff val="80000"/>
            </a:schemeClr>
          </a:solidFill>
          <a:ln w="2857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C000">
                    <a:lumMod val="50000"/>
                  </a:srgbClr>
                </a:solidFill>
                <a:effectLst/>
                <a:uLnTx/>
                <a:uFillTx/>
                <a:latin typeface="Nunito Black" pitchFamily="2" charset="0"/>
                <a:ea typeface="+mn-ea"/>
                <a:cs typeface="+mn-cs"/>
              </a:rPr>
              <a:t>Em dựa vào các bức tranh để kể lại câu chuyện.</a:t>
            </a:r>
            <a:br>
              <a:rPr kumimoji="0" lang="en-US" sz="2800" b="0" i="0" u="none" strike="noStrike" kern="1200" cap="none" spc="0" normalizeH="0" baseline="0" noProof="0">
                <a:ln>
                  <a:noFill/>
                </a:ln>
                <a:solidFill>
                  <a:srgbClr val="FFC000">
                    <a:lumMod val="50000"/>
                  </a:srgbClr>
                </a:solidFill>
                <a:effectLst/>
                <a:uLnTx/>
                <a:uFillTx/>
                <a:latin typeface="Nunito Black" pitchFamily="2" charset="0"/>
                <a:ea typeface="+mn-ea"/>
                <a:cs typeface="+mn-cs"/>
              </a:rPr>
            </a:br>
            <a:endParaRPr kumimoji="0" lang="en-US" sz="2800" b="0" i="0" u="none" strike="noStrike" kern="1200" cap="none" spc="0" normalizeH="0" baseline="0" noProof="0">
              <a:ln>
                <a:noFill/>
              </a:ln>
              <a:solidFill>
                <a:srgbClr val="FFC000">
                  <a:lumMod val="50000"/>
                </a:srgbClr>
              </a:solidFill>
              <a:effectLst/>
              <a:uLnTx/>
              <a:uFillTx/>
              <a:latin typeface="Nunito Black" pitchFamily="2" charset="0"/>
              <a:ea typeface="+mn-ea"/>
              <a:cs typeface="+mn-cs"/>
            </a:endParaRPr>
          </a:p>
        </p:txBody>
      </p:sp>
      <p:sp>
        <p:nvSpPr>
          <p:cNvPr id="8" name="Rectangle 7">
            <a:extLst>
              <a:ext uri="{FF2B5EF4-FFF2-40B4-BE49-F238E27FC236}">
                <a16:creationId xmlns:a16="http://schemas.microsoft.com/office/drawing/2014/main" xmlns="" id="{86190B49-90E6-9250-1B3F-E5730A12C44D}"/>
              </a:ext>
            </a:extLst>
          </p:cNvPr>
          <p:cNvSpPr/>
          <p:nvPr/>
        </p:nvSpPr>
        <p:spPr>
          <a:xfrm>
            <a:off x="205601" y="988831"/>
            <a:ext cx="11911426" cy="5918338"/>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C00000"/>
              </a:solidFill>
              <a:effectLst/>
              <a:uLnTx/>
              <a:uFillTx/>
              <a:latin typeface="Open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C00000"/>
                </a:solidFill>
                <a:effectLst/>
                <a:uLnTx/>
                <a:uFillTx/>
                <a:latin typeface="OpenSans"/>
                <a:ea typeface="+mn-ea"/>
                <a:cs typeface="+mn-cs"/>
              </a:rPr>
              <a:t>Tia nắng bé nhỏ</a:t>
            </a:r>
            <a:endParaRPr kumimoji="0" lang="vi-VN" sz="3200" b="0" i="0" u="none" strike="noStrike" kern="1200" cap="none" spc="0" normalizeH="0" baseline="0" noProof="0">
              <a:ln>
                <a:noFill/>
              </a:ln>
              <a:solidFill>
                <a:srgbClr val="C00000"/>
              </a:solidFill>
              <a:effectLst/>
              <a:uLnTx/>
              <a:uFillTx/>
              <a:latin typeface="OpenSans"/>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002060"/>
                </a:solidFill>
                <a:effectLst/>
                <a:uLnTx/>
                <a:uFillTx/>
                <a:latin typeface="OpenSans"/>
                <a:ea typeface="+mn-ea"/>
                <a:cs typeface="+mn-cs"/>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002060"/>
                </a:solidFill>
                <a:effectLst/>
                <a:uLnTx/>
                <a:uFillTx/>
                <a:latin typeface="OpenSans"/>
                <a:ea typeface="+mn-ea"/>
                <a:cs typeface="+mn-c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002060"/>
                </a:solidFill>
                <a:effectLst/>
                <a:uLnTx/>
                <a:uFillTx/>
                <a:latin typeface="OpenSans"/>
                <a:ea typeface="+mn-ea"/>
                <a:cs typeface="+mn-cs"/>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002060"/>
                </a:solidFill>
                <a:effectLst/>
                <a:uLnTx/>
                <a:uFillTx/>
                <a:latin typeface="OpenSans"/>
                <a:ea typeface="+mn-ea"/>
                <a:cs typeface="+mn-cs"/>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002060"/>
                </a:solidFill>
                <a:effectLst/>
                <a:uLnTx/>
                <a:uFillTx/>
                <a:latin typeface="OpenSans"/>
                <a:ea typeface="+mn-ea"/>
                <a:cs typeface="+mn-cs"/>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002060"/>
                </a:solidFill>
                <a:effectLst/>
                <a:uLnTx/>
                <a:uFillTx/>
                <a:latin typeface="OpenSans"/>
                <a:ea typeface="+mn-ea"/>
                <a:cs typeface="+mn-cs"/>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002060"/>
                </a:solidFill>
                <a:effectLst/>
                <a:uLnTx/>
                <a:uFillTx/>
                <a:latin typeface="OpenSans"/>
                <a:ea typeface="+mn-ea"/>
                <a:cs typeface="+mn-cs"/>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002060"/>
                </a:solidFill>
                <a:effectLst/>
                <a:uLnTx/>
                <a:uFillTx/>
                <a:latin typeface="OpenSans"/>
                <a:ea typeface="+mn-ea"/>
                <a:cs typeface="+mn-cs"/>
              </a:rPr>
              <a:t>Na không hiểu được tại sao nắng lại chiếu từ mắt mình nhưng cô bé rất mừng vì làm cho bà vui. Mỗi sáng, Na dạo chơi trong vườn rồi chạy vào phòng để đem nắng cho bà.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002060"/>
                </a:solidFill>
                <a:effectLst/>
                <a:uLnTx/>
                <a:uFillTx/>
                <a:latin typeface="OpenSans"/>
                <a:ea typeface="+mn-ea"/>
                <a:cs typeface="+mn-cs"/>
              </a:rPr>
              <a:t>(Theo Hà Yên)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0000"/>
                </a:solidFill>
                <a:effectLst/>
                <a:uLnTx/>
                <a:uFillTx/>
                <a:latin typeface="OpenSans"/>
                <a:ea typeface="+mn-ea"/>
                <a:cs typeface="+mn-cs"/>
              </a:rPr>
              <a:t/>
            </a:r>
            <a:br>
              <a:rPr kumimoji="0" lang="vi-VN" sz="1800" b="0" i="0" u="none" strike="noStrike" kern="1200" cap="none" spc="0" normalizeH="0" baseline="0" noProof="0">
                <a:ln>
                  <a:noFill/>
                </a:ln>
                <a:solidFill>
                  <a:srgbClr val="000000"/>
                </a:solidFill>
                <a:effectLst/>
                <a:uLnTx/>
                <a:uFillTx/>
                <a:latin typeface="OpenSans"/>
                <a:ea typeface="+mn-ea"/>
                <a:cs typeface="+mn-cs"/>
              </a:rPr>
            </a:br>
            <a:endParaRPr kumimoji="0" lang="en-US" sz="1800" b="0" i="0" u="none" strike="noStrike" kern="1200" cap="none" spc="0" normalizeH="0" baseline="0" noProof="0">
              <a:ln>
                <a:noFill/>
              </a:ln>
              <a:solidFill>
                <a:srgbClr val="44546A">
                  <a:lumMod val="20000"/>
                  <a:lumOff val="8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42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7"/>
                                        </p:tgtEl>
                                        <p:attrNameLst>
                                          <p:attrName>ppt_w</p:attrName>
                                        </p:attrNameLst>
                                      </p:cBhvr>
                                      <p:tavLst>
                                        <p:tav tm="0">
                                          <p:val>
                                            <p:strVal val="ppt_w"/>
                                          </p:val>
                                        </p:tav>
                                        <p:tav tm="100000">
                                          <p:val>
                                            <p:fltVal val="0"/>
                                          </p:val>
                                        </p:tav>
                                      </p:tavLst>
                                    </p:anim>
                                    <p:anim calcmode="lin" valueType="num">
                                      <p:cBhvr>
                                        <p:cTn id="14" dur="1000"/>
                                        <p:tgtEl>
                                          <p:spTgt spid="7"/>
                                        </p:tgtEl>
                                        <p:attrNameLst>
                                          <p:attrName>ppt_h</p:attrName>
                                        </p:attrNameLst>
                                      </p:cBhvr>
                                      <p:tavLst>
                                        <p:tav tm="0">
                                          <p:val>
                                            <p:strVal val="ppt_h"/>
                                          </p:val>
                                        </p:tav>
                                        <p:tav tm="100000">
                                          <p:val>
                                            <p:fltVal val="0"/>
                                          </p:val>
                                        </p:tav>
                                      </p:tavLst>
                                    </p:anim>
                                    <p:anim calcmode="lin" valueType="num">
                                      <p:cBhvr>
                                        <p:cTn id="15" dur="1000"/>
                                        <p:tgtEl>
                                          <p:spTgt spid="7"/>
                                        </p:tgtEl>
                                        <p:attrNameLst>
                                          <p:attrName>style.rotation</p:attrName>
                                        </p:attrNameLst>
                                      </p:cBhvr>
                                      <p:tavLst>
                                        <p:tav tm="0">
                                          <p:val>
                                            <p:fltVal val="0"/>
                                          </p:val>
                                        </p:tav>
                                        <p:tav tm="100000">
                                          <p:val>
                                            <p:fltVal val="90"/>
                                          </p:val>
                                        </p:tav>
                                      </p:tavLst>
                                    </p:anim>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xmlns="" id="{2CD23C71-B127-4D5B-BA40-1549ADF1938A}"/>
              </a:ext>
            </a:extLst>
          </p:cNvPr>
          <p:cNvSpPr txBox="1"/>
          <p:nvPr/>
        </p:nvSpPr>
        <p:spPr>
          <a:xfrm>
            <a:off x="998953" y="95250"/>
            <a:ext cx="6098344"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888E1"/>
                </a:solidFill>
                <a:effectLst/>
                <a:uLnTx/>
                <a:uFillTx/>
                <a:latin typeface="OpenSansBold"/>
                <a:ea typeface="+mn-ea"/>
                <a:cs typeface="+mn-cs"/>
              </a:rPr>
              <a:t>3</a:t>
            </a:r>
            <a:r>
              <a:rPr kumimoji="0" lang="en-US" sz="2800" b="0" i="0" u="none" strike="noStrike" kern="1200" cap="none" spc="0" normalizeH="0" baseline="0" noProof="0">
                <a:ln>
                  <a:noFill/>
                </a:ln>
                <a:solidFill>
                  <a:srgbClr val="000000"/>
                </a:solidFill>
                <a:effectLst/>
                <a:uLnTx/>
                <a:uFillTx/>
                <a:latin typeface="OpenSans"/>
                <a:ea typeface="+mn-ea"/>
                <a:cs typeface="+mn-cs"/>
              </a:rPr>
              <a:t>. </a:t>
            </a:r>
            <a:r>
              <a:rPr kumimoji="0" lang="en-US" sz="2800" b="1" i="0" u="none" strike="noStrike" kern="1200" cap="none" spc="0" normalizeH="0" baseline="0" noProof="0">
                <a:ln>
                  <a:noFill/>
                </a:ln>
                <a:solidFill>
                  <a:srgbClr val="4472C4">
                    <a:lumMod val="75000"/>
                  </a:srgbClr>
                </a:solidFill>
                <a:effectLst/>
                <a:uLnTx/>
                <a:uFillTx/>
                <a:latin typeface="OpenSansBold"/>
                <a:ea typeface="+mn-ea"/>
                <a:cs typeface="+mn-cs"/>
              </a:rPr>
              <a:t>Em nghĩ gì về cô bé Na?</a:t>
            </a:r>
            <a:endParaRPr kumimoji="0" lang="en-US" sz="2800" b="0" i="0" u="none" strike="noStrike" kern="1200" cap="none" spc="0" normalizeH="0" baseline="0" noProof="0">
              <a:ln>
                <a:noFill/>
              </a:ln>
              <a:solidFill>
                <a:srgbClr val="4472C4">
                  <a:lumMod val="75000"/>
                </a:srgbClr>
              </a:solidFill>
              <a:effectLst/>
              <a:uLnTx/>
              <a:uFillTx/>
              <a:latin typeface="OpenSans"/>
              <a:ea typeface="+mn-ea"/>
              <a:cs typeface="+mn-cs"/>
            </a:endParaRPr>
          </a:p>
        </p:txBody>
      </p:sp>
      <p:pic>
        <p:nvPicPr>
          <p:cNvPr id="6" name="Picture 5">
            <a:extLst>
              <a:ext uri="{FF2B5EF4-FFF2-40B4-BE49-F238E27FC236}">
                <a16:creationId xmlns:a16="http://schemas.microsoft.com/office/drawing/2014/main" xmlns="" id="{FBADB664-6227-63A9-4826-0355E0A256F4}"/>
              </a:ext>
            </a:extLst>
          </p:cNvPr>
          <p:cNvPicPr>
            <a:picLocks noChangeAspect="1"/>
          </p:cNvPicPr>
          <p:nvPr/>
        </p:nvPicPr>
        <p:blipFill>
          <a:blip r:embed="rId3"/>
          <a:stretch>
            <a:fillRect/>
          </a:stretch>
        </p:blipFill>
        <p:spPr>
          <a:xfrm>
            <a:off x="1948955" y="901128"/>
            <a:ext cx="8068801" cy="3848637"/>
          </a:xfrm>
          <a:prstGeom prst="rect">
            <a:avLst/>
          </a:prstGeom>
        </p:spPr>
      </p:pic>
    </p:spTree>
    <p:extLst>
      <p:ext uri="{BB962C8B-B14F-4D97-AF65-F5344CB8AC3E}">
        <p14:creationId xmlns:p14="http://schemas.microsoft.com/office/powerpoint/2010/main" val="7264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042A57C-41E5-DF7A-EEAC-32C9FB095B5A}"/>
              </a:ext>
            </a:extLst>
          </p:cNvPr>
          <p:cNvSpPr txBox="1"/>
          <p:nvPr/>
        </p:nvSpPr>
        <p:spPr>
          <a:xfrm>
            <a:off x="3560188" y="0"/>
            <a:ext cx="5145039" cy="1952947"/>
          </a:xfrm>
          <a:prstGeom prst="rect">
            <a:avLst/>
          </a:prstGeom>
          <a:noFill/>
        </p:spPr>
        <p:txBody>
          <a:bodyPr vert="horz" lIns="60960" tIns="30480" rIns="60960" bIns="30480" rtlCol="0" anchor="ctr">
            <a:normAutofit/>
          </a:bodyPr>
          <a:lstStyle/>
          <a:p>
            <a:pPr marL="0" marR="0" lvl="0" indent="-152408" algn="ctr" defTabSz="914400" rtl="0" eaLnBrk="1" fontAlgn="auto" latinLnBrk="0" hangingPunct="1">
              <a:lnSpc>
                <a:spcPct val="90000"/>
              </a:lnSpc>
              <a:spcBef>
                <a:spcPct val="0"/>
              </a:spcBef>
              <a:spcAft>
                <a:spcPts val="400"/>
              </a:spcAft>
              <a:buClrTx/>
              <a:buSzTx/>
              <a:buFontTx/>
              <a:buNone/>
              <a:tabLst/>
              <a:defRPr/>
            </a:pPr>
            <a:r>
              <a:rPr kumimoji="0" lang="en-US" sz="115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Viết</a:t>
            </a:r>
            <a:r>
              <a:rPr kumimoji="0" lang="en-US" sz="80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rPr>
              <a:t> </a:t>
            </a:r>
          </a:p>
        </p:txBody>
      </p:sp>
      <p:pic>
        <p:nvPicPr>
          <p:cNvPr id="5" name="Picture 1">
            <a:extLst>
              <a:ext uri="{FF2B5EF4-FFF2-40B4-BE49-F238E27FC236}">
                <a16:creationId xmlns:a16="http://schemas.microsoft.com/office/drawing/2014/main" xmlns="" id="{E2114EBD-B146-FED4-4667-FE8ADAAC95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486" y="309586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xmlns="" id="{BA9FE5B7-7599-3B14-4664-04D1F73C95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7174" y="3200635"/>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002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AA9DBD3-3153-95A5-DA9A-B396F6D07987}"/>
              </a:ext>
            </a:extLst>
          </p:cNvPr>
          <p:cNvSpPr/>
          <p:nvPr/>
        </p:nvSpPr>
        <p:spPr>
          <a:xfrm>
            <a:off x="1247775" y="1333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Nunito Black" pitchFamily="2" charset="0"/>
                <a:ea typeface="+mn-ea"/>
                <a:cs typeface="+mn-cs"/>
              </a:rPr>
              <a:t>1. Nghe - viết</a:t>
            </a:r>
          </a:p>
        </p:txBody>
      </p:sp>
      <p:sp>
        <p:nvSpPr>
          <p:cNvPr id="8" name="Rectangle: Rounded Corners 7">
            <a:extLst>
              <a:ext uri="{FF2B5EF4-FFF2-40B4-BE49-F238E27FC236}">
                <a16:creationId xmlns:a16="http://schemas.microsoft.com/office/drawing/2014/main" xmlns="" id="{9C6A2446-3632-6D90-C09E-12C863A0DE10}"/>
              </a:ext>
            </a:extLst>
          </p:cNvPr>
          <p:cNvSpPr/>
          <p:nvPr/>
        </p:nvSpPr>
        <p:spPr>
          <a:xfrm>
            <a:off x="-87550" y="857938"/>
            <a:ext cx="7577847" cy="4073986"/>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                       </a:t>
            </a:r>
            <a:r>
              <a:rPr kumimoji="0" lang="en-US" sz="28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Kho sách của ông bà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    Ông tôi có rất nhiều sách. Bà thì không có những giá sách đầy ắp như ông, nhưng bà có cả kho sách trong trí nhớ. Tôi rất thích về nhà ông bà. Ban ngày, tôi mải miết đọc sách với ông. Buổi tối, tôi say sưa nghe kho sách của bà. Kho sách nào cũng thật kì diệu.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4472C4">
                    <a:lumMod val="75000"/>
                  </a:srgbClr>
                </a:solidFill>
                <a:effectLst/>
                <a:uLnTx/>
                <a:uFillTx/>
                <a:latin typeface="Nunito Black" pitchFamily="2" charset="0"/>
                <a:ea typeface="+mn-ea"/>
                <a:cs typeface="+mn-cs"/>
              </a:rPr>
              <a:t>                                          ( Hoàng Hà)                                                                                                                                                                   </a:t>
            </a:r>
          </a:p>
        </p:txBody>
      </p:sp>
      <p:pic>
        <p:nvPicPr>
          <p:cNvPr id="1028" name="Picture 4" descr="10 hiệu sách cổ nổi tiếng thế giới">
            <a:extLst>
              <a:ext uri="{FF2B5EF4-FFF2-40B4-BE49-F238E27FC236}">
                <a16:creationId xmlns:a16="http://schemas.microsoft.com/office/drawing/2014/main" xmlns="" id="{69AB2A79-2534-8D3D-093E-BB51D5B2F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854" y="962025"/>
            <a:ext cx="4382632" cy="345141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xmlns="" id="{4D15AFA5-7E48-6162-2707-977CEC77D7B2}"/>
              </a:ext>
            </a:extLst>
          </p:cNvPr>
          <p:cNvSpPr/>
          <p:nvPr/>
        </p:nvSpPr>
        <p:spPr>
          <a:xfrm>
            <a:off x="223736" y="5029199"/>
            <a:ext cx="9406648" cy="1550324"/>
          </a:xfrm>
          <a:prstGeom prst="roundRect">
            <a:avLst/>
          </a:prstGeom>
          <a:solidFill>
            <a:schemeClr val="accent2">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Nunito Black" pitchFamily="2" charset="0"/>
                <a:ea typeface="+mn-ea"/>
                <a:cs typeface="+mn-cs"/>
              </a:rPr>
              <a:t>Chú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Nunito Black" pitchFamily="2" charset="0"/>
                <a:ea typeface="+mn-ea"/>
                <a:cs typeface="+mn-cs"/>
              </a:rPr>
              <a:t>           +</a:t>
            </a:r>
            <a:r>
              <a:rPr kumimoji="0" lang="en-US" sz="2800" b="0" i="0" u="none" strike="noStrike" kern="1200" cap="none" spc="0" normalizeH="0" baseline="0" noProof="0">
                <a:ln>
                  <a:noFill/>
                </a:ln>
                <a:solidFill>
                  <a:srgbClr val="002060"/>
                </a:solidFill>
                <a:effectLst/>
                <a:uLnTx/>
                <a:uFillTx/>
                <a:latin typeface="Nunito Black" pitchFamily="2" charset="0"/>
                <a:ea typeface="+mn-ea"/>
                <a:cs typeface="+mn-cs"/>
              </a:rPr>
              <a:t>Viết đúng chính tả, trình bày sạch đẹp.</a:t>
            </a: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
            </a:r>
            <a:b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br>
            <a:r>
              <a:rPr kumimoji="0" lang="en-US" sz="2800" b="0" i="0" u="none" strike="noStrike" kern="1200" cap="none" spc="0" normalizeH="0" baseline="0" noProof="0">
                <a:ln>
                  <a:noFill/>
                </a:ln>
                <a:solidFill>
                  <a:srgbClr val="0070C0"/>
                </a:solidFill>
                <a:effectLst/>
                <a:uLnTx/>
                <a:uFillTx/>
                <a:latin typeface="Nunito Black" pitchFamily="2" charset="0"/>
                <a:ea typeface="+mn-ea"/>
                <a:cs typeface="+mn-cs"/>
              </a:rPr>
              <a:t>           </a:t>
            </a:r>
            <a:r>
              <a:rPr kumimoji="0" lang="en-US" sz="2800" b="1" i="0" u="none" strike="noStrike" kern="1200" cap="none" spc="0" normalizeH="0" baseline="0" noProof="0">
                <a:ln>
                  <a:noFill/>
                </a:ln>
                <a:solidFill>
                  <a:srgbClr val="002060"/>
                </a:solidFill>
                <a:effectLst/>
                <a:uLnTx/>
                <a:uFillTx/>
                <a:latin typeface="Nunito Black" pitchFamily="2" charset="0"/>
                <a:ea typeface="+mn-ea"/>
                <a:cs typeface="+mn-cs"/>
              </a:rPr>
              <a:t>+ Viết hoa tên bài và các chữ đầu mỗi câu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Nunito Black" pitchFamily="2" charset="0"/>
                <a:ea typeface="+mn-ea"/>
                <a:cs typeface="+mn-cs"/>
              </a:rPr>
              <a:t>           + Lùi đầu dòng khi viết câu đầu tiên của đoạn. </a:t>
            </a:r>
          </a:p>
        </p:txBody>
      </p:sp>
      <p:sp>
        <p:nvSpPr>
          <p:cNvPr id="2" name="Rectangle: Rounded Corners 1">
            <a:extLst>
              <a:ext uri="{FF2B5EF4-FFF2-40B4-BE49-F238E27FC236}">
                <a16:creationId xmlns:a16="http://schemas.microsoft.com/office/drawing/2014/main" xmlns="" id="{138D4FD4-5D25-80D2-41E8-7E80D2C57482}"/>
              </a:ext>
            </a:extLst>
          </p:cNvPr>
          <p:cNvSpPr/>
          <p:nvPr/>
        </p:nvSpPr>
        <p:spPr>
          <a:xfrm>
            <a:off x="9025462" y="4442379"/>
            <a:ext cx="2151619" cy="557882"/>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Nunito Black" pitchFamily="2" charset="0"/>
                <a:ea typeface="+mn-ea"/>
                <a:cs typeface="+mn-cs"/>
              </a:rPr>
              <a:t>kho sách</a:t>
            </a:r>
          </a:p>
        </p:txBody>
      </p:sp>
    </p:spTree>
    <p:extLst>
      <p:ext uri="{BB962C8B-B14F-4D97-AF65-F5344CB8AC3E}">
        <p14:creationId xmlns:p14="http://schemas.microsoft.com/office/powerpoint/2010/main" val="63760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1000" fill="hold"/>
                                        <p:tgtEl>
                                          <p:spTgt spid="1028"/>
                                        </p:tgtEl>
                                        <p:attrNameLst>
                                          <p:attrName>ppt_w</p:attrName>
                                        </p:attrNameLst>
                                      </p:cBhvr>
                                      <p:tavLst>
                                        <p:tav tm="0">
                                          <p:val>
                                            <p:fltVal val="0"/>
                                          </p:val>
                                        </p:tav>
                                        <p:tav tm="100000">
                                          <p:val>
                                            <p:strVal val="#ppt_w"/>
                                          </p:val>
                                        </p:tav>
                                      </p:tavLst>
                                    </p:anim>
                                    <p:anim calcmode="lin" valueType="num">
                                      <p:cBhvr>
                                        <p:cTn id="15" dur="1000" fill="hold"/>
                                        <p:tgtEl>
                                          <p:spTgt spid="1028"/>
                                        </p:tgtEl>
                                        <p:attrNameLst>
                                          <p:attrName>ppt_h</p:attrName>
                                        </p:attrNameLst>
                                      </p:cBhvr>
                                      <p:tavLst>
                                        <p:tav tm="0">
                                          <p:val>
                                            <p:fltVal val="0"/>
                                          </p:val>
                                        </p:tav>
                                        <p:tav tm="100000">
                                          <p:val>
                                            <p:strVal val="#ppt_h"/>
                                          </p:val>
                                        </p:tav>
                                      </p:tavLst>
                                    </p:anim>
                                    <p:anim calcmode="lin" valueType="num">
                                      <p:cBhvr>
                                        <p:cTn id="16" dur="1000" fill="hold"/>
                                        <p:tgtEl>
                                          <p:spTgt spid="1028"/>
                                        </p:tgtEl>
                                        <p:attrNameLst>
                                          <p:attrName>style.rotation</p:attrName>
                                        </p:attrNameLst>
                                      </p:cBhvr>
                                      <p:tavLst>
                                        <p:tav tm="0">
                                          <p:val>
                                            <p:fltVal val="90"/>
                                          </p:val>
                                        </p:tav>
                                        <p:tav tm="100000">
                                          <p:val>
                                            <p:fltVal val="0"/>
                                          </p:val>
                                        </p:tav>
                                      </p:tavLst>
                                    </p:anim>
                                    <p:animEffect transition="in" filter="fade">
                                      <p:cBhvr>
                                        <p:cTn id="17" dur="1000"/>
                                        <p:tgtEl>
                                          <p:spTgt spid="1028"/>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57817BDE-6CCF-1022-8F90-9BB3C34B2F60}"/>
              </a:ext>
            </a:extLst>
          </p:cNvPr>
          <p:cNvSpPr/>
          <p:nvPr/>
        </p:nvSpPr>
        <p:spPr>
          <a:xfrm>
            <a:off x="925004" y="1035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Nunito Black" pitchFamily="2" charset="0"/>
                <a:ea typeface="+mn-ea"/>
                <a:cs typeface="+mn-cs"/>
              </a:rPr>
              <a:t>2. Làm bài tập a hoặc b</a:t>
            </a:r>
          </a:p>
        </p:txBody>
      </p:sp>
      <p:sp>
        <p:nvSpPr>
          <p:cNvPr id="9" name="TextBox 8">
            <a:extLst>
              <a:ext uri="{FF2B5EF4-FFF2-40B4-BE49-F238E27FC236}">
                <a16:creationId xmlns:a16="http://schemas.microsoft.com/office/drawing/2014/main" xmlns="" id="{B1036DF5-63CC-A640-27E9-8BD06FF7E2EE}"/>
              </a:ext>
            </a:extLst>
          </p:cNvPr>
          <p:cNvSpPr txBox="1"/>
          <p:nvPr/>
        </p:nvSpPr>
        <p:spPr>
          <a:xfrm>
            <a:off x="0" y="952500"/>
            <a:ext cx="11686456" cy="1055608"/>
          </a:xfrm>
          <a:prstGeom prst="roundRect">
            <a:avLst/>
          </a:prstGeom>
          <a:solidFill>
            <a:srgbClr val="FFFFCC"/>
          </a:solidFill>
          <a:ln w="28575">
            <a:solidFill>
              <a:schemeClr val="bg1"/>
            </a:solid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a. Tìm từ ngữ được tạo bởi mỗi tiếng dưới đây. Đặt câu với 2 từ ngữ tìm được. </a:t>
            </a:r>
            <a:endParaRPr kumimoji="0" lang="en-US" sz="28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xmlns="" id="{23F8F21E-EFA3-D33B-B45D-375DA04C3F5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24" b="90159" l="2900" r="94288">
                        <a14:foregroundMark x1="9781" y1="57143" x2="10341" y2="58177"/>
                        <a14:foregroundMark x1="2900" y1="44444" x2="9781" y2="57143"/>
                        <a14:foregroundMark x1="14148" y1="18413" x2="18717" y2="37778"/>
                        <a14:foregroundMark x1="15510" y1="51111" x2="15024" y2="52282"/>
                        <a14:foregroundMark x1="15642" y1="50794" x2="15510" y2="51111"/>
                        <a14:foregroundMark x1="15774" y1="50476" x2="15642" y2="50794"/>
                        <a14:foregroundMark x1="16169" y1="49524" x2="15774" y2="50476"/>
                        <a14:foregroundMark x1="6415" y1="68254" x2="8084" y2="83492"/>
                        <a14:foregroundMark x1="13972" y1="81587" x2="16696" y2="81270"/>
                        <a14:foregroundMark x1="52900" y1="18413" x2="55360" y2="35873"/>
                        <a14:foregroundMark x1="55360" y1="35873" x2="55360" y2="35873"/>
                        <a14:foregroundMark x1="65729" y1="62222" x2="66696" y2="62540"/>
                        <a14:foregroundMark x1="53954" y1="80952" x2="53954" y2="80952"/>
                        <a14:foregroundMark x1="76011" y1="39048" x2="77944" y2="45397"/>
                        <a14:foregroundMark x1="93585" y1="51746" x2="94376" y2="52063"/>
                        <a14:foregroundMark x1="62917" y1="36190" x2="62917" y2="36190"/>
                        <a14:foregroundMark x1="63796" y1="37143" x2="63796" y2="37143"/>
                        <a14:foregroundMark x1="78295" y1="73651" x2="79174" y2="82857"/>
                        <a14:foregroundMark x1="83919" y1="83810" x2="86995" y2="81270"/>
                        <a14:foregroundMark x1="37610" y1="90159" x2="37610" y2="90159"/>
                        <a14:backgroundMark x1="15026" y1="50476" x2="15026" y2="50476"/>
                        <a14:backgroundMark x1="15026" y1="51111" x2="15026" y2="51111"/>
                        <a14:backgroundMark x1="16257" y1="48889" x2="16257" y2="48889"/>
                        <a14:backgroundMark x1="16257" y1="48889" x2="16257" y2="48889"/>
                        <a14:backgroundMark x1="14851" y1="53016" x2="15114" y2="51429"/>
                        <a14:backgroundMark x1="15114" y1="50794" x2="15114" y2="50794"/>
                        <a14:backgroundMark x1="10369" y1="59683" x2="10369" y2="59683"/>
                        <a14:backgroundMark x1="10193" y1="56508" x2="10193" y2="56190"/>
                        <a14:backgroundMark x1="10633" y1="58095" x2="10633" y2="58095"/>
                        <a14:backgroundMark x1="10369" y1="58413" x2="10721" y2="60317"/>
                        <a14:backgroundMark x1="10018" y1="57143" x2="10018" y2="57143"/>
                      </a14:backgroundRemoval>
                    </a14:imgEffect>
                  </a14:imgLayer>
                </a14:imgProps>
              </a:ext>
            </a:extLst>
          </a:blip>
          <a:stretch>
            <a:fillRect/>
          </a:stretch>
        </p:blipFill>
        <p:spPr>
          <a:xfrm>
            <a:off x="342920" y="2008108"/>
            <a:ext cx="11146368" cy="4040156"/>
          </a:xfrm>
          <a:prstGeom prst="rect">
            <a:avLst/>
          </a:prstGeom>
        </p:spPr>
      </p:pic>
    </p:spTree>
    <p:extLst>
      <p:ext uri="{BB962C8B-B14F-4D97-AF65-F5344CB8AC3E}">
        <p14:creationId xmlns:p14="http://schemas.microsoft.com/office/powerpoint/2010/main" val="3489153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BC3EE6D-F2F4-6FDB-D469-5B67D5E864BB}"/>
              </a:ext>
            </a:extLst>
          </p:cNvPr>
          <p:cNvSpPr/>
          <p:nvPr/>
        </p:nvSpPr>
        <p:spPr>
          <a:xfrm>
            <a:off x="925004" y="0"/>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Nunito Black" pitchFamily="2" charset="0"/>
                <a:ea typeface="+mn-ea"/>
                <a:cs typeface="+mn-cs"/>
              </a:rPr>
              <a:t>2. Làm bài tập a hoặc b</a:t>
            </a:r>
          </a:p>
        </p:txBody>
      </p:sp>
      <p:pic>
        <p:nvPicPr>
          <p:cNvPr id="11" name="Picture 10">
            <a:extLst>
              <a:ext uri="{FF2B5EF4-FFF2-40B4-BE49-F238E27FC236}">
                <a16:creationId xmlns:a16="http://schemas.microsoft.com/office/drawing/2014/main" xmlns="" id="{9C7D04F9-D7A6-660D-AD4C-600C633B06C9}"/>
              </a:ext>
            </a:extLst>
          </p:cNvPr>
          <p:cNvPicPr>
            <a:picLocks noChangeAspect="1"/>
          </p:cNvPicPr>
          <p:nvPr/>
        </p:nvPicPr>
        <p:blipFill>
          <a:blip r:embed="rId3"/>
          <a:stretch>
            <a:fillRect/>
          </a:stretch>
        </p:blipFill>
        <p:spPr>
          <a:xfrm>
            <a:off x="2707792" y="2454743"/>
            <a:ext cx="1682913" cy="1270672"/>
          </a:xfrm>
          <a:prstGeom prst="rect">
            <a:avLst/>
          </a:prstGeom>
        </p:spPr>
      </p:pic>
      <p:pic>
        <p:nvPicPr>
          <p:cNvPr id="13" name="Picture 12">
            <a:extLst>
              <a:ext uri="{FF2B5EF4-FFF2-40B4-BE49-F238E27FC236}">
                <a16:creationId xmlns:a16="http://schemas.microsoft.com/office/drawing/2014/main" xmlns="" id="{9F9709AD-9BBB-3025-4CEC-1DC56D558E97}"/>
              </a:ext>
            </a:extLst>
          </p:cNvPr>
          <p:cNvPicPr>
            <a:picLocks noChangeAspect="1"/>
          </p:cNvPicPr>
          <p:nvPr/>
        </p:nvPicPr>
        <p:blipFill>
          <a:blip r:embed="rId4"/>
          <a:stretch>
            <a:fillRect/>
          </a:stretch>
        </p:blipFill>
        <p:spPr>
          <a:xfrm>
            <a:off x="1669250" y="934874"/>
            <a:ext cx="1470933" cy="1090372"/>
          </a:xfrm>
          <a:prstGeom prst="rect">
            <a:avLst/>
          </a:prstGeom>
        </p:spPr>
      </p:pic>
      <p:pic>
        <p:nvPicPr>
          <p:cNvPr id="15" name="Picture 14">
            <a:extLst>
              <a:ext uri="{FF2B5EF4-FFF2-40B4-BE49-F238E27FC236}">
                <a16:creationId xmlns:a16="http://schemas.microsoft.com/office/drawing/2014/main" xmlns="" id="{0628C7D1-9F39-873E-753B-26DD02760535}"/>
              </a:ext>
            </a:extLst>
          </p:cNvPr>
          <p:cNvPicPr>
            <a:picLocks noChangeAspect="1"/>
          </p:cNvPicPr>
          <p:nvPr/>
        </p:nvPicPr>
        <p:blipFill>
          <a:blip r:embed="rId5"/>
          <a:stretch>
            <a:fillRect/>
          </a:stretch>
        </p:blipFill>
        <p:spPr>
          <a:xfrm>
            <a:off x="981839" y="1960718"/>
            <a:ext cx="1774165" cy="1090372"/>
          </a:xfrm>
          <a:prstGeom prst="rect">
            <a:avLst/>
          </a:prstGeom>
        </p:spPr>
      </p:pic>
      <p:pic>
        <p:nvPicPr>
          <p:cNvPr id="17" name="Picture 16">
            <a:extLst>
              <a:ext uri="{FF2B5EF4-FFF2-40B4-BE49-F238E27FC236}">
                <a16:creationId xmlns:a16="http://schemas.microsoft.com/office/drawing/2014/main" xmlns="" id="{F84B9915-2C86-5AAC-9D04-9A1A5AE9A66C}"/>
              </a:ext>
            </a:extLst>
          </p:cNvPr>
          <p:cNvPicPr>
            <a:picLocks noChangeAspect="1"/>
          </p:cNvPicPr>
          <p:nvPr/>
        </p:nvPicPr>
        <p:blipFill>
          <a:blip r:embed="rId6"/>
          <a:stretch>
            <a:fillRect/>
          </a:stretch>
        </p:blipFill>
        <p:spPr>
          <a:xfrm>
            <a:off x="3214596" y="1124588"/>
            <a:ext cx="1629766" cy="1061550"/>
          </a:xfrm>
          <a:prstGeom prst="rect">
            <a:avLst/>
          </a:prstGeom>
        </p:spPr>
      </p:pic>
      <p:pic>
        <p:nvPicPr>
          <p:cNvPr id="19" name="Picture 18">
            <a:extLst>
              <a:ext uri="{FF2B5EF4-FFF2-40B4-BE49-F238E27FC236}">
                <a16:creationId xmlns:a16="http://schemas.microsoft.com/office/drawing/2014/main" xmlns="" id="{E024B2AA-3FCD-65B0-3632-36547057D8B9}"/>
              </a:ext>
            </a:extLst>
          </p:cNvPr>
          <p:cNvPicPr>
            <a:picLocks noChangeAspect="1"/>
          </p:cNvPicPr>
          <p:nvPr/>
        </p:nvPicPr>
        <p:blipFill>
          <a:blip r:embed="rId7"/>
          <a:stretch>
            <a:fillRect/>
          </a:stretch>
        </p:blipFill>
        <p:spPr>
          <a:xfrm>
            <a:off x="4342492" y="2076793"/>
            <a:ext cx="1294005" cy="958811"/>
          </a:xfrm>
          <a:prstGeom prst="rect">
            <a:avLst/>
          </a:prstGeom>
        </p:spPr>
      </p:pic>
      <p:pic>
        <p:nvPicPr>
          <p:cNvPr id="20" name="Picture 19">
            <a:extLst>
              <a:ext uri="{FF2B5EF4-FFF2-40B4-BE49-F238E27FC236}">
                <a16:creationId xmlns:a16="http://schemas.microsoft.com/office/drawing/2014/main" xmlns="" id="{DC7B6AF0-AEFB-2A72-E243-7EB5518F6535}"/>
              </a:ext>
            </a:extLst>
          </p:cNvPr>
          <p:cNvPicPr>
            <a:picLocks noChangeAspect="1"/>
          </p:cNvPicPr>
          <p:nvPr/>
        </p:nvPicPr>
        <p:blipFill>
          <a:blip r:embed="rId8"/>
          <a:stretch>
            <a:fillRect/>
          </a:stretch>
        </p:blipFill>
        <p:spPr>
          <a:xfrm>
            <a:off x="6236066" y="3594884"/>
            <a:ext cx="1503573" cy="1395068"/>
          </a:xfrm>
          <a:prstGeom prst="rect">
            <a:avLst/>
          </a:prstGeom>
        </p:spPr>
      </p:pic>
      <p:pic>
        <p:nvPicPr>
          <p:cNvPr id="21" name="Picture 20">
            <a:extLst>
              <a:ext uri="{FF2B5EF4-FFF2-40B4-BE49-F238E27FC236}">
                <a16:creationId xmlns:a16="http://schemas.microsoft.com/office/drawing/2014/main" xmlns="" id="{EC36F10B-19CD-537B-0F8B-2EFA3A4F425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6273" b="95941" l="7435" r="97026">
                        <a14:foregroundMark x1="18959" y1="21771" x2="30112" y2="23247"/>
                        <a14:foregroundMark x1="56134" y1="15129" x2="74349" y2="21771"/>
                        <a14:foregroundMark x1="65799" y1="10701" x2="76580" y2="22509"/>
                        <a14:foregroundMark x1="53160" y1="13653" x2="66914" y2="17343"/>
                        <a14:foregroundMark x1="65056" y1="7380" x2="49814" y2="19557"/>
                        <a14:foregroundMark x1="15613" y1="56089" x2="27881" y2="74170"/>
                        <a14:foregroundMark x1="7435" y1="66421" x2="24907" y2="80074"/>
                        <a14:foregroundMark x1="21933" y1="35424" x2="32342" y2="22509"/>
                        <a14:foregroundMark x1="55390" y1="83764" x2="70632" y2="83764"/>
                        <a14:foregroundMark x1="40149" y1="79336" x2="56877" y2="89299"/>
                        <a14:foregroundMark x1="56877" y1="90775" x2="53160" y2="95941"/>
                        <a14:foregroundMark x1="91822" y1="49077" x2="97026" y2="57565"/>
                      </a14:backgroundRemoval>
                    </a14:imgEffect>
                  </a14:imgLayer>
                </a14:imgProps>
              </a:ext>
            </a:extLst>
          </a:blip>
          <a:stretch>
            <a:fillRect/>
          </a:stretch>
        </p:blipFill>
        <p:spPr>
          <a:xfrm>
            <a:off x="5372399" y="4292418"/>
            <a:ext cx="1283663" cy="1293207"/>
          </a:xfrm>
          <a:prstGeom prst="rect">
            <a:avLst/>
          </a:prstGeom>
        </p:spPr>
      </p:pic>
      <p:pic>
        <p:nvPicPr>
          <p:cNvPr id="22" name="Picture 21">
            <a:extLst>
              <a:ext uri="{FF2B5EF4-FFF2-40B4-BE49-F238E27FC236}">
                <a16:creationId xmlns:a16="http://schemas.microsoft.com/office/drawing/2014/main" xmlns="" id="{AF341273-F6CE-59D2-C01F-59007DBEC05D}"/>
              </a:ext>
            </a:extLst>
          </p:cNvPr>
          <p:cNvPicPr>
            <a:picLocks noChangeAspect="1"/>
          </p:cNvPicPr>
          <p:nvPr/>
        </p:nvPicPr>
        <p:blipFill>
          <a:blip r:embed="rId11"/>
          <a:stretch>
            <a:fillRect/>
          </a:stretch>
        </p:blipFill>
        <p:spPr>
          <a:xfrm>
            <a:off x="5206295" y="5445894"/>
            <a:ext cx="1243684" cy="1189429"/>
          </a:xfrm>
          <a:prstGeom prst="rect">
            <a:avLst/>
          </a:prstGeom>
        </p:spPr>
      </p:pic>
      <p:pic>
        <p:nvPicPr>
          <p:cNvPr id="23" name="Picture 22">
            <a:extLst>
              <a:ext uri="{FF2B5EF4-FFF2-40B4-BE49-F238E27FC236}">
                <a16:creationId xmlns:a16="http://schemas.microsoft.com/office/drawing/2014/main" xmlns="" id="{43764D7D-D2EF-5EEC-E076-786FE1835DF9}"/>
              </a:ext>
            </a:extLst>
          </p:cNvPr>
          <p:cNvPicPr>
            <a:picLocks noChangeAspect="1"/>
          </p:cNvPicPr>
          <p:nvPr/>
        </p:nvPicPr>
        <p:blipFill>
          <a:blip r:embed="rId12"/>
          <a:stretch>
            <a:fillRect/>
          </a:stretch>
        </p:blipFill>
        <p:spPr>
          <a:xfrm>
            <a:off x="6331866" y="5489568"/>
            <a:ext cx="1155111" cy="1124483"/>
          </a:xfrm>
          <a:prstGeom prst="rect">
            <a:avLst/>
          </a:prstGeom>
        </p:spPr>
      </p:pic>
      <p:pic>
        <p:nvPicPr>
          <p:cNvPr id="24" name="Picture 23">
            <a:extLst>
              <a:ext uri="{FF2B5EF4-FFF2-40B4-BE49-F238E27FC236}">
                <a16:creationId xmlns:a16="http://schemas.microsoft.com/office/drawing/2014/main" xmlns="" id="{0820C89D-82D8-7EBF-C7AA-F132A53355A6}"/>
              </a:ext>
            </a:extLst>
          </p:cNvPr>
          <p:cNvPicPr>
            <a:picLocks noChangeAspect="1"/>
          </p:cNvPicPr>
          <p:nvPr/>
        </p:nvPicPr>
        <p:blipFill>
          <a:blip r:embed="rId13"/>
          <a:stretch>
            <a:fillRect/>
          </a:stretch>
        </p:blipFill>
        <p:spPr>
          <a:xfrm>
            <a:off x="7385861" y="4765985"/>
            <a:ext cx="1294005" cy="1239135"/>
          </a:xfrm>
          <a:prstGeom prst="rect">
            <a:avLst/>
          </a:prstGeom>
        </p:spPr>
      </p:pic>
      <p:pic>
        <p:nvPicPr>
          <p:cNvPr id="31" name="Picture 30">
            <a:extLst>
              <a:ext uri="{FF2B5EF4-FFF2-40B4-BE49-F238E27FC236}">
                <a16:creationId xmlns:a16="http://schemas.microsoft.com/office/drawing/2014/main" xmlns="" id="{FEA18DC9-B86E-9ED8-C6F0-30094FDFE90F}"/>
              </a:ext>
            </a:extLst>
          </p:cNvPr>
          <p:cNvPicPr>
            <a:picLocks noChangeAspect="1"/>
          </p:cNvPicPr>
          <p:nvPr/>
        </p:nvPicPr>
        <p:blipFill>
          <a:blip r:embed="rId14"/>
          <a:stretch>
            <a:fillRect/>
          </a:stretch>
        </p:blipFill>
        <p:spPr>
          <a:xfrm>
            <a:off x="440731" y="3854030"/>
            <a:ext cx="1503573" cy="1275968"/>
          </a:xfrm>
          <a:prstGeom prst="rect">
            <a:avLst/>
          </a:prstGeom>
        </p:spPr>
      </p:pic>
      <p:pic>
        <p:nvPicPr>
          <p:cNvPr id="33" name="Picture 32">
            <a:extLst>
              <a:ext uri="{FF2B5EF4-FFF2-40B4-BE49-F238E27FC236}">
                <a16:creationId xmlns:a16="http://schemas.microsoft.com/office/drawing/2014/main" xmlns="" id="{9C24AD0A-A802-51A4-DBD2-4E8442860F90}"/>
              </a:ext>
            </a:extLst>
          </p:cNvPr>
          <p:cNvPicPr>
            <a:picLocks noChangeAspect="1"/>
          </p:cNvPicPr>
          <p:nvPr/>
        </p:nvPicPr>
        <p:blipFill>
          <a:blip r:embed="rId15"/>
          <a:stretch>
            <a:fillRect/>
          </a:stretch>
        </p:blipFill>
        <p:spPr>
          <a:xfrm>
            <a:off x="1958316" y="3877778"/>
            <a:ext cx="1283663" cy="1079716"/>
          </a:xfrm>
          <a:prstGeom prst="rect">
            <a:avLst/>
          </a:prstGeom>
        </p:spPr>
      </p:pic>
      <p:pic>
        <p:nvPicPr>
          <p:cNvPr id="35" name="Picture 34">
            <a:extLst>
              <a:ext uri="{FF2B5EF4-FFF2-40B4-BE49-F238E27FC236}">
                <a16:creationId xmlns:a16="http://schemas.microsoft.com/office/drawing/2014/main" xmlns="" id="{6C2C511D-6994-1F5B-D0B3-236276CFD754}"/>
              </a:ext>
            </a:extLst>
          </p:cNvPr>
          <p:cNvPicPr>
            <a:picLocks noChangeAspect="1"/>
          </p:cNvPicPr>
          <p:nvPr/>
        </p:nvPicPr>
        <p:blipFill>
          <a:blip r:embed="rId16"/>
          <a:stretch>
            <a:fillRect/>
          </a:stretch>
        </p:blipFill>
        <p:spPr>
          <a:xfrm>
            <a:off x="2550970" y="5188569"/>
            <a:ext cx="1178427" cy="958811"/>
          </a:xfrm>
          <a:prstGeom prst="rect">
            <a:avLst/>
          </a:prstGeom>
        </p:spPr>
      </p:pic>
      <p:pic>
        <p:nvPicPr>
          <p:cNvPr id="37" name="Picture 36">
            <a:extLst>
              <a:ext uri="{FF2B5EF4-FFF2-40B4-BE49-F238E27FC236}">
                <a16:creationId xmlns:a16="http://schemas.microsoft.com/office/drawing/2014/main" xmlns="" id="{1D21452B-E2DC-9734-3EC4-DF2F55C5F9C0}"/>
              </a:ext>
            </a:extLst>
          </p:cNvPr>
          <p:cNvPicPr>
            <a:picLocks noChangeAspect="1"/>
          </p:cNvPicPr>
          <p:nvPr/>
        </p:nvPicPr>
        <p:blipFill>
          <a:blip r:embed="rId17"/>
          <a:stretch>
            <a:fillRect/>
          </a:stretch>
        </p:blipFill>
        <p:spPr>
          <a:xfrm>
            <a:off x="56489" y="5129998"/>
            <a:ext cx="1178427" cy="1075955"/>
          </a:xfrm>
          <a:prstGeom prst="rect">
            <a:avLst/>
          </a:prstGeom>
        </p:spPr>
      </p:pic>
      <p:pic>
        <p:nvPicPr>
          <p:cNvPr id="39" name="Picture 38">
            <a:extLst>
              <a:ext uri="{FF2B5EF4-FFF2-40B4-BE49-F238E27FC236}">
                <a16:creationId xmlns:a16="http://schemas.microsoft.com/office/drawing/2014/main" xmlns="" id="{F086E13C-1D1F-661D-7BF5-32E6ACCA14ED}"/>
              </a:ext>
            </a:extLst>
          </p:cNvPr>
          <p:cNvPicPr>
            <a:picLocks noChangeAspect="1"/>
          </p:cNvPicPr>
          <p:nvPr/>
        </p:nvPicPr>
        <p:blipFill>
          <a:blip r:embed="rId18"/>
          <a:stretch>
            <a:fillRect/>
          </a:stretch>
        </p:blipFill>
        <p:spPr>
          <a:xfrm>
            <a:off x="1192517" y="5129998"/>
            <a:ext cx="1352811" cy="1161375"/>
          </a:xfrm>
          <a:prstGeom prst="rect">
            <a:avLst/>
          </a:prstGeom>
        </p:spPr>
      </p:pic>
      <p:pic>
        <p:nvPicPr>
          <p:cNvPr id="41" name="Picture 40">
            <a:extLst>
              <a:ext uri="{FF2B5EF4-FFF2-40B4-BE49-F238E27FC236}">
                <a16:creationId xmlns:a16="http://schemas.microsoft.com/office/drawing/2014/main" xmlns="" id="{85139D40-F1D7-F2D4-95F3-26E416F9C855}"/>
              </a:ext>
            </a:extLst>
          </p:cNvPr>
          <p:cNvPicPr>
            <a:picLocks noChangeAspect="1"/>
          </p:cNvPicPr>
          <p:nvPr/>
        </p:nvPicPr>
        <p:blipFill>
          <a:blip r:embed="rId19"/>
          <a:stretch>
            <a:fillRect/>
          </a:stretch>
        </p:blipFill>
        <p:spPr>
          <a:xfrm>
            <a:off x="3187381" y="4183134"/>
            <a:ext cx="1155111" cy="976150"/>
          </a:xfrm>
          <a:prstGeom prst="rect">
            <a:avLst/>
          </a:prstGeom>
        </p:spPr>
      </p:pic>
      <p:pic>
        <p:nvPicPr>
          <p:cNvPr id="43" name="Picture 42">
            <a:extLst>
              <a:ext uri="{FF2B5EF4-FFF2-40B4-BE49-F238E27FC236}">
                <a16:creationId xmlns:a16="http://schemas.microsoft.com/office/drawing/2014/main" xmlns="" id="{8EFC2FDF-B949-0BE4-ED63-9D41C813DCC8}"/>
              </a:ext>
            </a:extLst>
          </p:cNvPr>
          <p:cNvPicPr>
            <a:picLocks noChangeAspect="1"/>
          </p:cNvPicPr>
          <p:nvPr/>
        </p:nvPicPr>
        <p:blipFill>
          <a:blip r:embed="rId20"/>
          <a:stretch>
            <a:fillRect/>
          </a:stretch>
        </p:blipFill>
        <p:spPr>
          <a:xfrm>
            <a:off x="10347457" y="1915680"/>
            <a:ext cx="1360716" cy="971057"/>
          </a:xfrm>
          <a:prstGeom prst="rect">
            <a:avLst/>
          </a:prstGeom>
        </p:spPr>
      </p:pic>
      <p:pic>
        <p:nvPicPr>
          <p:cNvPr id="44" name="Picture 43">
            <a:extLst>
              <a:ext uri="{FF2B5EF4-FFF2-40B4-BE49-F238E27FC236}">
                <a16:creationId xmlns:a16="http://schemas.microsoft.com/office/drawing/2014/main" xmlns="" id="{5D89B6E4-8A6F-39AB-D019-649F784D6323}"/>
              </a:ext>
            </a:extLst>
          </p:cNvPr>
          <p:cNvPicPr>
            <a:picLocks noChangeAspect="1"/>
          </p:cNvPicPr>
          <p:nvPr/>
        </p:nvPicPr>
        <p:blipFill>
          <a:blip r:embed="rId21"/>
          <a:stretch>
            <a:fillRect/>
          </a:stretch>
        </p:blipFill>
        <p:spPr>
          <a:xfrm>
            <a:off x="10421616" y="2906803"/>
            <a:ext cx="1570162" cy="1124483"/>
          </a:xfrm>
          <a:prstGeom prst="rect">
            <a:avLst/>
          </a:prstGeom>
        </p:spPr>
      </p:pic>
      <p:pic>
        <p:nvPicPr>
          <p:cNvPr id="45" name="Picture 44">
            <a:extLst>
              <a:ext uri="{FF2B5EF4-FFF2-40B4-BE49-F238E27FC236}">
                <a16:creationId xmlns:a16="http://schemas.microsoft.com/office/drawing/2014/main" xmlns="" id="{B40C1634-06BA-5677-65DC-93D8738F174B}"/>
              </a:ext>
            </a:extLst>
          </p:cNvPr>
          <p:cNvPicPr>
            <a:picLocks noChangeAspect="1"/>
          </p:cNvPicPr>
          <p:nvPr/>
        </p:nvPicPr>
        <p:blipFill>
          <a:blip r:embed="rId22"/>
          <a:stretch>
            <a:fillRect/>
          </a:stretch>
        </p:blipFill>
        <p:spPr>
          <a:xfrm>
            <a:off x="8834546" y="2128306"/>
            <a:ext cx="1409783" cy="1058904"/>
          </a:xfrm>
          <a:prstGeom prst="rect">
            <a:avLst/>
          </a:prstGeom>
        </p:spPr>
      </p:pic>
      <p:pic>
        <p:nvPicPr>
          <p:cNvPr id="46" name="Picture 45">
            <a:extLst>
              <a:ext uri="{FF2B5EF4-FFF2-40B4-BE49-F238E27FC236}">
                <a16:creationId xmlns:a16="http://schemas.microsoft.com/office/drawing/2014/main" xmlns="" id="{8B652D91-B12D-9DBD-ED4A-D64705FF9FBA}"/>
              </a:ext>
            </a:extLst>
          </p:cNvPr>
          <p:cNvPicPr>
            <a:picLocks noChangeAspect="1"/>
          </p:cNvPicPr>
          <p:nvPr/>
        </p:nvPicPr>
        <p:blipFill>
          <a:blip r:embed="rId23"/>
          <a:stretch>
            <a:fillRect/>
          </a:stretch>
        </p:blipFill>
        <p:spPr>
          <a:xfrm>
            <a:off x="9057173" y="3951315"/>
            <a:ext cx="1682973" cy="1237254"/>
          </a:xfrm>
          <a:prstGeom prst="rect">
            <a:avLst/>
          </a:prstGeom>
        </p:spPr>
      </p:pic>
      <p:pic>
        <p:nvPicPr>
          <p:cNvPr id="47" name="Picture 46">
            <a:extLst>
              <a:ext uri="{FF2B5EF4-FFF2-40B4-BE49-F238E27FC236}">
                <a16:creationId xmlns:a16="http://schemas.microsoft.com/office/drawing/2014/main" xmlns="" id="{ECA97BB2-5289-3A51-D4C7-C7114810884E}"/>
              </a:ext>
            </a:extLst>
          </p:cNvPr>
          <p:cNvPicPr>
            <a:picLocks noChangeAspect="1"/>
          </p:cNvPicPr>
          <p:nvPr/>
        </p:nvPicPr>
        <p:blipFill>
          <a:blip r:embed="rId24"/>
          <a:stretch>
            <a:fillRect/>
          </a:stretch>
        </p:blipFill>
        <p:spPr>
          <a:xfrm>
            <a:off x="7941906" y="3276385"/>
            <a:ext cx="1433796" cy="1058904"/>
          </a:xfrm>
          <a:prstGeom prst="rect">
            <a:avLst/>
          </a:prstGeom>
        </p:spPr>
      </p:pic>
    </p:spTree>
    <p:extLst>
      <p:ext uri="{BB962C8B-B14F-4D97-AF65-F5344CB8AC3E}">
        <p14:creationId xmlns:p14="http://schemas.microsoft.com/office/powerpoint/2010/main" val="4229727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xmlns="" id="{81735BAA-793F-55E1-F129-60FC9BF4E8E8}"/>
              </a:ext>
            </a:extLst>
          </p:cNvPr>
          <p:cNvSpPr txBox="1"/>
          <p:nvPr/>
        </p:nvSpPr>
        <p:spPr>
          <a:xfrm>
            <a:off x="3537625" y="1170148"/>
            <a:ext cx="5116750" cy="954107"/>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8800" b="1" i="0" u="none" strike="noStrike" kern="1200" cap="none" spc="-133" normalizeH="0" baseline="0" noProof="0" dirty="0" err="1">
                <a:ln>
                  <a:noFill/>
                </a:ln>
                <a:solidFill>
                  <a:srgbClr val="F92D67"/>
                </a:solidFill>
                <a:effectLst/>
                <a:uLnTx/>
                <a:uFillTx/>
                <a:latin typeface="Nunito Black" pitchFamily="2" charset="0"/>
                <a:ea typeface="+mn-ea"/>
                <a:cs typeface="+mn-cs"/>
              </a:rPr>
              <a:t>Tiết</a:t>
            </a:r>
            <a:r>
              <a:rPr kumimoji="0" lang="en-US" sz="8800" b="1" i="0" u="none" strike="noStrike" kern="1200" cap="none" spc="-133" normalizeH="0" baseline="0" noProof="0" dirty="0">
                <a:ln>
                  <a:noFill/>
                </a:ln>
                <a:solidFill>
                  <a:srgbClr val="F92D67"/>
                </a:solidFill>
                <a:effectLst/>
                <a:uLnTx/>
                <a:uFillTx/>
                <a:latin typeface="Nunito Black" pitchFamily="2" charset="0"/>
                <a:ea typeface="+mn-ea"/>
                <a:cs typeface="+mn-cs"/>
              </a:rPr>
              <a:t> 1 + 2</a:t>
            </a:r>
          </a:p>
        </p:txBody>
      </p:sp>
      <p:pic>
        <p:nvPicPr>
          <p:cNvPr id="2" name="Picture 1">
            <a:extLst>
              <a:ext uri="{FF2B5EF4-FFF2-40B4-BE49-F238E27FC236}">
                <a16:creationId xmlns:a16="http://schemas.microsoft.com/office/drawing/2014/main" xmlns="" id="{89CEF814-089A-81A2-B322-ED623978F5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3411" y="30006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xmlns="" id="{97933E1E-77F4-4FBE-4F31-A0152438C0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501" y="3559775"/>
            <a:ext cx="781050" cy="99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217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56950877-429B-FE5C-AD93-6189E4A8854E}"/>
              </a:ext>
            </a:extLst>
          </p:cNvPr>
          <p:cNvSpPr/>
          <p:nvPr/>
        </p:nvSpPr>
        <p:spPr>
          <a:xfrm>
            <a:off x="276225" y="0"/>
            <a:ext cx="10972799" cy="1276350"/>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Nunito Black" pitchFamily="2" charset="0"/>
                <a:ea typeface="+mn-ea"/>
                <a:cs typeface="+mn-cs"/>
              </a:rPr>
              <a:t>b . Tìm tiếng chứa </a:t>
            </a:r>
            <a:r>
              <a:rPr kumimoji="0" lang="en-US" sz="3200" b="0" i="0" u="none" strike="noStrike" kern="1200" cap="none" spc="0" normalizeH="0" baseline="0" noProof="0">
                <a:ln>
                  <a:noFill/>
                </a:ln>
                <a:solidFill>
                  <a:srgbClr val="FFC000"/>
                </a:solidFill>
                <a:effectLst/>
                <a:uLnTx/>
                <a:uFillTx/>
                <a:latin typeface="Nunito Black" pitchFamily="2" charset="0"/>
                <a:ea typeface="+mn-ea"/>
                <a:cs typeface="+mn-cs"/>
              </a:rPr>
              <a:t>uôn</a:t>
            </a:r>
            <a:r>
              <a:rPr kumimoji="0" lang="en-US" sz="3200" b="0" i="0" u="none" strike="noStrike" kern="1200" cap="none" spc="0" normalizeH="0" baseline="0" noProof="0">
                <a:ln>
                  <a:noFill/>
                </a:ln>
                <a:solidFill>
                  <a:prstClr val="white"/>
                </a:solidFill>
                <a:effectLst/>
                <a:uLnTx/>
                <a:uFillTx/>
                <a:latin typeface="Nunito Black" pitchFamily="2" charset="0"/>
                <a:ea typeface="+mn-ea"/>
                <a:cs typeface="+mn-cs"/>
              </a:rPr>
              <a:t> hoặc </a:t>
            </a:r>
            <a:r>
              <a:rPr kumimoji="0" lang="en-US" sz="3200" b="0" i="0" u="none" strike="noStrike" kern="1200" cap="none" spc="0" normalizeH="0" baseline="0" noProof="0">
                <a:ln>
                  <a:noFill/>
                </a:ln>
                <a:solidFill>
                  <a:srgbClr val="FFC000"/>
                </a:solidFill>
                <a:effectLst/>
                <a:uLnTx/>
                <a:uFillTx/>
                <a:latin typeface="Nunito Black" pitchFamily="2" charset="0"/>
                <a:ea typeface="+mn-ea"/>
                <a:cs typeface="+mn-cs"/>
              </a:rPr>
              <a:t>uông</a:t>
            </a:r>
            <a:r>
              <a:rPr kumimoji="0" lang="en-US" sz="3200" b="0" i="0" u="none" strike="noStrike" kern="1200" cap="none" spc="0" normalizeH="0" baseline="0" noProof="0">
                <a:ln>
                  <a:noFill/>
                </a:ln>
                <a:solidFill>
                  <a:prstClr val="white"/>
                </a:solidFill>
                <a:effectLst/>
                <a:uLnTx/>
                <a:uFillTx/>
                <a:latin typeface="Nunito Black" pitchFamily="2" charset="0"/>
                <a:ea typeface="+mn-ea"/>
                <a:cs typeface="+mn-cs"/>
              </a:rPr>
              <a:t> thay cho ô vuông. Viết vào vở các từ ngữ có tiếng đó trong đoạn văn.</a:t>
            </a:r>
          </a:p>
        </p:txBody>
      </p:sp>
      <p:sp>
        <p:nvSpPr>
          <p:cNvPr id="39" name="TextBox 2">
            <a:extLst>
              <a:ext uri="{FF2B5EF4-FFF2-40B4-BE49-F238E27FC236}">
                <a16:creationId xmlns:a16="http://schemas.microsoft.com/office/drawing/2014/main" xmlns="" id="{0946208F-9F48-8F92-C405-87DA78DDA7D2}"/>
              </a:ext>
            </a:extLst>
          </p:cNvPr>
          <p:cNvSpPr txBox="1"/>
          <p:nvPr/>
        </p:nvSpPr>
        <p:spPr>
          <a:xfrm>
            <a:off x="8100829" y="1362525"/>
            <a:ext cx="4389081" cy="1827193"/>
          </a:xfrm>
          <a:prstGeom prst="cloud">
            <a:avLst/>
          </a:prstGeom>
          <a:solidFill>
            <a:srgbClr val="FFFFCC"/>
          </a:solidFill>
          <a:ln w="28575">
            <a:solidFill>
              <a:srgbClr val="217875"/>
            </a:solidFill>
            <a:prstDash val="sysDash"/>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79646">
                    <a:lumMod val="50000"/>
                  </a:srgbClr>
                </a:solidFill>
                <a:effectLst/>
                <a:uLnTx/>
                <a:uFillTx/>
                <a:latin typeface="Baloo 2 SemiBold" pitchFamily="2" charset="0"/>
                <a:ea typeface="+mn-ea"/>
                <a:cs typeface="Baloo 2 SemiBold" pitchFamily="2" charset="0"/>
              </a:rPr>
              <a:t>Học</a:t>
            </a:r>
            <a:r>
              <a:rPr kumimoji="0" lang="en-US" sz="3600" b="1" i="0" u="none" strike="noStrike" kern="1200" cap="none" spc="0" normalizeH="0" baseline="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baseline="0" noProof="0" dirty="0" err="1">
                <a:ln>
                  <a:noFill/>
                </a:ln>
                <a:solidFill>
                  <a:srgbClr val="F79646">
                    <a:lumMod val="50000"/>
                  </a:srgbClr>
                </a:solidFill>
                <a:effectLst/>
                <a:uLnTx/>
                <a:uFillTx/>
                <a:latin typeface="Baloo 2 SemiBold" pitchFamily="2" charset="0"/>
                <a:ea typeface="+mn-ea"/>
                <a:cs typeface="Baloo 2 SemiBold" pitchFamily="2" charset="0"/>
              </a:rPr>
              <a:t>sinh</a:t>
            </a:r>
            <a:r>
              <a:rPr kumimoji="0" lang="en-US" sz="3600" b="1" i="0" u="none" strike="noStrike" kern="1200" cap="none" spc="0" normalizeH="0" baseline="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baseline="0" noProof="0" dirty="0" err="1">
                <a:ln>
                  <a:noFill/>
                </a:ln>
                <a:solidFill>
                  <a:srgbClr val="F79646">
                    <a:lumMod val="50000"/>
                  </a:srgbClr>
                </a:solidFill>
                <a:effectLst/>
                <a:uLnTx/>
                <a:uFillTx/>
                <a:latin typeface="Baloo 2 SemiBold" pitchFamily="2" charset="0"/>
                <a:ea typeface="+mn-ea"/>
                <a:cs typeface="Baloo 2 SemiBold" pitchFamily="2" charset="0"/>
              </a:rPr>
              <a:t>thảo</a:t>
            </a:r>
            <a:r>
              <a:rPr kumimoji="0" lang="en-US" sz="3600" b="1" i="0" u="none" strike="noStrike" kern="1200" cap="none" spc="0" normalizeH="0" baseline="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baseline="0" noProof="0" err="1">
                <a:ln>
                  <a:noFill/>
                </a:ln>
                <a:solidFill>
                  <a:srgbClr val="F79646">
                    <a:lumMod val="50000"/>
                  </a:srgbClr>
                </a:solidFill>
                <a:effectLst/>
                <a:uLnTx/>
                <a:uFillTx/>
                <a:latin typeface="Baloo 2 SemiBold" pitchFamily="2" charset="0"/>
                <a:ea typeface="+mn-ea"/>
                <a:cs typeface="Baloo 2 SemiBold" pitchFamily="2" charset="0"/>
              </a:rPr>
              <a:t>luận</a:t>
            </a:r>
            <a:r>
              <a:rPr kumimoji="0" lang="en-US" sz="36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 nhóm</a:t>
            </a:r>
            <a:endParaRPr kumimoji="0" lang="en-US" sz="3600" b="1" i="0" u="none" strike="noStrike" kern="1200" cap="none" spc="0" normalizeH="0" baseline="0" noProof="0" dirty="0">
              <a:ln>
                <a:noFill/>
              </a:ln>
              <a:solidFill>
                <a:srgbClr val="F79646">
                  <a:lumMod val="50000"/>
                </a:srgbClr>
              </a:solidFill>
              <a:effectLst/>
              <a:uLnTx/>
              <a:uFillTx/>
              <a:latin typeface="Baloo 2 SemiBold" pitchFamily="2" charset="0"/>
              <a:ea typeface="+mn-ea"/>
              <a:cs typeface="Baloo 2 SemiBold" pitchFamily="2" charset="0"/>
            </a:endParaRPr>
          </a:p>
        </p:txBody>
      </p:sp>
      <p:sp>
        <p:nvSpPr>
          <p:cNvPr id="43" name="TextBox 42">
            <a:extLst>
              <a:ext uri="{FF2B5EF4-FFF2-40B4-BE49-F238E27FC236}">
                <a16:creationId xmlns:a16="http://schemas.microsoft.com/office/drawing/2014/main" xmlns="" id="{00FA681D-0C8A-711D-2DEE-F276A2958467}"/>
              </a:ext>
            </a:extLst>
          </p:cNvPr>
          <p:cNvSpPr txBox="1"/>
          <p:nvPr/>
        </p:nvSpPr>
        <p:spPr>
          <a:xfrm>
            <a:off x="628650" y="4237018"/>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0000"/>
                </a:solidFill>
                <a:effectLst/>
                <a:uLnTx/>
                <a:uFillTx/>
                <a:latin typeface="OpenSans"/>
                <a:ea typeface="+mn-ea"/>
                <a:cs typeface="+mn-cs"/>
              </a:rPr>
              <a:t/>
            </a:r>
            <a:br>
              <a:rPr kumimoji="0" lang="vi-VN" sz="1800" b="0" i="0" u="none" strike="noStrike" kern="1200" cap="none" spc="0" normalizeH="0" baseline="0" noProof="0">
                <a:ln>
                  <a:noFill/>
                </a:ln>
                <a:solidFill>
                  <a:srgbClr val="000000"/>
                </a:solidFill>
                <a:effectLst/>
                <a:uLnTx/>
                <a:uFillTx/>
                <a:latin typeface="OpenSans"/>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xmlns="" id="{0918391D-56C8-D396-EEDF-EDF679782BDF}"/>
              </a:ext>
            </a:extLst>
          </p:cNvPr>
          <p:cNvSpPr/>
          <p:nvPr/>
        </p:nvSpPr>
        <p:spPr>
          <a:xfrm>
            <a:off x="716197" y="3061261"/>
            <a:ext cx="10972799" cy="3644176"/>
          </a:xfrm>
          <a:prstGeom prst="roundRect">
            <a:avLst/>
          </a:prstGeom>
          <a:solidFill>
            <a:schemeClr val="accent1">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rPr>
              <a:t>Cơn dông nổi lên. Trời sập tối, gió giật</a:t>
            </a:r>
            <a:r>
              <a:rPr kumimoji="0" lang="en-US" sz="28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rPr>
              <a:t>mạnh,</a:t>
            </a:r>
            <a:r>
              <a:rPr kumimoji="0" lang="en-US" sz="28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4800" b="0" i="0" u="none" strike="noStrike" kern="1200" cap="none" spc="0" normalizeH="0" baseline="0" noProof="0" dirty="0">
                <a:ln>
                  <a:noFill/>
                </a:ln>
                <a:solidFill>
                  <a:srgbClr val="000000"/>
                </a:solidFill>
                <a:effectLst/>
                <a:uLnTx/>
                <a:uFillTx/>
                <a:latin typeface="Nunito Black" pitchFamily="2" charset="0"/>
                <a:ea typeface="+mn-ea"/>
                <a:cs typeface="+mn-cs"/>
              </a:rPr>
              <a:t>□</a:t>
            </a:r>
            <a:r>
              <a:rPr kumimoji="0" lang="en-US" sz="48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en-US" sz="28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rPr>
              <a:t>phăng những đám lá rụng và thổi tung chúng lên không trung. Bụi bay cuồn</a:t>
            </a:r>
            <a:r>
              <a:rPr kumimoji="0" lang="en-US" sz="28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5400" b="0" i="0" u="none" strike="noStrike" kern="1200" cap="none" spc="0" normalizeH="0" baseline="0" noProof="0" dirty="0">
                <a:ln>
                  <a:noFill/>
                </a:ln>
                <a:solidFill>
                  <a:srgbClr val="000000"/>
                </a:solidFill>
                <a:effectLst/>
                <a:uLnTx/>
                <a:uFillTx/>
                <a:latin typeface="Nunito Black" pitchFamily="2" charset="0"/>
                <a:ea typeface="+mn-ea"/>
                <a:cs typeface="+mn-cs"/>
              </a:rPr>
              <a:t>□</a:t>
            </a:r>
            <a:r>
              <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en-US" sz="28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rPr>
              <a:t>Mẹ bỏ đám rau </a:t>
            </a:r>
            <a:r>
              <a:rPr kumimoji="0" lang="en-US" sz="28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44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en-US" sz="44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rPr>
              <a:t>đang hái dở,</a:t>
            </a:r>
            <a:r>
              <a:rPr kumimoji="0" lang="en-US" sz="28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en-US" sz="28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5400" b="0" i="0" u="none" strike="noStrike" kern="1200" cap="none" spc="0" normalizeH="0" baseline="0" noProof="0" dirty="0">
                <a:ln>
                  <a:noFill/>
                </a:ln>
                <a:solidFill>
                  <a:srgbClr val="000000"/>
                </a:solidFill>
                <a:effectLst/>
                <a:uLnTx/>
                <a:uFillTx/>
                <a:latin typeface="Nunito Black" pitchFamily="2" charset="0"/>
                <a:ea typeface="+mn-ea"/>
                <a:cs typeface="+mn-cs"/>
              </a:rPr>
              <a:t>□</a:t>
            </a:r>
            <a:r>
              <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en-US" sz="28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rPr>
              <a:t>quýt chạy đi lùa gà vịt vào </a:t>
            </a:r>
            <a:r>
              <a:rPr kumimoji="0" lang="vi-VN" sz="4800" b="0" i="0" u="none" strike="noStrike" kern="1200" cap="none" spc="0" normalizeH="0" baseline="0" noProof="0" dirty="0">
                <a:ln>
                  <a:noFill/>
                </a:ln>
                <a:solidFill>
                  <a:srgbClr val="000000"/>
                </a:solidFill>
                <a:effectLst/>
                <a:uLnTx/>
                <a:uFillTx/>
                <a:latin typeface="Nunito Black" pitchFamily="2" charset="0"/>
                <a:ea typeface="+mn-ea"/>
                <a:cs typeface="+mn-cs"/>
              </a:rPr>
              <a:t>□</a:t>
            </a:r>
            <a:r>
              <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rPr>
              <a:t>.</a:t>
            </a:r>
            <a:br>
              <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rPr>
            </a:br>
            <a:endParaRPr kumimoji="0" lang="en-US"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45" name="Rectangle: Rounded Corners 44">
            <a:extLst>
              <a:ext uri="{FF2B5EF4-FFF2-40B4-BE49-F238E27FC236}">
                <a16:creationId xmlns:a16="http://schemas.microsoft.com/office/drawing/2014/main" xmlns="" id="{5A12A960-94CE-0E73-9821-56D566EFE7F5}"/>
              </a:ext>
            </a:extLst>
          </p:cNvPr>
          <p:cNvSpPr/>
          <p:nvPr/>
        </p:nvSpPr>
        <p:spPr>
          <a:xfrm>
            <a:off x="8100828" y="3410490"/>
            <a:ext cx="1177716"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C00000"/>
                </a:solidFill>
                <a:effectLst/>
                <a:uLnTx/>
                <a:uFillTx/>
                <a:latin typeface="Nunito Black" pitchFamily="2" charset="0"/>
                <a:ea typeface="+mn-ea"/>
                <a:cs typeface="+mn-cs"/>
              </a:rPr>
              <a:t>cuốn </a:t>
            </a:r>
          </a:p>
        </p:txBody>
      </p:sp>
      <p:sp>
        <p:nvSpPr>
          <p:cNvPr id="46" name="Rectangle: Rounded Corners 45">
            <a:extLst>
              <a:ext uri="{FF2B5EF4-FFF2-40B4-BE49-F238E27FC236}">
                <a16:creationId xmlns:a16="http://schemas.microsoft.com/office/drawing/2014/main" xmlns="" id="{60BD7E77-F94A-1CEE-F71C-D3513E98399F}"/>
              </a:ext>
            </a:extLst>
          </p:cNvPr>
          <p:cNvSpPr/>
          <p:nvPr/>
        </p:nvSpPr>
        <p:spPr>
          <a:xfrm>
            <a:off x="858083" y="4560183"/>
            <a:ext cx="1073285"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C00000"/>
                </a:solidFill>
                <a:effectLst/>
                <a:uLnTx/>
                <a:uFillTx/>
                <a:latin typeface="Nunito Black" pitchFamily="2" charset="0"/>
                <a:ea typeface="+mn-ea"/>
                <a:cs typeface="+mn-cs"/>
              </a:rPr>
              <a:t>cuộn</a:t>
            </a:r>
          </a:p>
        </p:txBody>
      </p:sp>
      <p:sp>
        <p:nvSpPr>
          <p:cNvPr id="47" name="Rectangle: Rounded Corners 46">
            <a:extLst>
              <a:ext uri="{FF2B5EF4-FFF2-40B4-BE49-F238E27FC236}">
                <a16:creationId xmlns:a16="http://schemas.microsoft.com/office/drawing/2014/main" xmlns="" id="{B327E561-45A5-CCCB-5031-38148F767EAB}"/>
              </a:ext>
            </a:extLst>
          </p:cNvPr>
          <p:cNvSpPr/>
          <p:nvPr/>
        </p:nvSpPr>
        <p:spPr>
          <a:xfrm>
            <a:off x="4518114" y="4651463"/>
            <a:ext cx="1440019"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C00000"/>
                </a:solidFill>
                <a:effectLst/>
                <a:uLnTx/>
                <a:uFillTx/>
                <a:latin typeface="Nunito Black" pitchFamily="2" charset="0"/>
                <a:ea typeface="+mn-ea"/>
                <a:cs typeface="+mn-cs"/>
              </a:rPr>
              <a:t>muống</a:t>
            </a:r>
          </a:p>
        </p:txBody>
      </p:sp>
      <p:sp>
        <p:nvSpPr>
          <p:cNvPr id="48" name="Rectangle: Rounded Corners 47">
            <a:extLst>
              <a:ext uri="{FF2B5EF4-FFF2-40B4-BE49-F238E27FC236}">
                <a16:creationId xmlns:a16="http://schemas.microsoft.com/office/drawing/2014/main" xmlns="" id="{47E79795-8E50-E2DE-A7C0-4FB4969AA5F3}"/>
              </a:ext>
            </a:extLst>
          </p:cNvPr>
          <p:cNvSpPr/>
          <p:nvPr/>
        </p:nvSpPr>
        <p:spPr>
          <a:xfrm>
            <a:off x="7988207" y="4624412"/>
            <a:ext cx="1290337"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Nunito Black" pitchFamily="2" charset="0"/>
                <a:ea typeface="+mn-ea"/>
                <a:cs typeface="+mn-cs"/>
              </a:rPr>
              <a:t>cuống</a:t>
            </a:r>
            <a:endParaRPr kumimoji="0" lang="en-US" sz="2800" b="1" i="0" u="none" strike="noStrike" kern="1200" cap="none" spc="0" normalizeH="0" baseline="0" noProof="0" dirty="0">
              <a:ln>
                <a:noFill/>
              </a:ln>
              <a:solidFill>
                <a:srgbClr val="C00000"/>
              </a:solidFill>
              <a:effectLst/>
              <a:uLnTx/>
              <a:uFillTx/>
              <a:latin typeface="Nunito Black" pitchFamily="2" charset="0"/>
              <a:ea typeface="+mn-ea"/>
              <a:cs typeface="+mn-cs"/>
            </a:endParaRPr>
          </a:p>
        </p:txBody>
      </p:sp>
      <p:sp>
        <p:nvSpPr>
          <p:cNvPr id="49" name="Rectangle: Rounded Corners 48">
            <a:extLst>
              <a:ext uri="{FF2B5EF4-FFF2-40B4-BE49-F238E27FC236}">
                <a16:creationId xmlns:a16="http://schemas.microsoft.com/office/drawing/2014/main" xmlns="" id="{61B2A8CE-E60E-74F6-5DEC-E9A366FB394C}"/>
              </a:ext>
            </a:extLst>
          </p:cNvPr>
          <p:cNvSpPr/>
          <p:nvPr/>
        </p:nvSpPr>
        <p:spPr>
          <a:xfrm>
            <a:off x="7051090" y="5432391"/>
            <a:ext cx="1582285"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C00000"/>
                </a:solidFill>
                <a:effectLst/>
                <a:uLnTx/>
                <a:uFillTx/>
                <a:latin typeface="Nunito Black" pitchFamily="2" charset="0"/>
                <a:ea typeface="+mn-ea"/>
                <a:cs typeface="+mn-cs"/>
              </a:rPr>
              <a:t>chuồng</a:t>
            </a:r>
            <a:endParaRPr kumimoji="0" lang="en-US" sz="2800" b="0" i="0" u="none" strike="noStrike" kern="1200" cap="none" spc="0" normalizeH="0" baseline="0" noProof="0" dirty="0">
              <a:ln>
                <a:noFill/>
              </a:ln>
              <a:solidFill>
                <a:srgbClr val="C0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425073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5" grpId="0" animBg="1"/>
      <p:bldP spid="46" grpId="0" animBg="1"/>
      <p:bldP spid="47" grpId="0" animBg="1"/>
      <p:bldP spid="48" grpId="0" animBg="1"/>
      <p:bldP spid="4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xmlns="" id="{7E2C35E1-83EE-9F38-187F-D8235FA9480C}"/>
              </a:ext>
            </a:extLst>
          </p:cNvPr>
          <p:cNvSpPr txBox="1"/>
          <p:nvPr/>
        </p:nvSpPr>
        <p:spPr>
          <a:xfrm>
            <a:off x="2262053" y="1089683"/>
            <a:ext cx="8511127" cy="954107"/>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8800" b="1" i="0" u="none" strike="noStrike" kern="1200" cap="none" spc="-133" normalizeH="0" baseline="0" noProof="0">
                <a:ln>
                  <a:noFill/>
                </a:ln>
                <a:solidFill>
                  <a:srgbClr val="F92D67"/>
                </a:solidFill>
                <a:effectLst/>
                <a:uLnTx/>
                <a:uFillTx/>
                <a:latin typeface="Nunito Black" pitchFamily="2" charset="0"/>
                <a:ea typeface="+mn-ea"/>
                <a:cs typeface="+mn-cs"/>
              </a:rPr>
              <a:t>VẬN DỤNG</a:t>
            </a:r>
            <a:endParaRPr kumimoji="0" lang="en-US" sz="8800" b="1" i="0"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1721160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C32C468-1FBE-60AB-6F5C-A3E240F88DB9}"/>
              </a:ext>
            </a:extLst>
          </p:cNvPr>
          <p:cNvSpPr txBox="1"/>
          <p:nvPr/>
        </p:nvSpPr>
        <p:spPr>
          <a:xfrm>
            <a:off x="885949" y="96667"/>
            <a:ext cx="1072486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70C0"/>
                </a:solidFill>
                <a:effectLst/>
                <a:uLnTx/>
                <a:uFillTx/>
                <a:latin typeface="Nunito Black" pitchFamily="2" charset="0"/>
                <a:ea typeface="+mn-ea"/>
                <a:cs typeface="+mn-cs"/>
              </a:rPr>
              <a:t>3. </a:t>
            </a:r>
            <a:r>
              <a:rPr kumimoji="0" lang="vi-VN" sz="3200" b="0" i="0" u="none" strike="noStrike" kern="1200" cap="none" spc="0" normalizeH="0" baseline="0" noProof="0">
                <a:ln>
                  <a:noFill/>
                </a:ln>
                <a:solidFill>
                  <a:srgbClr val="0070C0"/>
                </a:solidFill>
                <a:effectLst/>
                <a:uLnTx/>
                <a:uFillTx/>
                <a:latin typeface="Nunito Black" pitchFamily="2" charset="0"/>
                <a:ea typeface="+mn-ea"/>
                <a:cs typeface="+mn-cs"/>
              </a:rPr>
              <a:t>Làm một tấm thiệp nhỏ, trang trí thật đẹp. Viết những lời thể hiện tình cảm yêu thương hoặc lòng biết ơn của em dành tặng một người thân.</a:t>
            </a:r>
            <a:br>
              <a:rPr kumimoji="0" lang="vi-VN" sz="3200" b="0" i="0" u="none" strike="noStrike" kern="1200" cap="none" spc="0" normalizeH="0" baseline="0" noProof="0">
                <a:ln>
                  <a:noFill/>
                </a:ln>
                <a:solidFill>
                  <a:srgbClr val="0070C0"/>
                </a:solidFill>
                <a:effectLst/>
                <a:uLnTx/>
                <a:uFillTx/>
                <a:latin typeface="Nunito Black" pitchFamily="2" charset="0"/>
                <a:ea typeface="+mn-ea"/>
                <a:cs typeface="+mn-cs"/>
              </a:rPr>
            </a:br>
            <a:r>
              <a:rPr kumimoji="0" lang="vi-VN" sz="3200" b="0" i="0" u="none" strike="noStrike" kern="1200" cap="none" spc="0" normalizeH="0" baseline="0" noProof="0">
                <a:ln>
                  <a:noFill/>
                </a:ln>
                <a:solidFill>
                  <a:srgbClr val="000000"/>
                </a:solidFill>
                <a:effectLst/>
                <a:uLnTx/>
                <a:uFillTx/>
                <a:latin typeface="OpenSans"/>
                <a:ea typeface="+mn-ea"/>
                <a:cs typeface="+mn-cs"/>
              </a:rPr>
              <a:t/>
            </a:r>
            <a:br>
              <a:rPr kumimoji="0" lang="vi-VN" sz="3200" b="0" i="0" u="none" strike="noStrike" kern="1200" cap="none" spc="0" normalizeH="0" baseline="0" noProof="0">
                <a:ln>
                  <a:noFill/>
                </a:ln>
                <a:solidFill>
                  <a:srgbClr val="000000"/>
                </a:solidFill>
                <a:effectLst/>
                <a:uLnTx/>
                <a:uFillTx/>
                <a:latin typeface="OpenSans"/>
                <a:ea typeface="+mn-ea"/>
                <a:cs typeface="+mn-cs"/>
              </a:rPr>
            </a:br>
            <a:endParaRPr kumimoji="0" lang="en-US" sz="3200" b="0" i="0" u="none" strike="noStrike" kern="1200" cap="none" spc="0" normalizeH="0" baseline="0" noProof="0">
              <a:ln>
                <a:noFill/>
              </a:ln>
              <a:solidFill>
                <a:srgbClr val="4472C4">
                  <a:lumMod val="75000"/>
                </a:srgbClr>
              </a:solidFill>
              <a:effectLst/>
              <a:uLnTx/>
              <a:uFillTx/>
              <a:latin typeface="Nunito Black" pitchFamily="2" charset="0"/>
              <a:ea typeface="+mn-ea"/>
              <a:cs typeface="+mn-cs"/>
            </a:endParaRPr>
          </a:p>
        </p:txBody>
      </p:sp>
      <p:pic>
        <p:nvPicPr>
          <p:cNvPr id="9" name="Picture 8">
            <a:extLst>
              <a:ext uri="{FF2B5EF4-FFF2-40B4-BE49-F238E27FC236}">
                <a16:creationId xmlns:a16="http://schemas.microsoft.com/office/drawing/2014/main" xmlns="" id="{476536B7-7CFB-A107-9090-D03A527B30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97" b="88525" l="7527" r="92473">
                        <a14:foregroundMark x1="65591" y1="16393" x2="93548" y2="52459"/>
                        <a14:foregroundMark x1="51613" y1="22951" x2="74194" y2="73770"/>
                        <a14:foregroundMark x1="11828" y1="32787" x2="18280" y2="45902"/>
                        <a14:foregroundMark x1="7527" y1="40984" x2="7527" y2="40984"/>
                        <a14:foregroundMark x1="63441" y1="80328" x2="63441" y2="80328"/>
                      </a14:backgroundRemoval>
                    </a14:imgEffect>
                  </a14:imgLayer>
                </a14:imgProps>
              </a:ext>
            </a:extLst>
          </a:blip>
          <a:stretch>
            <a:fillRect/>
          </a:stretch>
        </p:blipFill>
        <p:spPr>
          <a:xfrm>
            <a:off x="138215" y="0"/>
            <a:ext cx="885949" cy="581106"/>
          </a:xfrm>
          <a:prstGeom prst="rect">
            <a:avLst/>
          </a:prstGeom>
        </p:spPr>
      </p:pic>
      <p:sp>
        <p:nvSpPr>
          <p:cNvPr id="11" name="TextBox 10">
            <a:extLst>
              <a:ext uri="{FF2B5EF4-FFF2-40B4-BE49-F238E27FC236}">
                <a16:creationId xmlns:a16="http://schemas.microsoft.com/office/drawing/2014/main" xmlns="" id="{8CDFA847-A15C-767D-BA81-74F741C96DE8}"/>
              </a:ext>
            </a:extLst>
          </p:cNvPr>
          <p:cNvSpPr txBox="1"/>
          <p:nvPr/>
        </p:nvSpPr>
        <p:spPr>
          <a:xfrm>
            <a:off x="5859762" y="2039873"/>
            <a:ext cx="6097554"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Em</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chuẩn</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bị</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các</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dụng</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cụ</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vật</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liệu</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cần</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thiết</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để</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làm</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thiệp</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và</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viết</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những</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lời</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thể</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hiện</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tình</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cảm</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của</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bản</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thân</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vào</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sz="3600" b="0" i="0" u="none" strike="noStrike" kern="1200" cap="none" spc="0" normalizeH="0" baseline="0" noProof="0" dirty="0" err="1">
                <a:ln>
                  <a:noFill/>
                </a:ln>
                <a:solidFill>
                  <a:srgbClr val="00B050"/>
                </a:solidFill>
                <a:effectLst/>
                <a:uLnTx/>
                <a:uFillTx/>
                <a:latin typeface="Nunito Black" pitchFamily="2" charset="0"/>
                <a:ea typeface="+mn-ea"/>
                <a:cs typeface="+mn-cs"/>
              </a:rPr>
              <a:t>đó</a:t>
            </a:r>
            <a: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t>.</a:t>
            </a:r>
            <a:br>
              <a:rPr kumimoji="0" lang="en-US" sz="3600" b="0" i="0" u="none" strike="noStrike" kern="1200" cap="none" spc="0" normalizeH="0" baseline="0" noProof="0" dirty="0">
                <a:ln>
                  <a:noFill/>
                </a:ln>
                <a:solidFill>
                  <a:srgbClr val="00B050"/>
                </a:solidFill>
                <a:effectLst/>
                <a:uLnTx/>
                <a:uFillTx/>
                <a:latin typeface="Nunito Black" pitchFamily="2" charset="0"/>
                <a:ea typeface="+mn-ea"/>
                <a:cs typeface="+mn-cs"/>
              </a:rPr>
            </a:br>
            <a:r>
              <a:rPr kumimoji="0" lang="en-US" sz="2400" b="0" i="0" u="none" strike="noStrike" kern="1200" cap="none" spc="0" normalizeH="0" baseline="0" noProof="0" dirty="0">
                <a:ln>
                  <a:noFill/>
                </a:ln>
                <a:solidFill>
                  <a:srgbClr val="000000"/>
                </a:solidFill>
                <a:effectLst/>
                <a:uLnTx/>
                <a:uFillTx/>
                <a:latin typeface="OpenSans"/>
                <a:ea typeface="+mn-ea"/>
                <a:cs typeface="+mn-cs"/>
              </a:rPr>
              <a:t/>
            </a:r>
            <a:br>
              <a:rPr kumimoji="0" lang="en-US" sz="2400" b="0" i="0" u="none" strike="noStrike" kern="1200" cap="none" spc="0" normalizeH="0" baseline="0" noProof="0" dirty="0">
                <a:ln>
                  <a:noFill/>
                </a:ln>
                <a:solidFill>
                  <a:srgbClr val="000000"/>
                </a:solidFill>
                <a:effectLst/>
                <a:uLnTx/>
                <a:uFillTx/>
                <a:latin typeface="OpenSans"/>
                <a:ea typeface="+mn-ea"/>
                <a:cs typeface="+mn-cs"/>
              </a:rPr>
            </a:b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Giấy Fort (Ford) 100gsm - khổ A4 - Xấp 100 tờ | Lazada.vn">
            <a:extLst>
              <a:ext uri="{FF2B5EF4-FFF2-40B4-BE49-F238E27FC236}">
                <a16:creationId xmlns:a16="http://schemas.microsoft.com/office/drawing/2014/main" xmlns="" id="{FDEF67BA-2C86-86A0-2DFD-DECA14B35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886" y="447552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éo cắt giấy - Văn Phòng Phẩm">
            <a:extLst>
              <a:ext uri="{FF2B5EF4-FFF2-40B4-BE49-F238E27FC236}">
                <a16:creationId xmlns:a16="http://schemas.microsoft.com/office/drawing/2014/main" xmlns="" id="{982763A5-2C26-8767-3CF7-B9F9AA2FA3A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96" b="89583" l="9924" r="91603">
                        <a14:foregroundMark x1="15649" y1="71875" x2="22901" y2="75000"/>
                        <a14:foregroundMark x1="68321" y1="39583" x2="86641" y2="55208"/>
                        <a14:foregroundMark x1="86641" y1="40104" x2="91603" y2="48438"/>
                        <a14:foregroundMark x1="15267" y1="75000" x2="16031"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277157" y="1943308"/>
            <a:ext cx="1884555" cy="13810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eo Dán Giấy 30ml WinQ GL-01">
            <a:extLst>
              <a:ext uri="{FF2B5EF4-FFF2-40B4-BE49-F238E27FC236}">
                <a16:creationId xmlns:a16="http://schemas.microsoft.com/office/drawing/2014/main" xmlns="" id="{1B87A955-9E05-4B5A-3E66-DF9427E2AA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4971" y="332435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ước Kẻ 20cm - Deli G01302 - Màu Hồng">
            <a:extLst>
              <a:ext uri="{FF2B5EF4-FFF2-40B4-BE49-F238E27FC236}">
                <a16:creationId xmlns:a16="http://schemas.microsoft.com/office/drawing/2014/main" xmlns="" id="{F3AB28B6-E454-8536-1F82-3156E34E436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778" b="89778" l="6667" r="93778">
                        <a14:foregroundMark x1="6667" y1="65778" x2="11111" y2="69778"/>
                        <a14:foregroundMark x1="87556" y1="27111" x2="93778" y2="27556"/>
                      </a14:backgroundRemoval>
                    </a14:imgEffect>
                  </a14:imgLayer>
                </a14:imgProps>
              </a:ext>
              <a:ext uri="{28A0092B-C50C-407E-A947-70E740481C1C}">
                <a14:useLocalDpi xmlns:a14="http://schemas.microsoft.com/office/drawing/2010/main" val="0"/>
              </a:ext>
            </a:extLst>
          </a:blip>
          <a:srcRect/>
          <a:stretch>
            <a:fillRect/>
          </a:stretch>
        </p:blipFill>
        <p:spPr bwMode="auto">
          <a:xfrm>
            <a:off x="4377515" y="3429000"/>
            <a:ext cx="1718485" cy="17184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ộn dây ruy băng nylon 1,2cm (có nhiều màu) | PHỤ KIỆN TRANG TRÍ SINH NHẬT  XUÂN AN AN">
            <a:extLst>
              <a:ext uri="{FF2B5EF4-FFF2-40B4-BE49-F238E27FC236}">
                <a16:creationId xmlns:a16="http://schemas.microsoft.com/office/drawing/2014/main" xmlns="" id="{B1EEF820-91EB-DB37-21B2-C47D1FC5E2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0877" y="168429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út Sáp Màu Dooly 18 Màu | Tiki">
            <a:extLst>
              <a:ext uri="{FF2B5EF4-FFF2-40B4-BE49-F238E27FC236}">
                <a16:creationId xmlns:a16="http://schemas.microsoft.com/office/drawing/2014/main" xmlns="" id="{16359130-3DAF-4EB6-3BFC-B3AF126BF2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607" y="332435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ơi bán Bút chì gỗ 2B Thiên Long GP02 giá rẻ nhất tháng 08/2022">
            <a:extLst>
              <a:ext uri="{FF2B5EF4-FFF2-40B4-BE49-F238E27FC236}">
                <a16:creationId xmlns:a16="http://schemas.microsoft.com/office/drawing/2014/main" xmlns="" id="{6D792054-D105-6592-FBB8-2889BB8475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80114" y="5242419"/>
            <a:ext cx="1206060" cy="120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60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anim calcmode="lin" valueType="num">
                                      <p:cBhvr>
                                        <p:cTn id="15" dur="1000" fill="hold"/>
                                        <p:tgtEl>
                                          <p:spTgt spid="1034"/>
                                        </p:tgtEl>
                                        <p:attrNameLst>
                                          <p:attrName>ppt_w</p:attrName>
                                        </p:attrNameLst>
                                      </p:cBhvr>
                                      <p:tavLst>
                                        <p:tav tm="0">
                                          <p:val>
                                            <p:fltVal val="0"/>
                                          </p:val>
                                        </p:tav>
                                        <p:tav tm="100000">
                                          <p:val>
                                            <p:strVal val="#ppt_w"/>
                                          </p:val>
                                        </p:tav>
                                      </p:tavLst>
                                    </p:anim>
                                    <p:anim calcmode="lin" valueType="num">
                                      <p:cBhvr>
                                        <p:cTn id="16" dur="1000" fill="hold"/>
                                        <p:tgtEl>
                                          <p:spTgt spid="1034"/>
                                        </p:tgtEl>
                                        <p:attrNameLst>
                                          <p:attrName>ppt_h</p:attrName>
                                        </p:attrNameLst>
                                      </p:cBhvr>
                                      <p:tavLst>
                                        <p:tav tm="0">
                                          <p:val>
                                            <p:fltVal val="0"/>
                                          </p:val>
                                        </p:tav>
                                        <p:tav tm="100000">
                                          <p:val>
                                            <p:strVal val="#ppt_h"/>
                                          </p:val>
                                        </p:tav>
                                      </p:tavLst>
                                    </p:anim>
                                    <p:anim calcmode="lin" valueType="num">
                                      <p:cBhvr>
                                        <p:cTn id="17" dur="1000" fill="hold"/>
                                        <p:tgtEl>
                                          <p:spTgt spid="1034"/>
                                        </p:tgtEl>
                                        <p:attrNameLst>
                                          <p:attrName>style.rotation</p:attrName>
                                        </p:attrNameLst>
                                      </p:cBhvr>
                                      <p:tavLst>
                                        <p:tav tm="0">
                                          <p:val>
                                            <p:fltVal val="90"/>
                                          </p:val>
                                        </p:tav>
                                        <p:tav tm="100000">
                                          <p:val>
                                            <p:fltVal val="0"/>
                                          </p:val>
                                        </p:tav>
                                      </p:tavLst>
                                    </p:anim>
                                    <p:animEffect transition="in" filter="fade">
                                      <p:cBhvr>
                                        <p:cTn id="18" dur="1000"/>
                                        <p:tgtEl>
                                          <p:spTgt spid="103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 calcmode="lin" valueType="num">
                                      <p:cBhvr>
                                        <p:cTn id="23" dur="1000" fill="hold"/>
                                        <p:tgtEl>
                                          <p:spTgt spid="1036"/>
                                        </p:tgtEl>
                                        <p:attrNameLst>
                                          <p:attrName>ppt_w</p:attrName>
                                        </p:attrNameLst>
                                      </p:cBhvr>
                                      <p:tavLst>
                                        <p:tav tm="0">
                                          <p:val>
                                            <p:fltVal val="0"/>
                                          </p:val>
                                        </p:tav>
                                        <p:tav tm="100000">
                                          <p:val>
                                            <p:strVal val="#ppt_w"/>
                                          </p:val>
                                        </p:tav>
                                      </p:tavLst>
                                    </p:anim>
                                    <p:anim calcmode="lin" valueType="num">
                                      <p:cBhvr>
                                        <p:cTn id="24" dur="1000" fill="hold"/>
                                        <p:tgtEl>
                                          <p:spTgt spid="1036"/>
                                        </p:tgtEl>
                                        <p:attrNameLst>
                                          <p:attrName>ppt_h</p:attrName>
                                        </p:attrNameLst>
                                      </p:cBhvr>
                                      <p:tavLst>
                                        <p:tav tm="0">
                                          <p:val>
                                            <p:fltVal val="0"/>
                                          </p:val>
                                        </p:tav>
                                        <p:tav tm="100000">
                                          <p:val>
                                            <p:strVal val="#ppt_h"/>
                                          </p:val>
                                        </p:tav>
                                      </p:tavLst>
                                    </p:anim>
                                    <p:anim calcmode="lin" valueType="num">
                                      <p:cBhvr>
                                        <p:cTn id="25" dur="1000" fill="hold"/>
                                        <p:tgtEl>
                                          <p:spTgt spid="1036"/>
                                        </p:tgtEl>
                                        <p:attrNameLst>
                                          <p:attrName>style.rotation</p:attrName>
                                        </p:attrNameLst>
                                      </p:cBhvr>
                                      <p:tavLst>
                                        <p:tav tm="0">
                                          <p:val>
                                            <p:fltVal val="90"/>
                                          </p:val>
                                        </p:tav>
                                        <p:tav tm="100000">
                                          <p:val>
                                            <p:fltVal val="0"/>
                                          </p:val>
                                        </p:tav>
                                      </p:tavLst>
                                    </p:anim>
                                    <p:animEffect transition="in" filter="fade">
                                      <p:cBhvr>
                                        <p:cTn id="26" dur="1000"/>
                                        <p:tgtEl>
                                          <p:spTgt spid="103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p:cTn id="31" dur="1000" fill="hold"/>
                                        <p:tgtEl>
                                          <p:spTgt spid="1030"/>
                                        </p:tgtEl>
                                        <p:attrNameLst>
                                          <p:attrName>ppt_w</p:attrName>
                                        </p:attrNameLst>
                                      </p:cBhvr>
                                      <p:tavLst>
                                        <p:tav tm="0">
                                          <p:val>
                                            <p:fltVal val="0"/>
                                          </p:val>
                                        </p:tav>
                                        <p:tav tm="100000">
                                          <p:val>
                                            <p:strVal val="#ppt_w"/>
                                          </p:val>
                                        </p:tav>
                                      </p:tavLst>
                                    </p:anim>
                                    <p:anim calcmode="lin" valueType="num">
                                      <p:cBhvr>
                                        <p:cTn id="32" dur="1000" fill="hold"/>
                                        <p:tgtEl>
                                          <p:spTgt spid="1030"/>
                                        </p:tgtEl>
                                        <p:attrNameLst>
                                          <p:attrName>ppt_h</p:attrName>
                                        </p:attrNameLst>
                                      </p:cBhvr>
                                      <p:tavLst>
                                        <p:tav tm="0">
                                          <p:val>
                                            <p:fltVal val="0"/>
                                          </p:val>
                                        </p:tav>
                                        <p:tav tm="100000">
                                          <p:val>
                                            <p:strVal val="#ppt_h"/>
                                          </p:val>
                                        </p:tav>
                                      </p:tavLst>
                                    </p:anim>
                                    <p:anim calcmode="lin" valueType="num">
                                      <p:cBhvr>
                                        <p:cTn id="33" dur="1000" fill="hold"/>
                                        <p:tgtEl>
                                          <p:spTgt spid="1030"/>
                                        </p:tgtEl>
                                        <p:attrNameLst>
                                          <p:attrName>style.rotation</p:attrName>
                                        </p:attrNameLst>
                                      </p:cBhvr>
                                      <p:tavLst>
                                        <p:tav tm="0">
                                          <p:val>
                                            <p:fltVal val="90"/>
                                          </p:val>
                                        </p:tav>
                                        <p:tav tm="100000">
                                          <p:val>
                                            <p:fltVal val="0"/>
                                          </p:val>
                                        </p:tav>
                                      </p:tavLst>
                                    </p:anim>
                                    <p:animEffect transition="in" filter="fade">
                                      <p:cBhvr>
                                        <p:cTn id="34" dur="1000"/>
                                        <p:tgtEl>
                                          <p:spTgt spid="103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38"/>
                                        </p:tgtEl>
                                        <p:attrNameLst>
                                          <p:attrName>style.visibility</p:attrName>
                                        </p:attrNameLst>
                                      </p:cBhvr>
                                      <p:to>
                                        <p:strVal val="visible"/>
                                      </p:to>
                                    </p:set>
                                    <p:anim calcmode="lin" valueType="num">
                                      <p:cBhvr>
                                        <p:cTn id="39" dur="1000" fill="hold"/>
                                        <p:tgtEl>
                                          <p:spTgt spid="1038"/>
                                        </p:tgtEl>
                                        <p:attrNameLst>
                                          <p:attrName>ppt_w</p:attrName>
                                        </p:attrNameLst>
                                      </p:cBhvr>
                                      <p:tavLst>
                                        <p:tav tm="0">
                                          <p:val>
                                            <p:fltVal val="0"/>
                                          </p:val>
                                        </p:tav>
                                        <p:tav tm="100000">
                                          <p:val>
                                            <p:strVal val="#ppt_w"/>
                                          </p:val>
                                        </p:tav>
                                      </p:tavLst>
                                    </p:anim>
                                    <p:anim calcmode="lin" valueType="num">
                                      <p:cBhvr>
                                        <p:cTn id="40" dur="1000" fill="hold"/>
                                        <p:tgtEl>
                                          <p:spTgt spid="1038"/>
                                        </p:tgtEl>
                                        <p:attrNameLst>
                                          <p:attrName>ppt_h</p:attrName>
                                        </p:attrNameLst>
                                      </p:cBhvr>
                                      <p:tavLst>
                                        <p:tav tm="0">
                                          <p:val>
                                            <p:fltVal val="0"/>
                                          </p:val>
                                        </p:tav>
                                        <p:tav tm="100000">
                                          <p:val>
                                            <p:strVal val="#ppt_h"/>
                                          </p:val>
                                        </p:tav>
                                      </p:tavLst>
                                    </p:anim>
                                    <p:anim calcmode="lin" valueType="num">
                                      <p:cBhvr>
                                        <p:cTn id="41" dur="1000" fill="hold"/>
                                        <p:tgtEl>
                                          <p:spTgt spid="1038"/>
                                        </p:tgtEl>
                                        <p:attrNameLst>
                                          <p:attrName>style.rotation</p:attrName>
                                        </p:attrNameLst>
                                      </p:cBhvr>
                                      <p:tavLst>
                                        <p:tav tm="0">
                                          <p:val>
                                            <p:fltVal val="90"/>
                                          </p:val>
                                        </p:tav>
                                        <p:tav tm="100000">
                                          <p:val>
                                            <p:fltVal val="0"/>
                                          </p:val>
                                        </p:tav>
                                      </p:tavLst>
                                    </p:anim>
                                    <p:animEffect transition="in" filter="fade">
                                      <p:cBhvr>
                                        <p:cTn id="42" dur="1000"/>
                                        <p:tgtEl>
                                          <p:spTgt spid="103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1000" fill="hold"/>
                                        <p:tgtEl>
                                          <p:spTgt spid="1032"/>
                                        </p:tgtEl>
                                        <p:attrNameLst>
                                          <p:attrName>ppt_w</p:attrName>
                                        </p:attrNameLst>
                                      </p:cBhvr>
                                      <p:tavLst>
                                        <p:tav tm="0">
                                          <p:val>
                                            <p:fltVal val="0"/>
                                          </p:val>
                                        </p:tav>
                                        <p:tav tm="100000">
                                          <p:val>
                                            <p:strVal val="#ppt_w"/>
                                          </p:val>
                                        </p:tav>
                                      </p:tavLst>
                                    </p:anim>
                                    <p:anim calcmode="lin" valueType="num">
                                      <p:cBhvr>
                                        <p:cTn id="48" dur="1000" fill="hold"/>
                                        <p:tgtEl>
                                          <p:spTgt spid="1032"/>
                                        </p:tgtEl>
                                        <p:attrNameLst>
                                          <p:attrName>ppt_h</p:attrName>
                                        </p:attrNameLst>
                                      </p:cBhvr>
                                      <p:tavLst>
                                        <p:tav tm="0">
                                          <p:val>
                                            <p:fltVal val="0"/>
                                          </p:val>
                                        </p:tav>
                                        <p:tav tm="100000">
                                          <p:val>
                                            <p:strVal val="#ppt_h"/>
                                          </p:val>
                                        </p:tav>
                                      </p:tavLst>
                                    </p:anim>
                                    <p:anim calcmode="lin" valueType="num">
                                      <p:cBhvr>
                                        <p:cTn id="49" dur="1000" fill="hold"/>
                                        <p:tgtEl>
                                          <p:spTgt spid="1032"/>
                                        </p:tgtEl>
                                        <p:attrNameLst>
                                          <p:attrName>style.rotation</p:attrName>
                                        </p:attrNameLst>
                                      </p:cBhvr>
                                      <p:tavLst>
                                        <p:tav tm="0">
                                          <p:val>
                                            <p:fltVal val="90"/>
                                          </p:val>
                                        </p:tav>
                                        <p:tav tm="100000">
                                          <p:val>
                                            <p:fltVal val="0"/>
                                          </p:val>
                                        </p:tav>
                                      </p:tavLst>
                                    </p:anim>
                                    <p:animEffect transition="in" filter="fade">
                                      <p:cBhvr>
                                        <p:cTn id="50" dur="10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 calcmode="lin" valueType="num">
                                      <p:cBhvr>
                                        <p:cTn id="55" dur="1000" fill="hold"/>
                                        <p:tgtEl>
                                          <p:spTgt spid="1026"/>
                                        </p:tgtEl>
                                        <p:attrNameLst>
                                          <p:attrName>ppt_w</p:attrName>
                                        </p:attrNameLst>
                                      </p:cBhvr>
                                      <p:tavLst>
                                        <p:tav tm="0">
                                          <p:val>
                                            <p:fltVal val="0"/>
                                          </p:val>
                                        </p:tav>
                                        <p:tav tm="100000">
                                          <p:val>
                                            <p:strVal val="#ppt_w"/>
                                          </p:val>
                                        </p:tav>
                                      </p:tavLst>
                                    </p:anim>
                                    <p:anim calcmode="lin" valueType="num">
                                      <p:cBhvr>
                                        <p:cTn id="56" dur="1000" fill="hold"/>
                                        <p:tgtEl>
                                          <p:spTgt spid="1026"/>
                                        </p:tgtEl>
                                        <p:attrNameLst>
                                          <p:attrName>ppt_h</p:attrName>
                                        </p:attrNameLst>
                                      </p:cBhvr>
                                      <p:tavLst>
                                        <p:tav tm="0">
                                          <p:val>
                                            <p:fltVal val="0"/>
                                          </p:val>
                                        </p:tav>
                                        <p:tav tm="100000">
                                          <p:val>
                                            <p:strVal val="#ppt_h"/>
                                          </p:val>
                                        </p:tav>
                                      </p:tavLst>
                                    </p:anim>
                                    <p:anim calcmode="lin" valueType="num">
                                      <p:cBhvr>
                                        <p:cTn id="57" dur="1000" fill="hold"/>
                                        <p:tgtEl>
                                          <p:spTgt spid="1026"/>
                                        </p:tgtEl>
                                        <p:attrNameLst>
                                          <p:attrName>style.rotation</p:attrName>
                                        </p:attrNameLst>
                                      </p:cBhvr>
                                      <p:tavLst>
                                        <p:tav tm="0">
                                          <p:val>
                                            <p:fltVal val="90"/>
                                          </p:val>
                                        </p:tav>
                                        <p:tav tm="100000">
                                          <p:val>
                                            <p:fltVal val="0"/>
                                          </p:val>
                                        </p:tav>
                                      </p:tavLst>
                                    </p:anim>
                                    <p:animEffect transition="in" filter="fade">
                                      <p:cBhvr>
                                        <p:cTn id="5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736B14A-907D-7B17-3304-E7C0BD7B0988}"/>
              </a:ext>
            </a:extLst>
          </p:cNvPr>
          <p:cNvGrpSpPr>
            <a:grpSpLocks noChangeAspect="1"/>
          </p:cNvGrpSpPr>
          <p:nvPr/>
        </p:nvGrpSpPr>
        <p:grpSpPr>
          <a:xfrm>
            <a:off x="11175251" y="0"/>
            <a:ext cx="1016749" cy="1016745"/>
            <a:chOff x="0" y="0"/>
            <a:chExt cx="6350000" cy="6349975"/>
          </a:xfrm>
        </p:grpSpPr>
        <p:sp>
          <p:nvSpPr>
            <p:cNvPr id="3" name="Freeform 6">
              <a:extLst>
                <a:ext uri="{FF2B5EF4-FFF2-40B4-BE49-F238E27FC236}">
                  <a16:creationId xmlns:a16="http://schemas.microsoft.com/office/drawing/2014/main" xmlns="" id="{8E7FC963-9EAB-C169-718B-FB59DB19ED8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pic>
        <p:nvPicPr>
          <p:cNvPr id="4" name="Picture 16" descr="Tìm hiểu về thiệp sinh nhật là gì? Hướng dẫn cách làm thiệp sinh nhật SIÊU  ĐẸP">
            <a:extLst>
              <a:ext uri="{FF2B5EF4-FFF2-40B4-BE49-F238E27FC236}">
                <a16:creationId xmlns:a16="http://schemas.microsoft.com/office/drawing/2014/main" xmlns="" id="{0850BB57-DC07-F81D-53C7-F5B9EC585BA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918" b="93443" l="9455" r="94182">
                        <a14:foregroundMark x1="41091" y1="44262" x2="68000" y2="72131"/>
                        <a14:foregroundMark x1="66909" y1="65574" x2="78909" y2="75410"/>
                        <a14:foregroundMark x1="77818" y1="66120" x2="80000" y2="72678"/>
                        <a14:foregroundMark x1="89818" y1="69945" x2="91636" y2="73770"/>
                        <a14:foregroundMark x1="91636" y1="70492" x2="94909" y2="74863"/>
                        <a14:foregroundMark x1="63636" y1="86339" x2="78182" y2="83607"/>
                        <a14:foregroundMark x1="60727" y1="87978" x2="68000" y2="93443"/>
                        <a14:foregroundMark x1="27273" y1="13115" x2="57818" y2="13115"/>
                        <a14:foregroundMark x1="30182" y1="2186" x2="56727" y2="4918"/>
                        <a14:foregroundMark x1="56727" y1="4918" x2="58182" y2="6011"/>
                        <a14:foregroundMark x1="28364" y1="88525" x2="28364" y2="88525"/>
                        <a14:foregroundMark x1="26909" y1="84153" x2="26909" y2="84153"/>
                        <a14:foregroundMark x1="26545" y1="82514" x2="26545" y2="82514"/>
                        <a14:foregroundMark x1="26545" y1="89617" x2="26545" y2="89617"/>
                      </a14:backgroundRemoval>
                    </a14:imgEffect>
                  </a14:imgLayer>
                </a14:imgProps>
              </a:ext>
              <a:ext uri="{28A0092B-C50C-407E-A947-70E740481C1C}">
                <a14:useLocalDpi xmlns:a14="http://schemas.microsoft.com/office/drawing/2010/main" val="0"/>
              </a:ext>
            </a:extLst>
          </a:blip>
          <a:srcRect/>
          <a:stretch>
            <a:fillRect/>
          </a:stretch>
        </p:blipFill>
        <p:spPr bwMode="auto">
          <a:xfrm>
            <a:off x="31601" y="1457981"/>
            <a:ext cx="3874788" cy="25784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ách làm thiệp sinh nhật đơn giản. 36 mẫu thiệp sinh nhật đẹp">
            <a:extLst>
              <a:ext uri="{FF2B5EF4-FFF2-40B4-BE49-F238E27FC236}">
                <a16:creationId xmlns:a16="http://schemas.microsoft.com/office/drawing/2014/main" xmlns="" id="{5338352E-7C7D-1A58-3E8F-8B263D946C1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111" b="90000" l="5500" r="90000">
                        <a14:foregroundMark x1="5500" y1="8000" x2="33625" y2="76667"/>
                        <a14:foregroundMark x1="13125" y1="55778" x2="34125" y2="87778"/>
                        <a14:foregroundMark x1="11375" y1="74000" x2="32375" y2="88667"/>
                        <a14:foregroundMark x1="32375" y1="88667" x2="34125" y2="88667"/>
                        <a14:foregroundMark x1="35875" y1="88444" x2="36250" y2="89778"/>
                        <a14:foregroundMark x1="16500" y1="5111" x2="30500" y2="5556"/>
                      </a14:backgroundRemoval>
                    </a14:imgEffect>
                  </a14:imgLayer>
                </a14:imgProps>
              </a:ext>
              <a:ext uri="{28A0092B-C50C-407E-A947-70E740481C1C}">
                <a14:useLocalDpi xmlns:a14="http://schemas.microsoft.com/office/drawing/2010/main" val="0"/>
              </a:ext>
            </a:extLst>
          </a:blip>
          <a:srcRect/>
          <a:stretch>
            <a:fillRect/>
          </a:stretch>
        </p:blipFill>
        <p:spPr bwMode="auto">
          <a:xfrm>
            <a:off x="4768691" y="827362"/>
            <a:ext cx="5553075" cy="31236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8200FC51-EF23-DDBD-6832-213C1DF9D809}"/>
              </a:ext>
            </a:extLst>
          </p:cNvPr>
          <p:cNvPicPr>
            <a:picLocks noChangeAspect="1"/>
          </p:cNvPicPr>
          <p:nvPr/>
        </p:nvPicPr>
        <p:blipFill>
          <a:blip r:embed="rId8"/>
          <a:stretch>
            <a:fillRect/>
          </a:stretch>
        </p:blipFill>
        <p:spPr>
          <a:xfrm>
            <a:off x="2051678" y="3908485"/>
            <a:ext cx="5784221" cy="3051719"/>
          </a:xfrm>
          <a:prstGeom prst="rect">
            <a:avLst/>
          </a:prstGeom>
        </p:spPr>
      </p:pic>
      <p:pic>
        <p:nvPicPr>
          <p:cNvPr id="7" name="Picture 6">
            <a:extLst>
              <a:ext uri="{FF2B5EF4-FFF2-40B4-BE49-F238E27FC236}">
                <a16:creationId xmlns:a16="http://schemas.microsoft.com/office/drawing/2014/main" xmlns="" id="{B70F685E-D52A-DAD5-F664-B65DEE44FC7E}"/>
              </a:ext>
            </a:extLst>
          </p:cNvPr>
          <p:cNvPicPr>
            <a:picLocks noChangeAspect="1"/>
          </p:cNvPicPr>
          <p:nvPr/>
        </p:nvPicPr>
        <p:blipFill>
          <a:blip r:embed="rId9"/>
          <a:stretch>
            <a:fillRect/>
          </a:stretch>
        </p:blipFill>
        <p:spPr>
          <a:xfrm>
            <a:off x="7668791" y="1457981"/>
            <a:ext cx="3079717" cy="3942037"/>
          </a:xfrm>
          <a:prstGeom prst="rect">
            <a:avLst/>
          </a:prstGeom>
        </p:spPr>
      </p:pic>
      <p:pic>
        <p:nvPicPr>
          <p:cNvPr id="8" name="Picture 7">
            <a:extLst>
              <a:ext uri="{FF2B5EF4-FFF2-40B4-BE49-F238E27FC236}">
                <a16:creationId xmlns:a16="http://schemas.microsoft.com/office/drawing/2014/main" xmlns="" id="{152CD9E2-271D-CE9F-48C9-47BEFE07537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197" b="88525" l="7527" r="92473">
                        <a14:foregroundMark x1="65591" y1="16393" x2="93548" y2="52459"/>
                        <a14:foregroundMark x1="51613" y1="22951" x2="74194" y2="73770"/>
                        <a14:foregroundMark x1="11828" y1="32787" x2="18280" y2="45902"/>
                        <a14:foregroundMark x1="7527" y1="40984" x2="7527" y2="40984"/>
                        <a14:foregroundMark x1="63441" y1="80328" x2="63441" y2="80328"/>
                      </a14:backgroundRemoval>
                    </a14:imgEffect>
                  </a14:imgLayer>
                </a14:imgProps>
              </a:ext>
            </a:extLst>
          </a:blip>
          <a:stretch>
            <a:fillRect/>
          </a:stretch>
        </p:blipFill>
        <p:spPr>
          <a:xfrm>
            <a:off x="337072" y="0"/>
            <a:ext cx="885949" cy="581106"/>
          </a:xfrm>
          <a:prstGeom prst="rect">
            <a:avLst/>
          </a:prstGeom>
        </p:spPr>
      </p:pic>
      <p:sp>
        <p:nvSpPr>
          <p:cNvPr id="9" name="TextBox 8">
            <a:extLst>
              <a:ext uri="{FF2B5EF4-FFF2-40B4-BE49-F238E27FC236}">
                <a16:creationId xmlns:a16="http://schemas.microsoft.com/office/drawing/2014/main" xmlns="" id="{7BC2D752-B7FF-4726-1F29-D2D0EA6E1298}"/>
              </a:ext>
            </a:extLst>
          </p:cNvPr>
          <p:cNvSpPr txBox="1"/>
          <p:nvPr/>
        </p:nvSpPr>
        <p:spPr>
          <a:xfrm>
            <a:off x="885949" y="96667"/>
            <a:ext cx="1072486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Nunito Black" pitchFamily="2" charset="0"/>
                <a:ea typeface="+mn-ea"/>
                <a:cs typeface="+mn-cs"/>
              </a:rPr>
              <a:t>3. </a:t>
            </a:r>
            <a:r>
              <a:rPr kumimoji="0" lang="vi-VN" sz="2400" b="0" i="0" u="none" strike="noStrike" kern="1200" cap="none" spc="0" normalizeH="0" baseline="0" noProof="0">
                <a:ln>
                  <a:noFill/>
                </a:ln>
                <a:solidFill>
                  <a:srgbClr val="0070C0"/>
                </a:solidFill>
                <a:effectLst/>
                <a:uLnTx/>
                <a:uFillTx/>
                <a:latin typeface="Nunito Black" pitchFamily="2" charset="0"/>
                <a:ea typeface="+mn-ea"/>
                <a:cs typeface="+mn-cs"/>
              </a:rPr>
              <a:t>Làm một tấm thiệp nhỏ, trang trí thật đẹp. Viết những lời thể hiện tình cảm yêu thương hoặc lòng biết ơn của em dành tặng một người thân.</a:t>
            </a:r>
            <a:br>
              <a:rPr kumimoji="0" lang="vi-VN" sz="2400" b="0" i="0" u="none" strike="noStrike" kern="1200" cap="none" spc="0" normalizeH="0" baseline="0" noProof="0">
                <a:ln>
                  <a:noFill/>
                </a:ln>
                <a:solidFill>
                  <a:srgbClr val="0070C0"/>
                </a:solidFill>
                <a:effectLst/>
                <a:uLnTx/>
                <a:uFillTx/>
                <a:latin typeface="Nunito Black" pitchFamily="2" charset="0"/>
                <a:ea typeface="+mn-ea"/>
                <a:cs typeface="+mn-cs"/>
              </a:rPr>
            </a:br>
            <a:r>
              <a:rPr kumimoji="0" lang="vi-VN" sz="2400" b="0" i="0" u="none" strike="noStrike" kern="1200" cap="none" spc="0" normalizeH="0" baseline="0" noProof="0">
                <a:ln>
                  <a:noFill/>
                </a:ln>
                <a:solidFill>
                  <a:srgbClr val="000000"/>
                </a:solidFill>
                <a:effectLst/>
                <a:uLnTx/>
                <a:uFillTx/>
                <a:latin typeface="OpenSans"/>
                <a:ea typeface="+mn-ea"/>
                <a:cs typeface="+mn-cs"/>
              </a:rPr>
              <a:t/>
            </a:r>
            <a:br>
              <a:rPr kumimoji="0" lang="vi-VN" sz="2400" b="0" i="0" u="none" strike="noStrike" kern="1200" cap="none" spc="0" normalizeH="0" baseline="0" noProof="0">
                <a:ln>
                  <a:noFill/>
                </a:ln>
                <a:solidFill>
                  <a:srgbClr val="000000"/>
                </a:solidFill>
                <a:effectLst/>
                <a:uLnTx/>
                <a:uFillTx/>
                <a:latin typeface="OpenSans"/>
                <a:ea typeface="+mn-ea"/>
                <a:cs typeface="+mn-cs"/>
              </a:rPr>
            </a:br>
            <a:endParaRPr kumimoji="0" lang="en-US" sz="2400" b="0" i="0" u="none" strike="noStrike" kern="1200" cap="none" spc="0" normalizeH="0" baseline="0" noProof="0">
              <a:ln>
                <a:noFill/>
              </a:ln>
              <a:solidFill>
                <a:srgbClr val="4472C4">
                  <a:lumMod val="75000"/>
                </a:srgbClr>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123094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CDF2E63-0E88-4482-12EE-7D8A36DA854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451" y="208975"/>
            <a:ext cx="12102549" cy="6788172"/>
          </a:xfrm>
          <a:prstGeom prst="rect">
            <a:avLst/>
          </a:prstGeom>
        </p:spPr>
      </p:pic>
      <p:pic>
        <p:nvPicPr>
          <p:cNvPr id="5" name="Picture 1">
            <a:extLst>
              <a:ext uri="{FF2B5EF4-FFF2-40B4-BE49-F238E27FC236}">
                <a16:creationId xmlns:a16="http://schemas.microsoft.com/office/drawing/2014/main" xmlns="" id="{5A9988AE-088A-8BE8-864A-938AEBECD8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3411" y="30006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xmlns="" id="{C7E2E54C-D929-F19A-BA27-88726E4930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174" y="2921313"/>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a:extLst>
              <a:ext uri="{FF2B5EF4-FFF2-40B4-BE49-F238E27FC236}">
                <a16:creationId xmlns:a16="http://schemas.microsoft.com/office/drawing/2014/main" xmlns="" id="{F1EAADCB-736E-C196-C7E9-9B80AA928BA8}"/>
              </a:ext>
            </a:extLst>
          </p:cNvPr>
          <p:cNvGrpSpPr>
            <a:grpSpLocks noChangeAspect="1"/>
          </p:cNvGrpSpPr>
          <p:nvPr/>
        </p:nvGrpSpPr>
        <p:grpSpPr>
          <a:xfrm>
            <a:off x="11342800" y="0"/>
            <a:ext cx="849200" cy="844826"/>
            <a:chOff x="0" y="0"/>
            <a:chExt cx="6350000" cy="6349975"/>
          </a:xfrm>
        </p:grpSpPr>
        <p:sp>
          <p:nvSpPr>
            <p:cNvPr id="8" name="Freeform 6">
              <a:extLst>
                <a:ext uri="{FF2B5EF4-FFF2-40B4-BE49-F238E27FC236}">
                  <a16:creationId xmlns:a16="http://schemas.microsoft.com/office/drawing/2014/main" xmlns="" id="{B0643D58-4092-10CC-C998-999B3EF77DF0}"/>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sp>
      </p:grpSp>
      <p:sp>
        <p:nvSpPr>
          <p:cNvPr id="2" name="TextBox 29">
            <a:extLst>
              <a:ext uri="{FF2B5EF4-FFF2-40B4-BE49-F238E27FC236}">
                <a16:creationId xmlns:a16="http://schemas.microsoft.com/office/drawing/2014/main" xmlns="" id="{9B61B1D5-A2D4-94E9-4D24-0BD19183172F}"/>
              </a:ext>
            </a:extLst>
          </p:cNvPr>
          <p:cNvSpPr txBox="1"/>
          <p:nvPr/>
        </p:nvSpPr>
        <p:spPr>
          <a:xfrm>
            <a:off x="739446" y="647665"/>
            <a:ext cx="10163098" cy="2595582"/>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8800" b="1" i="0" u="none" strike="noStrike" kern="1200" cap="none" spc="-133" normalizeH="0" baseline="0" noProof="0">
                <a:ln>
                  <a:noFill/>
                </a:ln>
                <a:solidFill>
                  <a:srgbClr val="F92D67"/>
                </a:solidFill>
                <a:effectLst/>
                <a:uLnTx/>
                <a:uFillTx/>
                <a:latin typeface="Nunito Black" pitchFamily="2" charset="0"/>
                <a:ea typeface="+mn-ea"/>
                <a:cs typeface="+mn-cs"/>
              </a:rPr>
              <a:t>CỦNG CỐ -</a:t>
            </a:r>
          </a:p>
          <a:p>
            <a:pPr marL="0" marR="0" lvl="0" indent="0" algn="ctr" defTabSz="914400" rtl="0" eaLnBrk="1" fontAlgn="auto" latinLnBrk="0" hangingPunct="1">
              <a:lnSpc>
                <a:spcPts val="6400"/>
              </a:lnSpc>
              <a:spcBef>
                <a:spcPct val="0"/>
              </a:spcBef>
              <a:spcAft>
                <a:spcPts val="0"/>
              </a:spcAft>
              <a:buClrTx/>
              <a:buSzTx/>
              <a:buFontTx/>
              <a:buNone/>
              <a:tabLst/>
              <a:defRPr/>
            </a:pPr>
            <a:endParaRPr kumimoji="0" lang="en-US" sz="8800" b="1" i="0" u="none" strike="noStrike" kern="1200" cap="none" spc="-133" normalizeH="0" baseline="0" noProof="0">
              <a:ln>
                <a:noFill/>
              </a:ln>
              <a:solidFill>
                <a:srgbClr val="F92D67"/>
              </a:solidFill>
              <a:effectLst/>
              <a:uLnTx/>
              <a:uFillTx/>
              <a:latin typeface="Nunito Black" pitchFamily="2" charset="0"/>
              <a:ea typeface="+mn-ea"/>
              <a:cs typeface="+mn-cs"/>
            </a:endParaRPr>
          </a:p>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8800" b="1" i="0" u="none" strike="noStrike" kern="1200" cap="none" spc="-133" normalizeH="0" baseline="0" noProof="0">
                <a:ln>
                  <a:noFill/>
                </a:ln>
                <a:solidFill>
                  <a:srgbClr val="F92D67"/>
                </a:solidFill>
                <a:effectLst/>
                <a:uLnTx/>
                <a:uFillTx/>
                <a:latin typeface="Nunito Black" pitchFamily="2" charset="0"/>
                <a:ea typeface="+mn-ea"/>
                <a:cs typeface="+mn-cs"/>
              </a:rPr>
              <a:t> DẶN DÒ</a:t>
            </a:r>
            <a:endParaRPr kumimoji="0" lang="en-US" sz="8800" b="1" i="0"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4114501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xmlns="" id="{EBCADCD7-1C9D-9630-5B98-6AA2D22DCC79}"/>
              </a:ext>
            </a:extLst>
          </p:cNvPr>
          <p:cNvSpPr txBox="1"/>
          <p:nvPr/>
        </p:nvSpPr>
        <p:spPr>
          <a:xfrm>
            <a:off x="481028" y="319675"/>
            <a:ext cx="17697641" cy="2154436"/>
          </a:xfrm>
          <a:prstGeom prst="rect">
            <a:avLst/>
          </a:prstGeom>
        </p:spPr>
        <p:txBody>
          <a:bodyPr wrap="square" lIns="0" tIns="0" rIns="0" bIns="0" rtlCol="0" anchor="t">
            <a:spAutoFit/>
          </a:bodyPr>
          <a:lstStyle/>
          <a:p>
            <a:pPr marL="0" marR="0" lvl="0" indent="0" algn="l" defTabSz="914400" rtl="0" eaLnBrk="1" fontAlgn="auto" latinLnBrk="0" hangingPunct="1">
              <a:lnSpc>
                <a:spcPct val="200000"/>
              </a:lnSpc>
              <a:spcBef>
                <a:spcPct val="0"/>
              </a:spcBef>
              <a:spcAft>
                <a:spcPts val="0"/>
              </a:spcAft>
              <a:buClrTx/>
              <a:buSzTx/>
              <a:buFontTx/>
              <a:buNone/>
              <a:tabLst/>
              <a:defRPr/>
            </a:pPr>
            <a:r>
              <a:rPr kumimoji="0" lang="en-US" sz="8000" b="1" i="0" u="none" strike="noStrike" kern="1200" cap="none" spc="-133" normalizeH="0" baseline="0" noProof="0">
                <a:ln>
                  <a:noFill/>
                </a:ln>
                <a:solidFill>
                  <a:srgbClr val="00B050"/>
                </a:solidFill>
                <a:effectLst/>
                <a:uLnTx/>
                <a:uFillTx/>
                <a:latin typeface="Nunito Black" pitchFamily="2" charset="0"/>
                <a:ea typeface="+mn-ea"/>
                <a:cs typeface="+mn-cs"/>
              </a:rPr>
              <a:t>HẸN GẶP LẠI  CÁC EM </a:t>
            </a:r>
            <a:endParaRPr kumimoji="0" lang="en-US" sz="8000" b="1" i="0" u="none" strike="noStrike" kern="1200" cap="none" spc="-133" normalizeH="0" baseline="0" noProof="0" dirty="0">
              <a:ln>
                <a:noFill/>
              </a:ln>
              <a:solidFill>
                <a:srgbClr val="00B05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19118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xmlns="" id="{E794FCEF-C4E7-37A0-5F5F-E21BAA1BFA9A}"/>
              </a:ext>
            </a:extLst>
          </p:cNvPr>
          <p:cNvSpPr txBox="1"/>
          <p:nvPr/>
        </p:nvSpPr>
        <p:spPr>
          <a:xfrm>
            <a:off x="2262053" y="1089683"/>
            <a:ext cx="8511127" cy="954107"/>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8800" b="1" i="0" u="none" strike="noStrike" kern="1200" cap="none" spc="-133" normalizeH="0" baseline="0" noProof="0">
                <a:ln>
                  <a:noFill/>
                </a:ln>
                <a:solidFill>
                  <a:srgbClr val="F92D67"/>
                </a:solidFill>
                <a:effectLst/>
                <a:uLnTx/>
                <a:uFillTx/>
                <a:latin typeface="Nunito Black" pitchFamily="2" charset="0"/>
                <a:ea typeface="+mn-ea"/>
                <a:cs typeface="+mn-cs"/>
              </a:rPr>
              <a:t>KHỞI ĐỘNG </a:t>
            </a:r>
            <a:endParaRPr kumimoji="0" lang="en-US" sz="8800" b="1" i="0"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pic>
        <p:nvPicPr>
          <p:cNvPr id="2" name="Picture 1">
            <a:extLst>
              <a:ext uri="{FF2B5EF4-FFF2-40B4-BE49-F238E27FC236}">
                <a16:creationId xmlns:a16="http://schemas.microsoft.com/office/drawing/2014/main" xmlns="" id="{3F9F0572-8F23-A2F1-69FA-7D81419B7D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3411" y="30006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xmlns="" id="{98354E41-A302-709D-5D7A-CA5BB9DF2D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3961" y="342900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76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C641FCF-FA53-24B6-989C-DA83CA8E091D}"/>
              </a:ext>
            </a:extLst>
          </p:cNvPr>
          <p:cNvSpPr txBox="1"/>
          <p:nvPr/>
        </p:nvSpPr>
        <p:spPr>
          <a:xfrm>
            <a:off x="2020956" y="125613"/>
            <a:ext cx="8776745" cy="578882"/>
          </a:xfrm>
          <a:prstGeom prst="roundRect">
            <a:avLst/>
          </a:prstGeom>
          <a:solidFill>
            <a:srgbClr val="FFFFCC"/>
          </a:solidFill>
          <a:ln w="28575">
            <a:solidFill>
              <a:srgbClr val="217875"/>
            </a:solid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Nunito Black" pitchFamily="2" charset="0"/>
                <a:ea typeface="+mn-ea"/>
                <a:cs typeface="+mn-cs"/>
              </a:rPr>
              <a:t>Quan sát tranh, đoán xem bạn nhỏ đang làm gì?</a:t>
            </a: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xmlns="" id="{8BBA3CE7-72A3-3614-6A24-59A539C6E55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974" b="93590" l="9302" r="89922">
                        <a14:foregroundMark x1="13953" y1="30769" x2="72868" y2="62821"/>
                        <a14:foregroundMark x1="21705" y1="85897" x2="35659" y2="89744"/>
                        <a14:foregroundMark x1="17829" y1="88462" x2="40310" y2="88462"/>
                        <a14:foregroundMark x1="61240" y1="25641" x2="86047" y2="46154"/>
                        <a14:foregroundMark x1="66667" y1="89744" x2="86822" y2="85897"/>
                        <a14:foregroundMark x1="55039" y1="93590" x2="74419" y2="87179"/>
                        <a14:foregroundMark x1="43411" y1="88462" x2="67442" y2="87179"/>
                      </a14:backgroundRemoval>
                    </a14:imgEffect>
                  </a14:imgLayer>
                </a14:imgProps>
              </a:ext>
            </a:extLst>
          </a:blip>
          <a:stretch>
            <a:fillRect/>
          </a:stretch>
        </p:blipFill>
        <p:spPr>
          <a:xfrm>
            <a:off x="779851" y="43527"/>
            <a:ext cx="1228896" cy="743054"/>
          </a:xfrm>
          <a:prstGeom prst="rect">
            <a:avLst/>
          </a:prstGeom>
        </p:spPr>
      </p:pic>
      <p:pic>
        <p:nvPicPr>
          <p:cNvPr id="9" name="Picture 8">
            <a:extLst>
              <a:ext uri="{FF2B5EF4-FFF2-40B4-BE49-F238E27FC236}">
                <a16:creationId xmlns:a16="http://schemas.microsoft.com/office/drawing/2014/main" xmlns="" id="{AE62C103-3F40-68E9-C74E-B48D8C3798BF}"/>
              </a:ext>
            </a:extLst>
          </p:cNvPr>
          <p:cNvPicPr>
            <a:picLocks noChangeAspect="1"/>
          </p:cNvPicPr>
          <p:nvPr/>
        </p:nvPicPr>
        <p:blipFill>
          <a:blip r:embed="rId5"/>
          <a:stretch>
            <a:fillRect/>
          </a:stretch>
        </p:blipFill>
        <p:spPr>
          <a:xfrm>
            <a:off x="1518576" y="786581"/>
            <a:ext cx="9478698" cy="493463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Box 9">
            <a:extLst>
              <a:ext uri="{FF2B5EF4-FFF2-40B4-BE49-F238E27FC236}">
                <a16:creationId xmlns:a16="http://schemas.microsoft.com/office/drawing/2014/main" xmlns="" id="{5EBCC79D-C255-710C-0693-26FC0EA00ED0}"/>
              </a:ext>
            </a:extLst>
          </p:cNvPr>
          <p:cNvSpPr txBox="1"/>
          <p:nvPr/>
        </p:nvSpPr>
        <p:spPr>
          <a:xfrm>
            <a:off x="1518576" y="5901390"/>
            <a:ext cx="947869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7030A0"/>
                </a:solidFill>
                <a:effectLst/>
                <a:uLnTx/>
                <a:uFillTx/>
                <a:latin typeface="Nunito Black" pitchFamily="2" charset="0"/>
                <a:ea typeface="+mn-ea"/>
                <a:cs typeface="+mn-cs"/>
              </a:rPr>
              <a:t>Bạn nhỏ đang lấy vạt áo hứng những tia nắng của ông mặt trời rọi xuống.</a:t>
            </a:r>
          </a:p>
        </p:txBody>
      </p:sp>
    </p:spTree>
    <p:extLst>
      <p:ext uri="{BB962C8B-B14F-4D97-AF65-F5344CB8AC3E}">
        <p14:creationId xmlns:p14="http://schemas.microsoft.com/office/powerpoint/2010/main" val="26234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A7FC31C-09E8-0C6B-9C09-7EDFC567F025}"/>
              </a:ext>
            </a:extLst>
          </p:cNvPr>
          <p:cNvPicPr>
            <a:picLocks noChangeAspect="1"/>
          </p:cNvPicPr>
          <p:nvPr/>
        </p:nvPicPr>
        <p:blipFill>
          <a:blip r:embed="rId3"/>
          <a:stretch>
            <a:fillRect/>
          </a:stretch>
        </p:blipFill>
        <p:spPr>
          <a:xfrm>
            <a:off x="954831" y="1181080"/>
            <a:ext cx="10561956" cy="5615608"/>
          </a:xfrm>
          <a:prstGeom prst="rect">
            <a:avLst/>
          </a:prstGeom>
        </p:spPr>
      </p:pic>
      <p:sp>
        <p:nvSpPr>
          <p:cNvPr id="6" name="TextBox 5">
            <a:extLst>
              <a:ext uri="{FF2B5EF4-FFF2-40B4-BE49-F238E27FC236}">
                <a16:creationId xmlns:a16="http://schemas.microsoft.com/office/drawing/2014/main" xmlns="" id="{6BADBE60-A09E-7E32-5892-A4A4FD92CF3E}"/>
              </a:ext>
            </a:extLst>
          </p:cNvPr>
          <p:cNvSpPr txBox="1"/>
          <p:nvPr/>
        </p:nvSpPr>
        <p:spPr>
          <a:xfrm>
            <a:off x="1669586" y="108388"/>
            <a:ext cx="3111876" cy="783193"/>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Chia </a:t>
            </a:r>
            <a:r>
              <a:rPr kumimoji="0" lang="en-US" sz="40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đoạn</a:t>
            </a:r>
            <a:endParaRPr kumimoji="0" lang="en-US" sz="40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pic>
        <p:nvPicPr>
          <p:cNvPr id="7" name="Picture 6">
            <a:extLst>
              <a:ext uri="{FF2B5EF4-FFF2-40B4-BE49-F238E27FC236}">
                <a16:creationId xmlns:a16="http://schemas.microsoft.com/office/drawing/2014/main" xmlns="" id="{1E3F2081-B3ED-0A8C-D519-EAF4A3FC12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509" y="0"/>
            <a:ext cx="1071645" cy="853220"/>
          </a:xfrm>
          <a:prstGeom prst="rect">
            <a:avLst/>
          </a:prstGeom>
        </p:spPr>
      </p:pic>
      <p:sp>
        <p:nvSpPr>
          <p:cNvPr id="8" name="TextBox 7">
            <a:extLst>
              <a:ext uri="{FF2B5EF4-FFF2-40B4-BE49-F238E27FC236}">
                <a16:creationId xmlns:a16="http://schemas.microsoft.com/office/drawing/2014/main" xmlns="" id="{94AF3AEA-0AA1-DC77-1F11-9C6BA4BDBEA4}"/>
              </a:ext>
            </a:extLst>
          </p:cNvPr>
          <p:cNvSpPr txBox="1"/>
          <p:nvPr/>
        </p:nvSpPr>
        <p:spPr>
          <a:xfrm>
            <a:off x="2201467" y="1755251"/>
            <a:ext cx="7686320" cy="1328023"/>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Đoạn</a:t>
            </a:r>
            <a:r>
              <a:rPr kumimoji="0" lang="en-US" sz="36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1: </a:t>
            </a:r>
            <a:r>
              <a:rPr kumimoji="0" lang="en-US" sz="36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Từ</a:t>
            </a:r>
            <a:r>
              <a:rPr kumimoji="0" lang="en-US" sz="36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36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đầu</a:t>
            </a:r>
            <a:r>
              <a:rPr kumimoji="0" lang="en-US" sz="36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3600" b="0" i="0" u="none" strike="noStrike" kern="1200" cap="none" spc="0" normalizeH="0" baseline="0" noProof="0" err="1">
                <a:ln>
                  <a:noFill/>
                </a:ln>
                <a:solidFill>
                  <a:srgbClr val="F79646">
                    <a:lumMod val="50000"/>
                  </a:srgbClr>
                </a:solidFill>
                <a:effectLst/>
                <a:uLnTx/>
                <a:uFillTx/>
                <a:latin typeface="Nunito Black" pitchFamily="2" charset="0"/>
                <a:ea typeface="+mn-ea"/>
                <a:cs typeface="Baloo 2 SemiBold" pitchFamily="2" charset="0"/>
              </a:rPr>
              <a:t>đến</a:t>
            </a:r>
            <a:r>
              <a:rPr kumimoji="0" lang="en-US" sz="3600" b="0" i="0" u="none" strike="noStrike" kern="1200" cap="none" spc="0" normalizeH="0" baseline="0" noProof="0">
                <a:ln>
                  <a:noFill/>
                </a:ln>
                <a:solidFill>
                  <a:srgbClr val="F79646">
                    <a:lumMod val="50000"/>
                  </a:srgbClr>
                </a:solidFill>
                <a:effectLst/>
                <a:uLnTx/>
                <a:uFillTx/>
                <a:latin typeface="Nunito Black" pitchFamily="2" charset="0"/>
                <a:ea typeface="+mn-ea"/>
                <a:cs typeface="Baloo 2 SemiBold" pitchFamily="2" charset="0"/>
              </a:rPr>
              <a:t> </a:t>
            </a:r>
            <a:r>
              <a:rPr kumimoji="0" lang="en-US" sz="3600" b="0" i="0" u="none" strike="noStrike" kern="1200" cap="none" spc="0" normalizeH="0" baseline="0" noProof="0">
                <a:ln>
                  <a:noFill/>
                </a:ln>
                <a:solidFill>
                  <a:srgbClr val="FF0000"/>
                </a:solidFill>
                <a:effectLst/>
                <a:uLnTx/>
                <a:uFillTx/>
                <a:latin typeface="Nunito Black" pitchFamily="2" charset="0"/>
                <a:ea typeface="+mn-ea"/>
                <a:cs typeface="Baloo 2 SemiBold" pitchFamily="2" charset="0"/>
              </a:rPr>
              <a:t>đem nắng cho bà</a:t>
            </a:r>
            <a:endParaRPr kumimoji="0" lang="en-US" sz="3600" b="0" i="0" u="none" strike="noStrike" kern="1200" cap="none" spc="0" normalizeH="0" baseline="0" noProof="0" dirty="0">
              <a:ln>
                <a:noFill/>
              </a:ln>
              <a:solidFill>
                <a:srgbClr val="FF0000"/>
              </a:solidFill>
              <a:effectLst/>
              <a:uLnTx/>
              <a:uFillTx/>
              <a:latin typeface="Nunito Black" pitchFamily="2" charset="0"/>
              <a:ea typeface="+mn-ea"/>
              <a:cs typeface="Baloo 2 SemiBold" pitchFamily="2" charset="0"/>
            </a:endParaRPr>
          </a:p>
        </p:txBody>
      </p:sp>
      <p:sp>
        <p:nvSpPr>
          <p:cNvPr id="9" name="TextBox 8">
            <a:extLst>
              <a:ext uri="{FF2B5EF4-FFF2-40B4-BE49-F238E27FC236}">
                <a16:creationId xmlns:a16="http://schemas.microsoft.com/office/drawing/2014/main" xmlns="" id="{ED8F553A-8863-7C26-F4F9-66DA09D93133}"/>
              </a:ext>
            </a:extLst>
          </p:cNvPr>
          <p:cNvSpPr txBox="1"/>
          <p:nvPr/>
        </p:nvSpPr>
        <p:spPr>
          <a:xfrm>
            <a:off x="1517353" y="3348629"/>
            <a:ext cx="9054548" cy="1328023"/>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Đoạn</a:t>
            </a:r>
            <a:r>
              <a:rPr kumimoji="0" lang="en-US" sz="36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2: </a:t>
            </a:r>
            <a:r>
              <a:rPr kumimoji="0" lang="en-US" sz="36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Tiếp</a:t>
            </a:r>
            <a:r>
              <a:rPr kumimoji="0" lang="en-US" sz="36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36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theo</a:t>
            </a:r>
            <a:r>
              <a:rPr kumimoji="0" lang="en-US" sz="36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36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đến</a:t>
            </a:r>
            <a:r>
              <a:rPr kumimoji="0" lang="en-US" sz="36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3600" b="0" i="0" u="none" strike="noStrike" kern="1200" cap="none" spc="0" normalizeH="0" baseline="0" noProof="0" dirty="0" err="1">
                <a:ln>
                  <a:noFill/>
                </a:ln>
                <a:solidFill>
                  <a:srgbClr val="FF0000"/>
                </a:solidFill>
                <a:effectLst/>
                <a:uLnTx/>
                <a:uFillTx/>
                <a:latin typeface="Nunito Black" pitchFamily="2" charset="0"/>
                <a:ea typeface="+mn-ea"/>
                <a:cs typeface="Baloo 2 SemiBold" pitchFamily="2" charset="0"/>
              </a:rPr>
              <a:t>chẳng</a:t>
            </a:r>
            <a:r>
              <a:rPr kumimoji="0" lang="en-US" sz="3600" b="0" i="0" u="none" strike="noStrike" kern="1200" cap="none" spc="0" normalizeH="0" baseline="0" noProof="0" dirty="0">
                <a:ln>
                  <a:noFill/>
                </a:ln>
                <a:solidFill>
                  <a:srgbClr val="FF0000"/>
                </a:solidFill>
                <a:effectLst/>
                <a:uLnTx/>
                <a:uFillTx/>
                <a:latin typeface="Nunito Black" pitchFamily="2" charset="0"/>
                <a:ea typeface="+mn-ea"/>
                <a:cs typeface="Baloo 2 SemiBold" pitchFamily="2" charset="0"/>
              </a:rPr>
              <a:t> </a:t>
            </a:r>
            <a:r>
              <a:rPr kumimoji="0" lang="en-US" sz="3600" b="0" i="0" u="none" strike="noStrike" kern="1200" cap="none" spc="0" normalizeH="0" baseline="0" noProof="0" dirty="0" err="1">
                <a:ln>
                  <a:noFill/>
                </a:ln>
                <a:solidFill>
                  <a:srgbClr val="FF0000"/>
                </a:solidFill>
                <a:effectLst/>
                <a:uLnTx/>
                <a:uFillTx/>
                <a:latin typeface="Nunito Black" pitchFamily="2" charset="0"/>
                <a:ea typeface="+mn-ea"/>
                <a:cs typeface="Baloo 2 SemiBold" pitchFamily="2" charset="0"/>
              </a:rPr>
              <a:t>có</a:t>
            </a:r>
            <a:r>
              <a:rPr kumimoji="0" lang="en-US" sz="3600" b="0" i="0" u="none" strike="noStrike" kern="1200" cap="none" spc="0" normalizeH="0" baseline="0" noProof="0" dirty="0">
                <a:ln>
                  <a:noFill/>
                </a:ln>
                <a:solidFill>
                  <a:srgbClr val="FF0000"/>
                </a:solidFill>
                <a:effectLst/>
                <a:uLnTx/>
                <a:uFillTx/>
                <a:latin typeface="Nunito Black" pitchFamily="2" charset="0"/>
                <a:ea typeface="+mn-ea"/>
                <a:cs typeface="Baloo 2 SemiBold" pitchFamily="2" charset="0"/>
              </a:rPr>
              <a:t> </a:t>
            </a:r>
            <a:r>
              <a:rPr kumimoji="0" lang="en-US" sz="3600" b="0" i="0" u="none" strike="noStrike" kern="1200" cap="none" spc="0" normalizeH="0" baseline="0" noProof="0" dirty="0" err="1">
                <a:ln>
                  <a:noFill/>
                </a:ln>
                <a:solidFill>
                  <a:srgbClr val="FF0000"/>
                </a:solidFill>
                <a:effectLst/>
                <a:uLnTx/>
                <a:uFillTx/>
                <a:latin typeface="Nunito Black" pitchFamily="2" charset="0"/>
                <a:ea typeface="+mn-ea"/>
                <a:cs typeface="Baloo 2 SemiBold" pitchFamily="2" charset="0"/>
              </a:rPr>
              <a:t>tia</a:t>
            </a:r>
            <a:r>
              <a:rPr kumimoji="0" lang="en-US" sz="3600" b="0" i="0" u="none" strike="noStrike" kern="1200" cap="none" spc="0" normalizeH="0" baseline="0" noProof="0" dirty="0">
                <a:ln>
                  <a:noFill/>
                </a:ln>
                <a:solidFill>
                  <a:srgbClr val="FF0000"/>
                </a:solidFill>
                <a:effectLst/>
                <a:uLnTx/>
                <a:uFillTx/>
                <a:latin typeface="Nunito Black" pitchFamily="2" charset="0"/>
                <a:ea typeface="+mn-ea"/>
                <a:cs typeface="Baloo 2 SemiBold" pitchFamily="2" charset="0"/>
              </a:rPr>
              <a:t> </a:t>
            </a:r>
            <a:r>
              <a:rPr kumimoji="0" lang="en-US" sz="3600" b="0" i="0" u="none" strike="noStrike" kern="1200" cap="none" spc="0" normalizeH="0" baseline="0" noProof="0" dirty="0" err="1">
                <a:ln>
                  <a:noFill/>
                </a:ln>
                <a:solidFill>
                  <a:srgbClr val="FF0000"/>
                </a:solidFill>
                <a:effectLst/>
                <a:uLnTx/>
                <a:uFillTx/>
                <a:latin typeface="Nunito Black" pitchFamily="2" charset="0"/>
                <a:ea typeface="+mn-ea"/>
                <a:cs typeface="Baloo 2 SemiBold" pitchFamily="2" charset="0"/>
              </a:rPr>
              <a:t>nắng</a:t>
            </a:r>
            <a:r>
              <a:rPr kumimoji="0" lang="en-US" sz="3600" b="0" i="0" u="none" strike="noStrike" kern="1200" cap="none" spc="0" normalizeH="0" baseline="0" noProof="0" dirty="0">
                <a:ln>
                  <a:noFill/>
                </a:ln>
                <a:solidFill>
                  <a:srgbClr val="FF0000"/>
                </a:solidFill>
                <a:effectLst/>
                <a:uLnTx/>
                <a:uFillTx/>
                <a:latin typeface="Nunito Black" pitchFamily="2" charset="0"/>
                <a:ea typeface="+mn-ea"/>
                <a:cs typeface="Baloo 2 SemiBold" pitchFamily="2" charset="0"/>
              </a:rPr>
              <a:t> </a:t>
            </a:r>
            <a:r>
              <a:rPr kumimoji="0" lang="en-US" sz="3600" b="0" i="0" u="none" strike="noStrike" kern="1200" cap="none" spc="0" normalizeH="0" baseline="0" noProof="0" dirty="0" err="1">
                <a:ln>
                  <a:noFill/>
                </a:ln>
                <a:solidFill>
                  <a:srgbClr val="FF0000"/>
                </a:solidFill>
                <a:effectLst/>
                <a:uLnTx/>
                <a:uFillTx/>
                <a:latin typeface="Nunito Black" pitchFamily="2" charset="0"/>
                <a:ea typeface="+mn-ea"/>
                <a:cs typeface="Baloo 2 SemiBold" pitchFamily="2" charset="0"/>
              </a:rPr>
              <a:t>nào</a:t>
            </a:r>
            <a:r>
              <a:rPr kumimoji="0" lang="en-US" sz="3600" b="0" i="0" u="none" strike="noStrike" kern="1200" cap="none" spc="0" normalizeH="0" baseline="0" noProof="0" dirty="0">
                <a:ln>
                  <a:noFill/>
                </a:ln>
                <a:solidFill>
                  <a:srgbClr val="FF0000"/>
                </a:solidFill>
                <a:effectLst/>
                <a:uLnTx/>
                <a:uFillTx/>
                <a:latin typeface="Nunito Black" pitchFamily="2" charset="0"/>
                <a:ea typeface="+mn-ea"/>
                <a:cs typeface="Baloo 2 SemiBold" pitchFamily="2" charset="0"/>
              </a:rPr>
              <a:t> </a:t>
            </a:r>
            <a:r>
              <a:rPr kumimoji="0" lang="en-US" sz="3600" b="0" i="0" u="none" strike="noStrike" kern="1200" cap="none" spc="0" normalizeH="0" baseline="0" noProof="0" dirty="0" err="1">
                <a:ln>
                  <a:noFill/>
                </a:ln>
                <a:solidFill>
                  <a:srgbClr val="FF0000"/>
                </a:solidFill>
                <a:effectLst/>
                <a:uLnTx/>
                <a:uFillTx/>
                <a:latin typeface="Nunito Black" pitchFamily="2" charset="0"/>
                <a:ea typeface="+mn-ea"/>
                <a:cs typeface="Baloo 2 SemiBold" pitchFamily="2" charset="0"/>
              </a:rPr>
              <a:t>có</a:t>
            </a:r>
            <a:r>
              <a:rPr kumimoji="0" lang="en-US" sz="3600" b="0" i="0" u="none" strike="noStrike" kern="1200" cap="none" spc="0" normalizeH="0" baseline="0" noProof="0" dirty="0">
                <a:ln>
                  <a:noFill/>
                </a:ln>
                <a:solidFill>
                  <a:srgbClr val="FF0000"/>
                </a:solidFill>
                <a:effectLst/>
                <a:uLnTx/>
                <a:uFillTx/>
                <a:latin typeface="Nunito Black" pitchFamily="2" charset="0"/>
                <a:ea typeface="+mn-ea"/>
                <a:cs typeface="Baloo 2 SemiBold" pitchFamily="2" charset="0"/>
              </a:rPr>
              <a:t> </a:t>
            </a:r>
            <a:r>
              <a:rPr kumimoji="0" lang="en-US" sz="3600" b="0" i="0" u="none" strike="noStrike" kern="1200" cap="none" spc="0" normalizeH="0" baseline="0" noProof="0" dirty="0" err="1">
                <a:ln>
                  <a:noFill/>
                </a:ln>
                <a:solidFill>
                  <a:srgbClr val="FF0000"/>
                </a:solidFill>
                <a:effectLst/>
                <a:uLnTx/>
                <a:uFillTx/>
                <a:latin typeface="Nunito Black" pitchFamily="2" charset="0"/>
                <a:ea typeface="+mn-ea"/>
                <a:cs typeface="Baloo 2 SemiBold" pitchFamily="2" charset="0"/>
              </a:rPr>
              <a:t>cả</a:t>
            </a:r>
            <a:endParaRPr kumimoji="0" lang="en-US" sz="3600" b="0" i="0" u="none" strike="noStrike" kern="1200" cap="none" spc="0" normalizeH="0" baseline="0" noProof="0" dirty="0">
              <a:ln>
                <a:noFill/>
              </a:ln>
              <a:solidFill>
                <a:srgbClr val="FF0000"/>
              </a:solidFill>
              <a:effectLst/>
              <a:uLnTx/>
              <a:uFillTx/>
              <a:latin typeface="Nunito Black" pitchFamily="2" charset="0"/>
              <a:ea typeface="+mn-ea"/>
              <a:cs typeface="Baloo 2 SemiBold" pitchFamily="2" charset="0"/>
            </a:endParaRPr>
          </a:p>
        </p:txBody>
      </p:sp>
      <p:sp>
        <p:nvSpPr>
          <p:cNvPr id="11" name="TextBox 10">
            <a:extLst>
              <a:ext uri="{FF2B5EF4-FFF2-40B4-BE49-F238E27FC236}">
                <a16:creationId xmlns:a16="http://schemas.microsoft.com/office/drawing/2014/main" xmlns="" id="{FC052258-9C7D-484C-8E55-F5E6314615D9}"/>
              </a:ext>
            </a:extLst>
          </p:cNvPr>
          <p:cNvSpPr txBox="1"/>
          <p:nvPr/>
        </p:nvSpPr>
        <p:spPr>
          <a:xfrm>
            <a:off x="3424399" y="5217469"/>
            <a:ext cx="3858934"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Đoạn</a:t>
            </a:r>
            <a:r>
              <a:rPr kumimoji="0" lang="en-US" sz="36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3</a:t>
            </a:r>
            <a:r>
              <a:rPr kumimoji="0" lang="en-US" sz="3600" b="0" i="0" u="none" strike="noStrike" kern="1200" cap="none" spc="0" normalizeH="0" baseline="0" noProof="0">
                <a:ln>
                  <a:noFill/>
                </a:ln>
                <a:solidFill>
                  <a:srgbClr val="F79646">
                    <a:lumMod val="50000"/>
                  </a:srgbClr>
                </a:solidFill>
                <a:effectLst/>
                <a:uLnTx/>
                <a:uFillTx/>
                <a:latin typeface="Nunito Black" pitchFamily="2" charset="0"/>
                <a:ea typeface="+mn-ea"/>
                <a:cs typeface="Baloo 2 SemiBold" pitchFamily="2" charset="0"/>
              </a:rPr>
              <a:t>: Còn lại </a:t>
            </a:r>
            <a:endParaRPr kumimoji="0" lang="en-US" sz="3600" b="0" i="0" u="none" strike="noStrike" kern="1200" cap="none" spc="0" normalizeH="0" baseline="0" noProof="0" dirty="0">
              <a:ln>
                <a:noFill/>
              </a:ln>
              <a:solidFill>
                <a:srgbClr val="FF0000"/>
              </a:solidFill>
              <a:effectLst/>
              <a:uLnTx/>
              <a:uFillTx/>
              <a:latin typeface="Nunito Black" pitchFamily="2" charset="0"/>
              <a:ea typeface="+mn-ea"/>
              <a:cs typeface="Baloo 2 SemiBold" pitchFamily="2" charset="0"/>
            </a:endParaRPr>
          </a:p>
        </p:txBody>
      </p:sp>
    </p:spTree>
    <p:extLst>
      <p:ext uri="{BB962C8B-B14F-4D97-AF65-F5344CB8AC3E}">
        <p14:creationId xmlns:p14="http://schemas.microsoft.com/office/powerpoint/2010/main" val="207973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427BDD2-853D-230B-DE0D-A01A02C8311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5535" y="0"/>
            <a:ext cx="1071645" cy="853220"/>
          </a:xfrm>
          <a:prstGeom prst="rect">
            <a:avLst/>
          </a:prstGeom>
        </p:spPr>
      </p:pic>
      <p:grpSp>
        <p:nvGrpSpPr>
          <p:cNvPr id="6" name="Group 5">
            <a:extLst>
              <a:ext uri="{FF2B5EF4-FFF2-40B4-BE49-F238E27FC236}">
                <a16:creationId xmlns:a16="http://schemas.microsoft.com/office/drawing/2014/main" xmlns="" id="{51476B3D-5C84-0015-0A31-23B2E8A7EFDD}"/>
              </a:ext>
            </a:extLst>
          </p:cNvPr>
          <p:cNvGrpSpPr/>
          <p:nvPr/>
        </p:nvGrpSpPr>
        <p:grpSpPr>
          <a:xfrm>
            <a:off x="-182420" y="907657"/>
            <a:ext cx="914801" cy="584333"/>
            <a:chOff x="104615" y="807451"/>
            <a:chExt cx="851094" cy="584333"/>
          </a:xfrm>
        </p:grpSpPr>
        <p:pic>
          <p:nvPicPr>
            <p:cNvPr id="7" name="Picture 6">
              <a:extLst>
                <a:ext uri="{FF2B5EF4-FFF2-40B4-BE49-F238E27FC236}">
                  <a16:creationId xmlns:a16="http://schemas.microsoft.com/office/drawing/2014/main" xmlns="" id="{92D20602-D813-E9A9-B762-E73CE0FA8F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8" name="TextBox 7">
              <a:extLst>
                <a:ext uri="{FF2B5EF4-FFF2-40B4-BE49-F238E27FC236}">
                  <a16:creationId xmlns:a16="http://schemas.microsoft.com/office/drawing/2014/main" xmlns="" id="{74EFDFB9-434D-0BE5-5F04-5A62C82F158B}"/>
                </a:ext>
              </a:extLst>
            </p:cNvPr>
            <p:cNvSpPr txBox="1"/>
            <p:nvPr/>
          </p:nvSpPr>
          <p:spPr>
            <a:xfrm>
              <a:off x="397437" y="853301"/>
              <a:ext cx="32893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1</a:t>
              </a:r>
            </a:p>
          </p:txBody>
        </p:sp>
      </p:grpSp>
      <p:sp>
        <p:nvSpPr>
          <p:cNvPr id="9" name="TextBox 8">
            <a:extLst>
              <a:ext uri="{FF2B5EF4-FFF2-40B4-BE49-F238E27FC236}">
                <a16:creationId xmlns:a16="http://schemas.microsoft.com/office/drawing/2014/main" xmlns="" id="{832EC5D2-438A-7082-E77C-EB5DF10A7842}"/>
              </a:ext>
            </a:extLst>
          </p:cNvPr>
          <p:cNvSpPr txBox="1"/>
          <p:nvPr/>
        </p:nvSpPr>
        <p:spPr>
          <a:xfrm>
            <a:off x="614470" y="883037"/>
            <a:ext cx="10963060" cy="5005626"/>
          </a:xfrm>
          <a:prstGeom prst="roundRect">
            <a:avLst/>
          </a:prstGeom>
          <a:solidFill>
            <a:schemeClr val="accent2">
              <a:lumMod val="20000"/>
              <a:lumOff val="80000"/>
            </a:schemeClr>
          </a:solidFill>
          <a:ln w="28575">
            <a:noFill/>
            <a:prstDash val="sys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Nunito Black" pitchFamily="2" charset="0"/>
                <a:ea typeface="+mn-ea"/>
                <a:cs typeface="+mn-cs"/>
              </a:rPr>
              <a:t>	</a:t>
            </a:r>
            <a:r>
              <a:rPr kumimoji="0" lang="vi-VN" sz="3200" b="1" i="0" u="none" strike="noStrike" kern="1200" cap="none" spc="0" normalizeH="0" baseline="0" noProof="0" dirty="0">
                <a:ln>
                  <a:noFill/>
                </a:ln>
                <a:solidFill>
                  <a:srgbClr val="002060"/>
                </a:solidFill>
                <a:effectLst/>
                <a:uLnTx/>
                <a:uFillTx/>
                <a:latin typeface="Nunito Black" pitchFamily="2" charset="0"/>
                <a:ea typeface="+mn-ea"/>
                <a:cs typeface="+mn-cs"/>
              </a:rPr>
              <a:t>Bà nội của Na đã già yếu. Bà đi lại rất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Nunito Black" pitchFamily="2" charset="0"/>
                <a:ea typeface="+mn-ea"/>
                <a:cs typeface="+mn-c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8233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1C0B1EE-C614-BD17-45FB-74921EA720C6}"/>
              </a:ext>
            </a:extLst>
          </p:cNvPr>
          <p:cNvSpPr txBox="1"/>
          <p:nvPr/>
        </p:nvSpPr>
        <p:spPr>
          <a:xfrm>
            <a:off x="545583" y="427260"/>
            <a:ext cx="11585434" cy="3405188"/>
          </a:xfrm>
          <a:prstGeom prst="roundRect">
            <a:avLst/>
          </a:prstGeom>
          <a:solidFill>
            <a:schemeClr val="accent5">
              <a:lumMod val="20000"/>
              <a:lumOff val="80000"/>
            </a:schemeClr>
          </a:solidFill>
          <a:ln w="28575">
            <a:solidFill>
              <a:srgbClr val="FDEADA"/>
            </a:solidFill>
            <a:prstDash val="sys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vi-VN" sz="2800" b="1" i="0" u="none" strike="noStrike" kern="1200" cap="none" spc="0" normalizeH="0" baseline="0" noProof="0" dirty="0">
                <a:ln>
                  <a:noFill/>
                </a:ln>
                <a:solidFill>
                  <a:srgbClr val="002060"/>
                </a:solidFill>
                <a:effectLst/>
                <a:uLnTx/>
                <a:uFillTx/>
                <a:latin typeface="OpenSans"/>
                <a:ea typeface="+mn-ea"/>
                <a:cs typeface="+mn-cs"/>
              </a:rPr>
              <a:t>Một buổi sáng, khi đang dạo chơi trên đồng cỏ, Na cảm thấy nắng sưởi ấm mái tóc mình và nhảy nhót trên vạt áo. Cô bé vui mừng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OpenSans"/>
                <a:ea typeface="+mn-ea"/>
                <a:cs typeface="+mn-cs"/>
              </a:rPr>
              <a:t>- Mình sẽ bắt nắng trên vạt áo mang về cho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OpenSans"/>
                <a:ea typeface="+mn-ea"/>
                <a:cs typeface="+mn-cs"/>
              </a:rPr>
              <a:t>Nghĩ vậy, cô bé chạy ùa vào phòng bà: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OpenSans"/>
                <a:ea typeface="+mn-ea"/>
                <a:cs typeface="+mn-cs"/>
              </a:rPr>
              <a:t>- Bà ơi! Bà nhìn này! Cháu mang ít nắng về cho bà đây! – Cô bé reo lên và xổ vạt áo ra nhưng chẳng có tia nắng nào ở đó cả.</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pic>
        <p:nvPicPr>
          <p:cNvPr id="5" name="Picture 4">
            <a:extLst>
              <a:ext uri="{FF2B5EF4-FFF2-40B4-BE49-F238E27FC236}">
                <a16:creationId xmlns:a16="http://schemas.microsoft.com/office/drawing/2014/main" xmlns="" id="{370D624F-310F-8DA7-CD62-DEF7A1D6B1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5535" y="29817"/>
            <a:ext cx="1071645" cy="853220"/>
          </a:xfrm>
          <a:prstGeom prst="rect">
            <a:avLst/>
          </a:prstGeom>
        </p:spPr>
      </p:pic>
      <p:grpSp>
        <p:nvGrpSpPr>
          <p:cNvPr id="7" name="Group 6">
            <a:extLst>
              <a:ext uri="{FF2B5EF4-FFF2-40B4-BE49-F238E27FC236}">
                <a16:creationId xmlns:a16="http://schemas.microsoft.com/office/drawing/2014/main" xmlns="" id="{D396C661-487B-95C3-97FE-F070B8F00CA0}"/>
              </a:ext>
            </a:extLst>
          </p:cNvPr>
          <p:cNvGrpSpPr/>
          <p:nvPr/>
        </p:nvGrpSpPr>
        <p:grpSpPr>
          <a:xfrm>
            <a:off x="418134" y="500859"/>
            <a:ext cx="914801" cy="584333"/>
            <a:chOff x="-62381" y="727412"/>
            <a:chExt cx="851094" cy="584333"/>
          </a:xfrm>
        </p:grpSpPr>
        <p:pic>
          <p:nvPicPr>
            <p:cNvPr id="8" name="Picture 7">
              <a:extLst>
                <a:ext uri="{FF2B5EF4-FFF2-40B4-BE49-F238E27FC236}">
                  <a16:creationId xmlns:a16="http://schemas.microsoft.com/office/drawing/2014/main" xmlns="" id="{4090D4D9-071B-BE70-C20C-01F0FD8197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1" y="727412"/>
              <a:ext cx="851094" cy="584333"/>
            </a:xfrm>
            <a:prstGeom prst="rect">
              <a:avLst/>
            </a:prstGeom>
          </p:spPr>
        </p:pic>
        <p:sp>
          <p:nvSpPr>
            <p:cNvPr id="9" name="TextBox 8">
              <a:extLst>
                <a:ext uri="{FF2B5EF4-FFF2-40B4-BE49-F238E27FC236}">
                  <a16:creationId xmlns:a16="http://schemas.microsoft.com/office/drawing/2014/main" xmlns="" id="{54A1988D-82E9-742A-4216-CEC44D0F8A1B}"/>
                </a:ext>
              </a:extLst>
            </p:cNvPr>
            <p:cNvSpPr txBox="1"/>
            <p:nvPr/>
          </p:nvSpPr>
          <p:spPr>
            <a:xfrm>
              <a:off x="230442" y="773262"/>
              <a:ext cx="35077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2</a:t>
              </a:r>
            </a:p>
          </p:txBody>
        </p:sp>
      </p:grpSp>
      <p:sp>
        <p:nvSpPr>
          <p:cNvPr id="10" name="TextBox 9">
            <a:extLst>
              <a:ext uri="{FF2B5EF4-FFF2-40B4-BE49-F238E27FC236}">
                <a16:creationId xmlns:a16="http://schemas.microsoft.com/office/drawing/2014/main" xmlns="" id="{975575C2-09D1-CEC5-E419-6FC728DE0ECE}"/>
              </a:ext>
            </a:extLst>
          </p:cNvPr>
          <p:cNvSpPr txBox="1"/>
          <p:nvPr/>
        </p:nvSpPr>
        <p:spPr>
          <a:xfrm>
            <a:off x="350283" y="3878298"/>
            <a:ext cx="11491167" cy="2928461"/>
          </a:xfrm>
          <a:prstGeom prst="roundRect">
            <a:avLst>
              <a:gd name="adj" fmla="val 16667"/>
            </a:avLst>
          </a:prstGeom>
          <a:solidFill>
            <a:schemeClr val="accent2">
              <a:lumMod val="60000"/>
              <a:lumOff val="40000"/>
            </a:schemeClr>
          </a:solidFill>
          <a:ln w="28575">
            <a:noFill/>
            <a:prstDash val="sys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79646">
                    <a:lumMod val="50000"/>
                  </a:srgbClr>
                </a:solidFill>
                <a:effectLst/>
                <a:uLnTx/>
                <a:uFillTx/>
                <a:latin typeface="Nunito Black" pitchFamily="2" charset="0"/>
                <a:ea typeface="+mn-ea"/>
                <a:cs typeface="+mn-cs"/>
              </a:rPr>
              <a:t>	</a:t>
            </a:r>
            <a:r>
              <a:rPr kumimoji="0" lang="vi-VN" sz="2800" b="1" i="0" u="none" strike="noStrike" kern="1200" cap="none" spc="0" normalizeH="0" baseline="0" noProof="0" dirty="0">
                <a:ln>
                  <a:noFill/>
                </a:ln>
                <a:solidFill>
                  <a:srgbClr val="002060"/>
                </a:solidFill>
                <a:effectLst/>
                <a:uLnTx/>
                <a:uFillTx/>
                <a:latin typeface="OpenSans"/>
                <a:ea typeface="+mn-ea"/>
                <a:cs typeface="+mn-cs"/>
              </a:rPr>
              <a:t>- Kìa, nắng long lanh trong ánh mắt cháu đấy, và rực lên trên mái tóc của cháu đây này! – Bà nội trìu mến nhìn cô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OpenSans"/>
                <a:ea typeface="+mn-ea"/>
                <a:cs typeface="+mn-cs"/>
              </a:rPr>
              <a:t>Na không hiểu được tại sao nắng lại chiếu từ mắt mình nhưng cô bé rất mừng vì làm cho bà vui. Mỗi sáng, Na dạo chơi trong vườn rồi chạy vào phòng để đem nắng cho bà.</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F92D67"/>
              </a:solidFill>
              <a:effectLst/>
              <a:uLnTx/>
              <a:uFillTx/>
              <a:latin typeface="Nunito Black" pitchFamily="2" charset="0"/>
              <a:ea typeface="+mn-ea"/>
              <a:cs typeface="+mn-cs"/>
            </a:endParaRPr>
          </a:p>
        </p:txBody>
      </p:sp>
      <p:pic>
        <p:nvPicPr>
          <p:cNvPr id="2" name="Picture 1">
            <a:extLst>
              <a:ext uri="{FF2B5EF4-FFF2-40B4-BE49-F238E27FC236}">
                <a16:creationId xmlns:a16="http://schemas.microsoft.com/office/drawing/2014/main" xmlns="" id="{87DCA1AE-905A-113D-C473-454390481A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583" y="3937724"/>
            <a:ext cx="914801" cy="584333"/>
          </a:xfrm>
          <a:prstGeom prst="rect">
            <a:avLst/>
          </a:prstGeom>
        </p:spPr>
      </p:pic>
      <p:sp>
        <p:nvSpPr>
          <p:cNvPr id="3" name="TextBox 2">
            <a:extLst>
              <a:ext uri="{FF2B5EF4-FFF2-40B4-BE49-F238E27FC236}">
                <a16:creationId xmlns:a16="http://schemas.microsoft.com/office/drawing/2014/main" xmlns="" id="{4553CF1F-195F-F366-411E-7A16AE361A06}"/>
              </a:ext>
            </a:extLst>
          </p:cNvPr>
          <p:cNvSpPr txBox="1"/>
          <p:nvPr/>
        </p:nvSpPr>
        <p:spPr>
          <a:xfrm>
            <a:off x="814470" y="3937724"/>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spTree>
    <p:extLst>
      <p:ext uri="{BB962C8B-B14F-4D97-AF65-F5344CB8AC3E}">
        <p14:creationId xmlns:p14="http://schemas.microsoft.com/office/powerpoint/2010/main" val="1086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FB8E40-BF8A-E541-1586-9433BAFE34DD}"/>
              </a:ext>
            </a:extLst>
          </p:cNvPr>
          <p:cNvPicPr>
            <a:picLocks noChangeAspect="1"/>
          </p:cNvPicPr>
          <p:nvPr/>
        </p:nvPicPr>
        <p:blipFill>
          <a:blip r:embed="rId3"/>
          <a:stretch>
            <a:fillRect/>
          </a:stretch>
        </p:blipFill>
        <p:spPr>
          <a:xfrm>
            <a:off x="966895" y="0"/>
            <a:ext cx="957155" cy="762066"/>
          </a:xfrm>
          <a:prstGeom prst="rect">
            <a:avLst/>
          </a:prstGeom>
        </p:spPr>
      </p:pic>
      <p:sp>
        <p:nvSpPr>
          <p:cNvPr id="7" name="TextBox 6">
            <a:extLst>
              <a:ext uri="{FF2B5EF4-FFF2-40B4-BE49-F238E27FC236}">
                <a16:creationId xmlns:a16="http://schemas.microsoft.com/office/drawing/2014/main" xmlns="" id="{3831EBB1-9EBF-0D61-9745-C3C451128B89}"/>
              </a:ext>
            </a:extLst>
          </p:cNvPr>
          <p:cNvSpPr txBox="1"/>
          <p:nvPr/>
        </p:nvSpPr>
        <p:spPr>
          <a:xfrm>
            <a:off x="2020957" y="125613"/>
            <a:ext cx="5105400" cy="783193"/>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50"/>
                </a:solidFill>
                <a:effectLst/>
                <a:uLnTx/>
                <a:uFillTx/>
                <a:latin typeface="Nunito Black" pitchFamily="2" charset="0"/>
                <a:ea typeface="+mn-ea"/>
                <a:cs typeface="Baloo 2 SemiBold" pitchFamily="2" charset="0"/>
              </a:rPr>
              <a:t>Luyện</a:t>
            </a:r>
            <a:r>
              <a:rPr kumimoji="0" lang="en-US" sz="40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rPr>
              <a:t> </a:t>
            </a:r>
            <a:r>
              <a:rPr kumimoji="0" lang="en-US" sz="4000" b="1" i="0" u="none" strike="noStrike" kern="1200" cap="none" spc="0" normalizeH="0" baseline="0" noProof="0" dirty="0" err="1">
                <a:ln>
                  <a:noFill/>
                </a:ln>
                <a:solidFill>
                  <a:srgbClr val="00B050"/>
                </a:solidFill>
                <a:effectLst/>
                <a:uLnTx/>
                <a:uFillTx/>
                <a:latin typeface="Nunito Black" pitchFamily="2" charset="0"/>
                <a:ea typeface="+mn-ea"/>
                <a:cs typeface="Baloo 2 SemiBold" pitchFamily="2" charset="0"/>
              </a:rPr>
              <a:t>đọc</a:t>
            </a:r>
            <a:r>
              <a:rPr kumimoji="0" lang="en-US" sz="40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rPr>
              <a:t> </a:t>
            </a:r>
            <a:r>
              <a:rPr kumimoji="0" lang="en-US" sz="4000" b="1" i="0" u="none" strike="noStrike" kern="1200" cap="none" spc="0" normalizeH="0" baseline="0" noProof="0" dirty="0" err="1">
                <a:ln>
                  <a:noFill/>
                </a:ln>
                <a:solidFill>
                  <a:srgbClr val="00B050"/>
                </a:solidFill>
                <a:effectLst/>
                <a:uLnTx/>
                <a:uFillTx/>
                <a:latin typeface="Nunito Black" pitchFamily="2" charset="0"/>
                <a:ea typeface="+mn-ea"/>
                <a:cs typeface="Baloo 2 SemiBold" pitchFamily="2" charset="0"/>
              </a:rPr>
              <a:t>từ</a:t>
            </a:r>
            <a:r>
              <a:rPr kumimoji="0" lang="en-US" sz="40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rPr>
              <a:t>  </a:t>
            </a:r>
            <a:r>
              <a:rPr kumimoji="0" lang="en-US" sz="4000" b="1" i="0" u="none" strike="noStrike" kern="1200" cap="none" spc="0" normalizeH="0" baseline="0" noProof="0" dirty="0" err="1">
                <a:ln>
                  <a:noFill/>
                </a:ln>
                <a:solidFill>
                  <a:srgbClr val="00B050"/>
                </a:solidFill>
                <a:effectLst/>
                <a:uLnTx/>
                <a:uFillTx/>
                <a:latin typeface="Nunito Black" pitchFamily="2" charset="0"/>
                <a:ea typeface="+mn-ea"/>
                <a:cs typeface="Baloo 2 SemiBold" pitchFamily="2" charset="0"/>
              </a:rPr>
              <a:t>khó</a:t>
            </a:r>
            <a:endParaRPr kumimoji="0" lang="en-US" sz="40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endParaRPr>
          </a:p>
        </p:txBody>
      </p:sp>
      <p:pic>
        <p:nvPicPr>
          <p:cNvPr id="14" name="Picture 13">
            <a:extLst>
              <a:ext uri="{FF2B5EF4-FFF2-40B4-BE49-F238E27FC236}">
                <a16:creationId xmlns:a16="http://schemas.microsoft.com/office/drawing/2014/main" xmlns="" id="{66398337-96D7-D15F-BC2B-8673AC8E13CA}"/>
              </a:ext>
            </a:extLst>
          </p:cNvPr>
          <p:cNvPicPr>
            <a:picLocks noChangeAspect="1"/>
          </p:cNvPicPr>
          <p:nvPr/>
        </p:nvPicPr>
        <p:blipFill>
          <a:blip r:embed="rId4"/>
          <a:stretch>
            <a:fillRect/>
          </a:stretch>
        </p:blipFill>
        <p:spPr>
          <a:xfrm>
            <a:off x="802332" y="959421"/>
            <a:ext cx="6925642" cy="4363059"/>
          </a:xfrm>
          <a:prstGeom prst="rect">
            <a:avLst/>
          </a:prstGeom>
        </p:spPr>
      </p:pic>
      <p:sp>
        <p:nvSpPr>
          <p:cNvPr id="15" name="TextBox 14">
            <a:extLst>
              <a:ext uri="{FF2B5EF4-FFF2-40B4-BE49-F238E27FC236}">
                <a16:creationId xmlns:a16="http://schemas.microsoft.com/office/drawing/2014/main" xmlns="" id="{5880814D-A1E4-3C96-549B-622C8BC1524D}"/>
              </a:ext>
            </a:extLst>
          </p:cNvPr>
          <p:cNvSpPr txBox="1"/>
          <p:nvPr/>
        </p:nvSpPr>
        <p:spPr>
          <a:xfrm>
            <a:off x="2746633" y="2494021"/>
            <a:ext cx="2663020" cy="6469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Nunito Black" pitchFamily="2" charset="0"/>
                <a:ea typeface="+mn-ea"/>
                <a:cs typeface="Baloo 2 SemiBold" pitchFamily="2" charset="0"/>
              </a:rPr>
              <a:t>nắng</a:t>
            </a:r>
            <a:endParaRPr kumimoji="0" lang="en-US" sz="36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endParaRPr>
          </a:p>
        </p:txBody>
      </p:sp>
      <p:sp>
        <p:nvSpPr>
          <p:cNvPr id="16" name="TextBox 15">
            <a:extLst>
              <a:ext uri="{FF2B5EF4-FFF2-40B4-BE49-F238E27FC236}">
                <a16:creationId xmlns:a16="http://schemas.microsoft.com/office/drawing/2014/main" xmlns="" id="{7B00489F-F5EA-4D38-6D6D-D9DD34448887}"/>
              </a:ext>
            </a:extLst>
          </p:cNvPr>
          <p:cNvSpPr txBox="1"/>
          <p:nvPr/>
        </p:nvSpPr>
        <p:spPr>
          <a:xfrm>
            <a:off x="2514270" y="3875484"/>
            <a:ext cx="350176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Nunito Black" pitchFamily="2" charset="0"/>
                <a:ea typeface="+mn-ea"/>
                <a:cs typeface="Baloo 2 SemiBold" pitchFamily="2" charset="0"/>
              </a:rPr>
              <a:t>tán lá</a:t>
            </a:r>
            <a:endParaRPr kumimoji="0" lang="en-US" sz="36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endParaRPr>
          </a:p>
        </p:txBody>
      </p:sp>
      <p:pic>
        <p:nvPicPr>
          <p:cNvPr id="17" name="Picture 2" descr="100+ Hình Ảnh Học Bài, Học Tập Chăm Chỉ [Chill Nhẹ Nhàng]">
            <a:extLst>
              <a:ext uri="{FF2B5EF4-FFF2-40B4-BE49-F238E27FC236}">
                <a16:creationId xmlns:a16="http://schemas.microsoft.com/office/drawing/2014/main" xmlns="" id="{C62C6F65-19F6-4260-9922-BE86112F2BF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94" b="89691" l="1931" r="92278">
                        <a14:foregroundMark x1="14672" y1="49485" x2="58687" y2="73196"/>
                        <a14:foregroundMark x1="72201" y1="33505" x2="77220" y2="64948"/>
                        <a14:foregroundMark x1="77220" y1="64948" x2="77220" y2="64433"/>
                        <a14:foregroundMark x1="83784" y1="52577" x2="84556" y2="58763"/>
                        <a14:foregroundMark x1="34363" y1="29897" x2="34749" y2="33505"/>
                        <a14:foregroundMark x1="41313" y1="29897" x2="44402" y2="29897"/>
                        <a14:foregroundMark x1="68726" y1="26289" x2="67181" y2="24227"/>
                        <a14:foregroundMark x1="93050" y1="41237" x2="93050" y2="43814"/>
                        <a14:foregroundMark x1="7722" y1="47938" x2="8108" y2="52062"/>
                        <a14:foregroundMark x1="1931" y1="67010" x2="2317" y2="59278"/>
                        <a14:foregroundMark x1="18147" y1="40722" x2="22780" y2="39175"/>
                      </a14:backgroundRemoval>
                    </a14:imgEffect>
                  </a14:imgLayer>
                </a14:imgProps>
              </a:ext>
              <a:ext uri="{28A0092B-C50C-407E-A947-70E740481C1C}">
                <a14:useLocalDpi xmlns:a14="http://schemas.microsoft.com/office/drawing/2010/main" val="0"/>
              </a:ext>
            </a:extLst>
          </a:blip>
          <a:srcRect/>
          <a:stretch>
            <a:fillRect/>
          </a:stretch>
        </p:blipFill>
        <p:spPr bwMode="auto">
          <a:xfrm>
            <a:off x="8116615" y="1292882"/>
            <a:ext cx="4304698" cy="463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69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1254</Words>
  <Application>Microsoft Office PowerPoint</Application>
  <PresentationFormat>Custom</PresentationFormat>
  <Paragraphs>119</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3</cp:revision>
  <dcterms:created xsi:type="dcterms:W3CDTF">2022-11-15T03:14:10Z</dcterms:created>
  <dcterms:modified xsi:type="dcterms:W3CDTF">2025-04-24T00:34:22Z</dcterms:modified>
</cp:coreProperties>
</file>