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0" d="100"/>
          <a:sy n="50" d="100"/>
        </p:scale>
        <p:origin x="-581"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a:t>
            </a:r>
            <a:r>
              <a:rPr lang="en-GB" sz="4000" b="1" smtClean="0">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DU LỊCH ĐẠI DƯƠNG</a:t>
            </a:r>
            <a:endParaRPr lang="en-GB" sz="3600" b="1">
              <a:solidFill>
                <a:srgbClr val="0000CC"/>
              </a:solidFill>
              <a:latin typeface="Times New Roman" pitchFamily="18" charset="0"/>
              <a:cs typeface="Times New Roman" pitchFamily="18" charset="0"/>
            </a:endParaRP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1</a:t>
              </a:r>
              <a:endParaRPr lang="en-US" sz="6600" b="1">
                <a:solidFill>
                  <a:srgbClr val="FF0000"/>
                </a:solidFill>
              </a:endParaRP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2</a:t>
              </a:r>
              <a:endParaRPr lang="en-US" sz="6600" b="1">
                <a:solidFill>
                  <a:srgbClr val="FF0000"/>
                </a:solidFill>
              </a:endParaRP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3</a:t>
              </a:r>
              <a:endParaRPr lang="en-US" sz="6600" b="1">
                <a:solidFill>
                  <a:srgbClr val="FF0000"/>
                </a:solidFill>
              </a:endParaRP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smtClean="0">
                  <a:solidFill>
                    <a:srgbClr val="FF0000"/>
                  </a:solidFill>
                </a:rPr>
                <a:t>4</a:t>
              </a:r>
              <a:endParaRPr lang="en-US" sz="6600" b="1">
                <a:solidFill>
                  <a:srgbClr val="FF0000"/>
                </a:solidFill>
              </a:endParaRP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a:t>
            </a:r>
            <a:r>
              <a:rPr lang="vi-VN" sz="3600" b="1" dirty="0" smtClean="0">
                <a:solidFill>
                  <a:srgbClr val="FF0000"/>
                </a:solidFill>
                <a:latin typeface="Times New Roman" pitchFamily="18" charset="0"/>
                <a:cs typeface="Times New Roman" pitchFamily="18" charset="0"/>
              </a:rPr>
              <a:t> Tìm các từ chỉ người thân trong đoạn văn dưới đây.</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smtClean="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gridCol w="7404017"/>
              </a:tblGrid>
              <a:tr h="548640">
                <a:tc>
                  <a:txBody>
                    <a:bodyPr/>
                    <a:lstStyle/>
                    <a:p>
                      <a:pPr algn="ctr"/>
                      <a:r>
                        <a:rPr lang="vi-VN" sz="3200" b="1" dirty="0" smtClean="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smtClean="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Bà </a:t>
            </a:r>
            <a:r>
              <a:rPr lang="vi-VN" sz="3600" b="1" dirty="0" smtClean="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			</a:t>
            </a:r>
            <a:r>
              <a:rPr lang="vi-VN" sz="3200" b="1" smtClean="0">
                <a:solidFill>
                  <a:srgbClr val="0000CC"/>
                </a:solidFill>
                <a:latin typeface="Times New Roman" pitchFamily="18" charset="0"/>
                <a:cs typeface="Times New Roman" pitchFamily="18" charset="0"/>
              </a:rPr>
              <a:t>(Theo </a:t>
            </a:r>
            <a:r>
              <a:rPr lang="vi-VN" sz="3200" b="1" dirty="0" smtClean="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60960"/>
            <a:ext cx="6341736" cy="1381720"/>
            <a:chOff x="4649925" y="284500"/>
            <a:chExt cx="6341736" cy="1381720"/>
          </a:xfrm>
        </p:grpSpPr>
        <p:grpSp>
          <p:nvGrpSpPr>
            <p:cNvPr id="21" name="Group 20"/>
            <p:cNvGrpSpPr/>
            <p:nvPr/>
          </p:nvGrpSpPr>
          <p:grpSpPr>
            <a:xfrm>
              <a:off x="5114990" y="284500"/>
              <a:ext cx="5492209" cy="859308"/>
              <a:chOff x="5028682" y="345459"/>
              <a:chExt cx="5399539" cy="859308"/>
            </a:xfrm>
          </p:grpSpPr>
          <p:grpSp>
            <p:nvGrpSpPr>
              <p:cNvPr id="23" name="Group 22"/>
              <p:cNvGrpSpPr/>
              <p:nvPr/>
            </p:nvGrpSpPr>
            <p:grpSpPr>
              <a:xfrm>
                <a:off x="5028682" y="345459"/>
                <a:ext cx="5399539" cy="859308"/>
                <a:chOff x="5028682" y="345459"/>
                <a:chExt cx="5399539" cy="859308"/>
              </a:xfrm>
            </p:grpSpPr>
            <p:sp>
              <p:nvSpPr>
                <p:cNvPr id="25" name="TextBox 24"/>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smtClean="0">
                <a:solidFill>
                  <a:srgbClr val="FF0000"/>
                </a:solidFill>
                <a:latin typeface="Times New Roman" pitchFamily="18" charset="0"/>
                <a:cs typeface="Times New Roman" pitchFamily="18" charset="0"/>
              </a:rPr>
              <a:t>. </a:t>
            </a:r>
            <a:r>
              <a:rPr lang="en-US" sz="3800" b="1" smtClean="0">
                <a:solidFill>
                  <a:srgbClr val="FF0000"/>
                </a:solidFill>
                <a:latin typeface="Times New Roman" pitchFamily="18" charset="0"/>
                <a:cs typeface="Times New Roman" pitchFamily="18" charset="0"/>
              </a:rPr>
              <a:t>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Cảnh vật xung quanh tôi đều thay đổi, vì chính lòng tôi đang có sự thay đổi lớn: Hôm nay tôi đi học.</a:t>
            </a:r>
            <a:endParaRPr lang="vi-VN" sz="3800" b="1" dirty="0" smtClean="0">
              <a:solidFill>
                <a:srgbClr val="0000CC"/>
              </a:solidFill>
              <a:latin typeface="Times New Roman" pitchFamily="18" charset="0"/>
              <a:cs typeface="Times New Roman" pitchFamily="18" charset="0"/>
            </a:endParaRPr>
          </a:p>
          <a:p>
            <a:pPr algn="r"/>
            <a:r>
              <a:rPr lang="vi-VN" sz="3800" b="1" smtClean="0">
                <a:solidFill>
                  <a:srgbClr val="0000CC"/>
                </a:solidFill>
                <a:latin typeface="Times New Roman" pitchFamily="18" charset="0"/>
                <a:cs typeface="Times New Roman" pitchFamily="18" charset="0"/>
              </a:rPr>
              <a:t>(</a:t>
            </a:r>
            <a:r>
              <a:rPr lang="en-US" sz="3800" b="1" i="1" smtClean="0">
                <a:solidFill>
                  <a:srgbClr val="0000CC"/>
                </a:solidFill>
                <a:latin typeface="Times New Roman" pitchFamily="18" charset="0"/>
                <a:cs typeface="Times New Roman" pitchFamily="18" charset="0"/>
              </a:rPr>
              <a:t>Theo Thanh Tịnh</a:t>
            </a:r>
            <a:r>
              <a:rPr lang="vi-VN" sz="3800" b="1"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60960"/>
            <a:ext cx="6341736" cy="1381720"/>
            <a:chOff x="4649925" y="284500"/>
            <a:chExt cx="6341736" cy="1381720"/>
          </a:xfrm>
        </p:grpSpPr>
        <p:grpSp>
          <p:nvGrpSpPr>
            <p:cNvPr id="18" name="Group 17"/>
            <p:cNvGrpSpPr/>
            <p:nvPr/>
          </p:nvGrpSpPr>
          <p:grpSpPr>
            <a:xfrm>
              <a:off x="5114990" y="284500"/>
              <a:ext cx="5492209" cy="859308"/>
              <a:chOff x="5028682" y="345459"/>
              <a:chExt cx="5399539" cy="859308"/>
            </a:xfrm>
          </p:grpSpPr>
          <p:grpSp>
            <p:nvGrpSpPr>
              <p:cNvPr id="27" name="Group 26"/>
              <p:cNvGrpSpPr/>
              <p:nvPr/>
            </p:nvGrpSpPr>
            <p:grpSpPr>
              <a:xfrm>
                <a:off x="5028682" y="345459"/>
                <a:ext cx="5399539" cy="859308"/>
                <a:chOff x="5028682" y="345459"/>
                <a:chExt cx="5399539" cy="859308"/>
              </a:xfrm>
            </p:grpSpPr>
            <p:sp>
              <p:nvSpPr>
                <p:cNvPr id="29" name="TextBox 28"/>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smtClean="0">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a:solidFill>
                  <a:srgbClr val="FF0000"/>
                </a:solidFill>
                <a:latin typeface="Times New Roman" pitchFamily="18" charset="0"/>
                <a:cs typeface="Times New Roman" pitchFamily="18" charset="0"/>
              </a:rPr>
              <a:t>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a:t>
            </a:r>
            <a:r>
              <a:rPr lang="en-US" sz="3600" b="1">
                <a:solidFill>
                  <a:srgbClr val="FF0000"/>
                </a:solidFill>
                <a:latin typeface="Times New Roman" pitchFamily="18" charset="0"/>
                <a:cs typeface="Times New Roman" pitchFamily="18" charset="0"/>
              </a:rPr>
              <a:t>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4. Xác định công dụng của dấu hai chấm trong mỗi câu văn dưới đây</a:t>
            </a:r>
            <a:r>
              <a:rPr lang="vi-VN"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smtClean="0">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a:t>
              </a:r>
              <a:r>
                <a:rPr lang="vi-VN" sz="2800" b="1" smtClean="0">
                  <a:solidFill>
                    <a:srgbClr val="0000CC"/>
                  </a:solidFill>
                  <a:latin typeface="Times New Roman" pitchFamily="18" charset="0"/>
                  <a:cs typeface="Times New Roman" pitchFamily="18" charset="0"/>
                </a:rPr>
                <a:t>0</a:t>
              </a:r>
              <a:r>
                <a:rPr lang="en-GB" sz="2800" b="1" smtClean="0">
                  <a:solidFill>
                    <a:srgbClr val="0000CC"/>
                  </a:solidFill>
                  <a:latin typeface="Times New Roman" pitchFamily="18" charset="0"/>
                  <a:cs typeface="Times New Roman" pitchFamily="18" charset="0"/>
                </a:rPr>
                <a:t>: </a:t>
              </a:r>
              <a:r>
                <a:rPr lang="vi-VN" sz="2800" b="1" smtClean="0">
                  <a:solidFill>
                    <a:srgbClr val="0000CC"/>
                  </a:solidFill>
                  <a:latin typeface="Times New Roman" pitchFamily="18" charset="0"/>
                  <a:cs typeface="Times New Roman" pitchFamily="18" charset="0"/>
                </a:rPr>
                <a:t>TRÒ </a:t>
              </a:r>
              <a:r>
                <a:rPr lang="vi-VN" sz="2800" b="1" dirty="0" smtClean="0">
                  <a:solidFill>
                    <a:srgbClr val="0000CC"/>
                  </a:solidFill>
                  <a:latin typeface="Times New Roman" pitchFamily="18" charset="0"/>
                  <a:cs typeface="Times New Roman" pitchFamily="18" charset="0"/>
                </a:rPr>
                <a:t>CHUYỆN CÙNG MẸ </a:t>
              </a:r>
              <a:r>
                <a:rPr lang="en-GB" sz="2800" b="1" smtClean="0">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smtClean="0">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smtClean="0">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smtClean="0">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phần </a:t>
            </a:r>
            <a:r>
              <a:rPr lang="en-US" sz="3600" b="1">
                <a:solidFill>
                  <a:srgbClr val="FF0000"/>
                </a:solidFill>
                <a:latin typeface="Times New Roman" pitchFamily="18" charset="0"/>
                <a:cs typeface="Times New Roman" pitchFamily="18" charset="0"/>
              </a:rPr>
              <a:t>giải </a:t>
            </a:r>
            <a:r>
              <a:rPr lang="en-US" sz="3600" b="1" smtClean="0">
                <a:solidFill>
                  <a:srgbClr val="FF0000"/>
                </a:solidFill>
                <a:latin typeface="Times New Roman" pitchFamily="18" charset="0"/>
                <a:cs typeface="Times New Roman" pitchFamily="18" charset="0"/>
              </a:rPr>
              <a:t>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smtClean="0">
                <a:solidFill>
                  <a:srgbClr val="FF0000"/>
                </a:solidFill>
                <a:latin typeface="Times New Roman" pitchFamily="18" charset="0"/>
                <a:cs typeface="Times New Roman" pitchFamily="18" charset="0"/>
              </a:rPr>
              <a:t>Báo </a:t>
            </a:r>
            <a:r>
              <a:rPr lang="en-US" sz="3600" b="1">
                <a:solidFill>
                  <a:srgbClr val="FF0000"/>
                </a:solidFill>
                <a:latin typeface="Times New Roman" pitchFamily="18" charset="0"/>
                <a:cs typeface="Times New Roman" pitchFamily="18" charset="0"/>
              </a:rPr>
              <a:t>hiệu </a:t>
            </a:r>
            <a:r>
              <a:rPr lang="en-US" sz="3600" b="1">
                <a:solidFill>
                  <a:srgbClr val="FF0000"/>
                </a:solidFill>
                <a:latin typeface="Times New Roman" pitchFamily="18" charset="0"/>
                <a:cs typeface="Times New Roman" pitchFamily="18" charset="0"/>
              </a:rPr>
              <a:t>phần </a:t>
            </a:r>
            <a:r>
              <a:rPr lang="en-US" sz="3600" b="1" smtClean="0">
                <a:solidFill>
                  <a:srgbClr val="FF0000"/>
                </a:solidFill>
                <a:latin typeface="Times New Roman" pitchFamily="18" charset="0"/>
                <a:cs typeface="Times New Roman" pitchFamily="18" charset="0"/>
              </a:rPr>
              <a:t>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9716</TotalTime>
  <Words>653</Words>
  <Application>Microsoft Office PowerPoint</Application>
  <PresentationFormat>Custom</PresentationFormat>
  <Paragraphs>72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1076</cp:revision>
  <dcterms:created xsi:type="dcterms:W3CDTF">2008-09-09T22:52:10Z</dcterms:created>
  <dcterms:modified xsi:type="dcterms:W3CDTF">2022-08-05T01:15:56Z</dcterms:modified>
</cp:coreProperties>
</file>