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699" r:id="rId5"/>
    <p:sldMasterId id="2147483714" r:id="rId6"/>
    <p:sldMasterId id="2147483729" r:id="rId7"/>
    <p:sldMasterId id="2147483744" r:id="rId8"/>
    <p:sldMasterId id="2147483759" r:id="rId9"/>
    <p:sldMasterId id="2147483774" r:id="rId10"/>
    <p:sldMasterId id="2147483789" r:id="rId11"/>
  </p:sldMasterIdLst>
  <p:notesMasterIdLst>
    <p:notesMasterId r:id="rId36"/>
  </p:notesMasterIdLst>
  <p:sldIdLst>
    <p:sldId id="313" r:id="rId12"/>
    <p:sldId id="315" r:id="rId13"/>
    <p:sldId id="316" r:id="rId14"/>
    <p:sldId id="317" r:id="rId15"/>
    <p:sldId id="318" r:id="rId16"/>
    <p:sldId id="319" r:id="rId17"/>
    <p:sldId id="320" r:id="rId18"/>
    <p:sldId id="297" r:id="rId19"/>
    <p:sldId id="298" r:id="rId20"/>
    <p:sldId id="299" r:id="rId21"/>
    <p:sldId id="301" r:id="rId22"/>
    <p:sldId id="321" r:id="rId23"/>
    <p:sldId id="306" r:id="rId24"/>
    <p:sldId id="300" r:id="rId25"/>
    <p:sldId id="296" r:id="rId26"/>
    <p:sldId id="304" r:id="rId27"/>
    <p:sldId id="303" r:id="rId28"/>
    <p:sldId id="305" r:id="rId29"/>
    <p:sldId id="307" r:id="rId30"/>
    <p:sldId id="308" r:id="rId31"/>
    <p:sldId id="310" r:id="rId32"/>
    <p:sldId id="311" r:id="rId33"/>
    <p:sldId id="322" r:id="rId34"/>
    <p:sldId id="314" r:id="rId35"/>
  </p:sldIdLst>
  <p:sldSz cx="12192000" cy="6858000"/>
  <p:notesSz cx="6858000" cy="9144000"/>
  <p:embeddedFontLst>
    <p:embeddedFont>
      <p:font typeface="Tahoma" pitchFamily="34" charset="0"/>
      <p:regular r:id="rId37"/>
      <p:bold r:id="rId38"/>
    </p:embeddedFont>
    <p:embeddedFont>
      <p:font typeface="Open Sans" charset="0"/>
      <p:regular r:id="rId39"/>
      <p:bold r:id="rId40"/>
      <p:italic r:id="rId41"/>
      <p:boldItalic r:id="rId42"/>
    </p:embeddedFont>
    <p:embeddedFont>
      <p:font typeface="Sigmar One" charset="0"/>
      <p:regular r:id="rId43"/>
    </p:embeddedFont>
    <p:embeddedFont>
      <p:font typeface="Calibri Light" pitchFamily="34" charset="0"/>
      <p:regular r:id="rId44"/>
      <p: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宋体" pitchFamily="2" charset="-122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184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97" d="100"/>
          <a:sy n="97" d="100"/>
        </p:scale>
        <p:origin x="-29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AA495-36CE-4596-B47F-8F565B3311F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DA879-3ADD-4CFC-97E9-9875B5CF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6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03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186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990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7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FC0EB4-DFA1-FD37-A277-1BAAB13A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5CC714-16C5-BDC3-1396-9FE9ACC06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E7300-585D-08C3-6262-48455C03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2BCCC1-DC81-10D7-D9E7-5126604F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7CBC5-96B5-0DEF-7DB3-E71C6A4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A7125-BFAD-4D3D-7EB7-BCFAECD2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1D2C89-6DBD-94DA-2997-3BC9A5F59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0F0632-85A4-EB03-8EAF-7DAB06D0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6A9BA0-A841-FE14-0840-C0C1F9FB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764951-6912-4E6B-41E5-8389646E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16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376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5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22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0024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4502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2520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3127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9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2E46E98-903B-0134-4795-F6FF28CB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29DE01-9C59-CDE5-A11C-877DC1B9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7A6776-75D3-94A0-E639-FE14C549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8044CF-991B-E87E-B452-38715160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9DA656-CCDC-B9F4-C428-42F98BAB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66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3447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858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9103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980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826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8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2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4441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910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304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892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4313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2225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6408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9708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706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7279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1565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566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0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044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705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834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295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432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897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5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72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57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724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227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100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14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88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29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24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3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C2031-5912-18BB-FBC6-7FC39CF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FE47A6-8BD5-4AC2-A2F2-80C85D6D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F81BA3-4799-7BC2-89F1-F4F10259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82AC1A-B36D-8F3A-D2FD-32C6885E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00A0BA-ABC8-D258-59D3-438A24BA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5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26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1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48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92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16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58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0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14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09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7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8D192-881C-54C2-1A0F-F0E4B52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67E728-3E9B-0C59-909D-8B56BF70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9C74AA-7C53-8398-1E9B-DA70A496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68C963-C56C-C1D3-643A-EF6B719F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52E34B-4E99-02BB-8377-860F3F4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4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02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82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9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17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752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432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101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3638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55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97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7A5025-1098-B097-3688-F3E7EB7F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C69C66-15C1-770D-8777-D6F4C2832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710C36-9300-53EB-785F-EB25ABAC3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2EC5-B5AD-9335-E39E-F432CC21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33A04C-9F98-6233-F02D-2877E2D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941362-1BE9-90DB-B682-A7A8FFED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9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065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043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5940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054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8207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7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7955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20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BEE10-301E-B9CC-55F4-44CEDCD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D029CD-02BE-3659-6B7C-D835677B9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CF3474-ABF6-30F8-7590-7FC23C4B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7D543BC-BD0E-6845-552A-24934853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60EF1B-7AAA-DC7B-4FEA-9DC5E4224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0E45C0-4D4C-1EDC-CE15-BC28340A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883B1B6-A1F1-E1AD-05F8-8636D724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89EB2C-87A7-7FC1-F79A-C8484DF1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4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95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375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773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76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076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34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285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66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561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6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66B111-C340-AC6B-358C-BF4B8CB3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9041AA-8010-E866-F53C-C4B5B05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3CB027-FEF2-8317-1D4A-CCB6A19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F1384A-22FD-A8FF-4D48-944F9194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23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966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771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4739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423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312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299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788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796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D3315F-2004-226F-CBEE-D878CE98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4DA4AC-CCC6-5F60-A337-E73B068A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BD3438-9D5F-E333-237D-C2AA00E7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71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6139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6223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590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5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5713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324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5747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65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19E2A3-EE67-B338-4BD9-546989F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157B6-1001-F562-9C8F-81C3CD37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1F2AD1-2C70-9F07-D21E-64BC4E22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CDEDAE-5735-38A0-441D-97CF9227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EBCBCC-6A82-08CF-9736-0144EC1A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88D619-5B64-3DFC-AC91-82910004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25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46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555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777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65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1994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468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9893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73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1C045-D789-89F1-C9C4-6209FE0C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CDED198-F618-9530-9F30-1ABDEE74D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7C0E23-C2E2-1037-BA98-CF27BADB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7A9DD5-0372-EEB3-B549-6B907D9F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F29B02-1582-32AF-A374-C275E55D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1EA698-DB8D-F666-6149-A55425E2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293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9260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588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1042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9299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1542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175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228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650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3573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923A-E577-4CCE-A7F3-04C11B9D5C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35E39-BCCF-4648-8FA8-9123507B53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5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32BD880-F03B-9AB8-6401-922DD4D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4449F0-3265-66FA-3DFC-8B82CB3E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038603-F92D-91F0-6723-D9B4BD2F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66192-3EF7-BF03-BD18-9ED952710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873E93-121E-9C2E-CF81-534582C2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2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3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1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2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9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8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0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6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7AB6D-33CB-4458-8F9D-B88F528A3A9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E29D-820C-45FE-B2FF-557B9F54E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1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gif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21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8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39.emf"/><Relationship Id="rId10" Type="http://schemas.openxmlformats.org/officeDocument/2006/relationships/image" Target="../media/image27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3360689"/>
            <a:ext cx="2329727" cy="26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539471" y="924697"/>
            <a:ext cx="7189114" cy="277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 EM VÀO ĐỘI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4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4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404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03" y="3748706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51224" y="15400"/>
            <a:ext cx="2220345" cy="28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0906" y="240575"/>
            <a:ext cx="2228365" cy="266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325198" y="961511"/>
            <a:ext cx="1601551" cy="17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82461" y="3621919"/>
            <a:ext cx="1361336" cy="9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16" y="3304063"/>
            <a:ext cx="3988945" cy="28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80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8BEB3A0-E73D-180E-F1E9-6A02DE27870D}"/>
              </a:ext>
            </a:extLst>
          </p:cNvPr>
          <p:cNvSpPr/>
          <p:nvPr/>
        </p:nvSpPr>
        <p:spPr>
          <a:xfrm>
            <a:off x="404602" y="286303"/>
            <a:ext cx="9972975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1"/>
              </a:solidFill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3.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ở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bài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tập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2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bổ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sung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điều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gì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cho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câu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?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D5C541F-F969-BDF5-0F39-645AEBC8CECD}"/>
              </a:ext>
            </a:extLst>
          </p:cNvPr>
          <p:cNvGrpSpPr/>
          <p:nvPr/>
        </p:nvGrpSpPr>
        <p:grpSpPr>
          <a:xfrm>
            <a:off x="3180824" y="1225550"/>
            <a:ext cx="7442726" cy="5118803"/>
            <a:chOff x="2545824" y="1121032"/>
            <a:chExt cx="6092486" cy="50074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F6CE6F5A-0C74-FC47-2AC8-72022C105C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-2861" t="-2567" r="-5299" b="-3606"/>
            <a:stretch/>
          </p:blipFill>
          <p:spPr bwMode="auto">
            <a:xfrm>
              <a:off x="2545824" y="1121032"/>
              <a:ext cx="6092486" cy="5007421"/>
            </a:xfrm>
            <a:prstGeom prst="round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859CB6D-E4C9-9CB6-E24A-C0F6A3E6D6AF}"/>
                </a:ext>
              </a:extLst>
            </p:cNvPr>
            <p:cNvSpPr txBox="1"/>
            <p:nvPr/>
          </p:nvSpPr>
          <p:spPr>
            <a:xfrm>
              <a:off x="4611359" y="1745732"/>
              <a:ext cx="3395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</a:rPr>
                <a:t>Cảm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xúc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người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nói</a:t>
              </a:r>
              <a:r>
                <a:rPr lang="en-US" sz="3200" b="1" dirty="0">
                  <a:solidFill>
                    <a:srgbClr val="00B050"/>
                  </a:solidFill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378D81A-093F-6548-E3A1-4E3703A3CEC8}"/>
                </a:ext>
              </a:extLst>
            </p:cNvPr>
            <p:cNvSpPr txBox="1"/>
            <p:nvPr/>
          </p:nvSpPr>
          <p:spPr>
            <a:xfrm>
              <a:off x="4745182" y="2890391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Mong muốn của người nói.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BA94E82-4225-7C51-D9C6-A25B5F2F17C4}"/>
                </a:ext>
              </a:extLst>
            </p:cNvPr>
            <p:cNvSpPr txBox="1"/>
            <p:nvPr/>
          </p:nvSpPr>
          <p:spPr>
            <a:xfrm>
              <a:off x="4745182" y="4445185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</a:rPr>
                <a:t>Nội dung kể, tả, giới thiệu. </a:t>
              </a:r>
            </a:p>
          </p:txBody>
        </p:sp>
      </p:grpSp>
      <p:pic>
        <p:nvPicPr>
          <p:cNvPr id="12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xmlns="" id="{F0403072-AB22-0D4B-A141-E61CFFE03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424" r="-2438" b="-1424"/>
          <a:stretch/>
        </p:blipFill>
        <p:spPr bwMode="auto">
          <a:xfrm flipH="1">
            <a:off x="-529326" y="2527540"/>
            <a:ext cx="4013200" cy="49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7776440-C804-56A4-6359-CC5D55FCB516}"/>
              </a:ext>
            </a:extLst>
          </p:cNvPr>
          <p:cNvSpPr/>
          <p:nvPr/>
        </p:nvSpPr>
        <p:spPr>
          <a:xfrm>
            <a:off x="3606800" y="1339850"/>
            <a:ext cx="6457950" cy="169441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ECA4CC3-93C1-791B-11DD-8D205C77D68B}"/>
              </a:ext>
            </a:extLst>
          </p:cNvPr>
          <p:cNvSpPr/>
          <p:nvPr/>
        </p:nvSpPr>
        <p:spPr>
          <a:xfrm>
            <a:off x="676139" y="363538"/>
            <a:ext cx="9890261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1"/>
              </a:solidFill>
              <a:latin typeface="OpenSans"/>
            </a:endParaRPr>
          </a:p>
          <a:p>
            <a:pPr algn="just"/>
            <a:endParaRPr lang="en-US" sz="3200" b="1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 b="1" dirty="0">
              <a:solidFill>
                <a:srgbClr val="000000"/>
              </a:solidFill>
              <a:latin typeface="OpenSans"/>
            </a:endParaRPr>
          </a:p>
          <a:p>
            <a:pPr algn="just"/>
            <a:endParaRPr lang="en-US" sz="3200" b="1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 các câu dưới đây thành câu cảm (theo mẫu).</a:t>
            </a:r>
            <a:endParaRPr lang="vi-VN" sz="3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 dirty="0">
              <a:solidFill>
                <a:srgbClr val="000000"/>
              </a:solidFill>
              <a:latin typeface="OpenSans"/>
            </a:endParaRP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908077-0E2C-4F44-8395-DC44FBA65D14}"/>
              </a:ext>
            </a:extLst>
          </p:cNvPr>
          <p:cNvSpPr txBox="1"/>
          <p:nvPr/>
        </p:nvSpPr>
        <p:spPr>
          <a:xfrm>
            <a:off x="676139" y="1251546"/>
            <a:ext cx="624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70C0"/>
                </a:solidFill>
                <a:effectLst/>
                <a:latin typeface="+mj-lt"/>
              </a:rPr>
              <a:t>M: Quyển từ điển này hữu ích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.  </a:t>
            </a:r>
            <a:endParaRPr lang="vi-VN" sz="2800" b="1" i="0" dirty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CE06888-9BDE-D656-C33C-E4B01C26D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r="5250"/>
          <a:stretch/>
        </p:blipFill>
        <p:spPr bwMode="auto">
          <a:xfrm>
            <a:off x="1381125" y="1957444"/>
            <a:ext cx="10420350" cy="444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E1E177-C7F1-AFE2-4EB1-495A6D376031}"/>
              </a:ext>
            </a:extLst>
          </p:cNvPr>
          <p:cNvSpPr txBox="1"/>
          <p:nvPr/>
        </p:nvSpPr>
        <p:spPr>
          <a:xfrm>
            <a:off x="5619749" y="12835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chemeClr val="accent2"/>
                </a:solidFill>
                <a:effectLst/>
                <a:latin typeface="+mj-lt"/>
              </a:rPr>
              <a:t>=&gt; Quyển từ điển này hữu ích quá!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1BC929-5F93-5865-93A8-F0E6C3FA53D0}"/>
              </a:ext>
            </a:extLst>
          </p:cNvPr>
          <p:cNvSpPr txBox="1"/>
          <p:nvPr/>
        </p:nvSpPr>
        <p:spPr>
          <a:xfrm>
            <a:off x="1704974" y="2782679"/>
            <a:ext cx="4800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70C0"/>
                </a:solidFill>
                <a:effectLst/>
                <a:latin typeface="OpenSans"/>
              </a:rPr>
              <a:t>a.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12F239-347F-8A6D-BC98-F319397ED015}"/>
              </a:ext>
            </a:extLst>
          </p:cNvPr>
          <p:cNvSpPr txBox="1"/>
          <p:nvPr/>
        </p:nvSpPr>
        <p:spPr>
          <a:xfrm>
            <a:off x="5705475" y="283414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F3AD22D-A5D7-81FF-4C49-4F64471C8C46}"/>
              </a:ext>
            </a:extLst>
          </p:cNvPr>
          <p:cNvSpPr txBox="1"/>
          <p:nvPr/>
        </p:nvSpPr>
        <p:spPr>
          <a:xfrm>
            <a:off x="1531165" y="3808579"/>
            <a:ext cx="5020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70C0"/>
                </a:solidFill>
                <a:effectLst/>
                <a:latin typeface="+mj-lt"/>
              </a:rPr>
              <a:t>b. Thư viện trường mình rộng.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77E370-B2C6-5AC7-920E-B25D7A23E02C}"/>
              </a:ext>
            </a:extLst>
          </p:cNvPr>
          <p:cNvSpPr txBox="1"/>
          <p:nvPr/>
        </p:nvSpPr>
        <p:spPr>
          <a:xfrm>
            <a:off x="5995852" y="3839732"/>
            <a:ext cx="5942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 viện trường mình rộng lắm!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1BAF49E-3883-6252-C269-C0CF13A6A235}"/>
              </a:ext>
            </a:extLst>
          </p:cNvPr>
          <p:cNvSpPr txBox="1"/>
          <p:nvPr/>
        </p:nvSpPr>
        <p:spPr>
          <a:xfrm>
            <a:off x="1598477" y="4783017"/>
            <a:ext cx="4397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Thư viện đón cửa muộn.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5EB8965-B0E3-D395-03F4-9C9453841401}"/>
              </a:ext>
            </a:extLst>
          </p:cNvPr>
          <p:cNvSpPr txBox="1"/>
          <p:nvPr/>
        </p:nvSpPr>
        <p:spPr>
          <a:xfrm>
            <a:off x="5670504" y="483447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 viện đóng cửa muộn thế!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  <p:bldP spid="15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22" r="2499" b="2222"/>
          <a:stretch>
            <a:fillRect/>
          </a:stretch>
        </p:blipFill>
        <p:spPr bwMode="auto">
          <a:xfrm>
            <a:off x="-1" y="0"/>
            <a:ext cx="12078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CFB3F545-67D2-4E85-B546-86E9AE4DF57B}"/>
              </a:ext>
            </a:extLst>
          </p:cNvPr>
          <p:cNvSpPr/>
          <p:nvPr/>
        </p:nvSpPr>
        <p:spPr>
          <a:xfrm>
            <a:off x="496014" y="2037755"/>
            <a:ext cx="319087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C9EBE800-4998-4CCC-AFBA-6372C97F4D18}"/>
              </a:ext>
            </a:extLst>
          </p:cNvPr>
          <p:cNvSpPr/>
          <p:nvPr/>
        </p:nvSpPr>
        <p:spPr>
          <a:xfrm>
            <a:off x="3686888" y="1875830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8FACB30-A434-4FEA-BDE3-074565CAD8AB}"/>
              </a:ext>
            </a:extLst>
          </p:cNvPr>
          <p:cNvSpPr/>
          <p:nvPr/>
        </p:nvSpPr>
        <p:spPr>
          <a:xfrm>
            <a:off x="4102466" y="1541286"/>
            <a:ext cx="2407341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1DFA8DC-9A35-43F3-BB9C-0DB6DDD0967C}"/>
              </a:ext>
            </a:extLst>
          </p:cNvPr>
          <p:cNvSpPr/>
          <p:nvPr/>
        </p:nvSpPr>
        <p:spPr>
          <a:xfrm>
            <a:off x="4125035" y="4214218"/>
            <a:ext cx="2407341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964213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0831C0C-ED0F-4CCF-94CF-F2704E8A0F54}"/>
              </a:ext>
            </a:extLst>
          </p:cNvPr>
          <p:cNvSpPr/>
          <p:nvPr/>
        </p:nvSpPr>
        <p:spPr>
          <a:xfrm>
            <a:off x="7294371" y="3313898"/>
            <a:ext cx="4377675" cy="12349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78241" y="4715821"/>
            <a:ext cx="784563" cy="1143993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8B794A3-16E1-43AC-AFDC-F3905840FA3F}"/>
              </a:ext>
            </a:extLst>
          </p:cNvPr>
          <p:cNvSpPr/>
          <p:nvPr/>
        </p:nvSpPr>
        <p:spPr>
          <a:xfrm>
            <a:off x="7315911" y="4947617"/>
            <a:ext cx="4377676" cy="1447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982977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3F5565C-1E41-47EB-A30F-DD6F65AAD4D3}"/>
              </a:ext>
            </a:extLst>
          </p:cNvPr>
          <p:cNvSpPr/>
          <p:nvPr/>
        </p:nvSpPr>
        <p:spPr>
          <a:xfrm>
            <a:off x="7344490" y="1420136"/>
            <a:ext cx="4308508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2130" y="296926"/>
            <a:ext cx="9994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55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TẬP: MỞ RỘNG VỐN TỪ VỀ THƯ VIỆN, CÂU CẢM</a:t>
            </a:r>
          </a:p>
        </p:txBody>
      </p:sp>
    </p:spTree>
    <p:extLst>
      <p:ext uri="{BB962C8B-B14F-4D97-AF65-F5344CB8AC3E}">
        <p14:creationId xmlns:p14="http://schemas.microsoft.com/office/powerpoint/2010/main" val="32802013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Right Triangle 4106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xmlns="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011657"/>
            <a:ext cx="5793696" cy="57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0F183B-F461-F208-C447-5F1841BAEE63}"/>
              </a:ext>
            </a:extLst>
          </p:cNvPr>
          <p:cNvSpPr txBox="1"/>
          <p:nvPr/>
        </p:nvSpPr>
        <p:spPr>
          <a:xfrm>
            <a:off x="4994032" y="2719967"/>
            <a:ext cx="6316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 viết thông báo</a:t>
            </a:r>
          </a:p>
        </p:txBody>
      </p:sp>
    </p:spTree>
    <p:extLst>
      <p:ext uri="{BB962C8B-B14F-4D97-AF65-F5344CB8AC3E}">
        <p14:creationId xmlns:p14="http://schemas.microsoft.com/office/powerpoint/2010/main" val="1148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FA26C5F-D41F-2C5E-1C9C-CA495132DCED}"/>
              </a:ext>
            </a:extLst>
          </p:cNvPr>
          <p:cNvSpPr/>
          <p:nvPr/>
        </p:nvSpPr>
        <p:spPr>
          <a:xfrm>
            <a:off x="825228" y="316152"/>
            <a:ext cx="9077527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6E8EDB-72E0-5324-6D72-254C686D3D50}"/>
              </a:ext>
            </a:extLst>
          </p:cNvPr>
          <p:cNvSpPr txBox="1"/>
          <p:nvPr/>
        </p:nvSpPr>
        <p:spPr>
          <a:xfrm>
            <a:off x="574766" y="371338"/>
            <a:ext cx="11469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smtClean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3200" b="1" i="0" dirty="0">
                <a:effectLst/>
                <a:latin typeface="OpenSans"/>
              </a:rPr>
              <a:t>Đọc thông báo dưới đây và thực hiện </a:t>
            </a:r>
            <a:r>
              <a:rPr lang="vi-VN" sz="3200" b="1" i="0" dirty="0" smtClean="0">
                <a:effectLst/>
                <a:latin typeface="OpenSans"/>
              </a:rPr>
              <a:t>các</a:t>
            </a:r>
            <a:r>
              <a:rPr lang="en-US" sz="3200" b="1" i="0" dirty="0" smtClean="0">
                <a:effectLst/>
                <a:latin typeface="OpenSans"/>
              </a:rPr>
              <a:t> </a:t>
            </a:r>
            <a:r>
              <a:rPr lang="en-US" sz="3200" b="1" i="0" dirty="0" err="1" smtClean="0">
                <a:effectLst/>
                <a:latin typeface="OpenSans"/>
              </a:rPr>
              <a:t>yêu</a:t>
            </a:r>
            <a:r>
              <a:rPr lang="vi-VN" sz="3200" b="1" i="0" dirty="0" smtClean="0">
                <a:effectLst/>
                <a:latin typeface="OpenSans"/>
              </a:rPr>
              <a:t> </a:t>
            </a:r>
            <a:r>
              <a:rPr lang="vi-VN" sz="3200" b="1" i="0" dirty="0">
                <a:effectLst/>
                <a:latin typeface="OpenSans"/>
              </a:rPr>
              <a:t>cầu.</a:t>
            </a:r>
            <a:endParaRPr lang="en-US" sz="3200" b="1" dirty="0">
              <a:latin typeface="Open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FA1629-C75F-6F4B-33E2-F40E8CF3F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905" y="1640493"/>
            <a:ext cx="9165270" cy="4451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790494-0FBA-306B-A338-ADED51A48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4" y="236968"/>
            <a:ext cx="743014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40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ình ảnh Bằng Tay Hoạt Hình Người Suy Nghĩ Không Biết Suy Nghĩ Suy Tư PNG ,  Cậu Bé đáng Yêu, Hàm Xúc, Hoa Văn Trang Trí PNG miễn phí tải tập">
            <a:extLst>
              <a:ext uri="{FF2B5EF4-FFF2-40B4-BE49-F238E27FC236}">
                <a16:creationId xmlns:a16="http://schemas.microsoft.com/office/drawing/2014/main" xmlns="" id="{B77ADBBF-5023-4EBC-04B0-8D55FF676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r="9089" b="18338"/>
          <a:stretch/>
        </p:blipFill>
        <p:spPr bwMode="auto">
          <a:xfrm flipH="1">
            <a:off x="8474369" y="0"/>
            <a:ext cx="3717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Rectangle 2080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F22B7C-A696-D91C-417F-BA7FE717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74" y="-266777"/>
            <a:ext cx="5918601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a. Sắp xếp các phần sau theo thứ tự của bản thông báo.</a:t>
            </a:r>
            <a:r>
              <a:rPr lang="en-US" sz="3700" b="1" i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sz="3700" b="1" i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</a:br>
            <a:r>
              <a:rPr lang="en-US" sz="3700" b="1" i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sz="3700" b="1" i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</a:br>
            <a:endParaRPr lang="en-US" sz="3700" b="1">
              <a:solidFill>
                <a:srgbClr val="FFC000"/>
              </a:solidFill>
              <a:latin typeface="Nunito Black" panose="00000A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6507F8A-4B26-4BA4-C328-628B9772685D}"/>
              </a:ext>
            </a:extLst>
          </p:cNvPr>
          <p:cNvSpPr/>
          <p:nvPr/>
        </p:nvSpPr>
        <p:spPr>
          <a:xfrm>
            <a:off x="53999" y="1971693"/>
            <a:ext cx="2853661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Nội dung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ADDD7E4-C03C-C993-95B2-B8C0BA9F57D6}"/>
              </a:ext>
            </a:extLst>
          </p:cNvPr>
          <p:cNvSpPr/>
          <p:nvPr/>
        </p:nvSpPr>
        <p:spPr>
          <a:xfrm>
            <a:off x="2907660" y="2004584"/>
            <a:ext cx="2400528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Tiêu đề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B2B5C79-25A5-00E4-3E66-4161ABDABB9B}"/>
              </a:ext>
            </a:extLst>
          </p:cNvPr>
          <p:cNvSpPr/>
          <p:nvPr/>
        </p:nvSpPr>
        <p:spPr>
          <a:xfrm>
            <a:off x="5335185" y="1998008"/>
            <a:ext cx="3139182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Người viết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CED42178-DC09-A8A2-D772-F525B129B2B4}"/>
              </a:ext>
            </a:extLst>
          </p:cNvPr>
          <p:cNvSpPr/>
          <p:nvPr/>
        </p:nvSpPr>
        <p:spPr>
          <a:xfrm>
            <a:off x="3848374" y="2871577"/>
            <a:ext cx="473646" cy="77287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D7388393-0CD8-AFBF-8972-5178FCFFB2C9}"/>
              </a:ext>
            </a:extLst>
          </p:cNvPr>
          <p:cNvSpPr/>
          <p:nvPr/>
        </p:nvSpPr>
        <p:spPr>
          <a:xfrm>
            <a:off x="3871101" y="4602796"/>
            <a:ext cx="473646" cy="77287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38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1 3.33333E-6 L -0.01171 0.00023 C 0.00612 0.02291 -0.00273 0.01018 0.01928 0.04514 C 0.0224 0.05 0.02474 0.05648 0.02839 0.05995 C 0.06276 0.09398 0.02006 0.05023 0.05287 0.08865 C 0.05756 0.09398 0.0629 0.09791 0.06758 0.10347 C 0.07032 0.10694 0.07214 0.11273 0.07487 0.1162 C 0.07878 0.12152 0.08321 0.125 0.08711 0.12986 C 0.09102 0.13541 0.09467 0.1412 0.0987 0.14652 C 0.10625 0.15694 0.11355 0.16828 0.12201 0.17662 C 0.12344 0.17824 0.12487 0.17916 0.12631 0.18102 C 0.12748 0.18217 0.128 0.18495 0.1293 0.18634 C 0.13425 0.19143 0.13972 0.19537 0.14506 0.19977 C 0.14766 0.20208 0.15079 0.20301 0.153 0.20625 C 0.15456 0.20833 0.15573 0.21111 0.1573 0.2125 C 0.1629 0.21689 0.16875 0.21967 0.17435 0.22314 C 0.18086 0.22731 0.17904 0.22592 0.18542 0.22847 C 0.18672 0.22986 0.1879 0.23102 0.1892 0.23171 C 0.19063 0.23264 0.19245 0.23287 0.19401 0.23379 C 0.19545 0.23449 0.19675 0.23541 0.19831 0.23564 C 0.19896 0.23634 0.19948 0.2368 0.20013 0.23703 C 0.20196 0.23796 0.20378 0.23796 0.20573 0.23912 C 0.21446 0.24375 0.21029 0.24328 0.21381 0.24328 L 0.21381 0.24375 " pathEditMode="relative" rAng="0" ptsTypes="AAAAAAAAAAAAAAAAAAAA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3.95833E-6 0.00023 C -0.0086 0.02315 -0.01628 0.04792 -0.02539 0.07014 C -0.03112 0.08403 -0.03842 0.09444 -0.04467 0.10741 C -0.05026 0.11944 -0.05521 0.1338 -0.06094 0.14583 C -0.13477 0.29931 -0.06797 0.15694 -0.11042 0.23958 C -0.12136 0.26111 -0.13256 0.28241 -0.14284 0.30532 C -0.14792 0.31667 -0.15248 0.32801 -0.15769 0.33843 C -0.16329 0.35 -0.16901 0.36088 -0.17513 0.37153 C -0.21029 0.43357 -0.15847 0.33542 -0.19818 0.40995 C -0.21732 0.44607 -0.20404 0.425 -0.22006 0.44884 C -0.22032 0.45 -0.22058 0.45162 -0.22097 0.45301 C -0.22409 0.46366 -0.22292 0.45671 -0.22396 0.46389 C -0.22448 0.47361 -0.22618 0.50069 -0.22448 0.50926 C -0.22383 0.51204 -0.22201 0.50579 -0.22045 0.50486 C -0.21967 0.50417 -0.21875 0.50486 -0.21797 0.50486 L -0.21602 0.50255 " pathEditMode="relative" rAng="0" ptsTypes="AAAAAAAAAAAAA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7" grpId="0" animBg="1"/>
      <p:bldP spid="7" grpId="1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Hình ảnh Bằng Tay Hoạt Hình Người Suy Nghĩ Không Biết Suy Nghĩ Suy Tư PNG ,  Cậu Bé đáng Yêu, Hàm Xúc, Hoa Văn Trang Trí PNG miễn phí tải tập">
            <a:extLst>
              <a:ext uri="{FF2B5EF4-FFF2-40B4-BE49-F238E27FC236}">
                <a16:creationId xmlns:a16="http://schemas.microsoft.com/office/drawing/2014/main" xmlns="" id="{B77ADBBF-5023-4EBC-04B0-8D55FF676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r="9089" b="18338"/>
          <a:stretch/>
        </p:blipFill>
        <p:spPr bwMode="auto">
          <a:xfrm flipH="1">
            <a:off x="6564702" y="0"/>
            <a:ext cx="5627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Rectangle 2080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F22B7C-A696-D91C-417F-BA7FE717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3" y="1088675"/>
            <a:ext cx="6437380" cy="2908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vi-VN">
                <a:solidFill>
                  <a:srgbClr val="FFFF00"/>
                </a:solidFill>
                <a:latin typeface="Nunito Black" panose="00000A00000000000000" pitchFamily="2" charset="0"/>
              </a:rPr>
              <a:t>b. Nêu rõ những thông tin được thể hiện trong nội dung của thông báo.</a:t>
            </a:r>
            <a:r>
              <a:rPr lang="vi-VN">
                <a:solidFill>
                  <a:srgbClr val="FFFF00"/>
                </a:solidFill>
              </a:rPr>
              <a:t/>
            </a:r>
            <a:br>
              <a:rPr lang="vi-VN">
                <a:solidFill>
                  <a:srgbClr val="FFFF00"/>
                </a:solidFill>
              </a:rPr>
            </a:br>
            <a:endParaRPr lang="en-US" sz="3700" b="1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3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78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6" name="Freeform: Shape 3080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7" name="Right Triangle 3082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Người đàn ông suy nghĩ hoạt hình bằng tay | Công cụ đồ họa PSD Tải xuống  miễn phí - Pikbest">
            <a:extLst>
              <a:ext uri="{FF2B5EF4-FFF2-40B4-BE49-F238E27FC236}">
                <a16:creationId xmlns:a16="http://schemas.microsoft.com/office/drawing/2014/main" xmlns="" id="{0D1C1C7F-36D0-4796-6075-5E24AE2811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714" l="10000" r="90000">
                        <a14:foregroundMark x1="37857" y1="32857" x2="45714" y2="41571"/>
                        <a14:foregroundMark x1="52000" y1="29857" x2="53571" y2="36429"/>
                        <a14:foregroundMark x1="36571" y1="34000" x2="38429" y2="40000"/>
                        <a14:foregroundMark x1="40714" y1="34857" x2="38857" y2="42429"/>
                        <a14:foregroundMark x1="44143" y1="74714" x2="46000" y2="94143"/>
                        <a14:foregroundMark x1="46000" y1="94143" x2="45714" y2="93571"/>
                        <a14:foregroundMark x1="52286" y1="77143" x2="57571" y2="93429"/>
                        <a14:foregroundMark x1="53143" y1="75429" x2="53429" y2="97714"/>
                        <a14:foregroundMark x1="45286" y1="77571" x2="43429" y2="92429"/>
                        <a14:foregroundMark x1="43429" y1="92429" x2="40714" y2="8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3990" y="4261387"/>
            <a:ext cx="3684367" cy="26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B6D1C84-22F8-1B2E-BFC7-1644310C84A7}"/>
              </a:ext>
            </a:extLst>
          </p:cNvPr>
          <p:cNvSpPr/>
          <p:nvPr/>
        </p:nvSpPr>
        <p:spPr>
          <a:xfrm>
            <a:off x="4497083" y="2302445"/>
            <a:ext cx="3291841" cy="1738318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3244AB-FA5D-44DA-277E-3A5A32BEBE89}"/>
              </a:ext>
            </a:extLst>
          </p:cNvPr>
          <p:cNvSpPr txBox="1"/>
          <p:nvPr/>
        </p:nvSpPr>
        <p:spPr>
          <a:xfrm>
            <a:off x="4336611" y="2571440"/>
            <a:ext cx="3612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NỘI DUNG THÔNG BÁO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xmlns="" id="{305CD188-48A8-5F3B-E06F-134982D178F7}"/>
              </a:ext>
            </a:extLst>
          </p:cNvPr>
          <p:cNvSpPr/>
          <p:nvPr/>
        </p:nvSpPr>
        <p:spPr>
          <a:xfrm>
            <a:off x="2539269" y="1562374"/>
            <a:ext cx="3555877" cy="141436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xmlns="" id="{BE364DDB-57F1-27B4-E92B-2B1E8B69D0B5}"/>
              </a:ext>
            </a:extLst>
          </p:cNvPr>
          <p:cNvSpPr/>
          <p:nvPr/>
        </p:nvSpPr>
        <p:spPr>
          <a:xfrm flipH="1">
            <a:off x="6143004" y="1555683"/>
            <a:ext cx="3803563" cy="141436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xmlns="" id="{05DD67F3-E3B8-4EF6-96AB-C7FD7FB7A186}"/>
              </a:ext>
            </a:extLst>
          </p:cNvPr>
          <p:cNvSpPr/>
          <p:nvPr/>
        </p:nvSpPr>
        <p:spPr>
          <a:xfrm flipH="1" flipV="1">
            <a:off x="6200337" y="3207497"/>
            <a:ext cx="3956737" cy="1609230"/>
          </a:xfrm>
          <a:prstGeom prst="arc">
            <a:avLst>
              <a:gd name="adj1" fmla="val 16316903"/>
              <a:gd name="adj2" fmla="val 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xmlns="" id="{FC1A0C72-0C71-E731-2CD0-546A64F13040}"/>
              </a:ext>
            </a:extLst>
          </p:cNvPr>
          <p:cNvSpPr/>
          <p:nvPr/>
        </p:nvSpPr>
        <p:spPr>
          <a:xfrm flipV="1">
            <a:off x="2034926" y="3221837"/>
            <a:ext cx="4192192" cy="1609230"/>
          </a:xfrm>
          <a:prstGeom prst="arc">
            <a:avLst>
              <a:gd name="adj1" fmla="val 16316903"/>
              <a:gd name="adj2" fmla="val 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D8F59C8-9ADD-282E-A75D-D5EAC76FE367}"/>
              </a:ext>
            </a:extLst>
          </p:cNvPr>
          <p:cNvSpPr/>
          <p:nvPr/>
        </p:nvSpPr>
        <p:spPr>
          <a:xfrm>
            <a:off x="697085" y="776566"/>
            <a:ext cx="3604149" cy="173831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gian thành lập câu lạc bộ: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15/10/2022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EA1BC55-FCD6-BC40-F68E-EB75D2FDD5A8}"/>
              </a:ext>
            </a:extLst>
          </p:cNvPr>
          <p:cNvSpPr/>
          <p:nvPr/>
        </p:nvSpPr>
        <p:spPr>
          <a:xfrm>
            <a:off x="8010569" y="744878"/>
            <a:ext cx="3636682" cy="18265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đăng kí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tham gia: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Văn phòng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nhà trường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D08AF30-A41A-E02A-4CAF-B3ADEE776B2C}"/>
              </a:ext>
            </a:extLst>
          </p:cNvPr>
          <p:cNvSpPr/>
          <p:nvPr/>
        </p:nvSpPr>
        <p:spPr>
          <a:xfrm>
            <a:off x="8046002" y="4082065"/>
            <a:ext cx="3601249" cy="184532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hạn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đăng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kí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: </a:t>
            </a:r>
            <a:endParaRPr lang="en-US" sz="2800" b="1" dirty="0" smtClean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Nunito Black" panose="00000A00000000000000" pitchFamily="2" charset="0"/>
              </a:rPr>
              <a:t>1/10/2022 </a:t>
            </a:r>
            <a:r>
              <a:rPr lang="en-US" sz="28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đến</a:t>
            </a:r>
            <a:endParaRPr lang="en-US" sz="2800" b="1" dirty="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Nunito Black" panose="00000A00000000000000" pitchFamily="2" charset="0"/>
              </a:rPr>
              <a:t>10/10/2022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B79D19E0-076B-8FF6-27D6-AD6F0AB7A42A}"/>
              </a:ext>
            </a:extLst>
          </p:cNvPr>
          <p:cNvSpPr/>
          <p:nvPr/>
        </p:nvSpPr>
        <p:spPr>
          <a:xfrm>
            <a:off x="697085" y="4067668"/>
            <a:ext cx="3684368" cy="192456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tìm hiểu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thông tin: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Trang mạng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của trường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CF48E0F-F846-4EF9-E13B-9CCD34984F48}"/>
              </a:ext>
            </a:extLst>
          </p:cNvPr>
          <p:cNvSpPr/>
          <p:nvPr/>
        </p:nvSpPr>
        <p:spPr>
          <a:xfrm>
            <a:off x="720979" y="776567"/>
            <a:ext cx="3604149" cy="173831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gian thành lập câu lạc bộ: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15/10/2022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7058D3A-0407-9745-4500-AA46520BF589}"/>
              </a:ext>
            </a:extLst>
          </p:cNvPr>
          <p:cNvSpPr/>
          <p:nvPr/>
        </p:nvSpPr>
        <p:spPr>
          <a:xfrm>
            <a:off x="8034463" y="744879"/>
            <a:ext cx="3636682" cy="18265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đăng kí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tham gia: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Văn phòng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nhà trường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ED2A61-FA6A-3500-519A-BE8FC8E2F9DE}"/>
              </a:ext>
            </a:extLst>
          </p:cNvPr>
          <p:cNvSpPr/>
          <p:nvPr/>
        </p:nvSpPr>
        <p:spPr>
          <a:xfrm>
            <a:off x="8286425" y="4792811"/>
            <a:ext cx="3196558" cy="86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xmlns="" id="{6BF89811-EF86-4F24-8973-3749C8FBCF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xmlns="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" y="0"/>
            <a:ext cx="12191996" cy="6858000"/>
            <a:chOff x="1" y="0"/>
            <a:chExt cx="12191996" cy="6858000"/>
          </a:xfrm>
        </p:grpSpPr>
        <p:sp useBgFill="1">
          <p:nvSpPr>
            <p:cNvPr id="4106" name="Rectangle 4105">
              <a:extLst>
                <a:ext uri="{FF2B5EF4-FFF2-40B4-BE49-F238E27FC236}">
                  <a16:creationId xmlns:a16="http://schemas.microsoft.com/office/drawing/2014/main" xmlns="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xmlns="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xmlns="" id="{19419667-6EB3-488D-8BD4-9D972AC110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87375" y="0"/>
            <a:ext cx="6404625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Hình ảnh Tư Duy Cậu Bé Png Tài Liệu PNG , Con Trai, Suy Nghĩ Cậu Bé, Học  Sinh Dễ Thương PNG miễn phí tải tập tin PSDComment và Vector">
            <a:extLst>
              <a:ext uri="{FF2B5EF4-FFF2-40B4-BE49-F238E27FC236}">
                <a16:creationId xmlns:a16="http://schemas.microsoft.com/office/drawing/2014/main" xmlns="" id="{6A3B3929-3F94-6960-2AC3-960D92252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0" b="95000" l="4917" r="92500">
                        <a14:foregroundMark x1="75250" y1="8750" x2="82583" y2="8917"/>
                        <a14:foregroundMark x1="80000" y1="7750" x2="83167" y2="7750"/>
                        <a14:foregroundMark x1="77167" y1="32917" x2="77917" y2="32917"/>
                        <a14:foregroundMark x1="9000" y1="90917" x2="13917" y2="90167"/>
                        <a14:foregroundMark x1="4917" y1="95000" x2="9833" y2="92750"/>
                        <a14:foregroundMark x1="88583" y1="85667" x2="92500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"/>
          <a:stretch/>
        </p:blipFill>
        <p:spPr bwMode="auto">
          <a:xfrm>
            <a:off x="7785463" y="-31801"/>
            <a:ext cx="4406537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noFill/>
          <a:ln w="203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BC63753-3284-F21E-C964-D26C721726A5}"/>
              </a:ext>
            </a:extLst>
          </p:cNvPr>
          <p:cNvSpPr txBox="1"/>
          <p:nvPr/>
        </p:nvSpPr>
        <p:spPr>
          <a:xfrm>
            <a:off x="406571" y="3233903"/>
            <a:ext cx="6357393" cy="341632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endParaRPr lang="en-US" sz="2800" b="1" i="0" dirty="0">
              <a:solidFill>
                <a:srgbClr val="FF0000"/>
              </a:solidFill>
              <a:effectLst/>
              <a:latin typeface="OpenSans"/>
            </a:endParaRP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Cuộc thi được tổ chức vào thời gian nào? Ở đâu?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Ai được đăng kí tham gia?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 hạn và cách đăng kí tham gia.</a:t>
            </a:r>
            <a:endParaRPr lang="en-US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vi-VN" sz="2800" b="1" i="0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74928B-07D0-1218-D042-3AE258A2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067" y="129943"/>
            <a:ext cx="8248711" cy="38257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b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40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sz="36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</a:br>
            <a:endParaRPr lang="en-US" sz="3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78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Khung giấy màu vàng - khung song ngữ png tải về - Miễn phí trong suốt Tấm  png Tải về.">
            <a:extLst>
              <a:ext uri="{FF2B5EF4-FFF2-40B4-BE49-F238E27FC236}">
                <a16:creationId xmlns:a16="http://schemas.microsoft.com/office/drawing/2014/main" xmlns="" id="{75325653-1A6B-6A81-D904-3F5355AA7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42" b="90000" l="10000" r="90000">
                        <a14:foregroundMark x1="45667" y1="10678" x2="57444" y2="11441"/>
                        <a14:foregroundMark x1="68778" y1="7881" x2="67444" y2="12797"/>
                        <a14:foregroundMark x1="65222" y1="9915" x2="67444" y2="7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4633" r="17503" b="14421"/>
          <a:stretch/>
        </p:blipFill>
        <p:spPr bwMode="auto">
          <a:xfrm>
            <a:off x="310417" y="-156778"/>
            <a:ext cx="11570400" cy="63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ED5E17-845B-ACF4-A966-E88FA089CBD7}"/>
              </a:ext>
            </a:extLst>
          </p:cNvPr>
          <p:cNvSpPr txBox="1"/>
          <p:nvPr/>
        </p:nvSpPr>
        <p:spPr>
          <a:xfrm>
            <a:off x="875243" y="567510"/>
            <a:ext cx="1044074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 smtClean="0">
                <a:solidFill>
                  <a:srgbClr val="FF0000"/>
                </a:solidFill>
                <a:effectLst/>
                <a:latin typeface="+mj-lt"/>
              </a:rPr>
              <a:t>THÔNG BÁO VỀ CUỘC THI IOE</a:t>
            </a:r>
            <a:endParaRPr lang="vi-VN" sz="2800" b="0" i="0" dirty="0">
              <a:solidFill>
                <a:srgbClr val="FF0000"/>
              </a:solidFill>
              <a:effectLst/>
              <a:latin typeface="OpenSans"/>
            </a:endParaRPr>
          </a:p>
          <a:p>
            <a:pPr algn="just"/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15/12/2024, Khối 3, tổ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chức cuộc thi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IOE cho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 khối.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 tin chi tiết được đăng trên trang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Zalo của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lớp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bạn học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 đăng kí tham gia cuộc thi với giáo viên chủ nhiệm.</a:t>
            </a: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 hạn đăng kí: từ ngày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15/10/2024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ngày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30/10/2024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trưởng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vi-VN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 Thùy Quyên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22" r="2499" b="2222"/>
          <a:stretch>
            <a:fillRect/>
          </a:stretch>
        </p:blipFill>
        <p:spPr bwMode="auto">
          <a:xfrm>
            <a:off x="-1" y="0"/>
            <a:ext cx="12078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464;p16">
            <a:extLst>
              <a:ext uri="{FF2B5EF4-FFF2-40B4-BE49-F238E27FC236}">
                <a16:creationId xmlns:a16="http://schemas.microsoft.com/office/drawing/2014/main" xmlns="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1922277" y="1204388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33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5" name="Rectangle 7176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Hình ảnh Làm Cô Gái Suy Nghĩ Thiền Rối Rắm Bàn Thời Gian Báo Thức PNG , Vấn  đề Clipart, Làm Vấn đề, Cô Gai Vị Thanh Niên PNG miễn phí tải">
            <a:extLst>
              <a:ext uri="{FF2B5EF4-FFF2-40B4-BE49-F238E27FC236}">
                <a16:creationId xmlns:a16="http://schemas.microsoft.com/office/drawing/2014/main" xmlns="" id="{5E29010F-625D-CABE-9D03-0FD9F7880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750" r="97417">
                        <a14:foregroundMark x1="28833" y1="10250" x2="43083" y2="25417"/>
                        <a14:foregroundMark x1="39333" y1="8417" x2="47083" y2="18167"/>
                        <a14:foregroundMark x1="23083" y1="24833" x2="51000" y2="16250"/>
                        <a14:foregroundMark x1="21833" y1="23333" x2="33833" y2="10083"/>
                        <a14:foregroundMark x1="33833" y1="10083" x2="42917" y2="5833"/>
                        <a14:foregroundMark x1="28833" y1="21250" x2="31750" y2="13917"/>
                        <a14:foregroundMark x1="31750" y1="13917" x2="29583" y2="23083"/>
                        <a14:foregroundMark x1="29000" y1="21750" x2="37167" y2="21000"/>
                        <a14:foregroundMark x1="27667" y1="20583" x2="38833" y2="23667"/>
                        <a14:foregroundMark x1="23083" y1="16167" x2="35333" y2="7000"/>
                        <a14:foregroundMark x1="35333" y1="7000" x2="47333" y2="9500"/>
                        <a14:foregroundMark x1="47333" y1="9500" x2="51250" y2="17250"/>
                        <a14:foregroundMark x1="51250" y1="17250" x2="51583" y2="21000"/>
                        <a14:foregroundMark x1="42333" y1="8250" x2="51250" y2="17417"/>
                        <a14:foregroundMark x1="51250" y1="17417" x2="53750" y2="22583"/>
                        <a14:foregroundMark x1="68333" y1="5917" x2="77250" y2="15000"/>
                        <a14:foregroundMark x1="65500" y1="21250" x2="72750" y2="29750"/>
                        <a14:foregroundMark x1="71500" y1="17000" x2="75667" y2="33667"/>
                        <a14:foregroundMark x1="75667" y1="33667" x2="74583" y2="32250"/>
                        <a14:foregroundMark x1="65250" y1="20500" x2="66083" y2="36250"/>
                        <a14:foregroundMark x1="71917" y1="18417" x2="79000" y2="27667"/>
                        <a14:foregroundMark x1="78667" y1="25083" x2="78667" y2="30417"/>
                        <a14:foregroundMark x1="69000" y1="5000" x2="71000" y2="7750"/>
                        <a14:foregroundMark x1="6333" y1="33583" x2="19833" y2="36583"/>
                        <a14:foregroundMark x1="2833" y1="50083" x2="8833" y2="50583"/>
                        <a14:foregroundMark x1="21083" y1="81417" x2="24250" y2="84083"/>
                        <a14:foregroundMark x1="24000" y1="68667" x2="25833" y2="75500"/>
                        <a14:foregroundMark x1="47250" y1="63333" x2="61250" y2="85167"/>
                        <a14:foregroundMark x1="61250" y1="85167" x2="60667" y2="84500"/>
                        <a14:foregroundMark x1="56917" y1="62417" x2="45500" y2="83917"/>
                        <a14:foregroundMark x1="45500" y1="83917" x2="45500" y2="83917"/>
                        <a14:foregroundMark x1="40583" y1="58500" x2="49167" y2="64000"/>
                        <a14:foregroundMark x1="64750" y1="73083" x2="80583" y2="72000"/>
                        <a14:foregroundMark x1="87500" y1="39083" x2="97417" y2="3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98" b="27252"/>
          <a:stretch/>
        </p:blipFill>
        <p:spPr bwMode="auto">
          <a:xfrm>
            <a:off x="-7198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946DD6-BE54-3DA3-1DC5-7C3BC61B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10" y="1734362"/>
            <a:ext cx="10363200" cy="29005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  <a:t>3. Đọc lại thông báo em viết, phát hiện lỗi và sửa lỗi (dùng từ, đặt câu, sắp xếp ý,...)</a:t>
            </a:r>
            <a: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endParaRPr lang="en-US" sz="4800">
              <a:solidFill>
                <a:srgbClr val="FFFFFF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1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7" name="Rectangle 1061">
            <a:extLst>
              <a:ext uri="{FF2B5EF4-FFF2-40B4-BE49-F238E27FC236}">
                <a16:creationId xmlns:a16="http://schemas.microsoft.com/office/drawing/2014/main" xmlns="" id="{A93898FF-D987-4B0E-BFB4-85F5EB356D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 1063">
            <a:extLst>
              <a:ext uri="{FF2B5EF4-FFF2-40B4-BE49-F238E27FC236}">
                <a16:creationId xmlns:a16="http://schemas.microsoft.com/office/drawing/2014/main" xmlns="" id="{612F383F-B981-4BC3-9E2B-7BE938CEF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xmlns="" id="{5AA485AD-076E-4077-A6E6-C3C9F0C39F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8" name="Picture 1067">
            <a:extLst>
              <a:ext uri="{FF2B5EF4-FFF2-40B4-BE49-F238E27FC236}">
                <a16:creationId xmlns:a16="http://schemas.microsoft.com/office/drawing/2014/main" xmlns="" id="{D088DBDF-80D5-4FC0-8A54-9D660B728D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70" name="Rectangle 1069">
            <a:extLst>
              <a:ext uri="{FF2B5EF4-FFF2-40B4-BE49-F238E27FC236}">
                <a16:creationId xmlns:a16="http://schemas.microsoft.com/office/drawing/2014/main" xmlns="" id="{58D235B8-3D10-493F-88AC-84BB404C1B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4F208C-1714-93D3-E0D6-F2B3C984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667" l="10000" r="90000">
                        <a14:foregroundMark x1="35500" y1="42333" x2="41417" y2="47333"/>
                        <a14:foregroundMark x1="44167" y1="16167" x2="54583" y2="36583"/>
                        <a14:foregroundMark x1="51917" y1="90417" x2="51917" y2="90667"/>
                        <a14:foregroundMark x1="51000" y1="42917" x2="55250" y2="48667"/>
                        <a14:foregroundMark x1="30750" y1="44500" x2="36333" y2="47250"/>
                      </a14:backgroundRemoval>
                    </a14:imgEffect>
                  </a14:imgLayer>
                </a14:imgProps>
              </a:ext>
            </a:extLst>
          </a:blip>
          <a:srcRect l="6224" r="48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9DF3AE-F5A4-9D56-1A4E-356E03570EE5}"/>
              </a:ext>
            </a:extLst>
          </p:cNvPr>
          <p:cNvSpPr txBox="1"/>
          <p:nvPr/>
        </p:nvSpPr>
        <p:spPr>
          <a:xfrm>
            <a:off x="4385887" y="152400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BDFA8E5C-790A-320F-1365-A746D38B37C4}"/>
              </a:ext>
            </a:extLst>
          </p:cNvPr>
          <p:cNvSpPr/>
          <p:nvPr/>
        </p:nvSpPr>
        <p:spPr>
          <a:xfrm>
            <a:off x="640435" y="1182217"/>
            <a:ext cx="6115600" cy="4665996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C988DB-A81D-E805-CE51-AF46292CC108}"/>
              </a:ext>
            </a:extLst>
          </p:cNvPr>
          <p:cNvSpPr txBox="1"/>
          <p:nvPr/>
        </p:nvSpPr>
        <p:spPr>
          <a:xfrm>
            <a:off x="1120940" y="2212035"/>
            <a:ext cx="51878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Tìm đọc thêm một số thông báo khác </a:t>
            </a:r>
            <a:endParaRPr lang="en-US" sz="4000" b="0" i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pPr algn="ctr"/>
            <a: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ở trường hoặc ở địa phương em.</a:t>
            </a:r>
            <a:b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lang="en-US" sz="40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5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Ảnh mèo cute hoạt hình, hình mèo cute anime dễ thương nhất - META.vn">
            <a:extLst>
              <a:ext uri="{FF2B5EF4-FFF2-40B4-BE49-F238E27FC236}">
                <a16:creationId xmlns:a16="http://schemas.microsoft.com/office/drawing/2014/main" xmlns="" id="{1983F8BE-6193-71C3-3E1A-284366F22B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642" y="480061"/>
            <a:ext cx="6563846" cy="57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A124CB-FDC9-BEC5-C639-AFF2FD893289}"/>
              </a:ext>
            </a:extLst>
          </p:cNvPr>
          <p:cNvSpPr txBox="1"/>
          <p:nvPr/>
        </p:nvSpPr>
        <p:spPr>
          <a:xfrm>
            <a:off x="6357088" y="1713600"/>
            <a:ext cx="51511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Củng cố </a:t>
            </a:r>
          </a:p>
          <a:p>
            <a:pPr algn="ctr"/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7191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0" y="295681"/>
            <a:ext cx="11929206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42123" y="2744069"/>
            <a:ext cx="5707754" cy="671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4269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vi-VN" sz="4269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endParaRPr lang="en-US" sz="4269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64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0" y="295681"/>
            <a:ext cx="11929206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42123" y="2744069"/>
            <a:ext cx="5707754" cy="671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4269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vi-VN" sz="4269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endParaRPr lang="en-US" sz="4269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90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0" y="108153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18" y="120894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148" y="3579533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6220" y="0"/>
            <a:ext cx="9968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55: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88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862603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54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8429" y="4936548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862604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6963" y="4926984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06921" y="1004274"/>
            <a:ext cx="10962649" cy="2009400"/>
            <a:chOff x="150128" y="102542"/>
            <a:chExt cx="10962649" cy="2009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8CCCB1E-5D6D-4B1D-94ED-906BCD4A2D0C}"/>
                </a:ext>
              </a:extLst>
            </p:cNvPr>
            <p:cNvSpPr/>
            <p:nvPr/>
          </p:nvSpPr>
          <p:spPr>
            <a:xfrm>
              <a:off x="1517933" y="359924"/>
              <a:ext cx="9594844" cy="16205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”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thuộc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20595" y="411955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92620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227465" y="2624310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89745" y="456760"/>
            <a:ext cx="10304874" cy="2275005"/>
            <a:chOff x="150128" y="102542"/>
            <a:chExt cx="10304874" cy="2275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8CCCB1E-5D6D-4B1D-94ED-906BCD4A2D0C}"/>
                </a:ext>
              </a:extLst>
            </p:cNvPr>
            <p:cNvSpPr/>
            <p:nvPr/>
          </p:nvSpPr>
          <p:spPr>
            <a:xfrm>
              <a:off x="1900698" y="756977"/>
              <a:ext cx="8554304" cy="16205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088415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227465" y="2624310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89745" y="456760"/>
            <a:ext cx="10304874" cy="2275005"/>
            <a:chOff x="150128" y="102542"/>
            <a:chExt cx="10304874" cy="2275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8CCCB1E-5D6D-4B1D-94ED-906BCD4A2D0C}"/>
                </a:ext>
              </a:extLst>
            </p:cNvPr>
            <p:cNvSpPr/>
            <p:nvPr/>
          </p:nvSpPr>
          <p:spPr>
            <a:xfrm>
              <a:off x="1900698" y="756977"/>
              <a:ext cx="8554304" cy="16205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759873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84207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07253" y="2689064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732247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42824" y="1092091"/>
            <a:ext cx="11127473" cy="1477667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400933"/>
                <a:ext cx="9698331" cy="1579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51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CA925E3-F7B1-D41F-F399-734812D2FDCD}"/>
              </a:ext>
            </a:extLst>
          </p:cNvPr>
          <p:cNvSpPr/>
          <p:nvPr/>
        </p:nvSpPr>
        <p:spPr>
          <a:xfrm>
            <a:off x="422564" y="382588"/>
            <a:ext cx="8832272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 các từ ngữ dưới đây vào nhóm thích hợp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FD5A974-ECDC-B44B-D4A5-DDD1AD57976C}"/>
              </a:ext>
            </a:extLst>
          </p:cNvPr>
          <p:cNvSpPr/>
          <p:nvPr/>
        </p:nvSpPr>
        <p:spPr>
          <a:xfrm>
            <a:off x="378688" y="1219836"/>
            <a:ext cx="1988127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sách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3E143EA-9E6E-C0DB-6336-FA393816EE86}"/>
              </a:ext>
            </a:extLst>
          </p:cNvPr>
          <p:cNvSpPr/>
          <p:nvPr/>
        </p:nvSpPr>
        <p:spPr>
          <a:xfrm>
            <a:off x="2575501" y="1240587"/>
            <a:ext cx="276744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Thẻ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viện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5275B94-4678-B6F3-D4BC-54F444319721}"/>
              </a:ext>
            </a:extLst>
          </p:cNvPr>
          <p:cNvSpPr/>
          <p:nvPr/>
        </p:nvSpPr>
        <p:spPr>
          <a:xfrm>
            <a:off x="5630718" y="1256396"/>
            <a:ext cx="36402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 mượn sách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02A8A95-B15A-40B7-EC1C-50A5A977525D}"/>
              </a:ext>
            </a:extLst>
          </p:cNvPr>
          <p:cNvSpPr/>
          <p:nvPr/>
        </p:nvSpPr>
        <p:spPr>
          <a:xfrm>
            <a:off x="9524137" y="1267689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937D11F-0FFC-A65D-609E-E745D2120FE3}"/>
              </a:ext>
            </a:extLst>
          </p:cNvPr>
          <p:cNvSpPr/>
          <p:nvPr/>
        </p:nvSpPr>
        <p:spPr>
          <a:xfrm>
            <a:off x="9604086" y="1975006"/>
            <a:ext cx="1468581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9264BA3-F525-B55C-A895-6CD5B91C30FF}"/>
              </a:ext>
            </a:extLst>
          </p:cNvPr>
          <p:cNvSpPr/>
          <p:nvPr/>
        </p:nvSpPr>
        <p:spPr>
          <a:xfrm>
            <a:off x="255153" y="1986490"/>
            <a:ext cx="23829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 sách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C33AADF-3234-FE45-31CF-0C6787564D90}"/>
              </a:ext>
            </a:extLst>
          </p:cNvPr>
          <p:cNvSpPr/>
          <p:nvPr/>
        </p:nvSpPr>
        <p:spPr>
          <a:xfrm>
            <a:off x="2739447" y="1975009"/>
            <a:ext cx="269990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mượn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6F8D5C5-85FF-7471-A8B5-AA30A299A97D}"/>
              </a:ext>
            </a:extLst>
          </p:cNvPr>
          <p:cNvSpPr/>
          <p:nvPr/>
        </p:nvSpPr>
        <p:spPr>
          <a:xfrm>
            <a:off x="5629564" y="1975008"/>
            <a:ext cx="2271279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đọc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1DAAB4D-6606-0DED-FFF6-AF9D47B5DBC7}"/>
              </a:ext>
            </a:extLst>
          </p:cNvPr>
          <p:cNvSpPr/>
          <p:nvPr/>
        </p:nvSpPr>
        <p:spPr>
          <a:xfrm>
            <a:off x="8097404" y="1975007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8542A3DD-9F94-8AB2-763D-35E928B912BD}"/>
              </a:ext>
            </a:extLst>
          </p:cNvPr>
          <p:cNvSpPr/>
          <p:nvPr/>
        </p:nvSpPr>
        <p:spPr>
          <a:xfrm>
            <a:off x="3364345" y="2709431"/>
            <a:ext cx="1790700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 thư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0B93ED3-E90B-6A49-2A6C-F3887F01A899}"/>
              </a:ext>
            </a:extLst>
          </p:cNvPr>
          <p:cNvSpPr/>
          <p:nvPr/>
        </p:nvSpPr>
        <p:spPr>
          <a:xfrm>
            <a:off x="5394614" y="2709431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DC66C61-F292-AF56-E377-57ACD7DD17D8}"/>
              </a:ext>
            </a:extLst>
          </p:cNvPr>
          <p:cNvSpPr/>
          <p:nvPr/>
        </p:nvSpPr>
        <p:spPr>
          <a:xfrm>
            <a:off x="6943437" y="2726586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xmlns="" id="{9DFC5453-AB5A-C5D1-70C8-36E3035CCC6B}"/>
              </a:ext>
            </a:extLst>
          </p:cNvPr>
          <p:cNvSpPr/>
          <p:nvPr/>
        </p:nvSpPr>
        <p:spPr>
          <a:xfrm>
            <a:off x="955963" y="3601087"/>
            <a:ext cx="2618509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anose="00000A00000000000000" pitchFamily="2" charset="0"/>
              </a:rPr>
              <a:t>Người</a:t>
            </a:r>
            <a:endParaRPr lang="en-US" sz="4000" dirty="0">
              <a:latin typeface="Nunito Black" panose="00000A00000000000000" pitchFamily="2" charset="0"/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EC86509C-C222-2153-DB07-68E702F7F586}"/>
              </a:ext>
            </a:extLst>
          </p:cNvPr>
          <p:cNvSpPr/>
          <p:nvPr/>
        </p:nvSpPr>
        <p:spPr>
          <a:xfrm>
            <a:off x="4779818" y="3602182"/>
            <a:ext cx="2949287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anose="00000A00000000000000" pitchFamily="2" charset="0"/>
              </a:rPr>
              <a:t>Đồ</a:t>
            </a:r>
            <a:r>
              <a:rPr lang="en-US" sz="4000" dirty="0"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latin typeface="Nunito Black" panose="00000A00000000000000" pitchFamily="2" charset="0"/>
              </a:rPr>
              <a:t>vật</a:t>
            </a:r>
            <a:endParaRPr lang="en-US" sz="4000" dirty="0">
              <a:latin typeface="Nunito Black" panose="00000A00000000000000" pitchFamily="2" charset="0"/>
            </a:endParaRP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xmlns="" id="{EF840B2B-800D-147F-6A3A-DF16B988786A}"/>
              </a:ext>
            </a:extLst>
          </p:cNvPr>
          <p:cNvSpPr/>
          <p:nvPr/>
        </p:nvSpPr>
        <p:spPr>
          <a:xfrm>
            <a:off x="8749145" y="3601087"/>
            <a:ext cx="2673928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anose="00000A00000000000000" pitchFamily="2" charset="0"/>
              </a:rPr>
              <a:t>Hoạt</a:t>
            </a:r>
            <a:r>
              <a:rPr lang="en-US" sz="4000" dirty="0"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latin typeface="Nunito Black" panose="00000A00000000000000" pitchFamily="2" charset="0"/>
              </a:rPr>
              <a:t>động</a:t>
            </a:r>
            <a:endParaRPr lang="en-US" sz="4000" dirty="0"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5 0.04121 L -0.06615 0.04121 C -0.07344 0.04908 -0.08256 0.05417 -0.0875 0.06528 C -0.08789 0.06621 -0.08802 0.06713 -0.08854 0.06783 C -0.10508 0.08102 -0.10313 0.0794 -0.11576 0.08565 C -0.13724 0.10695 -0.15703 0.12917 -0.18073 0.14445 C -0.18282 0.14561 -0.18542 0.14491 -0.18763 0.14538 C -0.19427 0.15 -0.18203 0.14167 -0.19831 0.14769 C -0.20065 0.14838 -0.20261 0.15047 -0.20469 0.15232 C -0.20612 0.15348 -0.20795 0.15463 -0.20834 0.15695 C -0.20938 0.16227 -0.20834 0.16806 -0.20834 0.17362 L -0.20834 0.17107 L -0.20834 0.16343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03 0.04676 L -0.08203 0.047 C -0.09375 0.07825 -0.07656 0.03149 -0.10352 0.1 C -0.10391 0.1007 -0.10378 0.10209 -0.10404 0.10325 C -0.11419 0.13195 -0.12344 0.16227 -0.13464 0.18959 C -0.13854 0.19838 -0.14245 0.20695 -0.14584 0.21644 C -0.14792 0.22153 -0.14935 0.22755 -0.15104 0.23288 C -0.15638 0.24885 -0.17162 0.29121 -0.17552 0.29792 C -0.18021 0.30533 -0.19571 0.33195 -0.20261 0.34005 C -0.22279 0.36343 -0.23594 0.37801 -0.25638 0.39375 C -0.26914 0.40325 -0.28242 0.40996 -0.29466 0.42153 C -0.29714 0.42362 -0.3 0.42547 -0.30235 0.42871 C -0.3086 0.43704 -0.31406 0.44676 -0.32018 0.45533 C -0.32487 0.46158 -0.33008 0.46644 -0.33451 0.47292 C -0.34206 0.48334 -0.34753 0.50116 -0.35651 0.50579 C -0.36667 0.51088 -0.35938 0.50741 -0.37891 0.51436 C -0.39662 0.51297 -0.41419 0.51528 -0.43164 0.51112 C -0.43373 0.51065 -0.43412 0.5044 -0.43477 0.5007 C -0.43555 0.49723 -0.43555 0.49028 -0.43555 0.49051 L -0.43268 0.48218 L -0.43425 0.48218 " pathEditMode="relative" rAng="0" ptsTypes="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0.03958 L -0.04362 0.03982 C -0.04388 0.07685 -0.04401 0.11458 -0.04427 0.15232 C -0.04453 0.21111 -0.04453 0.20671 -0.0457 0.25232 C -0.04583 0.25833 -0.04596 0.26435 -0.04622 0.27037 C -0.04662 0.2831 -0.04753 0.30857 -0.04831 0.32107 C -0.04935 0.33866 -0.05052 0.35648 -0.05182 0.37269 C -0.05208 0.3757 -0.05221 0.38102 -0.05247 0.38218 C -0.05365 0.38472 -0.05495 0.38218 -0.05599 0.38218 L -0.05612 0.38403 L -0.05612 0.38472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1.11111E-6 C 0.01185 0.02361 0.00911 0.01736 0.02708 0.06574 C 0.03268 0.08055 0.03763 0.09653 0.04271 0.11227 C 0.04714 0.12592 0.05091 0.14051 0.05521 0.15463 C 0.05703 0.16018 0.05937 0.16528 0.0612 0.1706 C 0.06367 0.17801 0.06562 0.18565 0.06836 0.19236 C 0.06914 0.19467 0.0776 0.21018 0.07917 0.21505 C 0.08242 0.22569 0.0849 0.23611 0.08776 0.24653 C 0.0901 0.2544 0.09323 0.26065 0.0944 0.26967 C 0.09505 0.27384 0.09557 0.27778 0.09609 0.28241 C 0.09714 0.30532 0.09818 0.32106 0.0944 0.34745 C 0.09284 0.35856 0.0875 0.3743 0.08359 0.38657 C 0.08203 0.41505 0.08411 0.38217 0.07591 0.44074 C 0.07539 0.44421 0.07552 0.44768 0.07526 0.45162 C 0.07617 0.47662 0.07708 0.50208 0.07812 0.52755 C 0.07825 0.53102 0.07865 0.53449 0.07917 0.53796 C 0.08229 0.55972 0.08229 0.55602 0.08568 0.57616 C 0.08594 0.57755 0.08581 0.57917 0.0862 0.58055 C 0.08711 0.5831 0.08867 0.58426 0.08958 0.58704 C 0.0901 0.58842 0.09062 0.58981 0.09128 0.59143 C 0.09193 0.59352 0.09232 0.59606 0.09323 0.59768 C 0.09362 0.59838 0.0944 0.59838 0.09505 0.59907 C 0.09518 0.59768 0.09544 0.59653 0.09557 0.59537 C 0.09714 0.57893 0.09661 0.58102 0.09661 0.56643 L 0.09661 0.56667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4236 L -0.0474 0.04236 C -0.04297 0.07755 -0.04961 0.02732 -0.02826 0.11875 C -0.02084 0.1507 -0.01302 0.19885 -0.00912 0.23218 C -0.00651 0.25394 -0.00482 0.2757 -0.00261 0.29746 C -0.00534 0.34885 -0.00664 0.40047 -0.01068 0.45162 C -0.01172 0.46598 -0.01485 0.47986 -0.0181 0.49329 C -0.02123 0.50602 -0.04167 0.55278 -0.0431 0.55649 C -0.05794 0.59792 -0.04623 0.56945 -0.06224 0.6 C -0.06732 0.60973 -0.07305 0.62917 -0.07982 0.63218 C -0.08125 0.63287 -0.08255 0.6338 -0.08399 0.63403 C -0.0875 0.63519 -0.08802 0.63496 -0.09037 0.63496 L -0.09089 0.63496 " pathEditMode="relative" ptsTypes="AAAAAAAA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49 0.04143 L -0.04649 0.04143 C -0.05183 0.0706 -0.0418 0.0162 -0.06329 0.0949 C -0.06615 0.10509 -0.0681 0.11666 -0.07162 0.12569 C -0.07826 0.14305 -0.08724 0.15601 -0.09349 0.17407 C -0.10365 0.20277 -0.10795 0.21365 -0.11758 0.24838 C -0.11954 0.25532 -0.12123 0.26203 -0.12331 0.26875 C -0.12605 0.27731 -0.12917 0.28495 -0.13164 0.29375 C -0.13373 0.30162 -0.1349 0.31018 -0.13698 0.31805 C -0.13868 0.32476 -0.14076 0.33101 -0.14258 0.3375 C -0.14375 0.34143 -0.14454 0.3456 -0.14571 0.34953 C -0.1474 0.35509 -0.14909 0.36018 -0.15092 0.3655 C -0.15534 0.37731 -0.15105 0.36111 -0.15573 0.37754 C -0.15651 0.37986 -0.15704 0.38217 -0.15756 0.38472 C -0.15834 0.38888 -0.1586 0.39328 -0.15977 0.39675 C -0.16146 0.403 -0.16433 0.40717 -0.16589 0.41365 L -0.16706 0.41944 L -0.16706 0.41967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5716 -0.2122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062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664 -0.2129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4166 L 0.01016 0.04166 L 0.08086 0.13425 C 0.08464 0.13912 0.08789 0.14513 0.09193 0.1493 C 0.10026 0.15787 0.1082 0.16805 0.11693 0.175 C 0.13698 0.19074 0.15117 0.20069 0.16914 0.21759 C 0.1776 0.22546 0.17396 0.22291 0.18242 0.23356 C 0.18672 0.23912 0.19115 0.24467 0.1957 0.24976 C 0.20833 0.26365 0.2237 0.2787 0.23711 0.28935 C 0.23945 0.2912 0.24206 0.29212 0.24466 0.29328 C 0.25885 0.29976 0.25638 0.29837 0.2707 0.30277 C 0.27331 0.2993 0.27604 0.29606 0.27865 0.29236 C 0.27995 0.29027 0.28099 0.28773 0.28242 0.28564 C 0.29349 0.26851 0.28997 0.27222 0.29727 0.26574 C 0.30208 0.25694 0.30703 0.24861 0.31159 0.23935 C 0.33737 0.18703 0.31458 0.23217 0.32643 0.20995 C 0.32969 0.20416 0.33659 0.18935 0.34089 0.18541 C 0.35091 0.17569 0.36797 0.17175 0.37812 0.17013 C 0.38828 0.16851 0.3987 0.16898 0.40898 0.16828 C 0.40794 0.16203 0.40664 0.15208 0.40521 0.1456 C 0.40508 0.14513 0.40482 0.1449 0.40469 0.14467 L 0.40469 0.14467 " pathEditMode="relative" ptsTypes="AAAAAAAAAAAAAAAAAAAA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0.03959 L -0.01784 0.03959 C -0.02253 0.05417 -0.03542 0.09746 -0.04349 0.11598 C -0.05951 0.15348 -0.03724 0.08125 -0.06367 0.16042 C -0.06771 0.17269 -0.0707 0.18612 -0.07383 0.19931 C -0.07721 0.21436 -0.08216 0.24561 -0.08386 0.26065 C -0.08529 0.27292 -0.08607 0.28542 -0.08711 0.29769 C -0.08763 0.31528 -0.08815 0.33288 -0.08867 0.3507 C -0.08893 0.35718 -0.08893 0.36389 -0.08919 0.37038 C -0.08998 0.38496 -0.09076 0.39954 -0.09193 0.41389 C -0.09375 0.43889 -0.09258 0.42801 -0.09505 0.447 C -0.09531 0.45116 -0.09362 0.46135 -0.09557 0.45926 C -0.09779 0.45718 -0.10065 0.43774 -0.10143 0.43195 C -0.10156 0.43172 -0.10143 0.43125 -0.10143 0.43102 L -0.10143 0.43102 " pathEditMode="relative" ptsTypes="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04723 L -0.00912 0.04723 L -0.0069 0.17107 L -0.0069 0.17107 " pathEditMode="relative" ptsTypes="AAA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3542 L 0.01719 0.03542 C 0.01732 0.0382 0.01641 0.0419 0.01771 0.04375 C 0.0573 0.10139 0.05105 0.07963 0.10222 0.12037 C 0.10834 0.12523 0.11342 0.13357 0.11927 0.13935 C 0.13112 0.15093 0.14727 0.15833 0.15756 0.17338 C 0.17722 0.20185 0.14245 0.15232 0.17565 0.19421 C 0.18464 0.20556 0.19297 0.21829 0.2017 0.23009 C 0.20547 0.23519 0.20977 0.23912 0.21342 0.24421 C 0.21485 0.2463 0.21576 0.24954 0.21719 0.25185 C 0.21914 0.25556 0.22175 0.25833 0.22357 0.26227 C 0.22579 0.26713 0.22722 0.27315 0.22943 0.27824 C 0.2306 0.28148 0.23243 0.2838 0.2336 0.28681 C 0.24206 0.30764 0.23646 0.30046 0.24167 0.30671 C 0.24284 0.31181 0.24401 0.3169 0.24532 0.32176 C 0.24571 0.32315 0.24701 0.3257 0.24701 0.3257 L 0.24701 0.3257 " pathEditMode="relative" ptsTypes="AAAAAAAAAAAA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5092 L 0.00612 0.05092 C 0.04466 0.10879 0.10377 0.20625 0.15065 0.24166 C 0.16901 0.25555 0.18815 0.2662 0.20547 0.28333 C 0.21146 0.28935 0.21745 0.29583 0.22356 0.30139 C 0.22682 0.30416 0.24101 0.31342 0.24479 0.32014 C 0.2526 0.33379 0.26015 0.34815 0.26666 0.36365 C 0.26927 0.3699 0.27187 0.37639 0.27461 0.38264 C 0.27513 0.38356 0.27578 0.38449 0.27617 0.38541 C 0.27721 0.3875 0.27799 0.39004 0.2789 0.39213 C 0.27929 0.39305 0.27995 0.39398 0.28047 0.3949 C 0.28138 0.39676 0.28229 0.39861 0.2832 0.40069 L 0.2832 0.40069 " pathEditMode="relative" ptsTypes="AAAAAAAAAAAAA">
                                      <p:cBhvr>
                                        <p:cTn id="10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6 0.02546 L 0.05846 0.02546 C 0.06953 0.03056 0.0806 0.03611 0.0918 0.04074 C 0.1737 0.07384 0.2332 0.09236 0.31302 0.13287 C 0.37383 0.16343 0.39974 0.18102 0.45391 0.225 C 0.47591 0.24282 0.49792 0.26042 0.51914 0.28056 C 0.56211 0.32106 0.56693 0.32685 0.59792 0.38333 C 0.61094 0.40671 0.62201 0.43565 0.63737 0.45509 C 0.63945 0.45787 0.64206 0.45972 0.6444 0.46204 C 0.65755 0.44792 0.6724 0.43796 0.68372 0.41968 C 0.70247 0.38958 0.69401 0.4044 0.71771 0.35648 C 0.72057 0.35069 0.72344 0.34537 0.72578 0.33912 C 0.72656 0.33727 0.72708 0.33518 0.728 0.33333 C 0.73542 0.31852 0.74219 0.30208 0.75065 0.28912 C 0.7582 0.27778 0.75547 0.28241 0.76576 0.26042 C 0.76654 0.25856 0.76745 0.25671 0.76797 0.25463 C 0.7694 0.24884 0.77031 0.24236 0.77175 0.23634 C 0.77357 0.22801 0.77565 0.21991 0.7776 0.21157 C 0.77878 0.16829 0.77865 0.18518 0.77865 0.16065 L 0.77865 0.16065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8" grpId="1" animBg="1"/>
      <p:bldP spid="20" grpId="0" animBg="1"/>
      <p:bldP spid="20" grpId="1" animBg="1"/>
      <p:bldP spid="22" grpId="0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2462459-E66C-EB33-5C6B-17355BDD6EED}"/>
              </a:ext>
            </a:extLst>
          </p:cNvPr>
          <p:cNvSpPr/>
          <p:nvPr/>
        </p:nvSpPr>
        <p:spPr>
          <a:xfrm>
            <a:off x="320917" y="324221"/>
            <a:ext cx="8228568" cy="118680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r>
              <a:rPr lang="en-US" sz="2800" i="1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Câu nói của mỗi bạn ở tranh A và tranh B </a:t>
            </a:r>
          </a:p>
          <a:p>
            <a:pPr algn="ctr" defTabSz="609539">
              <a:defRPr/>
            </a:pP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có gì khác nhau?</a:t>
            </a:r>
            <a:b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r>
              <a:rPr lang="en-US" sz="2800" b="1" i="0">
                <a:solidFill>
                  <a:schemeClr val="bg1"/>
                </a:solidFill>
                <a:effectLst/>
                <a:latin typeface="OpenSans"/>
              </a:rPr>
              <a:t/>
            </a:r>
            <a:br>
              <a:rPr lang="en-US" sz="2800" b="1" i="0">
                <a:solidFill>
                  <a:schemeClr val="bg1"/>
                </a:solidFill>
                <a:effectLst/>
                <a:latin typeface="OpenSans"/>
              </a:rPr>
            </a:br>
            <a:endParaRPr lang="en-US" sz="2800" b="1">
              <a:solidFill>
                <a:schemeClr val="bg1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</a:t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B6CB18-AAEC-4DBE-B5D7-FDDB09B3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01" y="1699400"/>
            <a:ext cx="7092000" cy="429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27A156E-02D2-7F2E-9A70-EAC122460383}"/>
              </a:ext>
            </a:extLst>
          </p:cNvPr>
          <p:cNvSpPr txBox="1"/>
          <p:nvPr/>
        </p:nvSpPr>
        <p:spPr>
          <a:xfrm>
            <a:off x="509157" y="3153263"/>
            <a:ext cx="3455530" cy="1384995"/>
          </a:xfrm>
          <a:prstGeom prst="rect">
            <a:avLst/>
          </a:prstGeom>
          <a:solidFill>
            <a:srgbClr val="00B0F0"/>
          </a:solidFill>
          <a:ln w="5715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i="0">
                <a:solidFill>
                  <a:schemeClr val="bg1"/>
                </a:solidFill>
                <a:effectLst/>
                <a:latin typeface="OpenSans"/>
              </a:rPr>
              <a:t>Câu nói ở hình B thể hiện cảm xúc, thái độ của người nói.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858</Words>
  <Application>Microsoft Office PowerPoint</Application>
  <PresentationFormat>Custom</PresentationFormat>
  <Paragraphs>164</Paragraphs>
  <Slides>24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Arial</vt:lpstr>
      <vt:lpstr>Tahoma</vt:lpstr>
      <vt:lpstr>Times New Roman</vt:lpstr>
      <vt:lpstr>Open Sans</vt:lpstr>
      <vt:lpstr>Arial-Rounded</vt:lpstr>
      <vt:lpstr>iCiel Cadena</vt:lpstr>
      <vt:lpstr>Wingdings</vt:lpstr>
      <vt:lpstr>OpenSans</vt:lpstr>
      <vt:lpstr>Sigmar One</vt:lpstr>
      <vt:lpstr>Calibri Light</vt:lpstr>
      <vt:lpstr>Calibri</vt:lpstr>
      <vt:lpstr>宋体</vt:lpstr>
      <vt:lpstr>Nunito Black</vt:lpstr>
      <vt:lpstr>Office Theme</vt:lpstr>
      <vt:lpstr>Default Design</vt:lpstr>
      <vt:lpstr>1_Default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Sắp xếp các phần sau theo thứ tự của bản thông báo.  </vt:lpstr>
      <vt:lpstr> b. Nêu rõ những thông tin được thể hiện trong nội dung của thông báo. </vt:lpstr>
      <vt:lpstr>PowerPoint Presentation</vt:lpstr>
      <vt:lpstr>2. Viết một thông báo của lớp về việc đăng kí tham gia một cuộc thi cấp trường (thi cờ vua, thi bơi lội,…).  Trong nội dung thông báo, chú ý những thông tin sau:  </vt:lpstr>
      <vt:lpstr>PowerPoint Presentation</vt:lpstr>
      <vt:lpstr>3. Đọc lại thông báo em viết, phát hiện lỗi và sửa lỗi (dùng từ, đặt câu, sắp xếp ý,...) 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Admin</cp:lastModifiedBy>
  <cp:revision>25</cp:revision>
  <dcterms:created xsi:type="dcterms:W3CDTF">2022-06-28T08:05:46Z</dcterms:created>
  <dcterms:modified xsi:type="dcterms:W3CDTF">2025-04-24T00:31:34Z</dcterms:modified>
</cp:coreProperties>
</file>