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31" r:id="rId2"/>
    <p:sldMasterId id="2147483828" r:id="rId3"/>
  </p:sldMasterIdLst>
  <p:notesMasterIdLst>
    <p:notesMasterId r:id="rId17"/>
  </p:notesMasterIdLst>
  <p:sldIdLst>
    <p:sldId id="372" r:id="rId4"/>
    <p:sldId id="377" r:id="rId5"/>
    <p:sldId id="376" r:id="rId6"/>
    <p:sldId id="375" r:id="rId7"/>
    <p:sldId id="378" r:id="rId8"/>
    <p:sldId id="379" r:id="rId9"/>
    <p:sldId id="380" r:id="rId10"/>
    <p:sldId id="386" r:id="rId11"/>
    <p:sldId id="383" r:id="rId12"/>
    <p:sldId id="384" r:id="rId13"/>
    <p:sldId id="385" r:id="rId14"/>
    <p:sldId id="369" r:id="rId15"/>
    <p:sldId id="388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66FF66"/>
    <a:srgbClr val="FFCCFF"/>
    <a:srgbClr val="FFFF66"/>
    <a:srgbClr val="FFFFCC"/>
    <a:srgbClr val="FAAEB0"/>
    <a:srgbClr val="FFA12A"/>
    <a:srgbClr val="71D4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8" autoAdjust="0"/>
    <p:restoredTop sz="94660"/>
  </p:normalViewPr>
  <p:slideViewPr>
    <p:cSldViewPr snapToGrid="0">
      <p:cViewPr>
        <p:scale>
          <a:sx n="98" d="100"/>
          <a:sy n="98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F4F9E-FB4D-49F1-926D-9214F9A87E43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F6ADB-5A29-40AB-A2AB-2A54DEE0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7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5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75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2025/4/23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8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2025/4/23</a:t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196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2025/4/23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4704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2025/4/23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7221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2025/4/23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0568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2025/4/23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3047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99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xmlns="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xmlns="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zh-CN" sz="3200" b="0" dirty="0">
                <a:solidFill>
                  <a:srgbClr val="217875"/>
                </a:solidFill>
                <a:latin typeface="+mj-ea"/>
                <a:ea typeface="+mj-ea"/>
                <a:cs typeface="Alibaba PuHuiTi" pitchFamily="18" charset="-122"/>
              </a:rPr>
              <a:t>Add title text</a:t>
            </a:r>
            <a:endParaRPr lang="zh-CN" altLang="en-US" sz="3200" b="0" dirty="0">
              <a:solidFill>
                <a:srgbClr val="217875"/>
              </a:solidFill>
              <a:latin typeface="+mj-ea"/>
              <a:ea typeface="+mj-ea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4777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13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prstClr val="black">
                  <a:lumMod val="95000"/>
                  <a:lumOff val="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xmlns="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xmlns="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217875"/>
                </a:solidFill>
                <a:latin typeface="义启小魏楷"/>
                <a:ea typeface="+mj-ea"/>
                <a:cs typeface="Alibaba PuHuiTi" pitchFamily="18" charset="-122"/>
              </a:rPr>
              <a:t>Add title text</a:t>
            </a:r>
            <a:endParaRPr lang="zh-CN" altLang="en-US" sz="3200" dirty="0">
              <a:solidFill>
                <a:srgbClr val="217875"/>
              </a:solidFill>
              <a:latin typeface="义启小魏楷"/>
              <a:ea typeface="+mj-ea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73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F573F4B-476D-4BFF-81E1-2913B6B1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659F8AD-BFC6-4753-A5E0-99AADCD64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6B3DDEB-211D-45C0-B013-D7422776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D4CAD85-F988-49FE-B2DF-36DF7954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8CC41DA-4295-4104-8D49-01F05A1F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2025/4/23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97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8F41C99-B9AC-4C20-983D-A87BAD9F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B9D56E1-004C-4257-9378-437E7671D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069AB6B-EECF-455B-9FFA-768A4B6D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9CE22D4-6ADE-41C5-9B14-1C2FBB280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32184D-9BFF-4992-8D90-61D6E07C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41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0ACD9B9-8D70-4F32-8BCF-A6D6E6F9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059CB31-FAB9-4797-9F87-08662457A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D7E2A11-6BBC-49F0-B07C-E0E154DDA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11E7575-A71B-4911-989F-EE91732F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5E05285-3348-4A85-B637-47FA09A7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DA02FEB-D2EC-4808-8DCC-3AA966D3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48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8760E08-EC5B-40D6-BEB8-B47E43D6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1E0DB61-8D2C-4FC6-A741-C2DA312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C5BF652-0606-49BF-ADBC-AE084BA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501F980-0F66-4E50-8B4C-807A37CD1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026C062-EE44-4449-902D-C99D775D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0A3B2839-3D39-4AD2-AA5B-D47B4546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E0330BB1-B6FA-46E9-9B86-F674165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16413A95-FCF6-4294-B389-1001877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6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8760E08-EC5B-40D6-BEB8-B47E43D6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1E0DB61-8D2C-4FC6-A741-C2DA312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C5BF652-0606-49BF-ADBC-AE084BA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501F980-0F66-4E50-8B4C-807A37CD1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026C062-EE44-4449-902D-C99D775D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0A3B2839-3D39-4AD2-AA5B-D47B4546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E0330BB1-B6FA-46E9-9B86-F674165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16413A95-FCF6-4294-B389-1001877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475443" y="6733102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0306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8B82EEE-87E8-4E6E-BCDA-CE4F0ED7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19BB196D-E7D7-49A3-8462-956EFD80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9C208EA-E8E7-43DC-A4BC-9C53B269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5C5EDCD-39C0-4F7A-9E19-B57F3083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09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0C23D66-D83F-4014-A8B4-8DCD9997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20EA144-D34E-4A77-AB3B-6805BB0B0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4286206-A366-4124-853A-FEC7F13A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90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2D7C82-45BF-42C4-BB03-EB2635A1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F32C3B7-F8B0-40AD-922D-5CA43082E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sz="2800"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sz="2400"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sz="2000"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sz="2000" b="0" i="0">
                <a:latin typeface="Alibaba PuHuiTi" pitchFamily="18" charset="-122"/>
                <a:ea typeface="Alibaba PuHuiTi" pitchFamily="18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1C1F0BA-51A0-43F5-93C8-AE07CB8AB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31D9D48-BAFB-4EF4-8AEA-D81F1966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19E6E0E-5BDC-45AD-8B75-1CD801F9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E108B90-A0BB-40B7-8D5D-67DFAD28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465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736BAB-AE27-40EC-A8F2-096CEC28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7C623A35-1B60-4FC4-9CAF-E190BA3E4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4B66B7F-3F31-4FD6-BF1E-69FD6A18D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8F2739C-5817-465C-BCB8-FD7D39E9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7644EA8-0DA7-4EB9-95D1-CA413158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F21CCCA-3266-4D3C-802E-0720824F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16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81E01D-4FBD-4A60-8631-1DF5DB9F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0CC2518-D43B-46FB-B483-103387665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ADA9CF7-4EE4-4FFE-B3B5-A3BDE438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456ECCF-8082-496F-AD53-3AD9EF8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DA18224-ED6E-4BEC-A274-D395EE08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191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18E743E-6B14-4812-919D-5E7ADBFEE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6679F42-7C53-476C-A5A1-B19629551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137755-32BB-424F-BC96-080069C4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43CEF99-409C-42D3-9492-C4C20420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3A52D60-EB74-42F7-96D8-5F5248C5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97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2025/4/23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992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2025/4/23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848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2025/4/23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191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2025/4/23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002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2025/4/23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753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2025/4/23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382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64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9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660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9C1A58CE-DB0B-4B28-A79B-6BB92D7A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0EE108A-936F-4EFE-B97C-EB83F60E7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A213275-B3FF-4FBD-AD95-61ED89916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1DBC311-2380-4A92-BF13-8E11D2999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C28BADB-5275-4E13-97D8-0DEE15AF3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8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7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8673686" y="1197955"/>
            <a:ext cx="2975587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3A1.</a:t>
            </a: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205148" y="3947645"/>
            <a:ext cx="6649672" cy="9384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ĐỌC: LỜI GIẢI TOÁN ĐẶC </a:t>
            </a:r>
            <a:r>
              <a:rPr lang="en-US" sz="27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BIỆT.</a:t>
            </a:r>
            <a:endParaRPr lang="en-US" sz="27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1205148" y="966800"/>
            <a:ext cx="2313580" cy="1997610"/>
            <a:chOff x="5225" y="9335"/>
            <a:chExt cx="2520" cy="1750"/>
          </a:xfrm>
        </p:grpSpPr>
        <p:sp>
          <p:nvSpPr>
            <p:cNvPr id="8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400">
                <a:latin typeface="VNI-Times" pitchFamily="2" charset="0"/>
              </a:endParaRPr>
            </a:p>
          </p:txBody>
        </p:sp>
        <p:pic>
          <p:nvPicPr>
            <p:cNvPr id="9" name="Picture 26" descr="cosmo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5" descr="BOOK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4" descr="BOOK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3" descr="QUILLP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6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50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6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8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3" y="211343"/>
            <a:ext cx="11069338" cy="7785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29" y="989866"/>
            <a:ext cx="6432809" cy="28202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900" y="3618046"/>
            <a:ext cx="7092099" cy="3056132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xmlns="" id="{5B95967D-E221-71F3-A00B-A57A89BFF3F0}"/>
              </a:ext>
            </a:extLst>
          </p:cNvPr>
          <p:cNvSpPr/>
          <p:nvPr/>
        </p:nvSpPr>
        <p:spPr>
          <a:xfrm>
            <a:off x="1348032" y="4009632"/>
            <a:ext cx="3751868" cy="2249766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HS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luyện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kể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theo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nhóm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cặp</a:t>
            </a:r>
            <a:endParaRPr lang="en-US" sz="3600" dirty="0">
              <a:solidFill>
                <a:srgbClr val="F79646">
                  <a:lumMod val="50000"/>
                </a:srgbClr>
              </a:solidFill>
              <a:latin typeface="Nunito" pitchFamily="2" charset="0"/>
              <a:cs typeface="Baloo 2 SemiBold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9980" y="685472"/>
            <a:ext cx="3237528" cy="2860128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xmlns="" id="{5B95967D-E221-71F3-A00B-A57A89BFF3F0}"/>
              </a:ext>
            </a:extLst>
          </p:cNvPr>
          <p:cNvSpPr/>
          <p:nvPr/>
        </p:nvSpPr>
        <p:spPr>
          <a:xfrm>
            <a:off x="297929" y="4334509"/>
            <a:ext cx="5120618" cy="1623205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1 HS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kể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toàn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bộ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câu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chuyện</a:t>
            </a:r>
            <a:endParaRPr lang="en-US" sz="3600" dirty="0">
              <a:solidFill>
                <a:srgbClr val="F79646">
                  <a:lumMod val="50000"/>
                </a:srgbClr>
              </a:solidFill>
              <a:latin typeface="Nunito" pitchFamily="2" charset="0"/>
              <a:cs typeface="Balo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4491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3" y="413262"/>
            <a:ext cx="11049346" cy="78394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01501" y="1446179"/>
            <a:ext cx="4780449" cy="3747019"/>
            <a:chOff x="1201501" y="1446179"/>
            <a:chExt cx="4780449" cy="37470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1501" y="1446179"/>
              <a:ext cx="4780449" cy="374701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913868" y="2123977"/>
              <a:ext cx="335571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dirty="0">
                  <a:solidFill>
                    <a:srgbClr val="FF5D10"/>
                  </a:solidFill>
                  <a:latin typeface="Nunito" pitchFamily="2" charset="0"/>
                </a:rPr>
                <a:t>Nếu em là Linh, khi phát hiện tờ rơi bị bẩn, em sẽ viết lại cho sạch đẹp để nộp cho cô giáo.</a:t>
              </a:r>
              <a:endParaRPr lang="en-US" sz="2800" dirty="0">
                <a:solidFill>
                  <a:srgbClr val="FF5D10"/>
                </a:solidFill>
                <a:latin typeface="Nunito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34297" y="1518506"/>
            <a:ext cx="5372100" cy="3602366"/>
            <a:chOff x="6134297" y="1518506"/>
            <a:chExt cx="5372100" cy="360236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34297" y="1518506"/>
              <a:ext cx="5372100" cy="360236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985262" y="2123977"/>
              <a:ext cx="336537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Em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sẽ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đến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lớp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nói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với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cô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giáo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và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xin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cô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giáo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thời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gian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để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viết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lại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một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tờ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đơn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khác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81144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81058290-CF20-FC47-AE82-7D01242BC161}"/>
              </a:ext>
            </a:extLst>
          </p:cNvPr>
          <p:cNvSpPr/>
          <p:nvPr/>
        </p:nvSpPr>
        <p:spPr>
          <a:xfrm>
            <a:off x="1962607" y="2221772"/>
            <a:ext cx="947421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9600" b="1" dirty="0">
                <a:ln w="9525">
                  <a:solidFill>
                    <a:srgbClr val="217875"/>
                  </a:solidFill>
                </a:ln>
                <a:solidFill>
                  <a:srgbClr val="2178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CHÀO </a:t>
            </a:r>
            <a:r>
              <a:rPr lang="en-US" altLang="zh-CN" sz="9600" b="1" dirty="0" smtClean="0">
                <a:ln w="9525">
                  <a:solidFill>
                    <a:srgbClr val="217875"/>
                  </a:solidFill>
                </a:ln>
                <a:solidFill>
                  <a:srgbClr val="2178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 EM!</a:t>
            </a:r>
            <a:endParaRPr lang="zh-CN" altLang="en-US" sz="9600" b="1" dirty="0">
              <a:ln w="9525">
                <a:solidFill>
                  <a:srgbClr val="217875"/>
                </a:solidFill>
              </a:ln>
              <a:solidFill>
                <a:srgbClr val="21787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D8FAA4B2-A78C-E144-9F49-C823AAE63955}"/>
              </a:ext>
            </a:extLst>
          </p:cNvPr>
          <p:cNvSpPr txBox="1"/>
          <p:nvPr/>
        </p:nvSpPr>
        <p:spPr>
          <a:xfrm>
            <a:off x="5642788" y="1516471"/>
            <a:ext cx="122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kumimoji="1"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kumimoji="1"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TextBox 3">
            <a:hlinkClick r:id="rId2"/>
            <a:extLst>
              <a:ext uri="{FF2B5EF4-FFF2-40B4-BE49-F238E27FC236}">
                <a16:creationId xmlns:a16="http://schemas.microsoft.com/office/drawing/2014/main" xmlns="" id="{55E089A8-C9DA-46DA-9862-57EAB6DD40D6}"/>
              </a:ext>
            </a:extLst>
          </p:cNvPr>
          <p:cNvSpPr txBox="1"/>
          <p:nvPr/>
        </p:nvSpPr>
        <p:spPr>
          <a:xfrm>
            <a:off x="3637255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000" dirty="0">
                <a:solidFill>
                  <a:srgbClr val="17A54F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17A54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89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EA98F8-1454-74E9-4B63-8B7282611956}"/>
              </a:ext>
            </a:extLst>
          </p:cNvPr>
          <p:cNvSpPr txBox="1"/>
          <p:nvPr/>
        </p:nvSpPr>
        <p:spPr>
          <a:xfrm>
            <a:off x="0" y="2007932"/>
            <a:ext cx="12191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478" y="258329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EA98F8-1454-74E9-4B63-8B7282611956}"/>
              </a:ext>
            </a:extLst>
          </p:cNvPr>
          <p:cNvSpPr txBox="1"/>
          <p:nvPr/>
        </p:nvSpPr>
        <p:spPr>
          <a:xfrm>
            <a:off x="0" y="469720"/>
            <a:ext cx="12191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5A06D7-9F5F-72ED-6DB2-F63687076692}"/>
              </a:ext>
            </a:extLst>
          </p:cNvPr>
          <p:cNvSpPr txBox="1"/>
          <p:nvPr/>
        </p:nvSpPr>
        <p:spPr>
          <a:xfrm>
            <a:off x="0" y="961939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770142" y="1828800"/>
            <a:ext cx="4684541" cy="1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80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ẽ Tay Bọ Rùa Bảy điểm Dễ Thương Miễn Phí 抠 Png Hình ảnh | Định dạng hình  ảnh PSD 610663515| vn.lovepik.com">
            <a:extLst>
              <a:ext uri="{FF2B5EF4-FFF2-40B4-BE49-F238E27FC236}">
                <a16:creationId xmlns:a16="http://schemas.microsoft.com/office/drawing/2014/main" xmlns="" id="{A6308E79-2B56-9808-EAFA-1C04BA20D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3140" y1="20349" x2="27442" y2="27674"/>
                        <a14:foregroundMark x1="30116" y1="16628" x2="23605" y2="19186"/>
                        <a14:foregroundMark x1="23605" y1="19186" x2="15000" y2="26628"/>
                        <a14:foregroundMark x1="15000" y1="26628" x2="17442" y2="35698"/>
                        <a14:foregroundMark x1="17442" y1="35698" x2="17674" y2="35930"/>
                        <a14:foregroundMark x1="22907" y1="21977" x2="17093" y2="26279"/>
                        <a14:foregroundMark x1="26279" y1="45349" x2="32442" y2="61163"/>
                        <a14:foregroundMark x1="35581" y1="43256" x2="51279" y2="59884"/>
                        <a14:foregroundMark x1="41512" y1="41279" x2="48023" y2="53953"/>
                        <a14:foregroundMark x1="46279" y1="41279" x2="45698" y2="53721"/>
                        <a14:foregroundMark x1="46977" y1="44767" x2="48256" y2="50233"/>
                        <a14:foregroundMark x1="35814" y1="49884" x2="47442" y2="53721"/>
                        <a14:foregroundMark x1="20000" y1="51395" x2="44302" y2="56395"/>
                        <a14:foregroundMark x1="24419" y1="50465" x2="34186" y2="52093"/>
                        <a14:foregroundMark x1="34186" y1="52093" x2="34651" y2="52442"/>
                        <a14:foregroundMark x1="37442" y1="50814" x2="44767" y2="55000"/>
                        <a14:foregroundMark x1="22558" y1="57558" x2="40116" y2="53256"/>
                        <a14:foregroundMark x1="27442" y1="58721" x2="36279" y2="62209"/>
                        <a14:foregroundMark x1="30465" y1="57209" x2="38372" y2="57093"/>
                        <a14:foregroundMark x1="51395" y1="77209" x2="51395" y2="77209"/>
                        <a14:foregroundMark x1="47209" y1="73837" x2="47209" y2="73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" r="1" b="11469"/>
          <a:stretch/>
        </p:blipFill>
        <p:spPr bwMode="auto">
          <a:xfrm>
            <a:off x="6781031" y="1351762"/>
            <a:ext cx="6323142" cy="559366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39B1E0D-B066-0B87-15F3-5E2EECF2D2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05" r="-1" b="2635"/>
          <a:stretch/>
        </p:blipFill>
        <p:spPr>
          <a:xfrm>
            <a:off x="572844" y="-301833"/>
            <a:ext cx="5396070" cy="5172635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33025F6-03E4-F7FE-A115-15A451327F80}"/>
              </a:ext>
            </a:extLst>
          </p:cNvPr>
          <p:cNvSpPr txBox="1"/>
          <p:nvPr/>
        </p:nvSpPr>
        <p:spPr>
          <a:xfrm>
            <a:off x="2503023" y="4316804"/>
            <a:ext cx="655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71D400"/>
                </a:solidFill>
                <a:latin typeface="Sigmar One" panose="00000500000000000000" pitchFamily="2" charset="0"/>
              </a:rPr>
              <a:t>Khởi</a:t>
            </a:r>
            <a:r>
              <a:rPr lang="en-US" sz="6600" b="1" dirty="0">
                <a:solidFill>
                  <a:srgbClr val="71D400"/>
                </a:solidFill>
                <a:latin typeface="Sigmar One" panose="00000500000000000000" pitchFamily="2" charset="0"/>
              </a:rPr>
              <a:t> </a:t>
            </a:r>
            <a:r>
              <a:rPr lang="en-US" sz="6600" b="1" dirty="0" err="1">
                <a:solidFill>
                  <a:srgbClr val="71D400"/>
                </a:solidFill>
                <a:latin typeface="Sigmar One" panose="00000500000000000000" pitchFamily="2" charset="0"/>
              </a:rPr>
              <a:t>động</a:t>
            </a:r>
            <a:endParaRPr lang="en-US" sz="6600" b="1" dirty="0">
              <a:solidFill>
                <a:srgbClr val="71D400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8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408" y="184206"/>
            <a:ext cx="9279949" cy="4300738"/>
          </a:xfrm>
          <a:prstGeom prst="rect">
            <a:avLst/>
          </a:prstGeom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xmlns="" id="{5B95967D-E221-71F3-A00B-A57A89BFF3F0}"/>
              </a:ext>
            </a:extLst>
          </p:cNvPr>
          <p:cNvSpPr/>
          <p:nvPr/>
        </p:nvSpPr>
        <p:spPr>
          <a:xfrm>
            <a:off x="99391" y="1663177"/>
            <a:ext cx="4128686" cy="2321169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226BFA4-503E-7D75-A4A0-3AB7F4A203DA}"/>
              </a:ext>
            </a:extLst>
          </p:cNvPr>
          <p:cNvSpPr txBox="1"/>
          <p:nvPr/>
        </p:nvSpPr>
        <p:spPr>
          <a:xfrm>
            <a:off x="2752373" y="4874959"/>
            <a:ext cx="7069015" cy="1328023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vi-VN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Gợi ý:</a:t>
            </a:r>
          </a:p>
          <a:p>
            <a:pPr marL="342900" indent="-342900" algn="just">
              <a:buFontTx/>
              <a:buChar char="-"/>
            </a:pPr>
            <a:r>
              <a:rPr lang="en-US" sz="24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Đề</a:t>
            </a:r>
            <a:r>
              <a:rPr lang="en-US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bài</a:t>
            </a:r>
            <a:r>
              <a:rPr lang="en-US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của</a:t>
            </a:r>
            <a:r>
              <a:rPr lang="en-US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bài</a:t>
            </a:r>
            <a:r>
              <a:rPr lang="en-US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toán</a:t>
            </a:r>
            <a:r>
              <a:rPr lang="en-US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được</a:t>
            </a:r>
            <a:r>
              <a:rPr lang="en-US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viết</a:t>
            </a:r>
            <a:r>
              <a:rPr lang="en-US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dưới</a:t>
            </a:r>
            <a:r>
              <a:rPr lang="en-US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dạng</a:t>
            </a:r>
            <a:r>
              <a:rPr lang="en-US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gì</a:t>
            </a:r>
            <a:r>
              <a:rPr lang="en-US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cs typeface="Baloo 2 SemiBold" pitchFamily="2" charset="0"/>
              </a:rPr>
              <a:t>?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Đi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tìm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đáp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án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của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bài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toán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  <a:cs typeface="Baloo 2 SemiBold" pitchFamily="2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226BFA4-503E-7D75-A4A0-3AB7F4A203DA}"/>
              </a:ext>
            </a:extLst>
          </p:cNvPr>
          <p:cNvSpPr txBox="1"/>
          <p:nvPr/>
        </p:nvSpPr>
        <p:spPr>
          <a:xfrm>
            <a:off x="4564228" y="5011166"/>
            <a:ext cx="6139834" cy="1055608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Nunito Black" pitchFamily="2" charset="0"/>
              </a:rPr>
              <a:t>Điểm đặc biệt của bài toán là được diễn đạt bằng một bài thơ.</a:t>
            </a:r>
            <a:endParaRPr lang="en-US" sz="2800" b="1" dirty="0">
              <a:solidFill>
                <a:srgbClr val="FF0000"/>
              </a:solidFill>
              <a:latin typeface="Nunito Black" pitchFamily="2" charset="0"/>
              <a:cs typeface="Balo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06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2" grpId="1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EA98F8-1454-74E9-4B63-8B7282611956}"/>
              </a:ext>
            </a:extLst>
          </p:cNvPr>
          <p:cNvSpPr txBox="1"/>
          <p:nvPr/>
        </p:nvSpPr>
        <p:spPr>
          <a:xfrm>
            <a:off x="0" y="469720"/>
            <a:ext cx="12191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5A06D7-9F5F-72ED-6DB2-F63687076692}"/>
              </a:ext>
            </a:extLst>
          </p:cNvPr>
          <p:cNvSpPr txBox="1"/>
          <p:nvPr/>
        </p:nvSpPr>
        <p:spPr>
          <a:xfrm>
            <a:off x="0" y="961939"/>
            <a:ext cx="12191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3572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534" y="1880092"/>
            <a:ext cx="2838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81885" y="3254501"/>
            <a:ext cx="492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15" y="4069572"/>
            <a:ext cx="3993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</a:t>
            </a:r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iải nghĩa từ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7397" y="5351723"/>
            <a:ext cx="3334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ĐỌC NỐI TIẾP 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vi-VN" sz="4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xmlns="" id="{FB1CDD8E-A095-9B0A-25AF-6330DA73F9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071538" cy="1285860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C6258C25-9AC4-F6CB-0E86-31EDD3BE5F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7989" r="4870" b="1"/>
          <a:stretch/>
        </p:blipFill>
        <p:spPr>
          <a:xfrm>
            <a:off x="9842796" y="239111"/>
            <a:ext cx="2167234" cy="13174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97791" y="1849517"/>
            <a:ext cx="93942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giờ kiểm tra Toán cuối năm,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các bạn khác mải miết làm 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không hiểu 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Huy-gô lại ngồi cắn bút từ đầu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8478" y="3196672"/>
            <a:ext cx="7483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to-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liếc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reo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534" y="4608240"/>
            <a:ext cx="9747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to-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(1802 – 1885, có sách phiên âm là Uy-gô): nhà văn, nhà thơ, nhà viết kịch nổi tiếng người Pháp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14" y="5547063"/>
            <a:ext cx="9059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 phào: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 ra một hơi dài vẻ khoan khái, nhẹ nhõm vì đã trút được điều lo lắng trong lòng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9600" y="1331240"/>
            <a:ext cx="3780430" cy="4079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83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ubrics | Teacher Sandra">
            <a:extLst>
              <a:ext uri="{FF2B5EF4-FFF2-40B4-BE49-F238E27FC236}">
                <a16:creationId xmlns:a16="http://schemas.microsoft.com/office/drawing/2014/main" xmlns="" id="{6F06AC14-0DC1-0A2E-0441-C8CA27FA7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230" y="1946377"/>
            <a:ext cx="2494966" cy="17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4496" y="1887606"/>
            <a:ext cx="5187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 NHÓM</a:t>
            </a:r>
            <a:endParaRPr lang="vi-VN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xmlns="" id="{DCF6D6CF-5832-61E2-43F4-6F1C26063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45" y="3104818"/>
            <a:ext cx="1962801" cy="20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xmlns="" id="{14AC9D61-0794-0693-C71D-94282B103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907" y="3104818"/>
            <a:ext cx="1962801" cy="20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xmlns="" id="{C8F837C1-DAD1-B72A-3D52-A10861101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0" y="3104818"/>
            <a:ext cx="1962801" cy="20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17003" y="5346955"/>
            <a:ext cx="46837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ĐỌC NỐI TIẾP TRƯỚC LỚP</a:t>
            </a:r>
            <a:endParaRPr lang="vi-VN" sz="4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01301" y="4500570"/>
            <a:ext cx="5190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LẠI CẢ BÀI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4EA98F8-1454-74E9-4B63-8B7282611956}"/>
              </a:ext>
            </a:extLst>
          </p:cNvPr>
          <p:cNvSpPr txBox="1"/>
          <p:nvPr/>
        </p:nvSpPr>
        <p:spPr>
          <a:xfrm>
            <a:off x="0" y="469720"/>
            <a:ext cx="12191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75A06D7-9F5F-72ED-6DB2-F63687076692}"/>
              </a:ext>
            </a:extLst>
          </p:cNvPr>
          <p:cNvSpPr txBox="1"/>
          <p:nvPr/>
        </p:nvSpPr>
        <p:spPr>
          <a:xfrm>
            <a:off x="0" y="961939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192548"/>
            <a:ext cx="357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II.Tìm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4EA98F8-1454-74E9-4B63-8B7282611956}"/>
              </a:ext>
            </a:extLst>
          </p:cNvPr>
          <p:cNvSpPr txBox="1"/>
          <p:nvPr/>
        </p:nvSpPr>
        <p:spPr>
          <a:xfrm>
            <a:off x="0" y="469720"/>
            <a:ext cx="12191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715768"/>
            <a:ext cx="12191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Vích-tô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Huy-gô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17747"/>
            <a:ext cx="1203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Vích-tô Huy-gô đã bộc lộ năng khiếu thơ ca của mình từ rất sớm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" y="2796307"/>
            <a:ext cx="12191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-to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Huy-gô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008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" y="3318856"/>
            <a:ext cx="121919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Vích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-to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Huy-gô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Huy-gô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b="1" dirty="0">
              <a:solidFill>
                <a:srgbClr val="0000FF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7337" y="4151422"/>
            <a:ext cx="12191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 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-to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Huy-gô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8667" y="4670468"/>
            <a:ext cx="12191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lời giải toán được Huy-gô viết bằng thơ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230026"/>
            <a:ext cx="12153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  </a:t>
            </a:r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giờ kiểm tra Toán, em thấy Huy-gô là người thế nào?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78958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Vích-to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Huy-gô không chỉ là một cậu bé thông minh mà còn là một người có năng khiếu thơ ca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75A06D7-9F5F-72ED-6DB2-F63687076692}"/>
              </a:ext>
            </a:extLst>
          </p:cNvPr>
          <p:cNvSpPr txBox="1"/>
          <p:nvPr/>
        </p:nvSpPr>
        <p:spPr>
          <a:xfrm>
            <a:off x="0" y="961939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3068" y="1920242"/>
            <a:ext cx="5190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 LẠI BÀI</a:t>
            </a:r>
            <a:endParaRPr lang="vi-VN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Trang chủ - NQ Education">
            <a:extLst>
              <a:ext uri="{FF2B5EF4-FFF2-40B4-BE49-F238E27FC236}">
                <a16:creationId xmlns:a16="http://schemas.microsoft.com/office/drawing/2014/main" xmlns="" id="{CDC375CF-0BBE-D9C1-307F-5E4174E9C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32" y="1049581"/>
            <a:ext cx="2912365" cy="450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001508" y="3154683"/>
            <a:ext cx="5724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4EA98F8-1454-74E9-4B63-8B7282611956}"/>
              </a:ext>
            </a:extLst>
          </p:cNvPr>
          <p:cNvSpPr txBox="1"/>
          <p:nvPr/>
        </p:nvSpPr>
        <p:spPr>
          <a:xfrm>
            <a:off x="0" y="469720"/>
            <a:ext cx="12191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75A06D7-9F5F-72ED-6DB2-F63687076692}"/>
              </a:ext>
            </a:extLst>
          </p:cNvPr>
          <p:cNvSpPr txBox="1"/>
          <p:nvPr/>
        </p:nvSpPr>
        <p:spPr>
          <a:xfrm>
            <a:off x="0" y="961939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617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EA98F8-1454-74E9-4B63-8B7282611956}"/>
              </a:ext>
            </a:extLst>
          </p:cNvPr>
          <p:cNvSpPr txBox="1"/>
          <p:nvPr/>
        </p:nvSpPr>
        <p:spPr>
          <a:xfrm>
            <a:off x="0" y="469720"/>
            <a:ext cx="12191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478" y="10450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4293DB5-8715-F921-30AD-03E70B997598}"/>
              </a:ext>
            </a:extLst>
          </p:cNvPr>
          <p:cNvSpPr/>
          <p:nvPr/>
        </p:nvSpPr>
        <p:spPr>
          <a:xfrm>
            <a:off x="0" y="1556950"/>
            <a:ext cx="116098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</a:t>
            </a:r>
            <a:r>
              <a:rPr lang="vi-VN" sz="28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ươ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lai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2667"/>
            <a:ext cx="6241010" cy="29732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010" y="2080169"/>
            <a:ext cx="5950988" cy="30057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31057" y="5118431"/>
            <a:ext cx="75927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 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:</a:t>
            </a:r>
            <a:endParaRPr lang="vi-VN" sz="2800" b="1" dirty="0">
              <a:solidFill>
                <a:srgbClr val="000066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ai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xmlns="" id="{5B95967D-E221-71F3-A00B-A57A89BFF3F0}"/>
              </a:ext>
            </a:extLst>
          </p:cNvPr>
          <p:cNvSpPr/>
          <p:nvPr/>
        </p:nvSpPr>
        <p:spPr>
          <a:xfrm>
            <a:off x="0" y="5227093"/>
            <a:ext cx="4531057" cy="1630907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KỂ </a:t>
            </a:r>
            <a:r>
              <a:rPr lang="en-US" sz="3600" dirty="0" smtClean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CHUYỆN THEO TRANH</a:t>
            </a:r>
            <a:endParaRPr lang="en-US" sz="3600" dirty="0">
              <a:solidFill>
                <a:srgbClr val="F79646">
                  <a:lumMod val="50000"/>
                </a:srgbClr>
              </a:solidFill>
              <a:latin typeface="Nunito" pitchFamily="2" charset="0"/>
              <a:cs typeface="Balo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72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956981" y="904973"/>
            <a:ext cx="4410286" cy="3395127"/>
            <a:chOff x="7212898" y="2751372"/>
            <a:chExt cx="4979103" cy="391515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12898" y="2751372"/>
              <a:ext cx="4979103" cy="391515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301389" y="3172086"/>
              <a:ext cx="230356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800" dirty="0" err="1">
                  <a:solidFill>
                    <a:srgbClr val="F79646">
                      <a:lumMod val="50000"/>
                    </a:srgbClr>
                  </a:solidFill>
                  <a:latin typeface="Nunito" pitchFamily="2" charset="0"/>
                  <a:cs typeface="Baloo 2 SemiBold" pitchFamily="2" charset="0"/>
                </a:rPr>
                <a:t>Làm</a:t>
              </a:r>
              <a:r>
                <a:rPr lang="en-US" sz="2800" dirty="0">
                  <a:solidFill>
                    <a:srgbClr val="F79646">
                      <a:lumMod val="50000"/>
                    </a:srgbClr>
                  </a:solidFill>
                  <a:latin typeface="Nunito" pitchFamily="2" charset="0"/>
                  <a:cs typeface="Baloo 2 SemiBold" pitchFamily="2" charset="0"/>
                </a:rPr>
                <a:t> </a:t>
              </a:r>
              <a:r>
                <a:rPr lang="en-US" sz="2800" dirty="0" err="1">
                  <a:solidFill>
                    <a:srgbClr val="F79646">
                      <a:lumMod val="50000"/>
                    </a:srgbClr>
                  </a:solidFill>
                  <a:latin typeface="Nunito" pitchFamily="2" charset="0"/>
                  <a:cs typeface="Baloo 2 SemiBold" pitchFamily="2" charset="0"/>
                </a:rPr>
                <a:t>việc</a:t>
              </a:r>
              <a:r>
                <a:rPr lang="en-US" sz="2800" dirty="0">
                  <a:solidFill>
                    <a:srgbClr val="F79646">
                      <a:lumMod val="50000"/>
                    </a:srgbClr>
                  </a:solidFill>
                  <a:latin typeface="Nunito" pitchFamily="2" charset="0"/>
                  <a:cs typeface="Baloo 2 SemiBold" pitchFamily="2" charset="0"/>
                </a:rPr>
                <a:t> </a:t>
              </a:r>
            </a:p>
            <a:p>
              <a:pPr lvl="0" algn="ctr"/>
              <a:r>
                <a:rPr lang="en-US" sz="2800" dirty="0" err="1">
                  <a:solidFill>
                    <a:srgbClr val="F79646">
                      <a:lumMod val="50000"/>
                    </a:srgbClr>
                  </a:solidFill>
                  <a:latin typeface="Nunito" pitchFamily="2" charset="0"/>
                  <a:cs typeface="Baloo 2 SemiBold" pitchFamily="2" charset="0"/>
                </a:rPr>
                <a:t>cá</a:t>
              </a:r>
              <a:r>
                <a:rPr lang="en-US" sz="2800" dirty="0">
                  <a:solidFill>
                    <a:srgbClr val="F79646">
                      <a:lumMod val="50000"/>
                    </a:srgbClr>
                  </a:solidFill>
                  <a:latin typeface="Nunito" pitchFamily="2" charset="0"/>
                  <a:cs typeface="Baloo 2 SemiBold" pitchFamily="2" charset="0"/>
                </a:rPr>
                <a:t> </a:t>
              </a:r>
              <a:r>
                <a:rPr lang="en-US" sz="2800" dirty="0" err="1">
                  <a:solidFill>
                    <a:srgbClr val="F79646">
                      <a:lumMod val="50000"/>
                    </a:srgbClr>
                  </a:solidFill>
                  <a:latin typeface="Nunito" pitchFamily="2" charset="0"/>
                  <a:cs typeface="Baloo 2 SemiBold" pitchFamily="2" charset="0"/>
                </a:rPr>
                <a:t>nhân</a:t>
              </a:r>
              <a:endParaRPr lang="en-US" sz="28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83" y="211343"/>
            <a:ext cx="11069338" cy="7785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29" y="989866"/>
            <a:ext cx="6432809" cy="28202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9900" y="3618046"/>
            <a:ext cx="7092099" cy="3056132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xmlns="" id="{5B95967D-E221-71F3-A00B-A57A89BFF3F0}"/>
              </a:ext>
            </a:extLst>
          </p:cNvPr>
          <p:cNvSpPr/>
          <p:nvPr/>
        </p:nvSpPr>
        <p:spPr>
          <a:xfrm>
            <a:off x="1442302" y="4141620"/>
            <a:ext cx="3469064" cy="1627584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HS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tập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kể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chuyện</a:t>
            </a:r>
            <a:endParaRPr lang="en-US" sz="3600" dirty="0">
              <a:solidFill>
                <a:srgbClr val="F79646">
                  <a:lumMod val="50000"/>
                </a:srgbClr>
              </a:solidFill>
              <a:latin typeface="Nunito" pitchFamily="2" charset="0"/>
              <a:cs typeface="Balo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180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072C5764-E3E5-47DB-A6CA-2D7C55A0B602}" vid="{B8EEDAA0-B667-4F93-AD67-DE2A39DAA80E}"/>
    </a:ext>
  </a:extLst>
</a:theme>
</file>

<file path=ppt/theme/theme3.xml><?xml version="1.0" encoding="utf-8"?>
<a:theme xmlns:a="http://schemas.openxmlformats.org/drawingml/2006/main" name="6_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qx1ulpp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1624</TotalTime>
  <Words>620</Words>
  <Application>Microsoft Office PowerPoint</Application>
  <PresentationFormat>Custom</PresentationFormat>
  <Paragraphs>82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www.jpppt.com</vt:lpstr>
      <vt:lpstr>Theme1</vt:lpstr>
      <vt:lpstr>6_www.freeppt7.com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Admin</cp:lastModifiedBy>
  <cp:revision>160</cp:revision>
  <dcterms:created xsi:type="dcterms:W3CDTF">2022-01-15T08:39:00Z</dcterms:created>
  <dcterms:modified xsi:type="dcterms:W3CDTF">2025-04-23T09:29:21Z</dcterms:modified>
</cp:coreProperties>
</file>