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2" r:id="rId3"/>
  </p:sldMasterIdLst>
  <p:notesMasterIdLst>
    <p:notesMasterId r:id="rId26"/>
  </p:notesMasterIdLst>
  <p:sldIdLst>
    <p:sldId id="257" r:id="rId4"/>
    <p:sldId id="258" r:id="rId5"/>
    <p:sldId id="6470" r:id="rId6"/>
    <p:sldId id="262" r:id="rId7"/>
    <p:sldId id="6466" r:id="rId8"/>
    <p:sldId id="282" r:id="rId9"/>
    <p:sldId id="6457" r:id="rId10"/>
    <p:sldId id="6467" r:id="rId11"/>
    <p:sldId id="272" r:id="rId12"/>
    <p:sldId id="6469" r:id="rId13"/>
    <p:sldId id="6476" r:id="rId14"/>
    <p:sldId id="6468" r:id="rId15"/>
    <p:sldId id="6474" r:id="rId16"/>
    <p:sldId id="2007577497" r:id="rId17"/>
    <p:sldId id="2007577498" r:id="rId18"/>
    <p:sldId id="2007577499" r:id="rId19"/>
    <p:sldId id="2007577501" r:id="rId20"/>
    <p:sldId id="2007577502" r:id="rId21"/>
    <p:sldId id="2007577503" r:id="rId22"/>
    <p:sldId id="2007577504" r:id="rId23"/>
    <p:sldId id="2007577506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A416A-27DC-4BF5-B9BE-0D993DC2B7B1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60FAF-9199-474C-972B-A64560921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5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D568257B-8479-4A3A-A54E-B8E8131BEC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0E4D9CF3-D815-4C99-9F13-D5EBD45092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Bấm vào đáp án hs chọn =&gt; bấm vào hình HS cầm bảng để biến mất</a:t>
            </a:r>
          </a:p>
          <a:p>
            <a:pPr>
              <a:spcBef>
                <a:spcPct val="0"/>
              </a:spcBef>
            </a:pPr>
            <a:r>
              <a:rPr lang="en-US" altLang="en-US"/>
              <a:t>Bấm vào số để quay trờ lại slide bản đồ. 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DB6975D6-1B6C-4FCC-B4CE-55657829E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EC25C-5064-4971-934E-D9294F3649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5871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48471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53055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9198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2579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76932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99111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76737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83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6CC0F891-8DBA-44CD-8CBA-24325D3651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63B2B423-C888-4E49-A2AE-DE42E49396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Bấm vào đáp án hs chọn =&gt; bấm vào hình HS cầm bảng để biến mất</a:t>
            </a:r>
          </a:p>
          <a:p>
            <a:pPr>
              <a:spcBef>
                <a:spcPct val="0"/>
              </a:spcBef>
            </a:pPr>
            <a:r>
              <a:rPr lang="en-US" altLang="en-US"/>
              <a:t>Bấm vào số để quay trờ lại slide bản đồ. 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91EB63C3-FBAC-4BF0-8DFC-DFFFAD510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482475-3B83-49BA-88AF-6673057AFB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1166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8641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9043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593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35605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29354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0759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0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72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85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8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rot="892995" flipH="1">
            <a:off x="3303131" y="319699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892995" flipH="1">
            <a:off x="3255470" y="227024"/>
            <a:ext cx="8295015" cy="5707597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900299">
            <a:off x="10841054" y="1113281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rgbClr val="FFCC00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rot="175">
            <a:off x="1472567" y="720431"/>
            <a:ext cx="7861200" cy="23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066"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rot="1352">
            <a:off x="1843567" y="3252033"/>
            <a:ext cx="71192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307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 flipH="1">
            <a:off x="-480315" y="-988772"/>
            <a:ext cx="7132541" cy="5792141"/>
            <a:chOff x="1430435" y="706208"/>
            <a:chExt cx="7147790" cy="5804524"/>
          </a:xfrm>
        </p:grpSpPr>
        <p:sp>
          <p:nvSpPr>
            <p:cNvPr id="22" name="Google Shape;22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5247386" y="1957628"/>
            <a:ext cx="7132541" cy="5792141"/>
            <a:chOff x="1430435" y="706208"/>
            <a:chExt cx="7147790" cy="5804524"/>
          </a:xfrm>
        </p:grpSpPr>
        <p:sp>
          <p:nvSpPr>
            <p:cNvPr id="26" name="Google Shape;26;p3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3"/>
          <p:cNvSpPr/>
          <p:nvPr/>
        </p:nvSpPr>
        <p:spPr>
          <a:xfrm rot="-9570">
            <a:off x="1651776" y="484504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947700" y="3380633"/>
            <a:ext cx="8423600" cy="11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5049500" y="1460067"/>
            <a:ext cx="2220000" cy="1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 rot="1159">
            <a:off x="2599916" y="4503135"/>
            <a:ext cx="71192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95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4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37" name="Google Shape;37;p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1132800" y="1637433"/>
            <a:ext cx="10034800" cy="4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rabicPeriod"/>
              <a:defRPr sz="1467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64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 flipH="1">
            <a:off x="-3952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-12127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 rot="-900299" flipH="1">
            <a:off x="1652381" y="2797414"/>
            <a:ext cx="440807" cy="714700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" name="Google Shape;45;p5"/>
          <p:cNvGrpSpPr/>
          <p:nvPr/>
        </p:nvGrpSpPr>
        <p:grpSpPr>
          <a:xfrm>
            <a:off x="721580" y="396757"/>
            <a:ext cx="10748821" cy="7039540"/>
            <a:chOff x="739350" y="228775"/>
            <a:chExt cx="7693850" cy="5038800"/>
          </a:xfrm>
        </p:grpSpPr>
        <p:sp>
          <p:nvSpPr>
            <p:cNvPr id="46" name="Google Shape;46;p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2309019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2382123" y="4086833"/>
            <a:ext cx="27668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2139039" y="2811059"/>
            <a:ext cx="3144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7043041" y="4086833"/>
            <a:ext cx="2766800" cy="1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accent5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6854241" y="2811059"/>
            <a:ext cx="3144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3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402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7"/>
          <p:cNvSpPr/>
          <p:nvPr/>
        </p:nvSpPr>
        <p:spPr>
          <a:xfrm flipH="1">
            <a:off x="0" y="4767"/>
            <a:ext cx="121920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7"/>
          <p:cNvSpPr/>
          <p:nvPr/>
        </p:nvSpPr>
        <p:spPr>
          <a:xfrm rot="-9570">
            <a:off x="982536" y="45450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rot="-9570">
            <a:off x="901109" y="-49879"/>
            <a:ext cx="8888451" cy="5898541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1699952" y="940633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1950700" y="1986800"/>
            <a:ext cx="7039600" cy="3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>
                <a:solidFill>
                  <a:schemeClr val="accent5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>
                <a:solidFill>
                  <a:schemeClr val="accent5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>
                <a:solidFill>
                  <a:schemeClr val="accent5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>
                <a:solidFill>
                  <a:schemeClr val="accent5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426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" name="Google Shape;83;p9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84" name="Google Shape;84;p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732733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732733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896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0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" name="Google Shape;91;p1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92" name="Google Shape;92;p1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10"/>
          <p:cNvSpPr txBox="1">
            <a:spLocks noGrp="1"/>
          </p:cNvSpPr>
          <p:nvPr>
            <p:ph type="body" idx="1"/>
          </p:nvPr>
        </p:nvSpPr>
        <p:spPr>
          <a:xfrm>
            <a:off x="3327300" y="5323733"/>
            <a:ext cx="75972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1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13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" name="Google Shape;115;p13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16" name="Google Shape;116;p13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2317948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 hasCustomPrompt="1"/>
          </p:nvPr>
        </p:nvSpPr>
        <p:spPr>
          <a:xfrm>
            <a:off x="2867800" y="2006067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"/>
          </p:nvPr>
        </p:nvSpPr>
        <p:spPr>
          <a:xfrm>
            <a:off x="1932200" y="2621680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3"/>
          </p:nvPr>
        </p:nvSpPr>
        <p:spPr>
          <a:xfrm rot="1593">
            <a:off x="1932200" y="3238095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4" hasCustomPrompt="1"/>
          </p:nvPr>
        </p:nvSpPr>
        <p:spPr>
          <a:xfrm>
            <a:off x="7743133" y="2011164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5"/>
          </p:nvPr>
        </p:nvSpPr>
        <p:spPr>
          <a:xfrm>
            <a:off x="6807533" y="2626777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6"/>
          </p:nvPr>
        </p:nvSpPr>
        <p:spPr>
          <a:xfrm rot="1593">
            <a:off x="6807533" y="3243191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7" hasCustomPrompt="1"/>
          </p:nvPr>
        </p:nvSpPr>
        <p:spPr>
          <a:xfrm>
            <a:off x="3026275" y="4035768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8"/>
          </p:nvPr>
        </p:nvSpPr>
        <p:spPr>
          <a:xfrm>
            <a:off x="2090675" y="4651383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9"/>
          </p:nvPr>
        </p:nvSpPr>
        <p:spPr>
          <a:xfrm rot="1593">
            <a:off x="2090675" y="5267796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3" hasCustomPrompt="1"/>
          </p:nvPr>
        </p:nvSpPr>
        <p:spPr>
          <a:xfrm>
            <a:off x="7584541" y="4035768"/>
            <a:ext cx="1581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4"/>
          </p:nvPr>
        </p:nvSpPr>
        <p:spPr>
          <a:xfrm>
            <a:off x="6648941" y="4651383"/>
            <a:ext cx="3452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 panose="00000500000000000000"/>
              <a:buNone/>
              <a:defRPr sz="33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5"/>
          </p:nvPr>
        </p:nvSpPr>
        <p:spPr>
          <a:xfrm rot="1593">
            <a:off x="6648941" y="5267796"/>
            <a:ext cx="34524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910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>
            <a:off x="-1016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14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35" name="Google Shape;135;p1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2311400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292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5"/>
          <p:cNvSpPr/>
          <p:nvPr/>
        </p:nvSpPr>
        <p:spPr>
          <a:xfrm>
            <a:off x="6053200" y="-12600"/>
            <a:ext cx="61388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" name="Google Shape;141;p15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2" name="Google Shape;142;p15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5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075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/>
          <p:nvPr/>
        </p:nvSpPr>
        <p:spPr>
          <a:xfrm>
            <a:off x="-16700" y="-12600"/>
            <a:ext cx="60604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6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8" name="Google Shape;148;p16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49" name="Google Shape;149;p16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2312392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7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463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8"/>
          <p:cNvSpPr/>
          <p:nvPr/>
        </p:nvSpPr>
        <p:spPr>
          <a:xfrm flipH="1">
            <a:off x="5862400" y="4767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18"/>
          <p:cNvGrpSpPr/>
          <p:nvPr/>
        </p:nvGrpSpPr>
        <p:grpSpPr>
          <a:xfrm>
            <a:off x="5247386" y="-988772"/>
            <a:ext cx="7132541" cy="5792141"/>
            <a:chOff x="1430435" y="706208"/>
            <a:chExt cx="7147790" cy="5804524"/>
          </a:xfrm>
        </p:grpSpPr>
        <p:sp>
          <p:nvSpPr>
            <p:cNvPr id="173" name="Google Shape;173;p1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18"/>
          <p:cNvGrpSpPr/>
          <p:nvPr/>
        </p:nvGrpSpPr>
        <p:grpSpPr>
          <a:xfrm flipH="1">
            <a:off x="-480315" y="1957628"/>
            <a:ext cx="7132541" cy="5792141"/>
            <a:chOff x="1430435" y="706208"/>
            <a:chExt cx="7147790" cy="5804524"/>
          </a:xfrm>
        </p:grpSpPr>
        <p:sp>
          <p:nvSpPr>
            <p:cNvPr id="177" name="Google Shape;177;p1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18"/>
          <p:cNvGrpSpPr/>
          <p:nvPr/>
        </p:nvGrpSpPr>
        <p:grpSpPr>
          <a:xfrm>
            <a:off x="781402" y="1126133"/>
            <a:ext cx="10629199" cy="4615272"/>
            <a:chOff x="586051" y="844600"/>
            <a:chExt cx="7971899" cy="3461454"/>
          </a:xfrm>
        </p:grpSpPr>
        <p:sp>
          <p:nvSpPr>
            <p:cNvPr id="181" name="Google Shape;181;p18"/>
            <p:cNvSpPr/>
            <p:nvPr/>
          </p:nvSpPr>
          <p:spPr>
            <a:xfrm rot="5400000">
              <a:off x="4929150" y="663700"/>
              <a:ext cx="3447900" cy="3809700"/>
            </a:xfrm>
            <a:prstGeom prst="round2SameRect">
              <a:avLst>
                <a:gd name="adj1" fmla="val 3886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8"/>
            <p:cNvSpPr/>
            <p:nvPr/>
          </p:nvSpPr>
          <p:spPr>
            <a:xfrm rot="-9631">
              <a:off x="603527" y="852182"/>
              <a:ext cx="5193881" cy="3446685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18"/>
          <p:cNvSpPr txBox="1">
            <a:spLocks noGrp="1"/>
          </p:cNvSpPr>
          <p:nvPr>
            <p:ph type="title"/>
          </p:nvPr>
        </p:nvSpPr>
        <p:spPr>
          <a:xfrm flipH="1">
            <a:off x="1368133" y="2533017"/>
            <a:ext cx="7411200" cy="11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807067" y="2606600"/>
            <a:ext cx="2220000" cy="1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1"/>
          </p:nvPr>
        </p:nvSpPr>
        <p:spPr>
          <a:xfrm rot="-1159" flipH="1">
            <a:off x="1368133" y="3655517"/>
            <a:ext cx="71192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857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/>
          <p:nvPr/>
        </p:nvSpPr>
        <p:spPr>
          <a:xfrm>
            <a:off x="0" y="0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9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9" name="Google Shape;189;p19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190" name="Google Shape;190;p1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2309019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7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2002900" y="3677967"/>
            <a:ext cx="3687200" cy="2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subTitle" idx="2"/>
          </p:nvPr>
        </p:nvSpPr>
        <p:spPr>
          <a:xfrm>
            <a:off x="6095537" y="2780784"/>
            <a:ext cx="46868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3333" b="1">
                <a:solidFill>
                  <a:schemeClr val="dk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3"/>
          </p:nvPr>
        </p:nvSpPr>
        <p:spPr>
          <a:xfrm>
            <a:off x="6366737" y="3260404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4"/>
          </p:nvPr>
        </p:nvSpPr>
        <p:spPr>
          <a:xfrm>
            <a:off x="6095537" y="4619225"/>
            <a:ext cx="46868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 b="1">
                <a:solidFill>
                  <a:schemeClr val="accent3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subTitle" idx="5"/>
          </p:nvPr>
        </p:nvSpPr>
        <p:spPr>
          <a:xfrm>
            <a:off x="6366737" y="5098847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44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0"/>
          <p:cNvSpPr/>
          <p:nvPr/>
        </p:nvSpPr>
        <p:spPr>
          <a:xfrm>
            <a:off x="0" y="0"/>
            <a:ext cx="6329600" cy="68580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0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1" name="Google Shape;201;p20"/>
          <p:cNvGrpSpPr/>
          <p:nvPr/>
        </p:nvGrpSpPr>
        <p:grpSpPr>
          <a:xfrm>
            <a:off x="721597" y="341023"/>
            <a:ext cx="10748821" cy="7039540"/>
            <a:chOff x="739350" y="228775"/>
            <a:chExt cx="7693850" cy="5038800"/>
          </a:xfrm>
        </p:grpSpPr>
        <p:sp>
          <p:nvSpPr>
            <p:cNvPr id="202" name="Google Shape;202;p2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20"/>
          <p:cNvSpPr txBox="1">
            <a:spLocks noGrp="1"/>
          </p:cNvSpPr>
          <p:nvPr>
            <p:ph type="title"/>
          </p:nvPr>
        </p:nvSpPr>
        <p:spPr>
          <a:xfrm>
            <a:off x="2311400" y="737567"/>
            <a:ext cx="7569200" cy="9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7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subTitle" idx="1"/>
          </p:nvPr>
        </p:nvSpPr>
        <p:spPr>
          <a:xfrm flipH="1">
            <a:off x="6903500" y="3568133"/>
            <a:ext cx="3541600" cy="2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ubTitle" idx="2"/>
          </p:nvPr>
        </p:nvSpPr>
        <p:spPr>
          <a:xfrm flipH="1">
            <a:off x="1632281" y="2780800"/>
            <a:ext cx="47736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 b="1">
                <a:solidFill>
                  <a:schemeClr val="accent2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subTitle" idx="3"/>
          </p:nvPr>
        </p:nvSpPr>
        <p:spPr>
          <a:xfrm flipH="1">
            <a:off x="1632219" y="3260404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4"/>
          </p:nvPr>
        </p:nvSpPr>
        <p:spPr>
          <a:xfrm flipH="1">
            <a:off x="1631933" y="4619233"/>
            <a:ext cx="5057600" cy="4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 b="1">
                <a:solidFill>
                  <a:schemeClr val="accent1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subTitle" idx="5"/>
          </p:nvPr>
        </p:nvSpPr>
        <p:spPr>
          <a:xfrm flipH="1">
            <a:off x="1632219" y="5098847"/>
            <a:ext cx="4415600" cy="9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8742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1"/>
          <p:cNvSpPr/>
          <p:nvPr/>
        </p:nvSpPr>
        <p:spPr>
          <a:xfrm>
            <a:off x="-101600" y="-12600"/>
            <a:ext cx="122936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" name="Google Shape;213;p21"/>
          <p:cNvGrpSpPr/>
          <p:nvPr/>
        </p:nvGrpSpPr>
        <p:grpSpPr>
          <a:xfrm>
            <a:off x="4203119" y="2626728"/>
            <a:ext cx="7132541" cy="5792141"/>
            <a:chOff x="1430435" y="706208"/>
            <a:chExt cx="7147790" cy="5804524"/>
          </a:xfrm>
        </p:grpSpPr>
        <p:sp>
          <p:nvSpPr>
            <p:cNvPr id="214" name="Google Shape;214;p2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" name="Google Shape;217;p21"/>
          <p:cNvGrpSpPr/>
          <p:nvPr/>
        </p:nvGrpSpPr>
        <p:grpSpPr>
          <a:xfrm flipH="1">
            <a:off x="754462" y="-1935601"/>
            <a:ext cx="6027969" cy="4895149"/>
            <a:chOff x="1430435" y="706208"/>
            <a:chExt cx="7147790" cy="5804524"/>
          </a:xfrm>
        </p:grpSpPr>
        <p:sp>
          <p:nvSpPr>
            <p:cNvPr id="218" name="Google Shape;218;p2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21"/>
          <p:cNvGrpSpPr/>
          <p:nvPr/>
        </p:nvGrpSpPr>
        <p:grpSpPr>
          <a:xfrm rot="-210527">
            <a:off x="805758" y="467462"/>
            <a:ext cx="10580197" cy="5922836"/>
            <a:chOff x="653425" y="350625"/>
            <a:chExt cx="7935350" cy="4442240"/>
          </a:xfrm>
        </p:grpSpPr>
        <p:sp>
          <p:nvSpPr>
            <p:cNvPr id="222" name="Google Shape;222;p21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1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21"/>
          <p:cNvSpPr txBox="1">
            <a:spLocks noGrp="1"/>
          </p:cNvSpPr>
          <p:nvPr>
            <p:ph type="title"/>
          </p:nvPr>
        </p:nvSpPr>
        <p:spPr>
          <a:xfrm>
            <a:off x="4406000" y="4427849"/>
            <a:ext cx="33800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3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1"/>
          </p:nvPr>
        </p:nvSpPr>
        <p:spPr>
          <a:xfrm>
            <a:off x="1966200" y="2381600"/>
            <a:ext cx="8259600" cy="20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933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953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/>
          <p:nvPr/>
        </p:nvSpPr>
        <p:spPr>
          <a:xfrm>
            <a:off x="-1716036" y="-650733"/>
            <a:ext cx="14291144" cy="8513605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6062067" y="-12600"/>
            <a:ext cx="6130000" cy="68832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2" name="Google Shape;282;p24"/>
          <p:cNvGrpSpPr/>
          <p:nvPr/>
        </p:nvGrpSpPr>
        <p:grpSpPr>
          <a:xfrm rot="210527" flipH="1">
            <a:off x="805758" y="467462"/>
            <a:ext cx="10580197" cy="5922836"/>
            <a:chOff x="653425" y="350625"/>
            <a:chExt cx="7935350" cy="4442240"/>
          </a:xfrm>
        </p:grpSpPr>
        <p:sp>
          <p:nvSpPr>
            <p:cNvPr id="283" name="Google Shape;283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24"/>
          <p:cNvGrpSpPr/>
          <p:nvPr/>
        </p:nvGrpSpPr>
        <p:grpSpPr>
          <a:xfrm rot="210527" flipH="1">
            <a:off x="842124" y="500951"/>
            <a:ext cx="10580197" cy="5922836"/>
            <a:chOff x="653425" y="350625"/>
            <a:chExt cx="7935350" cy="4442240"/>
          </a:xfrm>
        </p:grpSpPr>
        <p:sp>
          <p:nvSpPr>
            <p:cNvPr id="286" name="Google Shape;286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" name="Google Shape;288;p24"/>
          <p:cNvSpPr/>
          <p:nvPr/>
        </p:nvSpPr>
        <p:spPr>
          <a:xfrm rot="476397">
            <a:off x="10079531" y="238068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4"/>
          <p:cNvSpPr/>
          <p:nvPr/>
        </p:nvSpPr>
        <p:spPr>
          <a:xfrm rot="476397">
            <a:off x="10548261" y="303435"/>
            <a:ext cx="328667" cy="934085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777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558E4EB4-5D5C-484F-B2E9-2B70C2F265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9" b="25249"/>
          <a:stretch>
            <a:fillRect/>
          </a:stretch>
        </p:blipFill>
        <p:spPr bwMode="auto">
          <a:xfrm>
            <a:off x="-6350" y="3316288"/>
            <a:ext cx="13138151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0">
            <a:extLst>
              <a:ext uri="{FF2B5EF4-FFF2-40B4-BE49-F238E27FC236}">
                <a16:creationId xmlns:a16="http://schemas.microsoft.com/office/drawing/2014/main" id="{0F259734-8E55-4FF4-9CD4-F4A6829DB06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1" y="1"/>
            <a:ext cx="12192000" cy="3340100"/>
            <a:chOff x="762000" y="3854062"/>
            <a:chExt cx="12192000" cy="3003938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BE0E555E-A631-4B5E-A5A3-E69CD930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 bwMode="auto">
            <a:xfrm>
              <a:off x="762000" y="3854062"/>
              <a:ext cx="6096000" cy="300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E9EAFDAA-CF64-4FA0-B714-99EF9BE88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 bwMode="auto">
            <a:xfrm flipH="1">
              <a:off x="6858000" y="3854062"/>
              <a:ext cx="6096000" cy="300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8414147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409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9931EF5F-335A-4088-90BB-47BB31FD17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F02CAF6-9422-4388-8289-6C3E0CE2DBD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63539" y="311152"/>
            <a:ext cx="11464925" cy="6208713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8098F51-A992-4994-88F3-DA9D7A261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 bwMode="auto">
            <a:xfrm>
              <a:off x="762000" y="3854062"/>
              <a:ext cx="6096001" cy="300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60CE1DA-6EAA-4911-B69C-6E165B0DA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 bwMode="auto">
            <a:xfrm flipH="1">
              <a:off x="6858000" y="3854062"/>
              <a:ext cx="6096000" cy="300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1643180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81E50-43AB-E007-1D31-82F347681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3C922-8DF8-EB01-3F03-63E53FDD8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FD5D7-1E29-5E3B-99F1-4585A24B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97078-BC81-5D3E-3B9A-9D84B0A9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28580-D184-A4F0-84B4-42FB4DF2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8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586F-A48C-12CF-E5E5-46D9C74B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DF758-1B40-1276-5826-E474212CB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86458-026B-EAF6-532E-98F369A9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AE5DD-F228-43D9-CDC9-CEE05047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80314-B11A-477C-A3FF-DE04B906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7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E13D-F39E-C281-1C49-CA1A03C3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58D2F-4EF7-D18A-C854-A1643E986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AA050-E50A-CA9A-B2D1-E9887FFC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08B8C-604B-2A46-1C1F-785AE026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BDDDE-4F57-03EF-CA84-03FE540C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86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B7CF1-95F2-88EC-81C0-082AED7A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CEEF8-4B3C-ABD7-48EF-F02FF6958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86018-3E8F-A9FD-5679-B4450D868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40AC6-02CD-5123-4483-BCD39E95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029F6-6DE1-4151-E691-5C06541E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65613-E9EA-6875-61DE-95CDE219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65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BB68-8741-3197-AEC5-6913DCFD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53E99-9C75-0BFB-3F82-4D46371ED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ED2B-074D-6365-5710-C92B85CD4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0F11D-F766-22AA-6C4C-D5C1CDA44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7DFBC-CFAC-1635-987F-D16B4C793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48B7AB-092D-B1D4-1DBF-723C4E078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E5A536-952A-DA85-D986-9FE9B240F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CADB-6F85-03F4-2D51-1D232E3B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72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C6887-B68E-2B01-01FB-FC665827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39D0B0-D9EB-7D6B-3E59-3C76880C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85D8A-F00D-2A45-C129-B46A020B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7357C-7D44-9FB8-C8B7-76CA1677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4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9DC18-566D-D5AF-8918-68B02F36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44A73-D407-AB17-CBD3-6102FA72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6B3AF-5AD1-6255-D07B-FEA0ABC8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34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EE42-08B3-3C94-3B26-7E0121BF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FB41F-C915-E4B0-89AF-85332C1F5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B4FE3-6BF5-84B6-5BAD-C2D1870D6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1A689-9CED-74E6-29D8-E606FDF9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F95C1-BE20-1410-3ADF-3156FECF0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17448-BB9B-E4C8-7EFD-EF4E6BA6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1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2D0E-8DD1-F095-98AF-5FCD869A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C1DD0-A9B5-EE77-0500-9184CC2F0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7D472-E621-B8EE-8E69-66BD0392B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EC6AC-0370-3340-F35D-0F5FD8B55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AA0CA-556E-1778-F4BD-8418C7ADC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A1DFF-0B4F-FD78-6C71-3DA4B385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69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418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FCBBA-8A7A-09A7-D18C-CD62820AC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DAE3E-FC31-119B-DFFD-7C2EF81A2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4ACD7-A60D-367C-C5CD-E82B6574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6C368-CF17-EF81-826C-1188A553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5EDC4-9B86-E850-3108-8E1C3A9C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48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91D654-729F-54AB-EE27-E04B8B550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7E95A-5765-CBCD-4E66-B13B84EEE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0CF29-7AFD-644F-2D46-03DA3E69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6FF96-1819-B521-F235-D135CE10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E11FD-0B95-5081-E026-34711DCA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3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29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93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878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46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50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CBB461E-81B4-83D0-A436-5D52FD3FB6C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999" y="218411"/>
            <a:ext cx="1514696" cy="1514696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52EC028-8615-20A4-7E0E-AE5A3887933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92" y="-4715096"/>
            <a:ext cx="1514696" cy="15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AD17E9D-7146-4F89-9C14-F4DABB28D6A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 SC" panose="00000500000000000000"/>
              <a:buNone/>
              <a:defRPr sz="2800" b="1">
                <a:solidFill>
                  <a:schemeClr val="dk1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●"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580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7D1D24-4E3F-8B99-74DA-C40D7D90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17D59-02F1-7664-8574-871363613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4126E-CE71-0F9E-1DC2-BBACC56B16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1C30-ABDF-4BF3-A65D-A7FEF6A5FF32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0F129-0D75-7A20-0906-E249E3325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23AA1-C550-AFA5-6914-6FFF2B4A1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5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3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D6FCDD-4165-4122-AB63-1F4E9C1BD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1" y="923684"/>
            <a:ext cx="1437367" cy="1796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7BB566-06D3-709D-0EE1-9226EB11A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337" y="1458687"/>
            <a:ext cx="7065876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6010274" y="1962152"/>
            <a:ext cx="5981700" cy="3267077"/>
            <a:chOff x="713728" y="128590"/>
            <a:chExt cx="9020422" cy="2632976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13728" y="292905"/>
              <a:ext cx="9020422" cy="2202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n-US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</a:t>
              </a:r>
              <a:r>
                <a:rPr lang="vi-VN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ạn </a:t>
              </a:r>
              <a:r>
                <a:rPr lang="en-US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nhỏ </a:t>
              </a:r>
              <a:r>
                <a:rPr lang="vi-VN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có thể mắc bệnh suy dinh dưỡng thấp còi.</a:t>
              </a:r>
              <a:endParaRPr lang="en-US" altLang="en-US" sz="3300" b="1" dirty="0">
                <a:solidFill>
                  <a:srgbClr val="00B0A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  <a:p>
              <a:pPr marL="457200" indent="-457200"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vi-VN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Bạn có dấu hiệu thấp và nhẹ cân hơn tiêu chuẩn của các bạn khác cùng lứa tuổi.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262E303-AE0C-1269-11EC-7CD12A8CD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4" y="1919287"/>
            <a:ext cx="4982045" cy="4247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4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6553199" y="2124077"/>
            <a:ext cx="5486399" cy="3444774"/>
            <a:chOff x="713728" y="128590"/>
            <a:chExt cx="9020422" cy="2776184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13728" y="292905"/>
              <a:ext cx="9020422" cy="2611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tabLst/>
                <a:defRPr/>
              </a:pPr>
              <a:r>
                <a:rPr lang="en-US" altLang="en-US" sz="33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Các</a:t>
              </a:r>
              <a:r>
                <a:rPr lang="en-US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b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ạn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có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thể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mắc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bệnh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máu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sắt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do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bạn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có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biểu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hiện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mệt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chóng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mặt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da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xanh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tập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trung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trong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học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tập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.</a:t>
              </a:r>
            </a:p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A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1DADC-AC24-ABC5-23BA-7477337B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833563"/>
            <a:ext cx="3040598" cy="292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49D9D5-D0C0-3D34-7FCE-A057B57BA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311" y="3448050"/>
            <a:ext cx="3010961" cy="2757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971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5628FF6-AC05-4D35-8C13-5DCC73081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61" y="1704405"/>
            <a:ext cx="4784573" cy="51535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16D78E5-9A71-C637-6E73-6A552E98B168}"/>
              </a:ext>
            </a:extLst>
          </p:cNvPr>
          <p:cNvGrpSpPr/>
          <p:nvPr/>
        </p:nvGrpSpPr>
        <p:grpSpPr>
          <a:xfrm>
            <a:off x="1807239" y="-331615"/>
            <a:ext cx="9584148" cy="4505819"/>
            <a:chOff x="1807238" y="-331616"/>
            <a:chExt cx="9584148" cy="4505818"/>
          </a:xfrm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2423C3AF-8741-8836-1F71-D8897D18F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238" y="-331616"/>
              <a:ext cx="9584148" cy="450581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F7D5C-682E-69C8-8BE0-9BCD315B4608}"/>
                </a:ext>
              </a:extLst>
            </p:cNvPr>
            <p:cNvSpPr/>
            <p:nvPr/>
          </p:nvSpPr>
          <p:spPr>
            <a:xfrm>
              <a:off x="3261665" y="1232916"/>
              <a:ext cx="7191939" cy="2554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Trẻ em bị bệnh suy dinh dưỡng thấp còi có chiều cao cân nặng thấp hơn chiều cao cân nặng chuẩn cùng độ tuổi.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2B1569C-588A-4717-B8A5-6BC4AE116665}"/>
              </a:ext>
            </a:extLst>
          </p:cNvPr>
          <p:cNvPicPr/>
          <p:nvPr/>
        </p:nvPicPr>
        <p:blipFill rotWithShape="1"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720" t="10210" r="3680" b="45181"/>
          <a:stretch/>
        </p:blipFill>
        <p:spPr>
          <a:xfrm>
            <a:off x="10153983" y="4109405"/>
            <a:ext cx="2474807" cy="265912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959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B5477A-EB41-406F-80A1-23CDE7E5D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09" y="350292"/>
            <a:ext cx="968616" cy="9686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BF6E32-DCAF-40C2-AAB6-69C88CADB223}"/>
              </a:ext>
            </a:extLst>
          </p:cNvPr>
          <p:cNvGrpSpPr/>
          <p:nvPr/>
        </p:nvGrpSpPr>
        <p:grpSpPr>
          <a:xfrm>
            <a:off x="1917206" y="289889"/>
            <a:ext cx="9303108" cy="1138861"/>
            <a:chOff x="713728" y="128589"/>
            <a:chExt cx="9303108" cy="1403609"/>
          </a:xfrm>
        </p:grpSpPr>
        <p:sp>
          <p:nvSpPr>
            <p:cNvPr id="14" name="圆角矩形标注 10">
              <a:extLst>
                <a:ext uri="{FF2B5EF4-FFF2-40B4-BE49-F238E27FC236}">
                  <a16:creationId xmlns:a16="http://schemas.microsoft.com/office/drawing/2014/main" id="{B1B14E6F-DA8D-469C-958D-193931555C92}"/>
                </a:ext>
              </a:extLst>
            </p:cNvPr>
            <p:cNvSpPr/>
            <p:nvPr/>
          </p:nvSpPr>
          <p:spPr>
            <a:xfrm rot="5400000" flipV="1">
              <a:off x="4663478" y="-3821159"/>
              <a:ext cx="1403609" cy="9303106"/>
            </a:xfrm>
            <a:prstGeom prst="wedgeRoundRectCallout">
              <a:avLst>
                <a:gd name="adj1" fmla="val 36474"/>
                <a:gd name="adj2" fmla="val -53918"/>
                <a:gd name="adj3" fmla="val 16667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B23C877-5327-4068-A790-927387A49A5C}"/>
                </a:ext>
              </a:extLst>
            </p:cNvPr>
            <p:cNvSpPr/>
            <p:nvPr/>
          </p:nvSpPr>
          <p:spPr>
            <a:xfrm>
              <a:off x="713728" y="292905"/>
              <a:ext cx="9303107" cy="1125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en-US" alt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2. </a:t>
              </a:r>
              <a:r>
                <a:rPr lang="vi-VN" alt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Đọc thông tin và cho biết nguyên nhân nào dẫn đến bệnh suy dinh dưỡng thấp còi, bệnh thiếu máu thiếu sắt.</a:t>
              </a:r>
            </a:p>
          </p:txBody>
        </p:sp>
      </p:grpSp>
      <p:pic>
        <p:nvPicPr>
          <p:cNvPr id="2" name="图片 4">
            <a:extLst>
              <a:ext uri="{FF2B5EF4-FFF2-40B4-BE49-F238E27FC236}">
                <a16:creationId xmlns:a16="http://schemas.microsoft.com/office/drawing/2014/main" id="{7D327DF0-CCD6-A927-D903-CF1B8EA28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6248399" cy="8372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412B2-5790-0B89-CCE2-BA4EBCCA4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2389631"/>
            <a:ext cx="4505325" cy="373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vi-VN" sz="2200" b="1" dirty="0"/>
              <a:t>1. Một số nguyên nhân gây</a:t>
            </a:r>
            <a:r>
              <a:rPr lang="en-US" sz="2200" b="1" dirty="0"/>
              <a:t> </a:t>
            </a:r>
            <a:r>
              <a:rPr lang="vi-VN" sz="2200" b="1" dirty="0"/>
              <a:t>nên bệnh suy dinh dưỡng</a:t>
            </a:r>
            <a:r>
              <a:rPr lang="en-US" sz="2200" b="1" dirty="0"/>
              <a:t> </a:t>
            </a:r>
            <a:r>
              <a:rPr lang="vi-VN" sz="2200" b="1" dirty="0"/>
              <a:t>thấp còi ở trẻ em:</a:t>
            </a:r>
          </a:p>
          <a:p>
            <a:pPr>
              <a:lnSpc>
                <a:spcPct val="100000"/>
              </a:lnSpc>
              <a:buNone/>
            </a:pPr>
            <a:r>
              <a:rPr lang="vi-VN" sz="2200" dirty="0"/>
              <a:t>- Chế độ ăn thiếu chất bột đường, chất đạm, chất béo, không đủ cung cấp cho hoạt động bình thường của cơ thể.</a:t>
            </a:r>
          </a:p>
          <a:p>
            <a:pPr>
              <a:lnSpc>
                <a:spcPct val="100000"/>
              </a:lnSpc>
              <a:buNone/>
            </a:pPr>
            <a:r>
              <a:rPr lang="vi-VN" sz="2200" dirty="0"/>
              <a:t>- Cơ thể mắc một số bệnh</a:t>
            </a:r>
            <a:r>
              <a:rPr lang="en-US" sz="2200" dirty="0"/>
              <a:t> </a:t>
            </a:r>
            <a:r>
              <a:rPr lang="vi-VN" sz="2200" dirty="0"/>
              <a:t>như dạ dày, tiêu chảy,</a:t>
            </a:r>
            <a:r>
              <a:rPr lang="en-US" sz="2200" dirty="0"/>
              <a:t> </a:t>
            </a:r>
            <a:r>
              <a:rPr lang="vi-VN" sz="2200" dirty="0"/>
              <a:t>bệnh giun,</a:t>
            </a:r>
            <a:r>
              <a:rPr lang="en-US" sz="2200" dirty="0"/>
              <a:t> </a:t>
            </a:r>
            <a:r>
              <a:rPr lang="vi-VN" sz="2200" dirty="0"/>
              <a:t>viêm đường</a:t>
            </a:r>
            <a:r>
              <a:rPr lang="en-US" sz="2200" dirty="0"/>
              <a:t> </a:t>
            </a:r>
            <a:r>
              <a:rPr lang="vi-VN" sz="2200" dirty="0"/>
              <a:t>hô hấp,... lâu ngày không</a:t>
            </a:r>
            <a:r>
              <a:rPr lang="en-US" sz="2200" dirty="0"/>
              <a:t> </a:t>
            </a:r>
            <a:r>
              <a:rPr lang="vi-VN" sz="2200" dirty="0"/>
              <a:t>chữa dứt điểm.</a:t>
            </a:r>
            <a:br>
              <a:rPr lang="vi-VN" sz="2200" dirty="0"/>
            </a:br>
            <a:endParaRPr lang="en-US" altLang="en-US" sz="2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41061E2A-343E-1810-A388-3476AFE38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171450"/>
            <a:ext cx="6372225" cy="8372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D2009F-1453-69AC-1B1D-523F74802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451" y="2408681"/>
            <a:ext cx="4924424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vi-VN" sz="2000" b="1" dirty="0"/>
              <a:t>2. Một số nguyên nhân gây nên bệnh thiếu máu thiếu sắt:</a:t>
            </a:r>
          </a:p>
          <a:p>
            <a:pPr>
              <a:lnSpc>
                <a:spcPct val="100000"/>
              </a:lnSpc>
              <a:buNone/>
            </a:pPr>
            <a:r>
              <a:rPr lang="en-US" sz="2000" dirty="0"/>
              <a:t>- </a:t>
            </a:r>
            <a:r>
              <a:rPr lang="vi-VN" sz="2000" dirty="0"/>
              <a:t>Chế độ ăn thiếu những thức ăn giàu chất sắt như thịt có màu đỏ, rau có màu xanh đậm, trứng,... </a:t>
            </a:r>
            <a:endParaRPr lang="en-US" sz="2000" dirty="0"/>
          </a:p>
          <a:p>
            <a:pPr>
              <a:lnSpc>
                <a:spcPct val="100000"/>
              </a:lnSpc>
              <a:buNone/>
            </a:pPr>
            <a:r>
              <a:rPr lang="en-US" sz="2000" dirty="0"/>
              <a:t>-</a:t>
            </a:r>
            <a:r>
              <a:rPr lang="vi-VN" sz="2000" dirty="0"/>
              <a:t> Cơ thể trong giai đoạn tăng nhu cầu về chất sắt như giai đoạn trẻ em tuổi dậy thì, phụ nữ có thai,... nhưng không được cung cấp đủ. </a:t>
            </a:r>
            <a:endParaRPr lang="en-US" sz="2000" dirty="0"/>
          </a:p>
          <a:p>
            <a:pPr>
              <a:lnSpc>
                <a:spcPct val="100000"/>
              </a:lnSpc>
              <a:buNone/>
            </a:pPr>
            <a:r>
              <a:rPr lang="vi-VN" sz="2000" dirty="0"/>
              <a:t>- Cơ thể mắc một số bệnh mãn tính như viêm ruột, viêm dạ dày,... hoặc bị nhiễm giun móc.</a:t>
            </a:r>
          </a:p>
        </p:txBody>
      </p:sp>
    </p:spTree>
    <p:extLst>
      <p:ext uri="{BB962C8B-B14F-4D97-AF65-F5344CB8AC3E}">
        <p14:creationId xmlns:p14="http://schemas.microsoft.com/office/powerpoint/2010/main" val="17827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helf&#10;&#10;Description automatically generated">
            <a:extLst>
              <a:ext uri="{FF2B5EF4-FFF2-40B4-BE49-F238E27FC236}">
                <a16:creationId xmlns:a16="http://schemas.microsoft.com/office/drawing/2014/main" id="{8D1FEF41-8E32-4B8E-9CA2-640A7A10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4F7C1-0CEC-4C80-9CC9-820B3DB69465}"/>
              </a:ext>
            </a:extLst>
          </p:cNvPr>
          <p:cNvGrpSpPr/>
          <p:nvPr/>
        </p:nvGrpSpPr>
        <p:grpSpPr>
          <a:xfrm>
            <a:off x="188905" y="0"/>
            <a:ext cx="6988849" cy="3171825"/>
            <a:chOff x="188905" y="493614"/>
            <a:chExt cx="6988849" cy="22750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1E9A468-E38A-44DB-A67D-8A93AEC374F6}"/>
                </a:ext>
              </a:extLst>
            </p:cNvPr>
            <p:cNvGrpSpPr/>
            <p:nvPr/>
          </p:nvGrpSpPr>
          <p:grpSpPr>
            <a:xfrm>
              <a:off x="188905" y="493614"/>
              <a:ext cx="6988849" cy="2275007"/>
              <a:chOff x="188905" y="493614"/>
              <a:chExt cx="6988849" cy="227500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AA0E05D2-1404-45FF-87D2-CFE62F7EE4EE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79125FB-FCF6-423D-845C-D71FEE3D2786}"/>
                  </a:ext>
                </a:extLst>
              </p:cNvPr>
              <p:cNvSpPr/>
              <p:nvPr/>
            </p:nvSpPr>
            <p:spPr>
              <a:xfrm>
                <a:off x="188905" y="493614"/>
                <a:ext cx="6864886" cy="21782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Hộp Văn bản 6">
              <a:extLst>
                <a:ext uri="{FF2B5EF4-FFF2-40B4-BE49-F238E27FC236}">
                  <a16:creationId xmlns:a16="http://schemas.microsoft.com/office/drawing/2014/main" id="{41C9A74A-CBEE-42F9-85E8-8BDA548196DA}"/>
                </a:ext>
              </a:extLst>
            </p:cNvPr>
            <p:cNvSpPr txBox="1"/>
            <p:nvPr/>
          </p:nvSpPr>
          <p:spPr>
            <a:xfrm>
              <a:off x="400050" y="584884"/>
              <a:ext cx="6496051" cy="183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Theo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bệnh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thấp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bệnh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máu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9" name="Picture 3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0093047-C648-4DC2-8328-F3A25FB76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50" b="46120" l="38059" r="61860">
                        <a14:foregroundMark x1="53288" y1="10550" x2="53288" y2="10550"/>
                        <a14:foregroundMark x1="61860" y1="26839" x2="61860" y2="2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7198" r="36088" b="49468"/>
          <a:stretch/>
        </p:blipFill>
        <p:spPr>
          <a:xfrm>
            <a:off x="6153893" y="1788064"/>
            <a:ext cx="1773257" cy="1787027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5C37BF3-2A22-40C8-C9F9-EAE9EC8D3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4" y="3415214"/>
            <a:ext cx="6449961" cy="3271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DBEF1-94EE-550B-55B4-9F39430C2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054" y="-191806"/>
            <a:ext cx="4669941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3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DB79E8-5320-D666-3F4F-F500A1E813E5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1743075" y="1323976"/>
            <a:ext cx="3458368" cy="7905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295933-4A01-1D69-7BE3-04EEE682505B}"/>
              </a:ext>
            </a:extLst>
          </p:cNvPr>
          <p:cNvSpPr/>
          <p:nvPr/>
        </p:nvSpPr>
        <p:spPr>
          <a:xfrm>
            <a:off x="323850" y="2114551"/>
            <a:ext cx="2838450" cy="4010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Ăn đa dạng, ăn đủ nhóm chất dinh dưỡng; nếu cơ thể mắc bệnh cần chữa kịp thời dứt điểm.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36F468-565F-D843-0625-B7CC26D48EFD}"/>
              </a:ext>
            </a:extLst>
          </p:cNvPr>
          <p:cNvSpPr/>
          <p:nvPr/>
        </p:nvSpPr>
        <p:spPr>
          <a:xfrm>
            <a:off x="3753643" y="2162178"/>
            <a:ext cx="3733801" cy="34766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Đảm bảo chế độ dinh dưỡng, đặc điểm bổ sung chất bổ sung thức ăn giàu chất sắt trong giai đoạn dậy thì.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D62A69-DC98-6691-6F41-1D4DDB5B6EB5}"/>
              </a:ext>
            </a:extLst>
          </p:cNvPr>
          <p:cNvCxnSpPr>
            <a:cxnSpLocks/>
          </p:cNvCxnSpPr>
          <p:nvPr/>
        </p:nvCxnSpPr>
        <p:spPr>
          <a:xfrm>
            <a:off x="5520531" y="133350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E6C62E-353C-173E-270C-54E6AE2C2E7E}"/>
              </a:ext>
            </a:extLst>
          </p:cNvPr>
          <p:cNvCxnSpPr>
            <a:cxnSpLocks/>
          </p:cNvCxnSpPr>
          <p:nvPr/>
        </p:nvCxnSpPr>
        <p:spPr>
          <a:xfrm>
            <a:off x="5915818" y="135255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EC913D-1F95-EDAB-6B23-1CC8F3CFC24A}"/>
              </a:ext>
            </a:extLst>
          </p:cNvPr>
          <p:cNvSpPr/>
          <p:nvPr/>
        </p:nvSpPr>
        <p:spPr>
          <a:xfrm>
            <a:off x="8048625" y="2152651"/>
            <a:ext cx="2791619" cy="3533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12FF83-53BF-6E40-C335-399CFFC44FDA}"/>
              </a:ext>
            </a:extLst>
          </p:cNvPr>
          <p:cNvSpPr/>
          <p:nvPr/>
        </p:nvSpPr>
        <p:spPr>
          <a:xfrm>
            <a:off x="2114550" y="276225"/>
            <a:ext cx="69342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037A431-BFDC-2218-19FB-D844570F2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73" b="40163"/>
          <a:stretch/>
        </p:blipFill>
        <p:spPr>
          <a:xfrm>
            <a:off x="1206219" y="0"/>
            <a:ext cx="2946681" cy="1126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3B351-3D98-50A0-73E2-FB2CEA0C6390}"/>
              </a:ext>
            </a:extLst>
          </p:cNvPr>
          <p:cNvSpPr txBox="1"/>
          <p:nvPr/>
        </p:nvSpPr>
        <p:spPr>
          <a:xfrm>
            <a:off x="1025409" y="190497"/>
            <a:ext cx="326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EF2A974E-565F-C374-4457-BAE369B1E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5" b="99838" l="9994" r="89942">
                        <a14:foregroundMark x1="43661" y1="12050" x2="43661" y2="12050"/>
                        <a14:foregroundMark x1="46281" y1="8775" x2="46281" y2="8775"/>
                        <a14:foregroundMark x1="43790" y1="88799" x2="43790" y2="88799"/>
                        <a14:foregroundMark x1="41721" y1="72827" x2="38583" y2="85200"/>
                        <a14:foregroundMark x1="38583" y1="85200" x2="38583" y2="85200"/>
                        <a14:foregroundMark x1="38066" y1="73352" x2="36902" y2="86332"/>
                        <a14:foregroundMark x1="36902" y1="86332" x2="36902" y2="86332"/>
                        <a14:foregroundMark x1="53946" y1="71371" x2="56533" y2="93813"/>
                        <a14:foregroundMark x1="56533" y1="93813" x2="56533" y2="93813"/>
                        <a14:foregroundMark x1="57342" y1="76749" x2="59411" y2="88112"/>
                        <a14:foregroundMark x1="59411" y1="88112" x2="59411" y2="88112"/>
                        <a14:foregroundMark x1="52911" y1="76587" x2="52523" y2="92519"/>
                        <a14:foregroundMark x1="52523" y1="92519" x2="52523" y2="92519"/>
                        <a14:foregroundMark x1="57600" y1="77396" x2="56016" y2="92519"/>
                        <a14:foregroundMark x1="56016" y1="92519" x2="55886" y2="92843"/>
                        <a14:foregroundMark x1="47704" y1="82450" x2="47574" y2="90578"/>
                        <a14:foregroundMark x1="47574" y1="90578" x2="47574" y2="90578"/>
                        <a14:foregroundMark x1="37549" y1="74970" x2="35349" y2="91710"/>
                        <a14:foregroundMark x1="35349" y1="91710" x2="35349" y2="91710"/>
                        <a14:foregroundMark x1="34961" y1="77234" x2="32988" y2="91225"/>
                        <a14:foregroundMark x1="32988" y1="91225" x2="32988" y2="91225"/>
                        <a14:foregroundMark x1="35608" y1="79499" x2="32988" y2="97089"/>
                        <a14:foregroundMark x1="32988" y1="97089" x2="32988" y2="97089"/>
                        <a14:foregroundMark x1="37419" y1="75131" x2="59023" y2="90093"/>
                        <a14:foregroundMark x1="59023" y1="90093" x2="58376" y2="79984"/>
                        <a14:foregroundMark x1="41203" y1="96078" x2="51617" y2="96522"/>
                        <a14:foregroundMark x1="51617" y1="96522" x2="52911" y2="96442"/>
                        <a14:foregroundMark x1="58118" y1="74970" x2="58118" y2="82936"/>
                        <a14:foregroundMark x1="57600" y1="72341" x2="57665" y2="93934"/>
                        <a14:foregroundMark x1="57665" y1="93934" x2="56662" y2="99515"/>
                        <a14:foregroundMark x1="59023" y1="92681" x2="60317" y2="98383"/>
                        <a14:foregroundMark x1="60058" y1="94298" x2="61093" y2="99353"/>
                        <a14:foregroundMark x1="60705" y1="94945" x2="61869" y2="98221"/>
                        <a14:foregroundMark x1="60964" y1="94460" x2="62646" y2="99838"/>
                        <a14:foregroundMark x1="33926" y1="93004" x2="31695" y2="99838"/>
                        <a14:foregroundMark x1="31695" y1="99838" x2="31695" y2="99838"/>
                        <a14:foregroundMark x1="33118" y1="91872" x2="31695" y2="98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0"/>
            <a:ext cx="1676090" cy="13408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776EC93-53AF-4566-DD37-B79A3C290EA5}"/>
              </a:ext>
            </a:extLst>
          </p:cNvPr>
          <p:cNvGrpSpPr/>
          <p:nvPr/>
        </p:nvGrpSpPr>
        <p:grpSpPr>
          <a:xfrm>
            <a:off x="731762" y="1705784"/>
            <a:ext cx="10545838" cy="4094941"/>
            <a:chOff x="312868" y="590381"/>
            <a:chExt cx="6864886" cy="21782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AEA0D1-1E5C-EB89-87E7-AF37CD2C90CD}"/>
                </a:ext>
              </a:extLst>
            </p:cNvPr>
            <p:cNvGrpSpPr/>
            <p:nvPr/>
          </p:nvGrpSpPr>
          <p:grpSpPr>
            <a:xfrm>
              <a:off x="312868" y="590381"/>
              <a:ext cx="6864886" cy="2178240"/>
              <a:chOff x="312868" y="590381"/>
              <a:chExt cx="6864886" cy="217824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6031763-834A-DBF5-7F8C-9D1967DA3423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527B318-8376-84A6-2A21-D16365F7432D}"/>
                  </a:ext>
                </a:extLst>
              </p:cNvPr>
              <p:cNvSpPr/>
              <p:nvPr/>
            </p:nvSpPr>
            <p:spPr>
              <a:xfrm>
                <a:off x="487560" y="719064"/>
                <a:ext cx="6566230" cy="195278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Hộp Văn bản 6">
              <a:extLst>
                <a:ext uri="{FF2B5EF4-FFF2-40B4-BE49-F238E27FC236}">
                  <a16:creationId xmlns:a16="http://schemas.microsoft.com/office/drawing/2014/main" id="{5C2CFBF0-CF4E-9ABF-9752-75868F8ED537}"/>
                </a:ext>
              </a:extLst>
            </p:cNvPr>
            <p:cNvSpPr txBox="1"/>
            <p:nvPr/>
          </p:nvSpPr>
          <p:spPr>
            <a:xfrm>
              <a:off x="617767" y="833151"/>
              <a:ext cx="6287171" cy="162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Suy dinh dưỡng thấp còi ở trẻ em là nguyên nhân chính dẫn đến người Việt Nam khi trưởng thành không đạt được chiều cao tối đa.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 máu thiếu sắt ở lứa tuổi học đường ảnh hưởng tới sự phát triển cơ thể, quá trình dậy thì và làm giảm khả năng học tập.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6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C98E7A-46C3-21FC-8FFE-343A4C0F12ED}"/>
              </a:ext>
            </a:extLst>
          </p:cNvPr>
          <p:cNvGrpSpPr/>
          <p:nvPr/>
        </p:nvGrpSpPr>
        <p:grpSpPr>
          <a:xfrm>
            <a:off x="0" y="244475"/>
            <a:ext cx="11221364" cy="1822450"/>
            <a:chOff x="761086" y="2540000"/>
            <a:chExt cx="10520907" cy="19493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A02859-3976-148E-911A-C6CC7286CBE7}"/>
                </a:ext>
              </a:extLst>
            </p:cNvPr>
            <p:cNvGrpSpPr/>
            <p:nvPr/>
          </p:nvGrpSpPr>
          <p:grpSpPr>
            <a:xfrm>
              <a:off x="1062408" y="2540000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915EE3A-F9FC-05E7-2ECA-FC65EE947709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FF95C8C-06CF-09FD-4006-45DD86F45F81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1EFE562-DD84-E25D-522F-F046837DB3C8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61DFF17-8FBC-1ECD-920D-AB523BBD0F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6" name="Picture 2" descr="Dấu chấm hỏi png | PNGEgg">
              <a:extLst>
                <a:ext uri="{FF2B5EF4-FFF2-40B4-BE49-F238E27FC236}">
                  <a16:creationId xmlns:a16="http://schemas.microsoft.com/office/drawing/2014/main" id="{380BEDC1-EB19-5221-B81F-3FA4F9D2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1"/>
              <a:ext cx="1744510" cy="173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45D7A5-B68D-CF5C-14F7-4608B082EEED}"/>
                </a:ext>
              </a:extLst>
            </p:cNvPr>
            <p:cNvSpPr/>
            <p:nvPr/>
          </p:nvSpPr>
          <p:spPr>
            <a:xfrm>
              <a:off x="2412346" y="2638779"/>
              <a:ext cx="8557082" cy="167897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các nguyên nhân dẫn đến bệnh suy dinh dưỡng thấp còi, thiếu máu thiếu sắt, nguyên nhân nào liên quan đến chế độ ăn uống?</a:t>
              </a:r>
              <a:endPara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1AA23CF-184D-1A6B-84B3-7702169A6B50}"/>
              </a:ext>
            </a:extLst>
          </p:cNvPr>
          <p:cNvSpPr txBox="1"/>
          <p:nvPr/>
        </p:nvSpPr>
        <p:spPr>
          <a:xfrm>
            <a:off x="1971674" y="2444775"/>
            <a:ext cx="9286875" cy="3046988"/>
          </a:xfrm>
          <a:custGeom>
            <a:avLst/>
            <a:gdLst>
              <a:gd name="connsiteX0" fmla="*/ 0 w 9286875"/>
              <a:gd name="connsiteY0" fmla="*/ 0 h 3046988"/>
              <a:gd name="connsiteX1" fmla="*/ 9286875 w 9286875"/>
              <a:gd name="connsiteY1" fmla="*/ 0 h 3046988"/>
              <a:gd name="connsiteX2" fmla="*/ 9286875 w 9286875"/>
              <a:gd name="connsiteY2" fmla="*/ 3046988 h 3046988"/>
              <a:gd name="connsiteX3" fmla="*/ 0 w 9286875"/>
              <a:gd name="connsiteY3" fmla="*/ 3046988 h 3046988"/>
              <a:gd name="connsiteX4" fmla="*/ 0 w 9286875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875" h="3046988" fill="none" extrusionOk="0">
                <a:moveTo>
                  <a:pt x="0" y="0"/>
                </a:moveTo>
                <a:cubicBezTo>
                  <a:pt x="3229050" y="5222"/>
                  <a:pt x="7751714" y="24918"/>
                  <a:pt x="9286875" y="0"/>
                </a:cubicBezTo>
                <a:cubicBezTo>
                  <a:pt x="9125630" y="1071537"/>
                  <a:pt x="9243115" y="2405261"/>
                  <a:pt x="9286875" y="3046988"/>
                </a:cubicBezTo>
                <a:cubicBezTo>
                  <a:pt x="7795587" y="2882227"/>
                  <a:pt x="1928579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9286875" h="3046988" stroke="0" extrusionOk="0">
                <a:moveTo>
                  <a:pt x="0" y="0"/>
                </a:moveTo>
                <a:cubicBezTo>
                  <a:pt x="2514421" y="11849"/>
                  <a:pt x="7608185" y="-161459"/>
                  <a:pt x="9286875" y="0"/>
                </a:cubicBezTo>
                <a:cubicBezTo>
                  <a:pt x="9290005" y="810180"/>
                  <a:pt x="9185699" y="1773659"/>
                  <a:pt x="9286875" y="3046988"/>
                </a:cubicBezTo>
                <a:cubicBezTo>
                  <a:pt x="5969521" y="2901128"/>
                  <a:pt x="2028497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thiếu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bột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đường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vi-ta-min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 thiếu những thức ăn giàu chất sắt như thịt có màu đỏ, rau có màu xanh đậm, trứng,...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 quá ít, không đủ theo tiêu chuẩn; chế độ ăn thiếu cân bằng, lành mạnh.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B04197AE-95F5-1A7D-E964-80AE4529BB7E}"/>
              </a:ext>
            </a:extLst>
          </p:cNvPr>
          <p:cNvSpPr/>
          <p:nvPr/>
        </p:nvSpPr>
        <p:spPr>
          <a:xfrm>
            <a:off x="725513" y="2054762"/>
            <a:ext cx="1119009" cy="84600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C98E7A-46C3-21FC-8FFE-343A4C0F12ED}"/>
              </a:ext>
            </a:extLst>
          </p:cNvPr>
          <p:cNvGrpSpPr/>
          <p:nvPr/>
        </p:nvGrpSpPr>
        <p:grpSpPr>
          <a:xfrm>
            <a:off x="314326" y="244475"/>
            <a:ext cx="10907038" cy="1489075"/>
            <a:chOff x="1055791" y="2540000"/>
            <a:chExt cx="10226202" cy="19493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A02859-3976-148E-911A-C6CC7286CBE7}"/>
                </a:ext>
              </a:extLst>
            </p:cNvPr>
            <p:cNvGrpSpPr/>
            <p:nvPr/>
          </p:nvGrpSpPr>
          <p:grpSpPr>
            <a:xfrm>
              <a:off x="1062408" y="2540000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915EE3A-F9FC-05E7-2ECA-FC65EE947709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FF95C8C-06CF-09FD-4006-45DD86F45F81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1EFE562-DD84-E25D-522F-F046837DB3C8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61DFF17-8FBC-1ECD-920D-AB523BBD0F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6" name="Picture 2" descr="Dấu chấm hỏi png | PNGEgg">
              <a:extLst>
                <a:ext uri="{FF2B5EF4-FFF2-40B4-BE49-F238E27FC236}">
                  <a16:creationId xmlns:a16="http://schemas.microsoft.com/office/drawing/2014/main" id="{380BEDC1-EB19-5221-B81F-3FA4F9D2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91" y="2637799"/>
              <a:ext cx="1589617" cy="1585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45D7A5-B68D-CF5C-14F7-4608B082EEED}"/>
                </a:ext>
              </a:extLst>
            </p:cNvPr>
            <p:cNvSpPr/>
            <p:nvPr/>
          </p:nvSpPr>
          <p:spPr>
            <a:xfrm>
              <a:off x="2412346" y="2737541"/>
              <a:ext cx="8557082" cy="14814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bệnh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bệnh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3987C2F-4A63-3F0E-FA83-3390A0EBE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0" y="2190749"/>
            <a:ext cx="7926508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5505450" y="1990727"/>
            <a:ext cx="6029325" cy="3267077"/>
            <a:chOff x="713729" y="128590"/>
            <a:chExt cx="9092240" cy="2632976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85547" y="454107"/>
              <a:ext cx="9020422" cy="2058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tabLst/>
                <a:defRPr/>
              </a:pPr>
              <a:r>
                <a:rPr lang="en-US" altLang="en-US" sz="40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Việc</a:t>
              </a:r>
              <a:r>
                <a:rPr lang="en-US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ở </a:t>
              </a:r>
              <a:r>
                <a:rPr lang="en-US" altLang="en-US" sz="40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hình</a:t>
              </a:r>
              <a:r>
                <a:rPr lang="en-US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6 </a:t>
              </a:r>
              <a:r>
                <a:rPr lang="en-US" altLang="en-US" sz="40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là</a:t>
              </a:r>
              <a:r>
                <a:rPr lang="en-US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nên làm, vì rửa tay trước khi ăn phòng sống nhiễm giun, tiêu chảy.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59E88-F7FB-49DE-6C9D-D081DADE0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2428875"/>
            <a:ext cx="4044656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EAC59324-FDB1-4D39-A2F0-2B65BA493D02}"/>
              </a:ext>
            </a:extLst>
          </p:cNvPr>
          <p:cNvSpPr/>
          <p:nvPr/>
        </p:nvSpPr>
        <p:spPr>
          <a:xfrm>
            <a:off x="690564" y="357190"/>
            <a:ext cx="10810875" cy="1527175"/>
          </a:xfrm>
          <a:prstGeom prst="round2DiagRect">
            <a:avLst>
              <a:gd name="adj1" fmla="val 0"/>
              <a:gd name="adj2" fmla="val 37121"/>
            </a:avLst>
          </a:prstGeom>
          <a:solidFill>
            <a:schemeClr val="tx1">
              <a:lumMod val="75000"/>
              <a:lumOff val="25000"/>
              <a:alpha val="7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A48431A4-76AC-4EAC-A011-7B9491851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20" b="66920"/>
          <a:stretch>
            <a:fillRect/>
          </a:stretch>
        </p:blipFill>
        <p:spPr bwMode="auto">
          <a:xfrm>
            <a:off x="-528638" y="-393700"/>
            <a:ext cx="2646363" cy="226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56B3DB6-F053-438A-BBB9-47B9F8AA20F1}"/>
              </a:ext>
            </a:extLst>
          </p:cNvPr>
          <p:cNvGrpSpPr>
            <a:grpSpLocks/>
          </p:cNvGrpSpPr>
          <p:nvPr/>
        </p:nvGrpSpPr>
        <p:grpSpPr bwMode="auto">
          <a:xfrm>
            <a:off x="261575" y="4227514"/>
            <a:ext cx="5410563" cy="1566863"/>
            <a:chOff x="6190261" y="4311922"/>
            <a:chExt cx="5409498" cy="1566454"/>
          </a:xfrm>
        </p:grpSpPr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743558D8-0629-4BE7-99EA-F26AE4AB2A62}"/>
                </a:ext>
              </a:extLst>
            </p:cNvPr>
            <p:cNvSpPr/>
            <p:nvPr/>
          </p:nvSpPr>
          <p:spPr>
            <a:xfrm>
              <a:off x="6298552" y="4545224"/>
              <a:ext cx="5301207" cy="128395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Ít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vận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động</a:t>
              </a:r>
              <a:endPara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 panose="020B0604020202020204"/>
              </a:endParaRPr>
            </a:p>
          </p:txBody>
        </p:sp>
        <p:pic>
          <p:nvPicPr>
            <p:cNvPr id="7192" name="Picture 12">
              <a:extLst>
                <a:ext uri="{FF2B5EF4-FFF2-40B4-BE49-F238E27FC236}">
                  <a16:creationId xmlns:a16="http://schemas.microsoft.com/office/drawing/2014/main" id="{68907340-8BA0-4D3F-816B-0FC7E37B8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3" r="47507" b="9705"/>
            <a:stretch>
              <a:fillRect/>
            </a:stretch>
          </p:blipFill>
          <p:spPr bwMode="auto">
            <a:xfrm>
              <a:off x="6190261" y="4311922"/>
              <a:ext cx="1027677" cy="156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DD0E5D-F2AB-4D72-9A9A-0FA4AFC0D9F5}"/>
              </a:ext>
            </a:extLst>
          </p:cNvPr>
          <p:cNvGrpSpPr>
            <a:grpSpLocks/>
          </p:cNvGrpSpPr>
          <p:nvPr/>
        </p:nvGrpSpPr>
        <p:grpSpPr bwMode="auto">
          <a:xfrm>
            <a:off x="6718300" y="2540001"/>
            <a:ext cx="5302251" cy="1392239"/>
            <a:chOff x="6169302" y="2829001"/>
            <a:chExt cx="5301207" cy="1390935"/>
          </a:xfrm>
        </p:grpSpPr>
        <p:sp>
          <p:nvSpPr>
            <p:cNvPr id="6" name="Round Diagonal Corner Rectangle 5">
              <a:extLst>
                <a:ext uri="{FF2B5EF4-FFF2-40B4-BE49-F238E27FC236}">
                  <a16:creationId xmlns:a16="http://schemas.microsoft.com/office/drawing/2014/main" id="{D9190BEC-95E9-4680-BE55-47DF69383A21}"/>
                </a:ext>
              </a:extLst>
            </p:cNvPr>
            <p:cNvSpPr/>
            <p:nvPr/>
          </p:nvSpPr>
          <p:spPr>
            <a:xfrm>
              <a:off x="6169302" y="2935264"/>
              <a:ext cx="5301207" cy="1284672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	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nhiều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đồ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nhanh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190" name="Picture 14">
              <a:extLst>
                <a:ext uri="{FF2B5EF4-FFF2-40B4-BE49-F238E27FC236}">
                  <a16:creationId xmlns:a16="http://schemas.microsoft.com/office/drawing/2014/main" id="{349E7CE9-1715-466D-8E1F-B4B7D359B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3" t="17403" r="35881" b="20688"/>
            <a:stretch>
              <a:fillRect/>
            </a:stretch>
          </p:blipFill>
          <p:spPr bwMode="auto">
            <a:xfrm>
              <a:off x="6243154" y="2829001"/>
              <a:ext cx="1205113" cy="133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6B3C2D-E393-49FB-90E7-367C5541A1DD}"/>
              </a:ext>
            </a:extLst>
          </p:cNvPr>
          <p:cNvGrpSpPr>
            <a:grpSpLocks/>
          </p:cNvGrpSpPr>
          <p:nvPr/>
        </p:nvGrpSpPr>
        <p:grpSpPr bwMode="auto">
          <a:xfrm>
            <a:off x="6718300" y="4484688"/>
            <a:ext cx="5302251" cy="1330325"/>
            <a:chOff x="752350" y="4454273"/>
            <a:chExt cx="5301207" cy="1330175"/>
          </a:xfrm>
        </p:grpSpPr>
        <p:sp>
          <p:nvSpPr>
            <p:cNvPr id="7" name="Round Diagonal Corner Rectangle 6">
              <a:extLst>
                <a:ext uri="{FF2B5EF4-FFF2-40B4-BE49-F238E27FC236}">
                  <a16:creationId xmlns:a16="http://schemas.microsoft.com/office/drawing/2014/main" id="{FC1025B5-C1F7-4F6B-871A-BEFC2387C04E}"/>
                </a:ext>
              </a:extLst>
            </p:cNvPr>
            <p:cNvSpPr/>
            <p:nvPr/>
          </p:nvSpPr>
          <p:spPr>
            <a:xfrm>
              <a:off x="752350" y="4500305"/>
              <a:ext cx="5301207" cy="1284143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	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Cả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3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đáp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án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trên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188" name="Picture 15">
              <a:extLst>
                <a:ext uri="{FF2B5EF4-FFF2-40B4-BE49-F238E27FC236}">
                  <a16:creationId xmlns:a16="http://schemas.microsoft.com/office/drawing/2014/main" id="{650B7C66-67DB-497A-894F-F0190B333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3" t="22743" r="45081" b="9914"/>
            <a:stretch>
              <a:fillRect/>
            </a:stretch>
          </p:blipFill>
          <p:spPr bwMode="auto">
            <a:xfrm>
              <a:off x="877203" y="4454273"/>
              <a:ext cx="1091470" cy="1284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303059-2D8A-43BE-8B48-8D862ED78611}"/>
              </a:ext>
            </a:extLst>
          </p:cNvPr>
          <p:cNvGrpSpPr>
            <a:grpSpLocks/>
          </p:cNvGrpSpPr>
          <p:nvPr/>
        </p:nvGrpSpPr>
        <p:grpSpPr bwMode="auto">
          <a:xfrm>
            <a:off x="0" y="1536704"/>
            <a:ext cx="5768977" cy="2408237"/>
            <a:chOff x="179818" y="1810762"/>
            <a:chExt cx="5769569" cy="2408942"/>
          </a:xfrm>
        </p:grpSpPr>
        <p:sp>
          <p:nvSpPr>
            <p:cNvPr id="4" name="Round Diagonal Corner Rectangle 3">
              <a:extLst>
                <a:ext uri="{FF2B5EF4-FFF2-40B4-BE49-F238E27FC236}">
                  <a16:creationId xmlns:a16="http://schemas.microsoft.com/office/drawing/2014/main" id="{4DDEE99F-CB67-4B0F-B8B7-7057129C9877}"/>
                </a:ext>
              </a:extLst>
            </p:cNvPr>
            <p:cNvSpPr/>
            <p:nvPr/>
          </p:nvSpPr>
          <p:spPr>
            <a:xfrm>
              <a:off x="648180" y="2935040"/>
              <a:ext cx="5301207" cy="128466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thừa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chất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béo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chất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bột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đường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đạm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186" name="Picture 16">
              <a:extLst>
                <a:ext uri="{FF2B5EF4-FFF2-40B4-BE49-F238E27FC236}">
                  <a16:creationId xmlns:a16="http://schemas.microsoft.com/office/drawing/2014/main" id="{35B28017-7004-487A-A1B2-959B575F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1" r="40456"/>
            <a:stretch>
              <a:fillRect/>
            </a:stretch>
          </p:blipFill>
          <p:spPr bwMode="auto">
            <a:xfrm>
              <a:off x="179818" y="1810762"/>
              <a:ext cx="1356355" cy="221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4532AD8-172E-459F-91CA-A1B1483BC63A}"/>
              </a:ext>
            </a:extLst>
          </p:cNvPr>
          <p:cNvSpPr txBox="1"/>
          <p:nvPr/>
        </p:nvSpPr>
        <p:spPr>
          <a:xfrm>
            <a:off x="1884363" y="648733"/>
            <a:ext cx="905192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Đâu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là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nguyên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nhân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gây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béo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phì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A678A9-A0D3-4463-8649-1228C983C8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3449639"/>
            <a:ext cx="3711575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68CABF-D63B-40BC-8C21-6F3CCC9D31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3408364"/>
            <a:ext cx="371157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16A8F0-8510-4D83-A782-A59AD77A11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9" y="3449639"/>
            <a:ext cx="370998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042CD9-DFE0-4B72-AF3D-5108F39D172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7" y="-601663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2C334F-A092-4B21-AB8B-D83FDDE3490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7" y="-5810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088F409-479A-4DB8-BED2-D50DFDE9D7C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-5810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39FB976-1437-4874-9BC7-D65BB92EDBB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988" y="-5810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920DAC-9DB6-4376-9323-0237C99911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9" y="3449639"/>
            <a:ext cx="370998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5162550" y="1990727"/>
            <a:ext cx="6372225" cy="3267077"/>
            <a:chOff x="713729" y="128590"/>
            <a:chExt cx="9092240" cy="2632976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85548" y="454107"/>
              <a:ext cx="9020421" cy="1959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buFontTx/>
                <a:buNone/>
                <a:tabLst/>
                <a:defRPr/>
              </a:pP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Việc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ở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hình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7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là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không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nên</a:t>
              </a: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làm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vì bạn sẽ ăn không đủ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và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sẽ bị thiếu chất dinh dưỡng (đường bột)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9B10A8-EBA9-B6DA-5369-696008BAE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" y="2238375"/>
            <a:ext cx="4433693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658837" y="104797"/>
            <a:ext cx="8761638" cy="1828778"/>
            <a:chOff x="2179865" y="548102"/>
            <a:chExt cx="4784270" cy="2831912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374530" y="548102"/>
              <a:ext cx="4417763" cy="233714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Nêu một số việc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để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phòng, tránh một số bệnh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dinh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dưỡng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thấp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còi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bệnh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máu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sắt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86FE5E-2E8C-8296-37FB-94927CE96FF6}"/>
              </a:ext>
            </a:extLst>
          </p:cNvPr>
          <p:cNvSpPr txBox="1"/>
          <p:nvPr/>
        </p:nvSpPr>
        <p:spPr>
          <a:xfrm>
            <a:off x="3409950" y="2444775"/>
            <a:ext cx="8105775" cy="3539430"/>
          </a:xfrm>
          <a:custGeom>
            <a:avLst/>
            <a:gdLst>
              <a:gd name="connsiteX0" fmla="*/ 0 w 8105775"/>
              <a:gd name="connsiteY0" fmla="*/ 0 h 3539430"/>
              <a:gd name="connsiteX1" fmla="*/ 8105775 w 8105775"/>
              <a:gd name="connsiteY1" fmla="*/ 0 h 3539430"/>
              <a:gd name="connsiteX2" fmla="*/ 8105775 w 8105775"/>
              <a:gd name="connsiteY2" fmla="*/ 3539430 h 3539430"/>
              <a:gd name="connsiteX3" fmla="*/ 0 w 8105775"/>
              <a:gd name="connsiteY3" fmla="*/ 3539430 h 3539430"/>
              <a:gd name="connsiteX4" fmla="*/ 0 w 8105775"/>
              <a:gd name="connsiteY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5775" h="3539430" fill="none" extrusionOk="0">
                <a:moveTo>
                  <a:pt x="0" y="0"/>
                </a:moveTo>
                <a:cubicBezTo>
                  <a:pt x="3606174" y="5222"/>
                  <a:pt x="4455938" y="24918"/>
                  <a:pt x="8105775" y="0"/>
                </a:cubicBezTo>
                <a:cubicBezTo>
                  <a:pt x="7944530" y="604478"/>
                  <a:pt x="8062015" y="2664034"/>
                  <a:pt x="8105775" y="3539430"/>
                </a:cubicBezTo>
                <a:cubicBezTo>
                  <a:pt x="6092629" y="3374669"/>
                  <a:pt x="3048802" y="3657580"/>
                  <a:pt x="0" y="3539430"/>
                </a:cubicBezTo>
                <a:cubicBezTo>
                  <a:pt x="-55725" y="1858930"/>
                  <a:pt x="17072" y="362986"/>
                  <a:pt x="0" y="0"/>
                </a:cubicBezTo>
                <a:close/>
              </a:path>
              <a:path w="8105775" h="3539430" stroke="0" extrusionOk="0">
                <a:moveTo>
                  <a:pt x="0" y="0"/>
                </a:moveTo>
                <a:cubicBezTo>
                  <a:pt x="3516441" y="11849"/>
                  <a:pt x="5794498" y="-161459"/>
                  <a:pt x="8105775" y="0"/>
                </a:cubicBezTo>
                <a:cubicBezTo>
                  <a:pt x="8108905" y="1684447"/>
                  <a:pt x="8004599" y="1848331"/>
                  <a:pt x="8105775" y="3539430"/>
                </a:cubicBezTo>
                <a:cubicBezTo>
                  <a:pt x="6735383" y="3393570"/>
                  <a:pt x="3510679" y="3461106"/>
                  <a:pt x="0" y="3539430"/>
                </a:cubicBezTo>
                <a:cubicBezTo>
                  <a:pt x="74291" y="3181345"/>
                  <a:pt x="168006" y="175323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 đủ bữa và đủ các nhóm chất dinh dưỡng.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 động cơ thể ít nhất 60 phút mỗi ngày.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dõi chiều cao và cân nặng cơ thể thường xuyên.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 bác sĩ để kiểm tra sức khoẻ nếu cơ thể có dấu hiệu tăng cân hoặc giảm cân quá mức, mệt mỏi,...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868F150A-CBAA-1902-E2DE-CDC892E9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61" y="-242888"/>
            <a:ext cx="8805739" cy="79485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5602CB-8311-741E-8E8A-96FB3C0E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1114" y="2971323"/>
            <a:ext cx="59805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38" indent="-514338" defTabSz="914377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Ôn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lại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endParaRPr lang="en-US" altLang="en-US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514338" indent="-514338" defTabSz="914377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Chuẩn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bị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tiếp</a:t>
            </a:r>
            <a:r>
              <a:rPr lang="en-US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theo</a:t>
            </a:r>
            <a:endParaRPr lang="en-US" altLang="en-US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图片 16">
            <a:extLst>
              <a:ext uri="{FF2B5EF4-FFF2-40B4-BE49-F238E27FC236}">
                <a16:creationId xmlns:a16="http://schemas.microsoft.com/office/drawing/2014/main" id="{A32BA9B9-96E0-5762-5B1D-90EE551ED6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>
          <a:xfrm flipH="1">
            <a:off x="96253" y="1611085"/>
            <a:ext cx="5402179" cy="5246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C83AB-1624-20A7-893C-2761C74C4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809" y="1819989"/>
            <a:ext cx="31945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9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A668110-BF60-432B-99DF-808A4D683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6" y="3417889"/>
            <a:ext cx="3709988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D8981CA5-A978-47FD-925E-9C9C5E094405}"/>
              </a:ext>
            </a:extLst>
          </p:cNvPr>
          <p:cNvSpPr/>
          <p:nvPr/>
        </p:nvSpPr>
        <p:spPr>
          <a:xfrm>
            <a:off x="690564" y="428625"/>
            <a:ext cx="10810875" cy="1528763"/>
          </a:xfrm>
          <a:prstGeom prst="round2DiagRect">
            <a:avLst>
              <a:gd name="adj1" fmla="val 0"/>
              <a:gd name="adj2" fmla="val 37121"/>
            </a:avLst>
          </a:prstGeom>
          <a:solidFill>
            <a:schemeClr val="tx1">
              <a:lumMod val="75000"/>
              <a:lumOff val="25000"/>
              <a:alpha val="7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AA28F8-8293-40D2-9AE5-C541A9E96220}"/>
              </a:ext>
            </a:extLst>
          </p:cNvPr>
          <p:cNvGrpSpPr>
            <a:grpSpLocks/>
          </p:cNvGrpSpPr>
          <p:nvPr/>
        </p:nvGrpSpPr>
        <p:grpSpPr bwMode="auto">
          <a:xfrm>
            <a:off x="6400193" y="4400551"/>
            <a:ext cx="5199671" cy="1482725"/>
            <a:chOff x="6399554" y="4401271"/>
            <a:chExt cx="5200205" cy="1481559"/>
          </a:xfrm>
        </p:grpSpPr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053B7544-7713-473A-BFA5-46C81130DDF9}"/>
                </a:ext>
              </a:extLst>
            </p:cNvPr>
            <p:cNvSpPr/>
            <p:nvPr/>
          </p:nvSpPr>
          <p:spPr>
            <a:xfrm>
              <a:off x="7124135" y="4545620"/>
              <a:ext cx="4475624" cy="128486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Uống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nhiều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nước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ngọt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6" name="Picture 12">
              <a:extLst>
                <a:ext uri="{FF2B5EF4-FFF2-40B4-BE49-F238E27FC236}">
                  <a16:creationId xmlns:a16="http://schemas.microsoft.com/office/drawing/2014/main" id="{1ABC67F0-5D01-48D6-B8BB-8E357BA8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400" b="78397"/>
            <a:stretch>
              <a:fillRect/>
            </a:stretch>
          </p:blipFill>
          <p:spPr bwMode="auto">
            <a:xfrm rot="-1268009">
              <a:off x="6399554" y="4401271"/>
              <a:ext cx="1095192" cy="148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6B1195-DF0A-4D76-AC6A-741878864264}"/>
              </a:ext>
            </a:extLst>
          </p:cNvPr>
          <p:cNvGrpSpPr>
            <a:grpSpLocks/>
          </p:cNvGrpSpPr>
          <p:nvPr/>
        </p:nvGrpSpPr>
        <p:grpSpPr bwMode="auto">
          <a:xfrm>
            <a:off x="6242891" y="2935290"/>
            <a:ext cx="5653832" cy="1425575"/>
            <a:chOff x="6243154" y="2935147"/>
            <a:chExt cx="5652719" cy="1425613"/>
          </a:xfrm>
        </p:grpSpPr>
        <p:sp>
          <p:nvSpPr>
            <p:cNvPr id="6" name="Round Diagonal Corner Rectangle 5">
              <a:extLst>
                <a:ext uri="{FF2B5EF4-FFF2-40B4-BE49-F238E27FC236}">
                  <a16:creationId xmlns:a16="http://schemas.microsoft.com/office/drawing/2014/main" id="{1F42FC20-D295-4928-A874-D9378C24A01E}"/>
                </a:ext>
              </a:extLst>
            </p:cNvPr>
            <p:cNvSpPr/>
            <p:nvPr/>
          </p:nvSpPr>
          <p:spPr>
            <a:xfrm>
              <a:off x="6801002" y="2935147"/>
              <a:ext cx="5094871" cy="1284321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Thực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hiện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chế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uống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bằng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lành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mạnh</a:t>
              </a:r>
              <a:endPara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4" name="Picture 14">
              <a:extLst>
                <a:ext uri="{FF2B5EF4-FFF2-40B4-BE49-F238E27FC236}">
                  <a16:creationId xmlns:a16="http://schemas.microsoft.com/office/drawing/2014/main" id="{6DBD1647-9DAA-4DA4-95A1-1B916F7FF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5" r="66008" b="78397"/>
            <a:stretch>
              <a:fillRect/>
            </a:stretch>
          </p:blipFill>
          <p:spPr bwMode="auto">
            <a:xfrm>
              <a:off x="6243154" y="2987405"/>
              <a:ext cx="1048897" cy="137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2DBFD3-9969-422A-A5A3-1B191DD594BA}"/>
              </a:ext>
            </a:extLst>
          </p:cNvPr>
          <p:cNvGrpSpPr>
            <a:grpSpLocks/>
          </p:cNvGrpSpPr>
          <p:nvPr/>
        </p:nvGrpSpPr>
        <p:grpSpPr bwMode="auto">
          <a:xfrm>
            <a:off x="868216" y="4400551"/>
            <a:ext cx="5184924" cy="1482725"/>
            <a:chOff x="868101" y="4401273"/>
            <a:chExt cx="5185456" cy="1481559"/>
          </a:xfrm>
        </p:grpSpPr>
        <p:sp>
          <p:nvSpPr>
            <p:cNvPr id="7" name="Round Diagonal Corner Rectangle 6">
              <a:extLst>
                <a:ext uri="{FF2B5EF4-FFF2-40B4-BE49-F238E27FC236}">
                  <a16:creationId xmlns:a16="http://schemas.microsoft.com/office/drawing/2014/main" id="{F606C602-E8E0-4508-8CDB-DC4C1101C4A0}"/>
                </a:ext>
              </a:extLst>
            </p:cNvPr>
            <p:cNvSpPr/>
            <p:nvPr/>
          </p:nvSpPr>
          <p:spPr>
            <a:xfrm>
              <a:off x="1266751" y="4499621"/>
              <a:ext cx="4786806" cy="128486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Ngồi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yên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một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chỗ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2" name="Picture 15">
              <a:extLst>
                <a:ext uri="{FF2B5EF4-FFF2-40B4-BE49-F238E27FC236}">
                  <a16:creationId xmlns:a16="http://schemas.microsoft.com/office/drawing/2014/main" id="{E1FD56BA-3474-4B33-BF25-D420F2FE4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>
              <a:fillRect/>
            </a:stretch>
          </p:blipFill>
          <p:spPr bwMode="auto">
            <a:xfrm>
              <a:off x="868101" y="4401273"/>
              <a:ext cx="1053297" cy="148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BD532D-889C-4C71-A593-D7C40B5B61BB}"/>
              </a:ext>
            </a:extLst>
          </p:cNvPr>
          <p:cNvGrpSpPr>
            <a:grpSpLocks/>
          </p:cNvGrpSpPr>
          <p:nvPr/>
        </p:nvGrpSpPr>
        <p:grpSpPr bwMode="auto">
          <a:xfrm>
            <a:off x="933450" y="2816225"/>
            <a:ext cx="5016501" cy="1481139"/>
            <a:chOff x="721491" y="2816507"/>
            <a:chExt cx="5227896" cy="1481559"/>
          </a:xfrm>
        </p:grpSpPr>
        <p:sp>
          <p:nvSpPr>
            <p:cNvPr id="4" name="Round Diagonal Corner Rectangle 3">
              <a:extLst>
                <a:ext uri="{FF2B5EF4-FFF2-40B4-BE49-F238E27FC236}">
                  <a16:creationId xmlns:a16="http://schemas.microsoft.com/office/drawing/2014/main" id="{C5E4041B-4BB4-4B07-BD63-AA85E2454901}"/>
                </a:ext>
              </a:extLst>
            </p:cNvPr>
            <p:cNvSpPr/>
            <p:nvPr/>
          </p:nvSpPr>
          <p:spPr>
            <a:xfrm>
              <a:off x="721491" y="2935604"/>
              <a:ext cx="5227896" cy="1284652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đêm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0" name="Picture 16">
              <a:extLst>
                <a:ext uri="{FF2B5EF4-FFF2-40B4-BE49-F238E27FC236}">
                  <a16:creationId xmlns:a16="http://schemas.microsoft.com/office/drawing/2014/main" id="{C3501FA9-F714-4FFA-978C-4DEBF9523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46" b="78397"/>
            <a:stretch>
              <a:fillRect/>
            </a:stretch>
          </p:blipFill>
          <p:spPr bwMode="auto">
            <a:xfrm>
              <a:off x="941947" y="2816507"/>
              <a:ext cx="979451" cy="148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0284558-1A6C-4BA8-B592-53FA480FA7E1}"/>
              </a:ext>
            </a:extLst>
          </p:cNvPr>
          <p:cNvSpPr txBox="1"/>
          <p:nvPr/>
        </p:nvSpPr>
        <p:spPr>
          <a:xfrm>
            <a:off x="2851151" y="411165"/>
            <a:ext cx="766921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Đâu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là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biện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pháp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phòng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chống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bệnh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béo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phì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?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697AD59-1EE4-40F0-B191-F04A7A3F6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417889"/>
            <a:ext cx="370998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45D926-6001-4FA6-8075-35AB07742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7" y="3435351"/>
            <a:ext cx="3711575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01F4D2-8069-4494-8C67-B685E26E886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363" y="-6191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FC81F26-5858-45E4-9AF2-097D38C9F8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975" y="-5984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8659E9-D724-44BB-BAA1-E31E3B17B6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-5984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B011449-3406-4399-BCBA-AEC1016DD5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6" y="-5984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C8D637E-2018-4DAD-94B2-B0941BAEF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2" r="36273" b="65738"/>
          <a:stretch>
            <a:fillRect/>
          </a:stretch>
        </p:blipFill>
        <p:spPr bwMode="auto">
          <a:xfrm>
            <a:off x="803275" y="-322263"/>
            <a:ext cx="1747839" cy="234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849CA3-4A7D-4829-B727-77448B1F9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3402013"/>
            <a:ext cx="370998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2413B5-DEDE-42F5-8789-247A503CC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5" y="-1114425"/>
            <a:ext cx="9039225" cy="9277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698D2-DB7E-C3F8-935B-3EA7CC678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6000" y="676275"/>
            <a:ext cx="6181725" cy="6181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33C13C-D38F-13A4-6FB5-1A084CABD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074" y="1344013"/>
            <a:ext cx="6407451" cy="3560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F3D7E-9C63-7A5A-0EA0-F7F4DB460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499" y="4699974"/>
            <a:ext cx="245690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9"/>
            <a:ext cx="11345923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5" y="854219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2"/>
            <a:ext cx="4115229" cy="411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C374C-3A80-A279-B036-6A28AA1DD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152" y="3039936"/>
            <a:ext cx="606604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0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9"/>
            <a:ext cx="11345923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5" y="854219"/>
            <a:ext cx="2358331" cy="1148931"/>
          </a:xfrm>
          <a:prstGeom prst="rect">
            <a:avLst/>
          </a:prstGeom>
        </p:spPr>
      </p:pic>
      <p:sp>
        <p:nvSpPr>
          <p:cNvPr id="175" name="矩形 8">
            <a:extLst>
              <a:ext uri="{FF2B5EF4-FFF2-40B4-BE49-F238E27FC236}">
                <a16:creationId xmlns:a16="http://schemas.microsoft.com/office/drawing/2014/main" id="{ED2E91ED-7FC1-44A4-3AD8-3DE1AFDA0898}"/>
              </a:ext>
            </a:extLst>
          </p:cNvPr>
          <p:cNvSpPr/>
          <p:nvPr/>
        </p:nvSpPr>
        <p:spPr>
          <a:xfrm>
            <a:off x="3545937" y="2155844"/>
            <a:ext cx="4962897" cy="99520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914377">
              <a:defRPr/>
            </a:pPr>
            <a:r>
              <a:rPr lang="en-US" altLang="zh-CN" sz="58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HOẠT ĐỘNG 1</a:t>
            </a:r>
            <a:endParaRPr lang="zh-CN" altLang="en-US" sz="5867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5000000000000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" name="Google Shape;1322;p20">
            <a:extLst>
              <a:ext uri="{FF2B5EF4-FFF2-40B4-BE49-F238E27FC236}">
                <a16:creationId xmlns:a16="http://schemas.microsoft.com/office/drawing/2014/main" id="{4D95B25A-1EB8-4DC3-81B2-586DBBB7E4C2}"/>
              </a:ext>
            </a:extLst>
          </p:cNvPr>
          <p:cNvSpPr txBox="1">
            <a:spLocks/>
          </p:cNvSpPr>
          <p:nvPr/>
        </p:nvSpPr>
        <p:spPr>
          <a:xfrm>
            <a:off x="2394015" y="4447319"/>
            <a:ext cx="6859583" cy="108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600"/>
              <a:buFont typeface="Saira Condensed"/>
              <a:buNone/>
              <a:defRPr sz="5600" b="0" i="0" u="none" strike="noStrike" cap="none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defTabSz="914377">
              <a:defRPr/>
            </a:pPr>
            <a:r>
              <a:rPr lang="vi-VN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suy dinh dưỡng thấp còi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bệnh thiếu máu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sắt </a:t>
            </a:r>
            <a:endParaRPr lang="en-US" sz="4800" b="1" dirty="0">
              <a:ln>
                <a:solidFill>
                  <a:prstClr val="black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2"/>
            <a:ext cx="4115229" cy="411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A4AE9A-2EEB-4B77-8AB5-7576C3A1E8AE}"/>
              </a:ext>
            </a:extLst>
          </p:cNvPr>
          <p:cNvGrpSpPr/>
          <p:nvPr/>
        </p:nvGrpSpPr>
        <p:grpSpPr>
          <a:xfrm>
            <a:off x="1094552" y="-181703"/>
            <a:ext cx="11345923" cy="6266212"/>
            <a:chOff x="1094552" y="-181703"/>
            <a:chExt cx="11345922" cy="6266212"/>
          </a:xfrm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48A4DA98-70B2-A6F9-AC42-81A44137A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552" y="-181703"/>
              <a:ext cx="11345922" cy="626621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F7D5C-682E-69C8-8BE0-9BCD315B4608}"/>
                </a:ext>
              </a:extLst>
            </p:cNvPr>
            <p:cNvSpPr/>
            <p:nvPr/>
          </p:nvSpPr>
          <p:spPr>
            <a:xfrm>
              <a:off x="2785694" y="2032308"/>
              <a:ext cx="8476892" cy="3145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Trẻ em bị bệnh suy dinh dưỡng thấp còi có chiều cao, cân nặng thấp hơn chiều cao nặng chuẩn cùng</a:t>
              </a:r>
            </a:p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Người bị bệnh thiếu máu thiếu sắt thường mệt mỏi, da xanh,.. do cơ thể bị thiếu sắt cung cấp cho quá trình tạo máu</a:t>
              </a:r>
              <a:r>
                <a:rPr lang="en-US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.</a:t>
              </a:r>
              <a:endPara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5628FF6-AC05-4D35-8C13-5DCC73081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61" y="1704405"/>
            <a:ext cx="4784573" cy="51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E0D0DE-70BF-176F-3F9F-800B5047C1E4}"/>
              </a:ext>
            </a:extLst>
          </p:cNvPr>
          <p:cNvGrpSpPr/>
          <p:nvPr/>
        </p:nvGrpSpPr>
        <p:grpSpPr>
          <a:xfrm>
            <a:off x="1993408" y="93117"/>
            <a:ext cx="9020423" cy="1557350"/>
            <a:chOff x="713729" y="74694"/>
            <a:chExt cx="9020423" cy="1557348"/>
          </a:xfrm>
        </p:grpSpPr>
        <p:sp>
          <p:nvSpPr>
            <p:cNvPr id="24" name="圆角矩形标注 10">
              <a:extLst>
                <a:ext uri="{FF2B5EF4-FFF2-40B4-BE49-F238E27FC236}">
                  <a16:creationId xmlns:a16="http://schemas.microsoft.com/office/drawing/2014/main" id="{1CA8A348-1131-41B2-95EA-5DDCD4F1AB66}"/>
                </a:ext>
              </a:extLst>
            </p:cNvPr>
            <p:cNvSpPr/>
            <p:nvPr/>
          </p:nvSpPr>
          <p:spPr>
            <a:xfrm rot="5400000" flipV="1">
              <a:off x="4522136" y="-3679818"/>
              <a:ext cx="1403609" cy="9020423"/>
            </a:xfrm>
            <a:prstGeom prst="wedgeRoundRectCallout">
              <a:avLst>
                <a:gd name="adj1" fmla="val 36474"/>
                <a:gd name="adj2" fmla="val -53918"/>
                <a:gd name="adj3" fmla="val 16667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F7D5C-682E-69C8-8BE0-9BCD315B4608}"/>
                </a:ext>
              </a:extLst>
            </p:cNvPr>
            <p:cNvSpPr/>
            <p:nvPr/>
          </p:nvSpPr>
          <p:spPr>
            <a:xfrm>
              <a:off x="996796" y="74694"/>
              <a:ext cx="8651628" cy="15573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28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Quan sát từ hình 3 đến 5 và cho biết:</a:t>
              </a:r>
            </a:p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28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- Bạn trong hình có thể mắc bệnh gì?</a:t>
              </a:r>
            </a:p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28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- Nêu tên và một số dấu hiệu của bệnh đó.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9DAB1EA-32FC-47AC-9330-40A3EA33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09" y="350292"/>
            <a:ext cx="968616" cy="968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23C6A5-D2A1-BB7A-082F-6FE1550FE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80" y="1976438"/>
            <a:ext cx="4161895" cy="3548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F73ECE-A627-3473-79B9-47C03C5A6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775" y="1966912"/>
            <a:ext cx="7277100" cy="35718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495E88B-DDA4-1612-B104-F160794E7424}"/>
              </a:ext>
            </a:extLst>
          </p:cNvPr>
          <p:cNvGrpSpPr/>
          <p:nvPr/>
        </p:nvGrpSpPr>
        <p:grpSpPr>
          <a:xfrm>
            <a:off x="4119880" y="4269105"/>
            <a:ext cx="3614420" cy="2817495"/>
            <a:chOff x="3601085" y="3439160"/>
            <a:chExt cx="4480560" cy="3797935"/>
          </a:xfrm>
        </p:grpSpPr>
        <p:pic>
          <p:nvPicPr>
            <p:cNvPr id="19" name="Content Placeholder 3" descr="Picture1hh">
              <a:extLst>
                <a:ext uri="{FF2B5EF4-FFF2-40B4-BE49-F238E27FC236}">
                  <a16:creationId xmlns:a16="http://schemas.microsoft.com/office/drawing/2014/main" id="{14D558DF-1CED-9FF2-9EE6-30D41EBA0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085" y="3439160"/>
              <a:ext cx="4480560" cy="3797935"/>
            </a:xfrm>
            <a:prstGeom prst="rect">
              <a:avLst/>
            </a:prstGeom>
          </p:spPr>
        </p:pic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B9547317-FDFE-E092-9599-3ED6619B7D47}"/>
                </a:ext>
              </a:extLst>
            </p:cNvPr>
            <p:cNvSpPr txBox="1"/>
            <p:nvPr/>
          </p:nvSpPr>
          <p:spPr>
            <a:xfrm>
              <a:off x="3996055" y="6125210"/>
              <a:ext cx="3690620" cy="705292"/>
            </a:xfrm>
            <a:prstGeom prst="rect">
              <a:avLst/>
            </a:prstGeom>
            <a:solidFill>
              <a:srgbClr val="FBE5D6"/>
            </a:solidFill>
            <a:ln w="28575">
              <a:solidFill>
                <a:srgbClr val="063DB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6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9">
            <a:extLst>
              <a:ext uri="{FF2B5EF4-FFF2-40B4-BE49-F238E27FC236}">
                <a16:creationId xmlns:a16="http://schemas.microsoft.com/office/drawing/2014/main" id="{A12C1712-9AF5-AD9A-50F3-FF9CB0B0DB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20" y="734254"/>
            <a:ext cx="5468221" cy="6613799"/>
          </a:xfrm>
          <a:prstGeom prst="rect">
            <a:avLst/>
          </a:prstGeom>
        </p:spPr>
      </p:pic>
      <p:sp>
        <p:nvSpPr>
          <p:cNvPr id="22" name="Cloud Callout 13">
            <a:extLst>
              <a:ext uri="{FF2B5EF4-FFF2-40B4-BE49-F238E27FC236}">
                <a16:creationId xmlns:a16="http://schemas.microsoft.com/office/drawing/2014/main" id="{08BE2985-EC7E-433C-559C-F273116049B8}"/>
              </a:ext>
            </a:extLst>
          </p:cNvPr>
          <p:cNvSpPr/>
          <p:nvPr/>
        </p:nvSpPr>
        <p:spPr>
          <a:xfrm flipH="1">
            <a:off x="2504068" y="965058"/>
            <a:ext cx="6419104" cy="4613348"/>
          </a:xfrm>
          <a:prstGeom prst="wedgeEllipseCallout">
            <a:avLst>
              <a:gd name="adj1" fmla="val -51528"/>
              <a:gd name="adj2" fmla="val 23608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nl-NL" sz="5333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 panose="020B0604020202020204"/>
              </a:rPr>
              <a:t>Chia sẻ trước lớp</a:t>
            </a:r>
            <a:endParaRPr lang="en-US" sz="5333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3" name="图形 3" descr="C:\Users\Am'be'r\Desktop\千库网_免扣学生开学装饰元素_元素编号11082454.png千库网_免扣学生开学装饰元素_元素编号11082454">
            <a:extLst>
              <a:ext uri="{FF2B5EF4-FFF2-40B4-BE49-F238E27FC236}">
                <a16:creationId xmlns:a16="http://schemas.microsoft.com/office/drawing/2014/main" id="{D80D2649-18B1-AD13-9C6F-D97EFB68E1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27517" y="1670138"/>
            <a:ext cx="6248400" cy="53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ading Skills Task Cards by Slidesgo">
  <a:themeElements>
    <a:clrScheme name="Simple Light">
      <a:dk1>
        <a:srgbClr val="FFCC00"/>
      </a:dk1>
      <a:lt1>
        <a:srgbClr val="FFEEBA"/>
      </a:lt1>
      <a:dk2>
        <a:srgbClr val="FF9500"/>
      </a:dk2>
      <a:lt2>
        <a:srgbClr val="FFBC52"/>
      </a:lt2>
      <a:accent1>
        <a:srgbClr val="042D99"/>
      </a:accent1>
      <a:accent2>
        <a:srgbClr val="9AA6FD"/>
      </a:accent2>
      <a:accent3>
        <a:srgbClr val="4DD11E"/>
      </a:accent3>
      <a:accent4>
        <a:srgbClr val="B8E9A7"/>
      </a:accent4>
      <a:accent5>
        <a:srgbClr val="000000"/>
      </a:accent5>
      <a:accent6>
        <a:srgbClr val="F0F0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933</Words>
  <Application>Microsoft Office PowerPoint</Application>
  <PresentationFormat>Widescreen</PresentationFormat>
  <Paragraphs>75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微软雅黑</vt:lpstr>
      <vt:lpstr>宋体</vt:lpstr>
      <vt:lpstr>#9Slide03 Arima Madurai Black</vt:lpstr>
      <vt:lpstr>#9Slide03 Arima Madurai Medium</vt:lpstr>
      <vt:lpstr>Arial</vt:lpstr>
      <vt:lpstr>Calibri</vt:lpstr>
      <vt:lpstr>Calibri Light</vt:lpstr>
      <vt:lpstr>Cambria</vt:lpstr>
      <vt:lpstr>Comfortaa</vt:lpstr>
      <vt:lpstr>DengXian</vt:lpstr>
      <vt:lpstr>DengXian</vt:lpstr>
      <vt:lpstr>等线 Light</vt:lpstr>
      <vt:lpstr>Patrick Hand SC</vt:lpstr>
      <vt:lpstr>Quicksand</vt:lpstr>
      <vt:lpstr>Roboto Condensed Light</vt:lpstr>
      <vt:lpstr>Saira Condensed</vt:lpstr>
      <vt:lpstr>Times New R\oman</vt:lpstr>
      <vt:lpstr>Times New Roman</vt:lpstr>
      <vt:lpstr>UTM Avo</vt:lpstr>
      <vt:lpstr>仓耳章鱼小丸子体 W01</vt:lpstr>
      <vt:lpstr>字魂115号-刀刀体</vt:lpstr>
      <vt:lpstr>字魂27号-布丁体</vt:lpstr>
      <vt:lpstr>Office 主题​​</vt:lpstr>
      <vt:lpstr>Reading Skills Task Cards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2023-11-13T08:45:03Z</dcterms:created>
  <dcterms:modified xsi:type="dcterms:W3CDTF">2025-03-19T08:28:35Z</dcterms:modified>
</cp:coreProperties>
</file>