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13"/>
  </p:notesMasterIdLst>
  <p:sldIdLst>
    <p:sldId id="389" r:id="rId3"/>
    <p:sldId id="395" r:id="rId4"/>
    <p:sldId id="412" r:id="rId5"/>
    <p:sldId id="396" r:id="rId6"/>
    <p:sldId id="413" r:id="rId7"/>
    <p:sldId id="414" r:id="rId8"/>
    <p:sldId id="397" r:id="rId9"/>
    <p:sldId id="415" r:id="rId10"/>
    <p:sldId id="289" r:id="rId11"/>
    <p:sldId id="27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7" autoAdjust="0"/>
    <p:restoredTop sz="94660"/>
  </p:normalViewPr>
  <p:slideViewPr>
    <p:cSldViewPr snapToGrid="0">
      <p:cViewPr varScale="1">
        <p:scale>
          <a:sx n="90" d="100"/>
          <a:sy n="90" d="100"/>
        </p:scale>
        <p:origin x="43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p:txBody>
          <a:bodyPr/>
          <a:lstStyle/>
          <a:p>
            <a:fld id="{11EBD0CC-E3E2-4331-AA06-EBB8ADD6037D}" type="datetimeFigureOut">
              <a:rPr lang="en-US" smtClean="0"/>
              <a:t>4/23/2025</a:t>
            </a:fld>
            <a:endParaRPr lang="en-US"/>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598393056"/>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4/23/2025</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3"/>
            <a:ext cx="7918522" cy="1956197"/>
          </a:xfrm>
          <a:prstGeom prst="rect">
            <a:avLst/>
          </a:prstGeom>
        </p:spPr>
      </p:pic>
    </p:spTree>
    <p:extLst>
      <p:ext uri="{BB962C8B-B14F-4D97-AF65-F5344CB8AC3E}">
        <p14:creationId xmlns:p14="http://schemas.microsoft.com/office/powerpoint/2010/main" val="1790120515"/>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BBCE0-AED8-4E4B-9B05-261E8CA187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062ECC-5999-422C-A3DF-DCFA4B1CF5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C3794-7BE6-4A2A-9468-C7FC51EAAC0E}"/>
              </a:ext>
            </a:extLst>
          </p:cNvPr>
          <p:cNvSpPr>
            <a:spLocks noGrp="1"/>
          </p:cNvSpPr>
          <p:nvPr>
            <p:ph type="dt" sz="half" idx="10"/>
          </p:nvPr>
        </p:nvSpPr>
        <p:spPr/>
        <p:txBody>
          <a:bodyPr/>
          <a:lstStyle/>
          <a:p>
            <a:fld id="{11EBD0CC-E3E2-4331-AA06-EBB8ADD6037D}" type="datetimeFigureOut">
              <a:rPr lang="en-US" smtClean="0"/>
              <a:t>4/23/2025</a:t>
            </a:fld>
            <a:endParaRPr lang="en-US"/>
          </a:p>
        </p:txBody>
      </p:sp>
      <p:sp>
        <p:nvSpPr>
          <p:cNvPr id="5" name="Footer Placeholder 4">
            <a:extLst>
              <a:ext uri="{FF2B5EF4-FFF2-40B4-BE49-F238E27FC236}">
                <a16:creationId xmlns:a16="http://schemas.microsoft.com/office/drawing/2014/main" id="{01279640-B044-45DF-A253-99F525CE7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40F97-40D1-4185-8811-2F94EC72862B}"/>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60573039"/>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377093004"/>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871204373"/>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160636609"/>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054832327"/>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136865711"/>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874326218"/>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521482474"/>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909492001"/>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4/23/2025</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8"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538230557"/>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4408536"/>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742659"/>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4/23/2025</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5" y="2224564"/>
            <a:ext cx="9845748"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087841"/>
            <a:ext cx="186168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
        <p:nvSpPr>
          <p:cNvPr id="27" name="TextBox 26">
            <a:extLst>
              <a:ext uri="{FF2B5EF4-FFF2-40B4-BE49-F238E27FC236}">
                <a16:creationId xmlns:a16="http://schemas.microsoft.com/office/drawing/2014/main" id="{E929A2D4-A6E4-4062-8DEA-65CE7EA4FE50}"/>
              </a:ext>
            </a:extLst>
          </p:cNvPr>
          <p:cNvSpPr txBox="1"/>
          <p:nvPr userDrawn="1"/>
        </p:nvSpPr>
        <p:spPr>
          <a:xfrm>
            <a:off x="9271945" y="647341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687126706"/>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69097871"/>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4/23/2025</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22165286"/>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180039"/>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7C95-0654-4CFB-89B1-FBB04BE79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3C135-2EE2-4584-B084-345C0B08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1CE5B-AD0C-4FF0-917D-7437F608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B618D-B73D-43D0-8377-801B77CE282F}"/>
              </a:ext>
            </a:extLst>
          </p:cNvPr>
          <p:cNvSpPr>
            <a:spLocks noGrp="1"/>
          </p:cNvSpPr>
          <p:nvPr>
            <p:ph type="dt" sz="half" idx="10"/>
          </p:nvPr>
        </p:nvSpPr>
        <p:spPr/>
        <p:txBody>
          <a:bodyPr/>
          <a:lstStyle/>
          <a:p>
            <a:fld id="{11EBD0CC-E3E2-4331-AA06-EBB8ADD6037D}" type="datetimeFigureOut">
              <a:rPr lang="en-US" smtClean="0"/>
              <a:t>4/23/2025</a:t>
            </a:fld>
            <a:endParaRPr lang="en-US"/>
          </a:p>
        </p:txBody>
      </p:sp>
      <p:sp>
        <p:nvSpPr>
          <p:cNvPr id="6" name="Footer Placeholder 5">
            <a:extLst>
              <a:ext uri="{FF2B5EF4-FFF2-40B4-BE49-F238E27FC236}">
                <a16:creationId xmlns:a16="http://schemas.microsoft.com/office/drawing/2014/main" id="{31EF31C4-6B8F-44F1-993D-594760891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BA786-EC9B-4536-A5E3-FB7EC29F99F2}"/>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70554851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E4B4B-505B-43E2-987D-384A64AE4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41F7E-7A02-4FF2-8AF5-A1AE59CD3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1E1E4-156A-4C10-BC26-D07F5C724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4/23/2025</a:t>
            </a:fld>
            <a:endParaRPr lang="en-US"/>
          </a:p>
        </p:txBody>
      </p:sp>
      <p:sp>
        <p:nvSpPr>
          <p:cNvPr id="5" name="Footer Placeholder 4">
            <a:extLst>
              <a:ext uri="{FF2B5EF4-FFF2-40B4-BE49-F238E27FC236}">
                <a16:creationId xmlns:a16="http://schemas.microsoft.com/office/drawing/2014/main" id="{E57F9652-3E39-43EA-9F4E-489A7F3BC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CC6A0-BF40-4ACA-867F-55115DA3F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
        <p:nvSpPr>
          <p:cNvPr id="8" name="TextBox 7">
            <a:extLst>
              <a:ext uri="{FF2B5EF4-FFF2-40B4-BE49-F238E27FC236}">
                <a16:creationId xmlns:a16="http://schemas.microsoft.com/office/drawing/2014/main" id="{C0E103C9-1932-4B3D-B1A4-7EEDAA6CB569}"/>
              </a:ext>
            </a:extLst>
          </p:cNvPr>
          <p:cNvSpPr txBox="1"/>
          <p:nvPr userDrawn="1"/>
        </p:nvSpPr>
        <p:spPr>
          <a:xfrm>
            <a:off x="9250680" y="4723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177043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3" r:id="rId12"/>
    <p:sldLayoutId id="2147483684" r:id="rId13"/>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8" name="TextBox 7">
            <a:extLst>
              <a:ext uri="{FF2B5EF4-FFF2-40B4-BE49-F238E27FC236}">
                <a16:creationId xmlns:a16="http://schemas.microsoft.com/office/drawing/2014/main" id="{E3EB0E71-94DD-445D-895D-7819C7393CD4}"/>
              </a:ext>
            </a:extLst>
          </p:cNvPr>
          <p:cNvSpPr txBox="1"/>
          <p:nvPr userDrawn="1"/>
        </p:nvSpPr>
        <p:spPr>
          <a:xfrm>
            <a:off x="9096300" y="6565612"/>
            <a:ext cx="3467272" cy="292388"/>
          </a:xfrm>
          <a:prstGeom prst="rect">
            <a:avLst/>
          </a:prstGeom>
          <a:noFill/>
        </p:spPr>
        <p:txBody>
          <a:bodyPr wrap="square" rtlCol="0">
            <a:spAutoFit/>
          </a:bodyPr>
          <a:lstStyle/>
          <a:p>
            <a:pPr>
              <a:buClr>
                <a:srgbClr val="000000"/>
              </a:buClr>
              <a:buFont typeface="Arial"/>
              <a:buNone/>
            </a:pPr>
            <a:r>
              <a:rPr lang="en-US" sz="1300" b="0" kern="0" dirty="0" err="1">
                <a:solidFill>
                  <a:schemeClr val="accent3">
                    <a:lumMod val="50000"/>
                  </a:schemeClr>
                </a:solidFill>
                <a:latin typeface="Calibri" panose="020F0502020204030204" pitchFamily="34" charset="0"/>
                <a:cs typeface="Arial"/>
                <a:sym typeface="Arial"/>
              </a:rPr>
              <a:t>Hương</a:t>
            </a:r>
            <a:r>
              <a:rPr lang="en-US" sz="1300" b="0" kern="0" dirty="0">
                <a:solidFill>
                  <a:schemeClr val="accent3">
                    <a:lumMod val="50000"/>
                  </a:schemeClr>
                </a:solidFill>
                <a:latin typeface="Calibri" panose="020F0502020204030204" pitchFamily="34" charset="0"/>
                <a:cs typeface="Arial"/>
                <a:sym typeface="Arial"/>
              </a:rPr>
              <a:t> </a:t>
            </a:r>
            <a:r>
              <a:rPr lang="en-US" sz="1300" b="0" kern="0" dirty="0" err="1">
                <a:solidFill>
                  <a:schemeClr val="accent3">
                    <a:lumMod val="50000"/>
                  </a:schemeClr>
                </a:solidFill>
                <a:latin typeface="Calibri" panose="020F0502020204030204" pitchFamily="34" charset="0"/>
                <a:cs typeface="Arial"/>
                <a:sym typeface="Arial"/>
              </a:rPr>
              <a:t>Thảo</a:t>
            </a:r>
            <a:r>
              <a:rPr lang="en-US" sz="1300" b="0" kern="0" dirty="0">
                <a:solidFill>
                  <a:schemeClr val="accent3">
                    <a:lumMod val="50000"/>
                  </a:schemeClr>
                </a:solidFill>
                <a:latin typeface="Calibri" panose="020F0502020204030204" pitchFamily="34" charset="0"/>
                <a:cs typeface="Arial"/>
                <a:sym typeface="Arial"/>
              </a:rPr>
              <a:t>: tranthao121004@gmail.com</a:t>
            </a:r>
          </a:p>
        </p:txBody>
      </p:sp>
    </p:spTree>
    <p:extLst>
      <p:ext uri="{BB962C8B-B14F-4D97-AF65-F5344CB8AC3E}">
        <p14:creationId xmlns:p14="http://schemas.microsoft.com/office/powerpoint/2010/main" val="274324046"/>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ransition spd="med">
    <p:pull/>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29.png"/><Relationship Id="rId18" Type="http://schemas.openxmlformats.org/officeDocument/2006/relationships/image" Target="../media/image32.gif"/><Relationship Id="rId26" Type="http://schemas.microsoft.com/office/2007/relationships/hdphoto" Target="../media/hdphoto12.wdp"/><Relationship Id="rId3" Type="http://schemas.openxmlformats.org/officeDocument/2006/relationships/image" Target="../media/image23.png"/><Relationship Id="rId21" Type="http://schemas.openxmlformats.org/officeDocument/2006/relationships/image" Target="../media/image34.png"/><Relationship Id="rId7" Type="http://schemas.openxmlformats.org/officeDocument/2006/relationships/image" Target="../media/image25.png"/><Relationship Id="rId12" Type="http://schemas.openxmlformats.org/officeDocument/2006/relationships/image" Target="../media/image28.gif"/><Relationship Id="rId17" Type="http://schemas.openxmlformats.org/officeDocument/2006/relationships/image" Target="../media/image31.png"/><Relationship Id="rId25" Type="http://schemas.openxmlformats.org/officeDocument/2006/relationships/image" Target="../media/image36.png"/><Relationship Id="rId2" Type="http://schemas.openxmlformats.org/officeDocument/2006/relationships/image" Target="../media/image22.gif"/><Relationship Id="rId16" Type="http://schemas.microsoft.com/office/2007/relationships/hdphoto" Target="../media/hdphoto8.wdp"/><Relationship Id="rId20" Type="http://schemas.microsoft.com/office/2007/relationships/hdphoto" Target="../media/hdphoto9.wdp"/><Relationship Id="rId29" Type="http://schemas.openxmlformats.org/officeDocument/2006/relationships/image" Target="../media/image38.gif"/><Relationship Id="rId1" Type="http://schemas.openxmlformats.org/officeDocument/2006/relationships/slideLayout" Target="../slideLayouts/slideLayout13.xml"/><Relationship Id="rId6" Type="http://schemas.microsoft.com/office/2007/relationships/hdphoto" Target="../media/hdphoto4.wdp"/><Relationship Id="rId11" Type="http://schemas.openxmlformats.org/officeDocument/2006/relationships/image" Target="../media/image27.gif"/><Relationship Id="rId24" Type="http://schemas.microsoft.com/office/2007/relationships/hdphoto" Target="../media/hdphoto11.wdp"/><Relationship Id="rId5" Type="http://schemas.openxmlformats.org/officeDocument/2006/relationships/image" Target="../media/image24.png"/><Relationship Id="rId15" Type="http://schemas.openxmlformats.org/officeDocument/2006/relationships/image" Target="../media/image30.png"/><Relationship Id="rId23" Type="http://schemas.openxmlformats.org/officeDocument/2006/relationships/image" Target="../media/image35.png"/><Relationship Id="rId28" Type="http://schemas.microsoft.com/office/2007/relationships/hdphoto" Target="../media/hdphoto13.wdp"/><Relationship Id="rId10" Type="http://schemas.microsoft.com/office/2007/relationships/hdphoto" Target="../media/hdphoto6.wdp"/><Relationship Id="rId19" Type="http://schemas.openxmlformats.org/officeDocument/2006/relationships/image" Target="../media/image33.png"/><Relationship Id="rId31" Type="http://schemas.microsoft.com/office/2007/relationships/hdphoto" Target="../media/hdphoto14.wdp"/><Relationship Id="rId4" Type="http://schemas.microsoft.com/office/2007/relationships/hdphoto" Target="../media/hdphoto3.wdp"/><Relationship Id="rId9" Type="http://schemas.openxmlformats.org/officeDocument/2006/relationships/image" Target="../media/image26.png"/><Relationship Id="rId14" Type="http://schemas.microsoft.com/office/2007/relationships/hdphoto" Target="../media/hdphoto7.wdp"/><Relationship Id="rId22" Type="http://schemas.microsoft.com/office/2007/relationships/hdphoto" Target="../media/hdphoto10.wdp"/><Relationship Id="rId27" Type="http://schemas.openxmlformats.org/officeDocument/2006/relationships/image" Target="../media/image37.png"/><Relationship Id="rId30"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0.xml"/><Relationship Id="rId1" Type="http://schemas.openxmlformats.org/officeDocument/2006/relationships/tags" Target="../tags/tag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7.xml"/><Relationship Id="rId1" Type="http://schemas.openxmlformats.org/officeDocument/2006/relationships/tags" Target="../tags/tag3.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4.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6.xml"/><Relationship Id="rId1" Type="http://schemas.openxmlformats.org/officeDocument/2006/relationships/tags" Target="../tags/tag5.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F15B31-59B2-414D-874A-FDF1B8EEA7A1}"/>
              </a:ext>
            </a:extLst>
          </p:cNvPr>
          <p:cNvSpPr txBox="1"/>
          <p:nvPr/>
        </p:nvSpPr>
        <p:spPr>
          <a:xfrm>
            <a:off x="2548270" y="1162524"/>
            <a:ext cx="8133907" cy="1569660"/>
          </a:xfrm>
          <a:prstGeom prst="rect">
            <a:avLst/>
          </a:prstGeom>
          <a:noFill/>
        </p:spPr>
        <p:txBody>
          <a:bodyPr wrap="square" rtlCol="0">
            <a:spAutoFit/>
          </a:bodyPr>
          <a:lstStyle/>
          <a:p>
            <a:pPr algn="ctr" defTabSz="1219170">
              <a:buClr>
                <a:srgbClr val="000000"/>
              </a:buClr>
            </a:pPr>
            <a:r>
              <a:rPr lang="en-US" sz="4800" kern="0" dirty="0">
                <a:ln>
                  <a:solidFill>
                    <a:srgbClr val="FFFFFF"/>
                  </a:solidFill>
                </a:ln>
                <a:solidFill>
                  <a:srgbClr val="FF0000"/>
                </a:solidFill>
                <a:latin typeface="+mj-lt"/>
                <a:cs typeface="Arial"/>
                <a:sym typeface="Arial"/>
              </a:rPr>
              <a:t>ÔN TẬP VÀ ĐÁNH GIÁ</a:t>
            </a:r>
          </a:p>
          <a:p>
            <a:pPr algn="ctr" defTabSz="1219170">
              <a:buClr>
                <a:srgbClr val="000000"/>
              </a:buClr>
            </a:pPr>
            <a:r>
              <a:rPr lang="en-US" sz="4800" kern="0" dirty="0">
                <a:ln>
                  <a:solidFill>
                    <a:srgbClr val="FFFFFF"/>
                  </a:solidFill>
                </a:ln>
                <a:solidFill>
                  <a:srgbClr val="FF0000"/>
                </a:solidFill>
                <a:latin typeface="+mj-lt"/>
                <a:cs typeface="Arial"/>
                <a:sym typeface="Arial"/>
              </a:rPr>
              <a:t>CUỐI HỌC KÌ II</a:t>
            </a:r>
          </a:p>
        </p:txBody>
      </p:sp>
      <p:pic>
        <p:nvPicPr>
          <p:cNvPr id="1026" name="Picture 2" descr="Premium Vector | Little school children learning">
            <a:extLst>
              <a:ext uri="{FF2B5EF4-FFF2-40B4-BE49-F238E27FC236}">
                <a16:creationId xmlns:a16="http://schemas.microsoft.com/office/drawing/2014/main" id="{1E9AAB09-FB8C-4C25-AFD2-87DFB4311BC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140938" y="2818032"/>
            <a:ext cx="6502792" cy="3614448"/>
          </a:xfrm>
          <a:prstGeom prst="round2SameRect">
            <a:avLst>
              <a:gd name="adj1" fmla="val 11833"/>
              <a:gd name="adj2" fmla="val 28444"/>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30840CBA-9EA5-44A7-B90E-5FE6A95DA7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178" y="304830"/>
            <a:ext cx="1470675" cy="17153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2620466"/>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49" y="-126077"/>
            <a:ext cx="3143250" cy="2381250"/>
          </a:xfrm>
          <a:prstGeom prst="ellipse">
            <a:avLst/>
          </a:prstGeom>
          <a:ln>
            <a:noFill/>
          </a:ln>
          <a:effectLst>
            <a:softEdge rad="112500"/>
          </a:effec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p:blipFill>
        <p:spPr>
          <a:xfrm>
            <a:off x="7886700" y="200891"/>
            <a:ext cx="4038600" cy="3657600"/>
          </a:xfrm>
          <a:prstGeom prst="rect">
            <a:avLst/>
          </a:prstGeom>
        </p:spPr>
      </p:pic>
      <p:pic>
        <p:nvPicPr>
          <p:cNvPr id="10" name="Picture 9"/>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0" y="457200"/>
            <a:ext cx="2625436" cy="2367395"/>
          </a:xfrm>
          <a:prstGeom prst="rect">
            <a:avLst/>
          </a:prstGeom>
        </p:spPr>
      </p:pic>
      <p:pic>
        <p:nvPicPr>
          <p:cNvPr id="11" name="Picture 10"/>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0" y="2772301"/>
            <a:ext cx="1048683" cy="812738"/>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3511" y="2209800"/>
            <a:ext cx="1039920" cy="91440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2758" y="2180359"/>
            <a:ext cx="1039920" cy="1248641"/>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0761" y="2115469"/>
            <a:ext cx="1039920" cy="1008731"/>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50199" y="2313474"/>
            <a:ext cx="1257300" cy="1825336"/>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9272" y="2646730"/>
            <a:ext cx="1137329" cy="915213"/>
          </a:xfrm>
          <a:prstGeom prst="rect">
            <a:avLst/>
          </a:prstGeom>
        </p:spPr>
      </p:pic>
      <p:pic>
        <p:nvPicPr>
          <p:cNvPr id="17" name="Picture 16"/>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199" y="4458566"/>
            <a:ext cx="1753077" cy="1219200"/>
          </a:xfrm>
          <a:prstGeom prst="rect">
            <a:avLst/>
          </a:prstGeom>
        </p:spPr>
      </p:pic>
      <p:pic>
        <p:nvPicPr>
          <p:cNvPr id="18" name="Picture 17"/>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05400" y="4492161"/>
            <a:ext cx="1753077" cy="1219200"/>
          </a:xfrm>
          <a:prstGeom prst="rect">
            <a:avLst/>
          </a:prstGeom>
        </p:spPr>
      </p:pic>
      <p:pic>
        <p:nvPicPr>
          <p:cNvPr id="19" name="Picture 18"/>
          <p:cNvPicPr>
            <a:picLocks noChangeAspect="1"/>
          </p:cNvPicPr>
          <p:nvPr/>
        </p:nvPicPr>
        <p:blipFill rotWithShape="1">
          <a:blip r:embed="rId15">
            <a:extLst>
              <a:ext uri="{BEBA8EAE-BF5A-486C-A8C5-ECC9F3942E4B}">
                <a14:imgProps xmlns:a14="http://schemas.microsoft.com/office/drawing/2010/main">
                  <a14:imgLayer r:embed="rId16">
                    <a14:imgEffect>
                      <a14:backgroundRemoval t="10000" b="90000" l="0" r="32889"/>
                    </a14:imgEffect>
                  </a14:imgLayer>
                </a14:imgProps>
              </a:ext>
              <a:ext uri="{28A0092B-C50C-407E-A947-70E740481C1C}">
                <a14:useLocalDpi xmlns:a14="http://schemas.microsoft.com/office/drawing/2010/main" val="0"/>
              </a:ext>
            </a:extLst>
          </a:blip>
          <a:srcRect l="1852" t="35185" r="63490" b="31482"/>
          <a:stretch/>
        </p:blipFill>
        <p:spPr>
          <a:xfrm>
            <a:off x="7769814" y="4881631"/>
            <a:ext cx="1426110" cy="1371600"/>
          </a:xfrm>
          <a:prstGeom prst="rect">
            <a:avLst/>
          </a:prstGeom>
        </p:spPr>
      </p:pic>
      <p:pic>
        <p:nvPicPr>
          <p:cNvPr id="20" name="Picture 19"/>
          <p:cNvPicPr>
            <a:picLocks noChangeAspect="1"/>
          </p:cNvPicPr>
          <p:nvPr/>
        </p:nvPicPr>
        <p:blipFill rotWithShape="1">
          <a:blip r:embed="rId17">
            <a:extLst>
              <a:ext uri="{BEBA8EAE-BF5A-486C-A8C5-ECC9F3942E4B}">
                <a14:imgProps xmlns:a14="http://schemas.microsoft.com/office/drawing/2010/main">
                  <a14:imgLayer r:embed="rId16">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p:blipFill>
        <p:spPr>
          <a:xfrm>
            <a:off x="11049000" y="4728834"/>
            <a:ext cx="1295400" cy="1447801"/>
          </a:xfrm>
          <a:prstGeom prst="rect">
            <a:avLst/>
          </a:prstGeom>
        </p:spPr>
      </p:pic>
      <p:pic>
        <p:nvPicPr>
          <p:cNvPr id="21" name="Picture 20"/>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8" y="3524250"/>
            <a:ext cx="2438400" cy="2438400"/>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05550" y="29350"/>
            <a:ext cx="1581150" cy="1554718"/>
          </a:xfrm>
          <a:prstGeom prst="ellipse">
            <a:avLst/>
          </a:prstGeom>
          <a:ln>
            <a:noFill/>
          </a:ln>
          <a:effectLst>
            <a:softEdge rad="112500"/>
          </a:effectLst>
        </p:spPr>
      </p:pic>
      <p:pic>
        <p:nvPicPr>
          <p:cNvPr id="23" name="Picture 22"/>
          <p:cNvPicPr>
            <a:picLocks noChangeAspect="1"/>
          </p:cNvPicPr>
          <p:nvPr/>
        </p:nvPicPr>
        <p:blipFill>
          <a:blip r:embed="rId19" cstate="print">
            <a:extLst>
              <a:ext uri="{BEBA8EAE-BF5A-486C-A8C5-ECC9F3942E4B}">
                <a14:imgProps xmlns:a14="http://schemas.microsoft.com/office/drawing/2010/main">
                  <a14:imgLayer r:embed="rId20">
                    <a14:imgEffect>
                      <a14:backgroundRemoval t="5692" b="96000" l="9963" r="89851">
                        <a14:foregroundMark x1="35196" y1="28154" x2="39385" y2="29231"/>
                        <a14:foregroundMark x1="55121" y1="30615" x2="58845" y2="32692"/>
                        <a14:foregroundMark x1="69088" y1="20077" x2="69088" y2="23923"/>
                        <a14:foregroundMark x1="35196" y1="13462" x2="35196" y2="17308"/>
                      </a14:backgroundRemoval>
                    </a14:imgEffect>
                  </a14:imgLayer>
                </a14:imgProps>
              </a:ext>
              <a:ext uri="{28A0092B-C50C-407E-A947-70E740481C1C}">
                <a14:useLocalDpi xmlns:a14="http://schemas.microsoft.com/office/drawing/2010/main" val="0"/>
              </a:ext>
            </a:extLst>
          </a:blip>
          <a:stretch>
            <a:fillRect/>
          </a:stretch>
        </p:blipFill>
        <p:spPr>
          <a:xfrm>
            <a:off x="8691511" y="3858491"/>
            <a:ext cx="2357489" cy="2419350"/>
          </a:xfrm>
          <a:prstGeom prst="rect">
            <a:avLst/>
          </a:prstGeom>
        </p:spPr>
      </p:pic>
      <p:pic>
        <p:nvPicPr>
          <p:cNvPr id="24" name="Picture 23"/>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10000" b="90000" l="0" r="90000">
                        <a14:foregroundMark x1="39538" y1="17248" x2="37769" y2="28899"/>
                      </a14:backgroundRemoval>
                    </a14:imgEffect>
                  </a14:imgLayer>
                </a14:imgProps>
              </a:ext>
              <a:ext uri="{28A0092B-C50C-407E-A947-70E740481C1C}">
                <a14:useLocalDpi xmlns:a14="http://schemas.microsoft.com/office/drawing/2010/main" val="0"/>
              </a:ext>
            </a:extLst>
          </a:blip>
          <a:srcRect l="2879" t="11468" r="52891" b="10549"/>
          <a:stretch/>
        </p:blipFill>
        <p:spPr>
          <a:xfrm>
            <a:off x="1677769" y="4409208"/>
            <a:ext cx="1398310" cy="1551709"/>
          </a:xfrm>
          <a:prstGeom prst="rect">
            <a:avLst/>
          </a:prstGeom>
        </p:spPr>
      </p:pic>
      <p:pic>
        <p:nvPicPr>
          <p:cNvPr id="25" name="Picture 24"/>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0" b="100000" l="10000" r="98231">
                        <a14:foregroundMark x1="78692" y1="13119" x2="66462" y2="61009"/>
                      </a14:backgroundRemoval>
                    </a14:imgEffect>
                  </a14:imgLayer>
                </a14:imgProps>
              </a:ext>
              <a:ext uri="{28A0092B-C50C-407E-A947-70E740481C1C}">
                <a14:useLocalDpi xmlns:a14="http://schemas.microsoft.com/office/drawing/2010/main" val="0"/>
              </a:ext>
            </a:extLst>
          </a:blip>
          <a:srcRect l="53845" t="8716" r="5770" b="2294"/>
          <a:stretch/>
        </p:blipFill>
        <p:spPr>
          <a:xfrm>
            <a:off x="3829413" y="4458566"/>
            <a:ext cx="1228718" cy="1645902"/>
          </a:xfrm>
          <a:prstGeom prst="rect">
            <a:avLst/>
          </a:prstGeom>
        </p:spPr>
      </p:pic>
      <p:pic>
        <p:nvPicPr>
          <p:cNvPr id="26" name="Picture 25"/>
          <p:cNvPicPr>
            <a:picLocks noChangeAspect="1"/>
          </p:cNvPicPr>
          <p:nvPr/>
        </p:nvPicPr>
        <p:blipFill>
          <a:blip r:embed="rId25">
            <a:extLst>
              <a:ext uri="{BEBA8EAE-BF5A-486C-A8C5-ECC9F3942E4B}">
                <a14:imgProps xmlns:a14="http://schemas.microsoft.com/office/drawing/2010/main">
                  <a14:imgLayer r:embed="rId26">
                    <a14:imgEffect>
                      <a14:backgroundRemoval t="400" b="99600" l="9664" r="89916"/>
                    </a14:imgEffect>
                  </a14:imgLayer>
                </a14:imgProps>
              </a:ext>
              <a:ext uri="{28A0092B-C50C-407E-A947-70E740481C1C}">
                <a14:useLocalDpi xmlns:a14="http://schemas.microsoft.com/office/drawing/2010/main" val="0"/>
              </a:ext>
            </a:extLst>
          </a:blip>
          <a:stretch>
            <a:fillRect/>
          </a:stretch>
        </p:blipFill>
        <p:spPr>
          <a:xfrm>
            <a:off x="3883105" y="2139775"/>
            <a:ext cx="2406492" cy="2442441"/>
          </a:xfrm>
          <a:prstGeom prst="rect">
            <a:avLst/>
          </a:prstGeom>
        </p:spPr>
      </p:pic>
      <p:sp>
        <p:nvSpPr>
          <p:cNvPr id="27" name="Rectangle 26"/>
          <p:cNvSpPr/>
          <p:nvPr/>
        </p:nvSpPr>
        <p:spPr>
          <a:xfrm>
            <a:off x="6619" y="6015373"/>
            <a:ext cx="12150436" cy="923330"/>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H</a:t>
            </a:r>
            <a:r>
              <a:rPr kumimoji="0" lang="en-US" sz="5400" b="1" i="0" u="none" strike="noStrike" kern="1200" cap="none" spc="0" normalizeH="0" baseline="0" noProof="0" dirty="0" err="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ẹn</a:t>
            </a: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 gặp lại các bạn ở bài sau nhé</a:t>
            </a:r>
          </a:p>
        </p:txBody>
      </p:sp>
      <p:pic>
        <p:nvPicPr>
          <p:cNvPr id="28" name="Picture 27"/>
          <p:cNvPicPr>
            <a:picLocks noChangeAspect="1"/>
          </p:cNvPicPr>
          <p:nvPr/>
        </p:nvPicPr>
        <p:blipFill>
          <a:blip r:embed="rId27">
            <a:extLst>
              <a:ext uri="{BEBA8EAE-BF5A-486C-A8C5-ECC9F3942E4B}">
                <a14:imgProps xmlns:a14="http://schemas.microsoft.com/office/drawing/2010/main">
                  <a14:imgLayer r:embed="rId28">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07129" y="-41757"/>
            <a:ext cx="2153327" cy="1572075"/>
          </a:xfrm>
          <a:prstGeom prst="rect">
            <a:avLst/>
          </a:prstGeom>
        </p:spPr>
      </p:pic>
      <p:pic>
        <p:nvPicPr>
          <p:cNvPr id="29" name="Picture 28"/>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725307" y="1190577"/>
            <a:ext cx="1070829" cy="1175834"/>
          </a:xfrm>
          <a:prstGeom prst="rect">
            <a:avLst/>
          </a:prstGeom>
        </p:spPr>
      </p:pic>
      <p:pic>
        <p:nvPicPr>
          <p:cNvPr id="30" name="Picture 29"/>
          <p:cNvPicPr>
            <a:picLocks noChangeAspect="1"/>
          </p:cNvPicPr>
          <p:nvPr/>
        </p:nvPicPr>
        <p:blipFill>
          <a:blip r:embed="rId30">
            <a:extLst>
              <a:ext uri="{BEBA8EAE-BF5A-486C-A8C5-ECC9F3942E4B}">
                <a14:imgProps xmlns:a14="http://schemas.microsoft.com/office/drawing/2010/main">
                  <a14:imgLayer r:embed="rId31">
                    <a14:imgEffect>
                      <a14:backgroundRemoval t="0" b="99517" l="0" r="99180">
                        <a14:foregroundMark x1="30328" y1="42512" x2="22131" y2="93720"/>
                        <a14:foregroundMark x1="23361" y1="42029" x2="15984" y2="62319"/>
                        <a14:foregroundMark x1="27869" y1="31401" x2="34016" y2="31401"/>
                        <a14:foregroundMark x1="54918" y1="40580" x2="61885" y2="41063"/>
                        <a14:foregroundMark x1="86066" y1="57488" x2="86475" y2="69565"/>
                      </a14:backgroundRemoval>
                    </a14:imgEffect>
                  </a14:imgLayer>
                </a14:imgProps>
              </a:ext>
              <a:ext uri="{28A0092B-C50C-407E-A947-70E740481C1C}">
                <a14:useLocalDpi xmlns:a14="http://schemas.microsoft.com/office/drawing/2010/main" val="0"/>
              </a:ext>
            </a:extLst>
          </a:blip>
          <a:stretch>
            <a:fillRect/>
          </a:stretch>
        </p:blipFill>
        <p:spPr>
          <a:xfrm>
            <a:off x="1636655" y="2083458"/>
            <a:ext cx="1628244" cy="1389127"/>
          </a:xfrm>
          <a:prstGeom prst="rect">
            <a:avLst/>
          </a:prstGeom>
        </p:spPr>
      </p:pic>
    </p:spTree>
    <p:extLst>
      <p:ext uri="{BB962C8B-B14F-4D97-AF65-F5344CB8AC3E}">
        <p14:creationId xmlns:p14="http://schemas.microsoft.com/office/powerpoint/2010/main" val="13607400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32" presetClass="emph" presetSubtype="0" fill="hold" nodeType="withEffect">
                                  <p:stCondLst>
                                    <p:cond delay="0"/>
                                  </p:stCondLst>
                                  <p:childTnLst>
                                    <p:animRot by="120000">
                                      <p:cBhvr>
                                        <p:cTn id="9" dur="50" fill="hold">
                                          <p:stCondLst>
                                            <p:cond delay="0"/>
                                          </p:stCondLst>
                                        </p:cTn>
                                        <p:tgtEl>
                                          <p:spTgt spid="23"/>
                                        </p:tgtEl>
                                        <p:attrNameLst>
                                          <p:attrName>r</p:attrName>
                                        </p:attrNameLst>
                                      </p:cBhvr>
                                    </p:animRot>
                                    <p:animRot by="-240000">
                                      <p:cBhvr>
                                        <p:cTn id="10" dur="100" fill="hold">
                                          <p:stCondLst>
                                            <p:cond delay="100"/>
                                          </p:stCondLst>
                                        </p:cTn>
                                        <p:tgtEl>
                                          <p:spTgt spid="23"/>
                                        </p:tgtEl>
                                        <p:attrNameLst>
                                          <p:attrName>r</p:attrName>
                                        </p:attrNameLst>
                                      </p:cBhvr>
                                    </p:animRot>
                                    <p:animRot by="240000">
                                      <p:cBhvr>
                                        <p:cTn id="11" dur="100" fill="hold">
                                          <p:stCondLst>
                                            <p:cond delay="200"/>
                                          </p:stCondLst>
                                        </p:cTn>
                                        <p:tgtEl>
                                          <p:spTgt spid="23"/>
                                        </p:tgtEl>
                                        <p:attrNameLst>
                                          <p:attrName>r</p:attrName>
                                        </p:attrNameLst>
                                      </p:cBhvr>
                                    </p:animRot>
                                    <p:animRot by="-240000">
                                      <p:cBhvr>
                                        <p:cTn id="12" dur="100" fill="hold">
                                          <p:stCondLst>
                                            <p:cond delay="300"/>
                                          </p:stCondLst>
                                        </p:cTn>
                                        <p:tgtEl>
                                          <p:spTgt spid="23"/>
                                        </p:tgtEl>
                                        <p:attrNameLst>
                                          <p:attrName>r</p:attrName>
                                        </p:attrNameLst>
                                      </p:cBhvr>
                                    </p:animRot>
                                    <p:animRot by="120000">
                                      <p:cBhvr>
                                        <p:cTn id="13" dur="100" fill="hold">
                                          <p:stCondLst>
                                            <p:cond delay="400"/>
                                          </p:stCondLst>
                                        </p:cTn>
                                        <p:tgtEl>
                                          <p:spTgt spid="23"/>
                                        </p:tgtEl>
                                        <p:attrNameLst>
                                          <p:attrName>r</p:attrName>
                                        </p:attrNameLst>
                                      </p:cBhvr>
                                    </p:animRot>
                                  </p:childTnLst>
                                </p:cTn>
                              </p:par>
                            </p:childTnLst>
                          </p:cTn>
                        </p:par>
                        <p:par>
                          <p:cTn id="14" fill="hold">
                            <p:stCondLst>
                              <p:cond delay="2000"/>
                            </p:stCondLst>
                            <p:childTnLst>
                              <p:par>
                                <p:cTn id="15" presetID="32" presetClass="emph" presetSubtype="0" fill="hold" nodeType="afterEffect">
                                  <p:stCondLst>
                                    <p:cond delay="500"/>
                                  </p:stCondLst>
                                  <p:childTnLst>
                                    <p:animRot by="120000">
                                      <p:cBhvr>
                                        <p:cTn id="16" dur="100" fill="hold">
                                          <p:stCondLst>
                                            <p:cond delay="0"/>
                                          </p:stCondLst>
                                        </p:cTn>
                                        <p:tgtEl>
                                          <p:spTgt spid="24"/>
                                        </p:tgtEl>
                                        <p:attrNameLst>
                                          <p:attrName>r</p:attrName>
                                        </p:attrNameLst>
                                      </p:cBhvr>
                                    </p:animRot>
                                    <p:animRot by="-240000">
                                      <p:cBhvr>
                                        <p:cTn id="17" dur="200" fill="hold">
                                          <p:stCondLst>
                                            <p:cond delay="200"/>
                                          </p:stCondLst>
                                        </p:cTn>
                                        <p:tgtEl>
                                          <p:spTgt spid="24"/>
                                        </p:tgtEl>
                                        <p:attrNameLst>
                                          <p:attrName>r</p:attrName>
                                        </p:attrNameLst>
                                      </p:cBhvr>
                                    </p:animRot>
                                    <p:animRot by="240000">
                                      <p:cBhvr>
                                        <p:cTn id="18" dur="200" fill="hold">
                                          <p:stCondLst>
                                            <p:cond delay="400"/>
                                          </p:stCondLst>
                                        </p:cTn>
                                        <p:tgtEl>
                                          <p:spTgt spid="24"/>
                                        </p:tgtEl>
                                        <p:attrNameLst>
                                          <p:attrName>r</p:attrName>
                                        </p:attrNameLst>
                                      </p:cBhvr>
                                    </p:animRot>
                                    <p:animRot by="-240000">
                                      <p:cBhvr>
                                        <p:cTn id="19" dur="200" fill="hold">
                                          <p:stCondLst>
                                            <p:cond delay="600"/>
                                          </p:stCondLst>
                                        </p:cTn>
                                        <p:tgtEl>
                                          <p:spTgt spid="24"/>
                                        </p:tgtEl>
                                        <p:attrNameLst>
                                          <p:attrName>r</p:attrName>
                                        </p:attrNameLst>
                                      </p:cBhvr>
                                    </p:animRot>
                                    <p:animRot by="120000">
                                      <p:cBhvr>
                                        <p:cTn id="20" dur="200" fill="hold">
                                          <p:stCondLst>
                                            <p:cond delay="800"/>
                                          </p:stCondLst>
                                        </p:cTn>
                                        <p:tgtEl>
                                          <p:spTgt spid="24"/>
                                        </p:tgtEl>
                                        <p:attrNameLst>
                                          <p:attrName>r</p:attrName>
                                        </p:attrNameLst>
                                      </p:cBhvr>
                                    </p:animRot>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25"/>
                                        </p:tgtEl>
                                        <p:attrNameLst>
                                          <p:attrName>r</p:attrName>
                                        </p:attrNameLst>
                                      </p:cBhvr>
                                    </p:animRot>
                                    <p:animRot by="-240000">
                                      <p:cBhvr>
                                        <p:cTn id="24" dur="200" fill="hold">
                                          <p:stCondLst>
                                            <p:cond delay="200"/>
                                          </p:stCondLst>
                                        </p:cTn>
                                        <p:tgtEl>
                                          <p:spTgt spid="25"/>
                                        </p:tgtEl>
                                        <p:attrNameLst>
                                          <p:attrName>r</p:attrName>
                                        </p:attrNameLst>
                                      </p:cBhvr>
                                    </p:animRot>
                                    <p:animRot by="240000">
                                      <p:cBhvr>
                                        <p:cTn id="25" dur="200" fill="hold">
                                          <p:stCondLst>
                                            <p:cond delay="400"/>
                                          </p:stCondLst>
                                        </p:cTn>
                                        <p:tgtEl>
                                          <p:spTgt spid="25"/>
                                        </p:tgtEl>
                                        <p:attrNameLst>
                                          <p:attrName>r</p:attrName>
                                        </p:attrNameLst>
                                      </p:cBhvr>
                                    </p:animRot>
                                    <p:animRot by="-240000">
                                      <p:cBhvr>
                                        <p:cTn id="26" dur="200" fill="hold">
                                          <p:stCondLst>
                                            <p:cond delay="600"/>
                                          </p:stCondLst>
                                        </p:cTn>
                                        <p:tgtEl>
                                          <p:spTgt spid="25"/>
                                        </p:tgtEl>
                                        <p:attrNameLst>
                                          <p:attrName>r</p:attrName>
                                        </p:attrNameLst>
                                      </p:cBhvr>
                                    </p:animRot>
                                    <p:animRot by="120000">
                                      <p:cBhvr>
                                        <p:cTn id="27" dur="200" fill="hold">
                                          <p:stCondLst>
                                            <p:cond delay="800"/>
                                          </p:stCondLst>
                                        </p:cTn>
                                        <p:tgtEl>
                                          <p:spTgt spid="25"/>
                                        </p:tgtEl>
                                        <p:attrNameLst>
                                          <p:attrName>r</p:attrName>
                                        </p:attrNameLst>
                                      </p:cBhvr>
                                    </p:animRo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5D720B1-02DD-42EB-A6D3-7044BD0A2848}"/>
              </a:ext>
            </a:extLst>
          </p:cNvPr>
          <p:cNvGrpSpPr/>
          <p:nvPr/>
        </p:nvGrpSpPr>
        <p:grpSpPr>
          <a:xfrm>
            <a:off x="1501405" y="321047"/>
            <a:ext cx="6734991" cy="6432154"/>
            <a:chOff x="-520727" y="608222"/>
            <a:chExt cx="5051244" cy="4824115"/>
          </a:xfrm>
        </p:grpSpPr>
        <p:grpSp>
          <p:nvGrpSpPr>
            <p:cNvPr id="12" name="Group 11">
              <a:extLst>
                <a:ext uri="{FF2B5EF4-FFF2-40B4-BE49-F238E27FC236}">
                  <a16:creationId xmlns:a16="http://schemas.microsoft.com/office/drawing/2014/main" id="{955E398F-47EE-42ED-86DC-BCFDA4358F87}"/>
                </a:ext>
              </a:extLst>
            </p:cNvPr>
            <p:cNvGrpSpPr/>
            <p:nvPr/>
          </p:nvGrpSpPr>
          <p:grpSpPr>
            <a:xfrm>
              <a:off x="124590" y="608222"/>
              <a:ext cx="4405927" cy="3318271"/>
              <a:chOff x="397870" y="481627"/>
              <a:chExt cx="4405927" cy="3318271"/>
            </a:xfrm>
          </p:grpSpPr>
          <p:pic>
            <p:nvPicPr>
              <p:cNvPr id="14" name="Picture 13">
                <a:extLst>
                  <a:ext uri="{FF2B5EF4-FFF2-40B4-BE49-F238E27FC236}">
                    <a16:creationId xmlns:a16="http://schemas.microsoft.com/office/drawing/2014/main" id="{6CC6D292-62F5-44E4-BD52-17829BA97A47}"/>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397870" y="481627"/>
                <a:ext cx="4405927" cy="3318271"/>
              </a:xfrm>
              <a:prstGeom prst="rect">
                <a:avLst/>
              </a:prstGeom>
            </p:spPr>
          </p:pic>
          <p:sp>
            <p:nvSpPr>
              <p:cNvPr id="16" name="TextBox 15">
                <a:extLst>
                  <a:ext uri="{FF2B5EF4-FFF2-40B4-BE49-F238E27FC236}">
                    <a16:creationId xmlns:a16="http://schemas.microsoft.com/office/drawing/2014/main" id="{31FF28C2-B764-47A1-BE03-966156E4E956}"/>
                  </a:ext>
                </a:extLst>
              </p:cNvPr>
              <p:cNvSpPr txBox="1"/>
              <p:nvPr/>
            </p:nvSpPr>
            <p:spPr>
              <a:xfrm>
                <a:off x="1309776" y="2066109"/>
                <a:ext cx="3041009" cy="876539"/>
              </a:xfrm>
              <a:prstGeom prst="rect">
                <a:avLst/>
              </a:prstGeom>
              <a:noFill/>
            </p:spPr>
            <p:txBody>
              <a:bodyPr wrap="square" rtlCol="0">
                <a:spAutoFit/>
              </a:bodyPr>
              <a:lstStyle/>
              <a:p>
                <a:pPr algn="ctr" defTabSz="1219170">
                  <a:lnSpc>
                    <a:spcPct val="150000"/>
                  </a:lnSpc>
                  <a:buClr>
                    <a:srgbClr val="000000"/>
                  </a:buClr>
                </a:pPr>
                <a:r>
                  <a:rPr lang="vi-VN" sz="5400" b="1" kern="0" dirty="0">
                    <a:solidFill>
                      <a:srgbClr val="FFAB40">
                        <a:lumMod val="50000"/>
                      </a:srgbClr>
                    </a:solidFill>
                    <a:latin typeface="+mj-lt"/>
                    <a:cs typeface="Arial"/>
                    <a:sym typeface="Arial"/>
                  </a:rPr>
                  <a:t>TIẾT 3</a:t>
                </a:r>
                <a:r>
                  <a:rPr lang="en-US" sz="5400" b="1" kern="0" dirty="0">
                    <a:solidFill>
                      <a:srgbClr val="FFAB40">
                        <a:lumMod val="50000"/>
                      </a:srgbClr>
                    </a:solidFill>
                    <a:latin typeface="+mj-lt"/>
                    <a:cs typeface="Arial"/>
                    <a:sym typeface="Arial"/>
                  </a:rPr>
                  <a:t> – 4 </a:t>
                </a:r>
              </a:p>
            </p:txBody>
          </p:sp>
        </p:grpSp>
        <p:pic>
          <p:nvPicPr>
            <p:cNvPr id="13" name="Picture 2">
              <a:extLst>
                <a:ext uri="{FF2B5EF4-FFF2-40B4-BE49-F238E27FC236}">
                  <a16:creationId xmlns:a16="http://schemas.microsoft.com/office/drawing/2014/main" id="{C444118A-C49A-489E-B3FA-CA78EB57815C}"/>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20727" y="3875114"/>
              <a:ext cx="1557223" cy="155722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89FDC1B9-C306-45C7-806C-F8D79B214EEB}"/>
              </a:ext>
            </a:extLst>
          </p:cNvPr>
          <p:cNvSpPr txBox="1"/>
          <p:nvPr/>
        </p:nvSpPr>
        <p:spPr>
          <a:xfrm>
            <a:off x="3918642" y="678948"/>
            <a:ext cx="5656541" cy="913007"/>
          </a:xfrm>
          <a:prstGeom prst="rect">
            <a:avLst/>
          </a:prstGeom>
          <a:noFill/>
        </p:spPr>
        <p:txBody>
          <a:bodyPr wrap="square" rtlCol="0">
            <a:spAutoFit/>
          </a:bodyPr>
          <a:lstStyle/>
          <a:p>
            <a:pPr algn="ctr" defTabSz="1219170">
              <a:buClr>
                <a:srgbClr val="000000"/>
              </a:buClr>
            </a:pPr>
            <a:r>
              <a:rPr lang="vi-VN" sz="5333" kern="0" dirty="0">
                <a:solidFill>
                  <a:srgbClr val="FFFFFF"/>
                </a:solidFill>
                <a:latin typeface="UTM Cookies" panose="02040603050506020204" pitchFamily="18" charset="0"/>
                <a:cs typeface="Arial"/>
                <a:sym typeface="Arial"/>
              </a:rPr>
              <a:t>PHẦN I – ÔN TẬP</a:t>
            </a:r>
            <a:endParaRPr lang="en-US" sz="5333" kern="0" dirty="0">
              <a:solidFill>
                <a:srgbClr val="FFFFFF"/>
              </a:solidFill>
              <a:latin typeface="UTM Cookies" panose="02040603050506020204" pitchFamily="18" charset="0"/>
              <a:cs typeface="Arial"/>
              <a:sym typeface="Arial"/>
            </a:endParaRPr>
          </a:p>
        </p:txBody>
      </p:sp>
    </p:spTree>
    <p:custDataLst>
      <p:tags r:id="rId1"/>
    </p:custDataLst>
    <p:extLst>
      <p:ext uri="{BB962C8B-B14F-4D97-AF65-F5344CB8AC3E}">
        <p14:creationId xmlns:p14="http://schemas.microsoft.com/office/powerpoint/2010/main" val="316205024"/>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69A3AC9-6FB9-4AE2-B116-002FC7A1EEC2}"/>
              </a:ext>
            </a:extLst>
          </p:cNvPr>
          <p:cNvGrpSpPr/>
          <p:nvPr/>
        </p:nvGrpSpPr>
        <p:grpSpPr>
          <a:xfrm>
            <a:off x="1270660" y="961067"/>
            <a:ext cx="10652166" cy="5588000"/>
            <a:chOff x="723015" y="710167"/>
            <a:chExt cx="5808810" cy="4191000"/>
          </a:xfrm>
        </p:grpSpPr>
        <p:pic>
          <p:nvPicPr>
            <p:cNvPr id="5" name="Picture 4">
              <a:extLst>
                <a:ext uri="{FF2B5EF4-FFF2-40B4-BE49-F238E27FC236}">
                  <a16:creationId xmlns:a16="http://schemas.microsoft.com/office/drawing/2014/main" id="{371D5DFA-7FCF-467D-A92C-5A62F593A0A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3015" y="710167"/>
              <a:ext cx="5808810" cy="4191000"/>
            </a:xfrm>
            <a:prstGeom prst="rect">
              <a:avLst/>
            </a:prstGeom>
          </p:spPr>
        </p:pic>
        <p:sp>
          <p:nvSpPr>
            <p:cNvPr id="7" name="TextBox 6">
              <a:extLst>
                <a:ext uri="{FF2B5EF4-FFF2-40B4-BE49-F238E27FC236}">
                  <a16:creationId xmlns:a16="http://schemas.microsoft.com/office/drawing/2014/main" id="{86ACFDBA-ADD9-4705-BA8E-57DBD0F32CD6}"/>
                </a:ext>
              </a:extLst>
            </p:cNvPr>
            <p:cNvSpPr txBox="1"/>
            <p:nvPr/>
          </p:nvSpPr>
          <p:spPr>
            <a:xfrm>
              <a:off x="723015" y="827125"/>
              <a:ext cx="4708341" cy="3393236"/>
            </a:xfrm>
            <a:prstGeom prst="rect">
              <a:avLst/>
            </a:prstGeom>
            <a:noFill/>
          </p:spPr>
          <p:txBody>
            <a:bodyPr wrap="square" rtlCol="0">
              <a:spAutoFit/>
            </a:bodyPr>
            <a:lstStyle/>
            <a:p>
              <a:pPr algn="ctr" defTabSz="1219170">
                <a:buClr>
                  <a:srgbClr val="000000"/>
                </a:buClr>
              </a:pPr>
              <a:r>
                <a:rPr lang="vi-VN" sz="2400" b="1" kern="0" dirty="0">
                  <a:solidFill>
                    <a:srgbClr val="FFAB40">
                      <a:lumMod val="75000"/>
                    </a:srgbClr>
                  </a:solidFill>
                  <a:latin typeface="+mj-lt"/>
                  <a:cs typeface="Arial"/>
                  <a:sym typeface="Arial"/>
                </a:rPr>
                <a:t>Thăm bạn ốm</a:t>
              </a:r>
            </a:p>
            <a:p>
              <a:pPr defTabSz="1219170">
                <a:buClr>
                  <a:srgbClr val="000000"/>
                </a:buClr>
              </a:pPr>
              <a:r>
                <a:rPr lang="vi-VN" sz="2400" kern="0" dirty="0">
                  <a:solidFill>
                    <a:srgbClr val="000000"/>
                  </a:solidFill>
                  <a:latin typeface="+mj-lt"/>
                  <a:cs typeface="Arial"/>
                  <a:sym typeface="Arial"/>
                </a:rPr>
                <a:t>Hôm nay đến lớp 	</a:t>
              </a:r>
              <a:r>
                <a:rPr lang="vi-VN" kern="0" dirty="0">
                  <a:solidFill>
                    <a:srgbClr val="000000"/>
                  </a:solidFill>
                  <a:latin typeface="+mj-lt"/>
                  <a:cs typeface="Arial"/>
                  <a:sym typeface="Arial"/>
                </a:rPr>
                <a:t>             </a:t>
              </a:r>
              <a:r>
                <a:rPr lang="vi-VN" sz="2400" kern="0" dirty="0">
                  <a:solidFill>
                    <a:srgbClr val="000000"/>
                  </a:solidFill>
                  <a:latin typeface="+mj-lt"/>
                  <a:cs typeface="Arial"/>
                  <a:sym typeface="Arial"/>
                </a:rPr>
                <a:t>“Gấu tôi mua khế</a:t>
              </a:r>
            </a:p>
            <a:p>
              <a:pPr defTabSz="1219170">
                <a:buClr>
                  <a:srgbClr val="000000"/>
                </a:buClr>
              </a:pPr>
              <a:r>
                <a:rPr lang="vi-VN" sz="2400" kern="0" dirty="0">
                  <a:solidFill>
                    <a:srgbClr val="000000"/>
                  </a:solidFill>
                  <a:latin typeface="+mj-lt"/>
                  <a:cs typeface="Arial"/>
                  <a:sym typeface="Arial"/>
                </a:rPr>
                <a:t>Thấy vắng thỏ nâu	          Khế ngọt lại thanh.”</a:t>
              </a:r>
            </a:p>
            <a:p>
              <a:pPr defTabSz="1219170">
                <a:buClr>
                  <a:srgbClr val="000000"/>
                </a:buClr>
              </a:pPr>
              <a:r>
                <a:rPr lang="vi-VN" sz="2400" kern="0" dirty="0">
                  <a:solidFill>
                    <a:srgbClr val="000000"/>
                  </a:solidFill>
                  <a:latin typeface="+mj-lt"/>
                  <a:cs typeface="Arial"/>
                  <a:sym typeface="Arial"/>
                </a:rPr>
                <a:t>Các bạn hỏi nhau:	          “Mèo tôi mua chanh</a:t>
              </a:r>
            </a:p>
            <a:p>
              <a:pPr defTabSz="1219170">
                <a:buClr>
                  <a:srgbClr val="000000"/>
                </a:buClr>
              </a:pPr>
              <a:r>
                <a:rPr lang="vi-VN" sz="2400" kern="0" dirty="0">
                  <a:solidFill>
                    <a:srgbClr val="000000"/>
                  </a:solidFill>
                  <a:latin typeface="+mj-lt"/>
                  <a:cs typeface="Arial"/>
                  <a:sym typeface="Arial"/>
                </a:rPr>
                <a:t>“Thỏ đi đâu thế?”	          Đánh đường mát ngọt.”</a:t>
              </a:r>
            </a:p>
            <a:p>
              <a:pPr defTabSz="1219170">
                <a:buClr>
                  <a:srgbClr val="000000"/>
                </a:buClr>
              </a:pPr>
              <a:r>
                <a:rPr lang="vi-VN" sz="2400" kern="0" dirty="0">
                  <a:solidFill>
                    <a:srgbClr val="000000"/>
                  </a:solidFill>
                  <a:latin typeface="+mj-lt"/>
                  <a:cs typeface="Arial"/>
                  <a:sym typeface="Arial"/>
                </a:rPr>
                <a:t>Gấu liền nói khẽ:	          Hươu mua sữa bột</a:t>
              </a:r>
            </a:p>
            <a:p>
              <a:pPr defTabSz="1219170">
                <a:buClr>
                  <a:srgbClr val="000000"/>
                </a:buClr>
              </a:pPr>
              <a:r>
                <a:rPr lang="vi-VN" sz="2400" kern="0" dirty="0">
                  <a:solidFill>
                    <a:srgbClr val="000000"/>
                  </a:solidFill>
                  <a:latin typeface="+mj-lt"/>
                  <a:cs typeface="Arial"/>
                  <a:sym typeface="Arial"/>
                </a:rPr>
                <a:t>“Thỏ bị ốm rồi	          Nai sữa đậu nành</a:t>
              </a:r>
            </a:p>
            <a:p>
              <a:pPr defTabSz="1219170">
                <a:buClr>
                  <a:srgbClr val="000000"/>
                </a:buClr>
              </a:pPr>
              <a:r>
                <a:rPr lang="vi-VN" sz="2400" kern="0" dirty="0">
                  <a:solidFill>
                    <a:srgbClr val="000000"/>
                  </a:solidFill>
                  <a:latin typeface="+mj-lt"/>
                  <a:cs typeface="Arial"/>
                  <a:sym typeface="Arial"/>
                </a:rPr>
                <a:t>Này các bạn ơi	          Chúc bạn khỏe nhanh</a:t>
              </a:r>
            </a:p>
            <a:p>
              <a:pPr defTabSz="1219170">
                <a:buClr>
                  <a:srgbClr val="000000"/>
                </a:buClr>
              </a:pPr>
              <a:r>
                <a:rPr lang="vi-VN" sz="2400" kern="0" dirty="0">
                  <a:solidFill>
                    <a:srgbClr val="000000"/>
                  </a:solidFill>
                  <a:latin typeface="+mj-lt"/>
                  <a:cs typeface="Arial"/>
                  <a:sym typeface="Arial"/>
                </a:rPr>
                <a:t>Đến thăm thỏ nhé!”	          Cùng nhau đến lớp.</a:t>
              </a:r>
            </a:p>
            <a:p>
              <a:pPr algn="r" defTabSz="1219170">
                <a:buClr>
                  <a:srgbClr val="000000"/>
                </a:buClr>
              </a:pPr>
              <a:r>
                <a:rPr lang="vi-VN" sz="2400" kern="0" dirty="0">
                  <a:solidFill>
                    <a:srgbClr val="000000"/>
                  </a:solidFill>
                  <a:latin typeface="+mj-lt"/>
                  <a:cs typeface="Arial"/>
                  <a:sym typeface="Arial"/>
                </a:rPr>
                <a:t>(</a:t>
              </a:r>
              <a:r>
                <a:rPr lang="vi-VN" sz="2400" i="1" kern="0" dirty="0">
                  <a:solidFill>
                    <a:srgbClr val="000000"/>
                  </a:solidFill>
                  <a:latin typeface="+mj-lt"/>
                  <a:cs typeface="Arial"/>
                  <a:sym typeface="Arial"/>
                </a:rPr>
                <a:t>Theo </a:t>
              </a:r>
              <a:r>
                <a:rPr lang="vi-VN" sz="2400" kern="0" dirty="0">
                  <a:solidFill>
                    <a:srgbClr val="000000"/>
                  </a:solidFill>
                  <a:latin typeface="+mj-lt"/>
                  <a:cs typeface="Arial"/>
                  <a:sym typeface="Arial"/>
                </a:rPr>
                <a:t>Trần Thị Hương)</a:t>
              </a:r>
            </a:p>
          </p:txBody>
        </p:sp>
      </p:grpSp>
      <p:sp>
        <p:nvSpPr>
          <p:cNvPr id="8" name="TextBox 7">
            <a:extLst>
              <a:ext uri="{FF2B5EF4-FFF2-40B4-BE49-F238E27FC236}">
                <a16:creationId xmlns:a16="http://schemas.microsoft.com/office/drawing/2014/main" id="{FE9242AD-34FD-4277-AC03-6057D333968E}"/>
              </a:ext>
            </a:extLst>
          </p:cNvPr>
          <p:cNvSpPr txBox="1"/>
          <p:nvPr/>
        </p:nvSpPr>
        <p:spPr>
          <a:xfrm>
            <a:off x="1112080" y="466606"/>
            <a:ext cx="10488799" cy="523220"/>
          </a:xfrm>
          <a:prstGeom prst="rect">
            <a:avLst/>
          </a:prstGeom>
          <a:noFill/>
        </p:spPr>
        <p:txBody>
          <a:bodyPr wrap="square" rtlCol="0">
            <a:spAutoFit/>
          </a:bodyPr>
          <a:lstStyle/>
          <a:p>
            <a:pPr defTabSz="1219170">
              <a:buClr>
                <a:srgbClr val="000000"/>
              </a:buClr>
            </a:pPr>
            <a:r>
              <a:rPr lang="vi-VN" sz="2800" b="1" kern="0" dirty="0">
                <a:solidFill>
                  <a:srgbClr val="BAE5E4">
                    <a:lumMod val="50000"/>
                  </a:srgbClr>
                </a:solidFill>
                <a:latin typeface="+mj-lt"/>
                <a:cs typeface="Arial"/>
                <a:sym typeface="Arial"/>
              </a:rPr>
              <a:t>3. Đọc bài thơ dưới đây, trả lời các câu hỏi và thực hiện yêu cầu.</a:t>
            </a:r>
            <a:endParaRPr lang="en-US" sz="2800" b="1" kern="0" dirty="0">
              <a:solidFill>
                <a:srgbClr val="BAE5E4">
                  <a:lumMod val="50000"/>
                </a:srgbClr>
              </a:solidFill>
              <a:latin typeface="+mj-lt"/>
              <a:cs typeface="Arial"/>
              <a:sym typeface="Arial"/>
            </a:endParaRPr>
          </a:p>
        </p:txBody>
      </p:sp>
    </p:spTree>
    <p:extLst>
      <p:ext uri="{BB962C8B-B14F-4D97-AF65-F5344CB8AC3E}">
        <p14:creationId xmlns:p14="http://schemas.microsoft.com/office/powerpoint/2010/main" val="16015417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09F4CF-3252-4512-B24F-96B1E228C754}"/>
              </a:ext>
            </a:extLst>
          </p:cNvPr>
          <p:cNvPicPr>
            <a:picLocks noChangeAspect="1"/>
          </p:cNvPicPr>
          <p:nvPr/>
        </p:nvPicPr>
        <p:blipFill rotWithShape="1">
          <a:blip r:embed="rId3">
            <a:clrChange>
              <a:clrFrom>
                <a:srgbClr val="FFFFFF"/>
              </a:clrFrom>
              <a:clrTo>
                <a:srgbClr val="FFFFFF">
                  <a:alpha val="0"/>
                </a:srgbClr>
              </a:clrTo>
            </a:clrChange>
          </a:blip>
          <a:srcRect l="32168" t="46711" r="5985" b="1150"/>
          <a:stretch/>
        </p:blipFill>
        <p:spPr>
          <a:xfrm>
            <a:off x="1999790" y="2203548"/>
            <a:ext cx="8625560" cy="4120512"/>
          </a:xfrm>
          <a:prstGeom prst="ellipse">
            <a:avLst/>
          </a:prstGeom>
        </p:spPr>
      </p:pic>
      <p:pic>
        <p:nvPicPr>
          <p:cNvPr id="5" name="Picture 2" descr="Question icons - 42 Free Question icons | Download PNG &amp; SVG">
            <a:extLst>
              <a:ext uri="{FF2B5EF4-FFF2-40B4-BE49-F238E27FC236}">
                <a16:creationId xmlns:a16="http://schemas.microsoft.com/office/drawing/2014/main" id="{56268E51-35D8-4BDF-8AE7-408904FA1F6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1989093" y="567239"/>
            <a:ext cx="1195877" cy="9392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8AF367-7D79-4E1A-BF31-93DD4FA1CFDF}"/>
              </a:ext>
            </a:extLst>
          </p:cNvPr>
          <p:cNvSpPr txBox="1"/>
          <p:nvPr/>
        </p:nvSpPr>
        <p:spPr>
          <a:xfrm>
            <a:off x="3831518" y="465129"/>
            <a:ext cx="8683316"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mj-lt"/>
                <a:cs typeface="Arial"/>
                <a:sym typeface="Arial"/>
              </a:rPr>
              <a:t>a. </a:t>
            </a:r>
            <a:r>
              <a:rPr lang="vi-VN" sz="2800" kern="0" dirty="0">
                <a:solidFill>
                  <a:srgbClr val="000000"/>
                </a:solidFill>
                <a:latin typeface="+mj-lt"/>
                <a:cs typeface="Arial"/>
                <a:sym typeface="Arial"/>
              </a:rPr>
              <a:t>Vì sao thỏ nâu nghỉ học?</a:t>
            </a:r>
          </a:p>
        </p:txBody>
      </p:sp>
      <p:sp>
        <p:nvSpPr>
          <p:cNvPr id="7" name="TextBox 6">
            <a:extLst>
              <a:ext uri="{FF2B5EF4-FFF2-40B4-BE49-F238E27FC236}">
                <a16:creationId xmlns:a16="http://schemas.microsoft.com/office/drawing/2014/main" id="{A0A40BD1-3D30-43AF-A340-B8CA01FD4FB4}"/>
              </a:ext>
            </a:extLst>
          </p:cNvPr>
          <p:cNvSpPr txBox="1"/>
          <p:nvPr/>
        </p:nvSpPr>
        <p:spPr>
          <a:xfrm>
            <a:off x="1342545" y="1525096"/>
            <a:ext cx="8683316"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mj-lt"/>
                <a:cs typeface="Arial"/>
                <a:sym typeface="Arial"/>
              </a:rPr>
              <a:t>b. </a:t>
            </a:r>
            <a:r>
              <a:rPr lang="vi-VN" sz="2800" kern="0" dirty="0">
                <a:solidFill>
                  <a:srgbClr val="000000"/>
                </a:solidFill>
                <a:latin typeface="+mj-lt"/>
                <a:cs typeface="Arial"/>
                <a:sym typeface="Arial"/>
              </a:rPr>
              <a:t>Các bạn bàn nhau chuyện gì?</a:t>
            </a:r>
          </a:p>
        </p:txBody>
      </p:sp>
      <p:sp>
        <p:nvSpPr>
          <p:cNvPr id="8" name="TextBox 7">
            <a:extLst>
              <a:ext uri="{FF2B5EF4-FFF2-40B4-BE49-F238E27FC236}">
                <a16:creationId xmlns:a16="http://schemas.microsoft.com/office/drawing/2014/main" id="{60F9D557-4ED7-438C-AC17-F6295FE184E8}"/>
              </a:ext>
            </a:extLst>
          </p:cNvPr>
          <p:cNvSpPr txBox="1"/>
          <p:nvPr/>
        </p:nvSpPr>
        <p:spPr>
          <a:xfrm>
            <a:off x="3496898" y="899609"/>
            <a:ext cx="8683317" cy="657359"/>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C7D77">
                    <a:lumMod val="75000"/>
                  </a:srgbClr>
                </a:solidFill>
                <a:latin typeface="+mj-lt"/>
                <a:cs typeface="Arial"/>
                <a:sym typeface="Wingdings" panose="05000000000000000000" pitchFamily="2" charset="2"/>
              </a:rPr>
              <a:t> Thỏ nâu nghỉ học vì bạn ấy bị ốm.</a:t>
            </a:r>
            <a:endParaRPr lang="vi-VN" sz="2800" kern="0" dirty="0">
              <a:solidFill>
                <a:srgbClr val="FC7D77">
                  <a:lumMod val="75000"/>
                </a:srgbClr>
              </a:solidFill>
              <a:latin typeface="+mj-lt"/>
              <a:cs typeface="Arial"/>
              <a:sym typeface="Arial"/>
            </a:endParaRPr>
          </a:p>
        </p:txBody>
      </p:sp>
      <p:pic>
        <p:nvPicPr>
          <p:cNvPr id="9" name="Picture 8">
            <a:extLst>
              <a:ext uri="{FF2B5EF4-FFF2-40B4-BE49-F238E27FC236}">
                <a16:creationId xmlns:a16="http://schemas.microsoft.com/office/drawing/2014/main" id="{C3DA1784-20A0-4625-A7A1-8B2B723C29D3}"/>
              </a:ext>
            </a:extLst>
          </p:cNvPr>
          <p:cNvPicPr>
            <a:picLocks noChangeAspect="1"/>
          </p:cNvPicPr>
          <p:nvPr/>
        </p:nvPicPr>
        <p:blipFill rotWithShape="1">
          <a:blip r:embed="rId3">
            <a:clrChange>
              <a:clrFrom>
                <a:srgbClr val="FFFFFF"/>
              </a:clrFrom>
              <a:clrTo>
                <a:srgbClr val="FFFFFF">
                  <a:alpha val="0"/>
                </a:srgbClr>
              </a:clrTo>
            </a:clrChange>
          </a:blip>
          <a:srcRect l="10754" t="46711" r="67933" b="27464"/>
          <a:stretch/>
        </p:blipFill>
        <p:spPr>
          <a:xfrm>
            <a:off x="9431095" y="242521"/>
            <a:ext cx="1605475" cy="1699840"/>
          </a:xfrm>
          <a:prstGeom prst="ellipse">
            <a:avLst/>
          </a:prstGeom>
        </p:spPr>
      </p:pic>
      <p:sp>
        <p:nvSpPr>
          <p:cNvPr id="11" name="TextBox 10">
            <a:extLst>
              <a:ext uri="{FF2B5EF4-FFF2-40B4-BE49-F238E27FC236}">
                <a16:creationId xmlns:a16="http://schemas.microsoft.com/office/drawing/2014/main" id="{945B6A42-9D27-4AAB-A080-273E9E7DB9E6}"/>
              </a:ext>
            </a:extLst>
          </p:cNvPr>
          <p:cNvSpPr txBox="1"/>
          <p:nvPr/>
        </p:nvSpPr>
        <p:spPr>
          <a:xfrm>
            <a:off x="1199408" y="1987562"/>
            <a:ext cx="10652166" cy="657359"/>
          </a:xfrm>
          <a:prstGeom prst="rect">
            <a:avLst/>
          </a:prstGeom>
          <a:noFill/>
        </p:spPr>
        <p:txBody>
          <a:bodyPr wrap="square" rtlCol="0">
            <a:spAutoFit/>
          </a:bodyPr>
          <a:lstStyle/>
          <a:p>
            <a:pPr algn="just" defTabSz="1219170">
              <a:lnSpc>
                <a:spcPct val="150000"/>
              </a:lnSpc>
              <a:buClr>
                <a:srgbClr val="000000"/>
              </a:buClr>
            </a:pPr>
            <a:r>
              <a:rPr lang="vi-VN" sz="2800" kern="0">
                <a:solidFill>
                  <a:srgbClr val="FC7D77">
                    <a:lumMod val="75000"/>
                  </a:srgbClr>
                </a:solidFill>
                <a:latin typeface="+mj-lt"/>
                <a:cs typeface="Arial"/>
                <a:sym typeface="Wingdings" panose="05000000000000000000" pitchFamily="2" charset="2"/>
              </a:rPr>
              <a:t> Các bạn bàn nhau đi thăm thỏ nâu và mua quà cho thỏ nâu.</a:t>
            </a:r>
            <a:endParaRPr lang="vi-VN" sz="2800" kern="0" dirty="0">
              <a:solidFill>
                <a:srgbClr val="FC7D77">
                  <a:lumMod val="75000"/>
                </a:srgbClr>
              </a:solidFill>
              <a:latin typeface="+mj-lt"/>
              <a:cs typeface="Arial"/>
              <a:sym typeface="Arial"/>
            </a:endParaRPr>
          </a:p>
        </p:txBody>
      </p:sp>
    </p:spTree>
    <p:custDataLst>
      <p:tags r:id="rId1"/>
    </p:custDataLst>
    <p:extLst>
      <p:ext uri="{BB962C8B-B14F-4D97-AF65-F5344CB8AC3E}">
        <p14:creationId xmlns:p14="http://schemas.microsoft.com/office/powerpoint/2010/main" val="39321524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BFB0F-1950-40C9-B7BE-992FC6E40D3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633647" y="395358"/>
            <a:ext cx="8924887" cy="6166295"/>
          </a:xfrm>
          <a:prstGeom prst="rect">
            <a:avLst/>
          </a:prstGeom>
        </p:spPr>
      </p:pic>
      <p:sp>
        <p:nvSpPr>
          <p:cNvPr id="3" name="TextBox 2">
            <a:extLst>
              <a:ext uri="{FF2B5EF4-FFF2-40B4-BE49-F238E27FC236}">
                <a16:creationId xmlns:a16="http://schemas.microsoft.com/office/drawing/2014/main" id="{E37A3B9A-39F9-4A77-912F-7F0277CB3D73}"/>
              </a:ext>
            </a:extLst>
          </p:cNvPr>
          <p:cNvSpPr txBox="1"/>
          <p:nvPr/>
        </p:nvSpPr>
        <p:spPr>
          <a:xfrm>
            <a:off x="1279860" y="395358"/>
            <a:ext cx="7282705" cy="1678729"/>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FC7D77">
                    <a:lumMod val="75000"/>
                  </a:srgbClr>
                </a:solidFill>
                <a:latin typeface="+mj-lt"/>
                <a:cs typeface="Arial"/>
                <a:sym typeface="Arial"/>
              </a:rPr>
              <a:t>c. </a:t>
            </a:r>
            <a:r>
              <a:rPr lang="vi-VN" sz="2400" kern="0" dirty="0">
                <a:solidFill>
                  <a:srgbClr val="000000"/>
                </a:solidFill>
                <a:latin typeface="+mj-lt"/>
                <a:cs typeface="Arial"/>
                <a:sym typeface="Arial"/>
              </a:rPr>
              <a:t>Đóng vai một trong số các bạn đến thăm thỏ nâu, nói 2 – 3 câu thể hiện sự quan tâm, mong muốn của mình và các bạn đối với thỏ nâu.</a:t>
            </a:r>
          </a:p>
        </p:txBody>
      </p:sp>
      <p:sp>
        <p:nvSpPr>
          <p:cNvPr id="5" name="Speech Bubble: Oval 4">
            <a:extLst>
              <a:ext uri="{FF2B5EF4-FFF2-40B4-BE49-F238E27FC236}">
                <a16:creationId xmlns:a16="http://schemas.microsoft.com/office/drawing/2014/main" id="{395C91EF-8342-49D5-986A-68E43D54DF2D}"/>
              </a:ext>
            </a:extLst>
          </p:cNvPr>
          <p:cNvSpPr/>
          <p:nvPr/>
        </p:nvSpPr>
        <p:spPr>
          <a:xfrm>
            <a:off x="5326196" y="2074087"/>
            <a:ext cx="3855363" cy="1802819"/>
          </a:xfrm>
          <a:prstGeom prst="wedgeEllipseCallout">
            <a:avLst>
              <a:gd name="adj1" fmla="val 33404"/>
              <a:gd name="adj2" fmla="val 71936"/>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mj-lt"/>
                <a:sym typeface="Arial"/>
              </a:rPr>
              <a:t>Thỏ nâu ơi, cậu có mệt lắm không? Cậu mau khỏe để tới lớp cùng bọn tớ nhé!</a:t>
            </a:r>
          </a:p>
        </p:txBody>
      </p:sp>
      <p:sp>
        <p:nvSpPr>
          <p:cNvPr id="6" name="Speech Bubble: Oval 5">
            <a:extLst>
              <a:ext uri="{FF2B5EF4-FFF2-40B4-BE49-F238E27FC236}">
                <a16:creationId xmlns:a16="http://schemas.microsoft.com/office/drawing/2014/main" id="{B8A0B99D-1A23-4436-B376-37C3CBF05FBF}"/>
              </a:ext>
            </a:extLst>
          </p:cNvPr>
          <p:cNvSpPr/>
          <p:nvPr/>
        </p:nvSpPr>
        <p:spPr>
          <a:xfrm>
            <a:off x="2633647" y="2276325"/>
            <a:ext cx="3112059" cy="1398343"/>
          </a:xfrm>
          <a:prstGeom prst="wedgeEllipseCallout">
            <a:avLst>
              <a:gd name="adj1" fmla="val 51252"/>
              <a:gd name="adj2" fmla="val 7322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mj-lt"/>
                <a:sym typeface="Arial"/>
              </a:rPr>
              <a:t>Chúng tớ mua ít quà cho cậu ăn mau khỏe nè!</a:t>
            </a:r>
          </a:p>
        </p:txBody>
      </p:sp>
      <p:sp>
        <p:nvSpPr>
          <p:cNvPr id="7" name="Speech Bubble: Oval 6">
            <a:extLst>
              <a:ext uri="{FF2B5EF4-FFF2-40B4-BE49-F238E27FC236}">
                <a16:creationId xmlns:a16="http://schemas.microsoft.com/office/drawing/2014/main" id="{83C58573-7253-487B-BBDE-87A0514D299B}"/>
              </a:ext>
            </a:extLst>
          </p:cNvPr>
          <p:cNvSpPr/>
          <p:nvPr/>
        </p:nvSpPr>
        <p:spPr>
          <a:xfrm>
            <a:off x="9040157" y="1219206"/>
            <a:ext cx="2040785" cy="2657700"/>
          </a:xfrm>
          <a:prstGeom prst="wedgeEllipseCallout">
            <a:avLst>
              <a:gd name="adj1" fmla="val -7984"/>
              <a:gd name="adj2" fmla="val 66287"/>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mj-lt"/>
                <a:sym typeface="Arial"/>
              </a:rPr>
              <a:t>Thầy cô và các bạn đều đang nhớ cậu lắm đấy!</a:t>
            </a:r>
          </a:p>
        </p:txBody>
      </p:sp>
      <p:sp>
        <p:nvSpPr>
          <p:cNvPr id="8" name="Speech Bubble: Oval 7">
            <a:extLst>
              <a:ext uri="{FF2B5EF4-FFF2-40B4-BE49-F238E27FC236}">
                <a16:creationId xmlns:a16="http://schemas.microsoft.com/office/drawing/2014/main" id="{3C628685-BFBE-40DE-ABFD-358E3CD6FCA1}"/>
              </a:ext>
            </a:extLst>
          </p:cNvPr>
          <p:cNvSpPr/>
          <p:nvPr/>
        </p:nvSpPr>
        <p:spPr>
          <a:xfrm>
            <a:off x="1619623" y="4508318"/>
            <a:ext cx="3349325" cy="1802817"/>
          </a:xfrm>
          <a:prstGeom prst="wedgeEllipseCallout">
            <a:avLst>
              <a:gd name="adj1" fmla="val 85664"/>
              <a:gd name="adj2" fmla="val -2400"/>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a:solidFill>
                  <a:srgbClr val="0070C0"/>
                </a:solidFill>
                <a:latin typeface="+mj-lt"/>
                <a:sym typeface="Arial"/>
              </a:rPr>
              <a:t>Tớ đã làm bài đầy đủ để khi nào cậu đi học cho cậu mượn mà làm bù nè!</a:t>
            </a:r>
            <a:endParaRPr lang="vi-VN" sz="2000" kern="0" dirty="0">
              <a:solidFill>
                <a:srgbClr val="0070C0"/>
              </a:solidFill>
              <a:latin typeface="+mj-lt"/>
              <a:sym typeface="Arial"/>
            </a:endParaRPr>
          </a:p>
        </p:txBody>
      </p:sp>
    </p:spTree>
    <p:extLst>
      <p:ext uri="{BB962C8B-B14F-4D97-AF65-F5344CB8AC3E}">
        <p14:creationId xmlns:p14="http://schemas.microsoft.com/office/powerpoint/2010/main" val="693897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D29725-60C4-4602-945E-3BB6C8191E33}"/>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538719" y="374208"/>
            <a:ext cx="10263960" cy="6166295"/>
          </a:xfrm>
          <a:prstGeom prst="rect">
            <a:avLst/>
          </a:prstGeom>
        </p:spPr>
      </p:pic>
      <p:sp>
        <p:nvSpPr>
          <p:cNvPr id="3" name="TextBox 2">
            <a:extLst>
              <a:ext uri="{FF2B5EF4-FFF2-40B4-BE49-F238E27FC236}">
                <a16:creationId xmlns:a16="http://schemas.microsoft.com/office/drawing/2014/main" id="{C58B96D6-294F-4D73-B8C8-3B1CEBED79D9}"/>
              </a:ext>
            </a:extLst>
          </p:cNvPr>
          <p:cNvSpPr txBox="1"/>
          <p:nvPr/>
        </p:nvSpPr>
        <p:spPr>
          <a:xfrm>
            <a:off x="2804418" y="581936"/>
            <a:ext cx="8326578" cy="1678729"/>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FC7D77">
                    <a:lumMod val="75000"/>
                  </a:srgbClr>
                </a:solidFill>
                <a:latin typeface="+mj-lt"/>
                <a:cs typeface="Arial"/>
                <a:sym typeface="Arial"/>
              </a:rPr>
              <a:t>d. </a:t>
            </a:r>
            <a:r>
              <a:rPr lang="vi-VN" sz="2400" kern="0" dirty="0">
                <a:solidFill>
                  <a:srgbClr val="000000"/>
                </a:solidFill>
                <a:latin typeface="+mj-lt"/>
                <a:cs typeface="Arial"/>
                <a:sym typeface="Arial"/>
              </a:rPr>
              <a:t>Tưởng tượng em là bạn cùng lớp với thỏ nâu. Vì có việc bận, em không đến thăm thỏ nâu được. Hãy viết lời an ủi, động viên thỏ nâu và nhờ các bạn chuyển giúp.</a:t>
            </a:r>
          </a:p>
        </p:txBody>
      </p:sp>
      <p:sp>
        <p:nvSpPr>
          <p:cNvPr id="5" name="Oval 4">
            <a:extLst>
              <a:ext uri="{FF2B5EF4-FFF2-40B4-BE49-F238E27FC236}">
                <a16:creationId xmlns:a16="http://schemas.microsoft.com/office/drawing/2014/main" id="{42670215-56D3-404B-A5AA-E92DA3C9AD9B}"/>
              </a:ext>
            </a:extLst>
          </p:cNvPr>
          <p:cNvSpPr/>
          <p:nvPr/>
        </p:nvSpPr>
        <p:spPr>
          <a:xfrm>
            <a:off x="7430870" y="3396054"/>
            <a:ext cx="2202228" cy="146197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sym typeface="Arial"/>
            </a:endParaRPr>
          </a:p>
        </p:txBody>
      </p:sp>
      <p:sp>
        <p:nvSpPr>
          <p:cNvPr id="6" name="Oval 5">
            <a:extLst>
              <a:ext uri="{FF2B5EF4-FFF2-40B4-BE49-F238E27FC236}">
                <a16:creationId xmlns:a16="http://schemas.microsoft.com/office/drawing/2014/main" id="{B973B13F-6A02-48E5-AAF9-56986E98BA89}"/>
              </a:ext>
            </a:extLst>
          </p:cNvPr>
          <p:cNvSpPr/>
          <p:nvPr/>
        </p:nvSpPr>
        <p:spPr>
          <a:xfrm>
            <a:off x="7109637" y="4380613"/>
            <a:ext cx="255183" cy="34024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sym typeface="Arial"/>
            </a:endParaRPr>
          </a:p>
        </p:txBody>
      </p:sp>
      <p:pic>
        <p:nvPicPr>
          <p:cNvPr id="2050" name="Picture 2" descr="18,597 BEST Kids Talking Cartoon IMAGES, STOCK PHOTOS &amp;amp; VECTORS | Adobe  Stock">
            <a:extLst>
              <a:ext uri="{FF2B5EF4-FFF2-40B4-BE49-F238E27FC236}">
                <a16:creationId xmlns:a16="http://schemas.microsoft.com/office/drawing/2014/main" id="{6368625D-DCF2-4A34-B575-B1C63CDF122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9349" t="34038"/>
          <a:stretch/>
        </p:blipFill>
        <p:spPr bwMode="auto">
          <a:xfrm>
            <a:off x="9169775" y="3457355"/>
            <a:ext cx="2065079" cy="3015781"/>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A68B7E7D-D039-475C-A2E7-F697BAB071E5}"/>
              </a:ext>
            </a:extLst>
          </p:cNvPr>
          <p:cNvSpPr/>
          <p:nvPr/>
        </p:nvSpPr>
        <p:spPr>
          <a:xfrm>
            <a:off x="6433988" y="1996298"/>
            <a:ext cx="4697008" cy="1810158"/>
          </a:xfrm>
          <a:prstGeom prst="wedgeEllipseCallout">
            <a:avLst>
              <a:gd name="adj1" fmla="val 14389"/>
              <a:gd name="adj2" fmla="val 80159"/>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sym typeface="Arial"/>
              </a:rPr>
              <a:t>Tiếc quá, hôm tới tớ có việc bận không đi được. Các cậu giúp tớ chúc thỏ nâu mau khỏi ốm nhé!</a:t>
            </a:r>
          </a:p>
        </p:txBody>
      </p:sp>
    </p:spTree>
    <p:extLst>
      <p:ext uri="{BB962C8B-B14F-4D97-AF65-F5344CB8AC3E}">
        <p14:creationId xmlns:p14="http://schemas.microsoft.com/office/powerpoint/2010/main" val="27838325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D62A0-C582-46B8-BC0D-84ACDF6EDE70}"/>
              </a:ext>
            </a:extLst>
          </p:cNvPr>
          <p:cNvSpPr txBox="1"/>
          <p:nvPr/>
        </p:nvSpPr>
        <p:spPr>
          <a:xfrm>
            <a:off x="1161328" y="584537"/>
            <a:ext cx="10966761" cy="584775"/>
          </a:xfrm>
          <a:prstGeom prst="rect">
            <a:avLst/>
          </a:prstGeom>
          <a:noFill/>
        </p:spPr>
        <p:txBody>
          <a:bodyPr wrap="square" rtlCol="0">
            <a:spAutoFit/>
          </a:bodyPr>
          <a:lstStyle/>
          <a:p>
            <a:pPr defTabSz="1219170">
              <a:buClr>
                <a:srgbClr val="000000"/>
              </a:buClr>
            </a:pPr>
            <a:r>
              <a:rPr lang="en-US" sz="3200" b="1" kern="0" dirty="0">
                <a:solidFill>
                  <a:srgbClr val="BAE5E4">
                    <a:lumMod val="50000"/>
                  </a:srgbClr>
                </a:solidFill>
                <a:cs typeface="Arial"/>
                <a:sym typeface="Arial"/>
              </a:rPr>
              <a:t>4. Quan </a:t>
            </a:r>
            <a:r>
              <a:rPr lang="vi-VN" sz="3200" b="1" kern="0" dirty="0">
                <a:solidFill>
                  <a:srgbClr val="BAE5E4">
                    <a:lumMod val="50000"/>
                  </a:srgbClr>
                </a:solidFill>
                <a:cs typeface="Arial"/>
                <a:sym typeface="Arial"/>
              </a:rPr>
              <a:t>sát tranh, tìm từ ngữ</a:t>
            </a:r>
            <a:endParaRPr lang="en-US" sz="3200" b="1" kern="0" dirty="0">
              <a:solidFill>
                <a:srgbClr val="BAE5E4">
                  <a:lumMod val="50000"/>
                </a:srgbClr>
              </a:solidFill>
              <a:cs typeface="Arial"/>
              <a:sym typeface="Arial"/>
            </a:endParaRPr>
          </a:p>
        </p:txBody>
      </p:sp>
      <p:pic>
        <p:nvPicPr>
          <p:cNvPr id="5" name="Picture 4">
            <a:extLst>
              <a:ext uri="{FF2B5EF4-FFF2-40B4-BE49-F238E27FC236}">
                <a16:creationId xmlns:a16="http://schemas.microsoft.com/office/drawing/2014/main" id="{E7513A60-D04D-4E2A-8989-CEDB98BBAB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13492" y="2712111"/>
            <a:ext cx="10827144" cy="3823620"/>
          </a:xfrm>
          <a:prstGeom prst="roundRect">
            <a:avLst>
              <a:gd name="adj" fmla="val 29087"/>
            </a:avLst>
          </a:prstGeom>
          <a:effectLst>
            <a:softEdge rad="63500"/>
          </a:effectLst>
        </p:spPr>
      </p:pic>
      <p:sp>
        <p:nvSpPr>
          <p:cNvPr id="8" name="TextBox 7">
            <a:extLst>
              <a:ext uri="{FF2B5EF4-FFF2-40B4-BE49-F238E27FC236}">
                <a16:creationId xmlns:a16="http://schemas.microsoft.com/office/drawing/2014/main" id="{4E314C33-8CCC-42C0-B5FD-CF2459460076}"/>
              </a:ext>
            </a:extLst>
          </p:cNvPr>
          <p:cNvSpPr txBox="1"/>
          <p:nvPr/>
        </p:nvSpPr>
        <p:spPr>
          <a:xfrm>
            <a:off x="1063257" y="1136142"/>
            <a:ext cx="10079664" cy="1384995"/>
          </a:xfrm>
          <a:prstGeom prst="rect">
            <a:avLst/>
          </a:prstGeom>
          <a:noFill/>
        </p:spPr>
        <p:txBody>
          <a:bodyPr wrap="square" rtlCol="0">
            <a:spAutoFit/>
          </a:bodyPr>
          <a:lstStyle/>
          <a:p>
            <a:pPr marL="457189" indent="-457189" algn="just" defTabSz="1219170">
              <a:buClr>
                <a:srgbClr val="000000"/>
              </a:buClr>
              <a:buFont typeface="Arial"/>
              <a:buAutoNum type="alphaLcPeriod"/>
            </a:pPr>
            <a:r>
              <a:rPr lang="vi-VN" sz="2800" kern="0" dirty="0">
                <a:solidFill>
                  <a:srgbClr val="000000"/>
                </a:solidFill>
                <a:cs typeface="Arial"/>
                <a:sym typeface="Arial"/>
              </a:rPr>
              <a:t>Chỉ sự vật (người, đồ vật, con vật, cây cối)   </a:t>
            </a:r>
            <a:r>
              <a:rPr lang="vi-VN" sz="2800" kern="0" dirty="0">
                <a:solidFill>
                  <a:srgbClr val="FF0000"/>
                </a:solidFill>
                <a:cs typeface="Arial"/>
                <a:sym typeface="Arial"/>
              </a:rPr>
              <a:t>M: trẻ em</a:t>
            </a:r>
            <a:endParaRPr lang="vi-VN" sz="2800" kern="0" dirty="0">
              <a:solidFill>
                <a:srgbClr val="000000"/>
              </a:solidFill>
              <a:cs typeface="Arial"/>
              <a:sym typeface="Arial"/>
            </a:endParaRPr>
          </a:p>
          <a:p>
            <a:pPr marL="457189" indent="-457189" algn="just" defTabSz="1219170">
              <a:buClr>
                <a:srgbClr val="000000"/>
              </a:buClr>
              <a:buFont typeface="Arial"/>
              <a:buAutoNum type="alphaLcPeriod"/>
            </a:pPr>
            <a:r>
              <a:rPr lang="vi-VN" sz="2800" kern="0" dirty="0">
                <a:solidFill>
                  <a:srgbClr val="000000"/>
                </a:solidFill>
                <a:cs typeface="Arial"/>
                <a:sym typeface="Arial"/>
              </a:rPr>
              <a:t>Chỉ đặc điểm   </a:t>
            </a:r>
            <a:r>
              <a:rPr lang="vi-VN" sz="2800" kern="0" dirty="0">
                <a:solidFill>
                  <a:srgbClr val="FF0000"/>
                </a:solidFill>
                <a:cs typeface="Arial"/>
                <a:sym typeface="Arial"/>
              </a:rPr>
              <a:t>M: tươi vui</a:t>
            </a:r>
            <a:endParaRPr lang="vi-VN" sz="2800" kern="0" dirty="0">
              <a:solidFill>
                <a:srgbClr val="000000"/>
              </a:solidFill>
              <a:cs typeface="Arial"/>
              <a:sym typeface="Arial"/>
            </a:endParaRPr>
          </a:p>
          <a:p>
            <a:pPr marL="457189" indent="-457189" algn="just" defTabSz="1219170">
              <a:buClr>
                <a:srgbClr val="000000"/>
              </a:buClr>
              <a:buFont typeface="Arial"/>
              <a:buAutoNum type="alphaLcPeriod"/>
            </a:pPr>
            <a:r>
              <a:rPr lang="vi-VN" sz="2800" kern="0" dirty="0">
                <a:solidFill>
                  <a:srgbClr val="000000"/>
                </a:solidFill>
                <a:cs typeface="Arial"/>
                <a:sym typeface="Arial"/>
              </a:rPr>
              <a:t>Chỉ hoạt động    </a:t>
            </a:r>
            <a:r>
              <a:rPr lang="vi-VN" sz="2800" kern="0" dirty="0">
                <a:solidFill>
                  <a:srgbClr val="FF0000"/>
                </a:solidFill>
                <a:cs typeface="Arial"/>
                <a:sym typeface="Arial"/>
              </a:rPr>
              <a:t>M: chạy nhảy</a:t>
            </a:r>
            <a:endParaRPr lang="vi-VN" sz="2800" kern="0" dirty="0">
              <a:solidFill>
                <a:srgbClr val="000000"/>
              </a:solidFill>
              <a:cs typeface="Arial"/>
              <a:sym typeface="Arial"/>
            </a:endParaRPr>
          </a:p>
        </p:txBody>
      </p:sp>
    </p:spTree>
    <p:custDataLst>
      <p:tags r:id="rId1"/>
    </p:custDataLst>
    <p:extLst>
      <p:ext uri="{BB962C8B-B14F-4D97-AF65-F5344CB8AC3E}">
        <p14:creationId xmlns:p14="http://schemas.microsoft.com/office/powerpoint/2010/main" val="22657969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D62A0-C582-46B8-BC0D-84ACDF6EDE70}"/>
              </a:ext>
            </a:extLst>
          </p:cNvPr>
          <p:cNvSpPr txBox="1"/>
          <p:nvPr/>
        </p:nvSpPr>
        <p:spPr>
          <a:xfrm>
            <a:off x="1378741" y="573905"/>
            <a:ext cx="10423050" cy="584775"/>
          </a:xfrm>
          <a:prstGeom prst="rect">
            <a:avLst/>
          </a:prstGeom>
          <a:noFill/>
        </p:spPr>
        <p:txBody>
          <a:bodyPr wrap="square" rtlCol="0">
            <a:spAutoFit/>
          </a:bodyPr>
          <a:lstStyle/>
          <a:p>
            <a:pPr defTabSz="1219170">
              <a:buClr>
                <a:srgbClr val="000000"/>
              </a:buClr>
            </a:pPr>
            <a:r>
              <a:rPr lang="vi-VN" sz="3200" b="1" kern="0" dirty="0">
                <a:solidFill>
                  <a:srgbClr val="BAE5E4">
                    <a:lumMod val="50000"/>
                  </a:srgbClr>
                </a:solidFill>
                <a:latin typeface="+mj-lt"/>
                <a:cs typeface="Arial"/>
                <a:sym typeface="Arial"/>
              </a:rPr>
              <a:t>5. Đặt câu</a:t>
            </a:r>
            <a:endParaRPr lang="en-US" sz="3200" b="1" kern="0" dirty="0">
              <a:solidFill>
                <a:srgbClr val="BAE5E4">
                  <a:lumMod val="50000"/>
                </a:srgbClr>
              </a:solidFill>
              <a:latin typeface="+mj-lt"/>
              <a:cs typeface="Arial"/>
              <a:sym typeface="Arial"/>
            </a:endParaRPr>
          </a:p>
        </p:txBody>
      </p:sp>
      <p:pic>
        <p:nvPicPr>
          <p:cNvPr id="5" name="Picture 4">
            <a:extLst>
              <a:ext uri="{FF2B5EF4-FFF2-40B4-BE49-F238E27FC236}">
                <a16:creationId xmlns:a16="http://schemas.microsoft.com/office/drawing/2014/main" id="{E7513A60-D04D-4E2A-8989-CEDB98BBAB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035174" y="2701479"/>
            <a:ext cx="10290355" cy="3823620"/>
          </a:xfrm>
          <a:prstGeom prst="roundRect">
            <a:avLst>
              <a:gd name="adj" fmla="val 29087"/>
            </a:avLst>
          </a:prstGeom>
          <a:effectLst>
            <a:softEdge rad="63500"/>
          </a:effectLst>
        </p:spPr>
      </p:pic>
      <p:sp>
        <p:nvSpPr>
          <p:cNvPr id="8" name="TextBox 7">
            <a:extLst>
              <a:ext uri="{FF2B5EF4-FFF2-40B4-BE49-F238E27FC236}">
                <a16:creationId xmlns:a16="http://schemas.microsoft.com/office/drawing/2014/main" id="{4E314C33-8CCC-42C0-B5FD-CF2459460076}"/>
              </a:ext>
            </a:extLst>
          </p:cNvPr>
          <p:cNvSpPr txBox="1"/>
          <p:nvPr/>
        </p:nvSpPr>
        <p:spPr>
          <a:xfrm>
            <a:off x="1307806" y="1125509"/>
            <a:ext cx="9579934" cy="1384995"/>
          </a:xfrm>
          <a:prstGeom prst="rect">
            <a:avLst/>
          </a:prstGeom>
          <a:noFill/>
        </p:spPr>
        <p:txBody>
          <a:bodyPr wrap="square" rtlCol="0">
            <a:spAutoFit/>
          </a:bodyPr>
          <a:lstStyle/>
          <a:p>
            <a:pPr marL="457189" indent="-457189" algn="just" defTabSz="1219170">
              <a:buClr>
                <a:srgbClr val="000000"/>
              </a:buClr>
              <a:buFont typeface="Arial"/>
              <a:buAutoNum type="alphaLcPeriod"/>
            </a:pPr>
            <a:r>
              <a:rPr lang="vi-VN" sz="2800" kern="0" dirty="0">
                <a:solidFill>
                  <a:srgbClr val="000000"/>
                </a:solidFill>
                <a:latin typeface="+mj-lt"/>
                <a:cs typeface="Arial"/>
                <a:sym typeface="Arial"/>
              </a:rPr>
              <a:t>Câu giới thiệu sự vật   </a:t>
            </a:r>
            <a:r>
              <a:rPr lang="vi-VN" sz="2800" kern="0" dirty="0">
                <a:solidFill>
                  <a:srgbClr val="FF0000"/>
                </a:solidFill>
                <a:latin typeface="+mj-lt"/>
                <a:cs typeface="Arial"/>
                <a:sym typeface="Arial"/>
              </a:rPr>
              <a:t>M: Đây là công viên.</a:t>
            </a:r>
            <a:endParaRPr lang="vi-VN" sz="2800" kern="0" dirty="0">
              <a:solidFill>
                <a:srgbClr val="000000"/>
              </a:solidFill>
              <a:latin typeface="+mj-lt"/>
              <a:cs typeface="Arial"/>
              <a:sym typeface="Arial"/>
            </a:endParaRPr>
          </a:p>
          <a:p>
            <a:pPr marL="457189" indent="-457189" algn="just" defTabSz="1219170">
              <a:buClr>
                <a:srgbClr val="000000"/>
              </a:buClr>
              <a:buFont typeface="Arial"/>
              <a:buAutoNum type="alphaLcPeriod"/>
            </a:pPr>
            <a:r>
              <a:rPr lang="vi-VN" sz="2800" kern="0" dirty="0">
                <a:solidFill>
                  <a:srgbClr val="000000"/>
                </a:solidFill>
                <a:latin typeface="+mj-lt"/>
                <a:cs typeface="Arial"/>
                <a:sym typeface="Arial"/>
              </a:rPr>
              <a:t>Câu nêu đặc điểm     </a:t>
            </a:r>
            <a:r>
              <a:rPr lang="vi-VN" sz="2800" kern="0" dirty="0">
                <a:solidFill>
                  <a:srgbClr val="FF0000"/>
                </a:solidFill>
                <a:latin typeface="+mj-lt"/>
                <a:cs typeface="Arial"/>
                <a:sym typeface="Arial"/>
              </a:rPr>
              <a:t>M: Công viên hôm nay đông vui.</a:t>
            </a:r>
            <a:endParaRPr lang="vi-VN" sz="2800" kern="0" dirty="0">
              <a:solidFill>
                <a:srgbClr val="000000"/>
              </a:solidFill>
              <a:latin typeface="+mj-lt"/>
              <a:cs typeface="Arial"/>
              <a:sym typeface="Arial"/>
            </a:endParaRPr>
          </a:p>
          <a:p>
            <a:pPr marL="457189" indent="-457189" algn="just" defTabSz="1219170">
              <a:buClr>
                <a:srgbClr val="000000"/>
              </a:buClr>
              <a:buFont typeface="Arial"/>
              <a:buAutoNum type="alphaLcPeriod"/>
            </a:pPr>
            <a:r>
              <a:rPr lang="vi-VN" sz="2800" kern="0" dirty="0">
                <a:solidFill>
                  <a:srgbClr val="000000"/>
                </a:solidFill>
                <a:latin typeface="+mj-lt"/>
                <a:cs typeface="Arial"/>
                <a:sym typeface="Arial"/>
              </a:rPr>
              <a:t>Câu nêu hoạt động   </a:t>
            </a:r>
            <a:r>
              <a:rPr lang="vi-VN" sz="2800" kern="0" dirty="0">
                <a:solidFill>
                  <a:srgbClr val="FF0000"/>
                </a:solidFill>
                <a:latin typeface="+mj-lt"/>
                <a:cs typeface="Arial"/>
                <a:sym typeface="Arial"/>
              </a:rPr>
              <a:t>M: Mọi người đi dạo trong công viên.</a:t>
            </a:r>
            <a:endParaRPr lang="vi-VN" sz="2800" kern="0" dirty="0">
              <a:solidFill>
                <a:srgbClr val="000000"/>
              </a:solidFill>
              <a:latin typeface="+mj-lt"/>
              <a:cs typeface="Arial"/>
              <a:sym typeface="Arial"/>
            </a:endParaRPr>
          </a:p>
        </p:txBody>
      </p:sp>
    </p:spTree>
    <p:custDataLst>
      <p:tags r:id="rId1"/>
    </p:custDataLst>
    <p:extLst>
      <p:ext uri="{BB962C8B-B14F-4D97-AF65-F5344CB8AC3E}">
        <p14:creationId xmlns:p14="http://schemas.microsoft.com/office/powerpoint/2010/main" val="3460908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Arial-Rounded"/>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5" name="Rectangle: Rounded Corners 4"/>
          <p:cNvSpPr/>
          <p:nvPr/>
        </p:nvSpPr>
        <p:spPr>
          <a:xfrm>
            <a:off x="-29682" y="5927821"/>
            <a:ext cx="3668232" cy="9303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Liên</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hệ</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giáo</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án</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FB: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Hương</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Thảo</a:t>
            </a:r>
            <a:endPar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Gmail: tranthao121006@gmail.com</a:t>
            </a:r>
          </a:p>
        </p:txBody>
      </p:sp>
      <p:sp>
        <p:nvSpPr>
          <p:cNvPr id="2" name="Content Placeholder 1"/>
          <p:cNvSpPr>
            <a:spLocks noGrp="1"/>
          </p:cNvSpPr>
          <p:nvPr>
            <p:ph sz="half" idx="1"/>
          </p:nvPr>
        </p:nvSpPr>
        <p:spPr/>
        <p:txBody>
          <a:bodyPr/>
          <a:lstStyle/>
          <a:p>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bldLvl="0" animBg="1"/>
      <p:bldP spid="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481</Words>
  <Application>Microsoft Office PowerPoint</Application>
  <PresentationFormat>Widescreen</PresentationFormat>
  <Paragraphs>41</Paragraphs>
  <Slides>10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Arial-Rounded</vt:lpstr>
      <vt:lpstr>Calibri</vt:lpstr>
      <vt:lpstr>Kalam</vt:lpstr>
      <vt:lpstr>Montserrat</vt:lpstr>
      <vt:lpstr>UTM Cookies</vt:lpstr>
      <vt:lpstr>Office Theme</vt:lpstr>
      <vt:lpstr>1_Doodle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MY PC</cp:lastModifiedBy>
  <cp:revision>18</cp:revision>
  <dcterms:created xsi:type="dcterms:W3CDTF">2021-07-20T01:55:21Z</dcterms:created>
  <dcterms:modified xsi:type="dcterms:W3CDTF">2025-04-23T02:16:44Z</dcterms:modified>
</cp:coreProperties>
</file>