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34"/>
  </p:notesMasterIdLst>
  <p:sldIdLst>
    <p:sldId id="396" r:id="rId3"/>
    <p:sldId id="397" r:id="rId4"/>
    <p:sldId id="401" r:id="rId5"/>
    <p:sldId id="387" r:id="rId6"/>
    <p:sldId id="412" r:id="rId7"/>
    <p:sldId id="419" r:id="rId8"/>
    <p:sldId id="402" r:id="rId9"/>
    <p:sldId id="381" r:id="rId10"/>
    <p:sldId id="403" r:id="rId11"/>
    <p:sldId id="420" r:id="rId12"/>
    <p:sldId id="421" r:id="rId13"/>
    <p:sldId id="422" r:id="rId14"/>
    <p:sldId id="423" r:id="rId15"/>
    <p:sldId id="424" r:id="rId16"/>
    <p:sldId id="415" r:id="rId17"/>
    <p:sldId id="425" r:id="rId18"/>
    <p:sldId id="427" r:id="rId19"/>
    <p:sldId id="426" r:id="rId20"/>
    <p:sldId id="428" r:id="rId21"/>
    <p:sldId id="429" r:id="rId22"/>
    <p:sldId id="430" r:id="rId23"/>
    <p:sldId id="405" r:id="rId24"/>
    <p:sldId id="413" r:id="rId25"/>
    <p:sldId id="416" r:id="rId26"/>
    <p:sldId id="417" r:id="rId27"/>
    <p:sldId id="418" r:id="rId28"/>
    <p:sldId id="406" r:id="rId29"/>
    <p:sldId id="407" r:id="rId30"/>
    <p:sldId id="408" r:id="rId31"/>
    <p:sldId id="409" r:id="rId32"/>
    <p:sldId id="410" r:id="rId33"/>
  </p:sldIdLst>
  <p:sldSz cx="6858000" cy="5143500"/>
  <p:notesSz cx="6858000" cy="9144000"/>
  <p:embeddedFontLst>
    <p:embeddedFont>
      <p:font typeface="Kalam" panose="020B0604020202020204" charset="0"/>
      <p:regular r:id="rId35"/>
      <p:bold r:id="rId36"/>
    </p:embeddedFont>
    <p:embeddedFont>
      <p:font typeface="Montserrat" panose="00000500000000000000" pitchFamily="2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5A8"/>
    <a:srgbClr val="000000"/>
    <a:srgbClr val="005426"/>
    <a:srgbClr val="FFAB40"/>
    <a:srgbClr val="FFFFFF"/>
    <a:srgbClr val="FF0090"/>
    <a:srgbClr val="AEE2FA"/>
    <a:srgbClr val="07A7AF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2" autoAdjust="0"/>
    <p:restoredTop sz="92818" autoAdjust="0"/>
  </p:normalViewPr>
  <p:slideViewPr>
    <p:cSldViewPr snapToGrid="0">
      <p:cViewPr varScale="1">
        <p:scale>
          <a:sx n="87" d="100"/>
          <a:sy n="87" d="100"/>
        </p:scale>
        <p:origin x="1278" y="7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778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A4856F95-76DC-4BE8-B1FF-F15BC2151F8A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D2D2A584-A611-4C45-A556-EEFDB4D6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7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8036" indent="0" algn="ctr">
              <a:buNone/>
              <a:defRPr sz="1300"/>
            </a:lvl2pPr>
            <a:lvl3pPr marL="576072" indent="0" algn="ctr">
              <a:buNone/>
              <a:defRPr sz="1100"/>
            </a:lvl3pPr>
            <a:lvl4pPr marL="864108" indent="0" algn="ctr">
              <a:buNone/>
              <a:defRPr sz="1000"/>
            </a:lvl4pPr>
            <a:lvl5pPr marL="1152144" indent="0" algn="ctr">
              <a:buNone/>
              <a:defRPr sz="1000"/>
            </a:lvl5pPr>
            <a:lvl6pPr marL="1440180" indent="0" algn="ctr">
              <a:buNone/>
              <a:defRPr sz="1000"/>
            </a:lvl6pPr>
            <a:lvl7pPr marL="1728216" indent="0" algn="ctr">
              <a:buNone/>
              <a:defRPr sz="1000"/>
            </a:lvl7pPr>
            <a:lvl8pPr marL="2016252" indent="0" algn="ctr">
              <a:buNone/>
              <a:defRPr sz="1000"/>
            </a:lvl8pPr>
            <a:lvl9pPr marL="2304288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A4856F95-76DC-4BE8-B1FF-F15BC2151F8A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D2D2A584-A611-4C45-A556-EEFDB4D6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4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706" r:id="rId9"/>
    <p:sldLayoutId id="214748370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18" Type="http://schemas.openxmlformats.org/officeDocument/2006/relationships/image" Target="../media/image24.png"/><Relationship Id="rId3" Type="http://schemas.openxmlformats.org/officeDocument/2006/relationships/audio" Target="../media/media1.WAV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17" Type="http://schemas.openxmlformats.org/officeDocument/2006/relationships/image" Target="../media/image23.gif"/><Relationship Id="rId2" Type="http://schemas.microsoft.com/office/2007/relationships/media" Target="../media/media1.WAV"/><Relationship Id="rId16" Type="http://schemas.openxmlformats.org/officeDocument/2006/relationships/image" Target="../media/image22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17.gif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21.gif"/><Relationship Id="rId10" Type="http://schemas.openxmlformats.org/officeDocument/2006/relationships/image" Target="../media/image16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15.gif"/><Relationship Id="rId1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jfif"/><Relationship Id="rId4" Type="http://schemas.openxmlformats.org/officeDocument/2006/relationships/image" Target="../media/image28.jf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jfif"/><Relationship Id="rId4" Type="http://schemas.openxmlformats.org/officeDocument/2006/relationships/image" Target="../media/image33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jfif"/><Relationship Id="rId4" Type="http://schemas.openxmlformats.org/officeDocument/2006/relationships/image" Target="../media/image37.jf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BC5BA5-EA72-426B-96D2-CB385B4A4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379091" y="340142"/>
            <a:ext cx="1277807" cy="12711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86653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71450" y="171450"/>
            <a:ext cx="6400800" cy="47910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607" tIns="28804" rIns="57607" bIns="28804" anchor="ctr"/>
          <a:lstStyle/>
          <a:p>
            <a:pPr algn="ctr" eaLnBrk="1" hangingPunct="1"/>
            <a:endParaRPr lang="vi-VN" altLang="en-US"/>
          </a:p>
        </p:txBody>
      </p: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666750" y="4029075"/>
            <a:ext cx="5505450" cy="771525"/>
            <a:chOff x="560" y="3384"/>
            <a:chExt cx="4624" cy="648"/>
          </a:xfrm>
        </p:grpSpPr>
        <p:pic>
          <p:nvPicPr>
            <p:cNvPr id="3086" name="Picture 5" descr="4408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6" descr="4635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7" descr="boo7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8" descr="email00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9" descr="et5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0" descr="glob_anm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11" descr="ani53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12" descr="mu37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" name="Group 13"/>
          <p:cNvGrpSpPr>
            <a:grpSpLocks/>
          </p:cNvGrpSpPr>
          <p:nvPr/>
        </p:nvGrpSpPr>
        <p:grpSpPr bwMode="auto">
          <a:xfrm>
            <a:off x="257175" y="195549"/>
            <a:ext cx="6343650" cy="1428750"/>
            <a:chOff x="216" y="192"/>
            <a:chExt cx="5328" cy="1200"/>
          </a:xfrm>
        </p:grpSpPr>
        <p:pic>
          <p:nvPicPr>
            <p:cNvPr id="3082" name="Picture 14" descr="an30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5" descr="33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6" descr="1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7" descr="1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857250" y="2628900"/>
            <a:ext cx="5314950" cy="914400"/>
          </a:xfrm>
          <a:prstGeom prst="rect">
            <a:avLst/>
          </a:prstGeom>
        </p:spPr>
        <p:txBody>
          <a:bodyPr wrap="none" lIns="57607" tIns="28804" rIns="57607" bIns="28804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759688" y="1667128"/>
            <a:ext cx="5200650" cy="70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7" tIns="28804" rIns="57607" bIns="2880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chim538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4231482"/>
            <a:ext cx="531019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6952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89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6" grpId="0" animBg="1"/>
      <p:bldP spid="20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-585146">
            <a:off x="41546" y="188814"/>
            <a:ext cx="1210866" cy="791766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57607" tIns="28804" rIns="57607" bIns="2880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2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vi-VN" altLang="en-US" sz="2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 dirty="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1293957" y="160466"/>
            <a:ext cx="5361385" cy="55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10722" y="2390860"/>
            <a:ext cx="4264819" cy="64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Phở</a:t>
            </a:r>
            <a:endParaRPr lang="en-US" alt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186676" y="912386"/>
            <a:ext cx="6561535" cy="146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Món ăn gồm bánh phở và thịt, chan nước dùng.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266059" y="3063163"/>
            <a:ext cx="4639625" cy="64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B.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Nem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endParaRPr lang="en-US" alt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266059" y="3762571"/>
            <a:ext cx="5529844" cy="64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C.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endParaRPr lang="en-US" alt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722582" y="2386705"/>
            <a:ext cx="613424" cy="6471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7607" tIns="28804" rIns="57607" bIns="28804" anchor="ctr"/>
          <a:lstStyle/>
          <a:p>
            <a:pPr algn="ctr"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703047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4" grpId="0"/>
      <p:bldP spid="37" grpId="0"/>
      <p:bldP spid="38" grpId="0"/>
      <p:bldP spid="39" grpId="0" animBg="1"/>
      <p:bldP spid="39" grpId="1" animBg="1"/>
      <p:bldP spid="39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-585146">
            <a:off x="41546" y="188814"/>
            <a:ext cx="1210866" cy="791766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57607" tIns="28804" rIns="57607" bIns="2880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2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altLang="en-US" sz="2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 dirty="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1293957" y="160466"/>
            <a:ext cx="5361385" cy="55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10722" y="2755204"/>
            <a:ext cx="4264819" cy="64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en-US" alt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186676" y="912386"/>
            <a:ext cx="6561535" cy="190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Vật dùng để đội đầu, che mưa nắng, thường làm bằng lá có hình chóp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266059" y="3427507"/>
            <a:ext cx="4639625" cy="64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B. Ô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266059" y="4126915"/>
            <a:ext cx="5529844" cy="64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C.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endParaRPr lang="en-US" alt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722582" y="4300538"/>
            <a:ext cx="577706" cy="58281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7607" tIns="28804" rIns="57607" bIns="28804" anchor="ctr"/>
          <a:lstStyle/>
          <a:p>
            <a:pPr algn="ctr"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130792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4" grpId="0"/>
      <p:bldP spid="37" grpId="0"/>
      <p:bldP spid="38" grpId="0"/>
      <p:bldP spid="39" grpId="0" animBg="1"/>
      <p:bldP spid="39" grpId="1" animBg="1"/>
      <p:bldP spid="39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-585146">
            <a:off x="41546" y="188814"/>
            <a:ext cx="1210866" cy="791766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57607" tIns="28804" rIns="57607" bIns="2880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2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vi-VN" altLang="en-US" sz="2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 dirty="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1293957" y="160466"/>
            <a:ext cx="5361385" cy="55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10722" y="2440087"/>
            <a:ext cx="4264819" cy="64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endParaRPr lang="en-US" alt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186676" y="912386"/>
            <a:ext cx="6561535" cy="14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Trang phục truyền thống của người Việt Nam.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266059" y="3112390"/>
            <a:ext cx="4639625" cy="64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B.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alt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266059" y="3841155"/>
            <a:ext cx="5529844" cy="64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C.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alt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722582" y="3866762"/>
            <a:ext cx="577706" cy="6173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7607" tIns="28804" rIns="57607" bIns="28804" anchor="ctr"/>
          <a:lstStyle/>
          <a:p>
            <a:pPr algn="ctr"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62376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4" grpId="0"/>
      <p:bldP spid="37" grpId="0"/>
      <p:bldP spid="38" grpId="0"/>
      <p:bldP spid="39" grpId="0" animBg="1"/>
      <p:bldP spid="39" grpId="1" animBg="1"/>
      <p:bldP spid="39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-585146">
            <a:off x="41546" y="188814"/>
            <a:ext cx="1210866" cy="791766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57607" tIns="28804" rIns="57607" bIns="2880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2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vi-VN" altLang="en-US" sz="2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5704285" y="32027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ctr" eaLnBrk="1" hangingPunct="1"/>
            <a:r>
              <a:rPr lang="en-US" altLang="en-US" sz="2800" b="1" dirty="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1293957" y="160466"/>
            <a:ext cx="5361385" cy="55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10722" y="2732991"/>
            <a:ext cx="4264819" cy="64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Chong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endParaRPr lang="en-US" alt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186676" y="912386"/>
            <a:ext cx="6561535" cy="190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Đồ chơi dân gian được nặn bằng bột màu hấp chín, thường có hình con vật.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266059" y="3405294"/>
            <a:ext cx="4639625" cy="64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B.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he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266059" y="4134059"/>
            <a:ext cx="5529844" cy="64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C.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endParaRPr lang="en-US" alt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36857" y="3405295"/>
            <a:ext cx="620568" cy="6429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7607" tIns="28804" rIns="57607" bIns="28804" anchor="ctr"/>
          <a:lstStyle/>
          <a:p>
            <a:pPr algn="ctr"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262987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4" grpId="0"/>
      <p:bldP spid="37" grpId="0"/>
      <p:bldP spid="38" grpId="0"/>
      <p:bldP spid="39" grpId="0" animBg="1"/>
      <p:bldP spid="39" grpId="1" animBg="1"/>
      <p:bldP spid="39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2A72C8-774F-4653-B58C-CF5170329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130"/>
          <a:stretch/>
        </p:blipFill>
        <p:spPr>
          <a:xfrm>
            <a:off x="327596" y="201359"/>
            <a:ext cx="3194275" cy="20417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677B3C-D387-4073-86C3-893C22D681E7}"/>
              </a:ext>
            </a:extLst>
          </p:cNvPr>
          <p:cNvSpPr txBox="1"/>
          <p:nvPr/>
        </p:nvSpPr>
        <p:spPr>
          <a:xfrm>
            <a:off x="1355950" y="2193122"/>
            <a:ext cx="1273105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Phở bò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F6E48-E3B7-419F-BDAD-1FCBDDE02C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5130"/>
          <a:stretch/>
        </p:blipFill>
        <p:spPr>
          <a:xfrm>
            <a:off x="3635227" y="201359"/>
            <a:ext cx="2844156" cy="2041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8F34CB-A882-4E1F-8957-3249B6907D0A}"/>
              </a:ext>
            </a:extLst>
          </p:cNvPr>
          <p:cNvSpPr txBox="1"/>
          <p:nvPr/>
        </p:nvSpPr>
        <p:spPr>
          <a:xfrm>
            <a:off x="4307511" y="2209816"/>
            <a:ext cx="1192955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 lá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6265A7-39E9-485E-9AF1-5FF772B7D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315" r="49815"/>
          <a:stretch/>
        </p:blipFill>
        <p:spPr>
          <a:xfrm>
            <a:off x="489229" y="2652431"/>
            <a:ext cx="3032642" cy="18052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799D2D-C581-4531-8921-D141761D78C8}"/>
              </a:ext>
            </a:extLst>
          </p:cNvPr>
          <p:cNvSpPr txBox="1"/>
          <p:nvPr/>
        </p:nvSpPr>
        <p:spPr>
          <a:xfrm>
            <a:off x="1487223" y="4443413"/>
            <a:ext cx="1192955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 dài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F17DA9-B616-447F-9F4E-C5D431CBF5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000" r="25130"/>
          <a:stretch/>
        </p:blipFill>
        <p:spPr>
          <a:xfrm>
            <a:off x="3517306" y="2653772"/>
            <a:ext cx="2962077" cy="1803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286835-3525-4D99-8C0B-FB76EFB0F4E3}"/>
              </a:ext>
            </a:extLst>
          </p:cNvPr>
          <p:cNvSpPr txBox="1"/>
          <p:nvPr/>
        </p:nvSpPr>
        <p:spPr>
          <a:xfrm>
            <a:off x="4668167" y="4443413"/>
            <a:ext cx="1051891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Tò he</a:t>
            </a:r>
          </a:p>
        </p:txBody>
      </p:sp>
    </p:spTree>
    <p:extLst>
      <p:ext uri="{BB962C8B-B14F-4D97-AF65-F5344CB8AC3E}">
        <p14:creationId xmlns:p14="http://schemas.microsoft.com/office/powerpoint/2010/main" val="275123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" y="61912"/>
            <a:ext cx="6631782" cy="467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56301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4" y="83343"/>
            <a:ext cx="3088500" cy="2224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99" y="83342"/>
            <a:ext cx="3245719" cy="2224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2464677"/>
            <a:ext cx="3036093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464677"/>
            <a:ext cx="3321843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82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" y="71437"/>
            <a:ext cx="6638944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42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8541"/>
            <a:ext cx="3448050" cy="22574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" y="78542"/>
            <a:ext cx="3000395" cy="2257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8" y="2478844"/>
            <a:ext cx="3000395" cy="2264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49" y="2478844"/>
            <a:ext cx="3450489" cy="22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9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FD61C-04D2-4728-9F0C-03DB73AEF519}"/>
              </a:ext>
            </a:extLst>
          </p:cNvPr>
          <p:cNvSpPr txBox="1"/>
          <p:nvPr/>
        </p:nvSpPr>
        <p:spPr>
          <a:xfrm>
            <a:off x="914239" y="247062"/>
            <a:ext cx="262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Nghe - 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1572E-53AA-4BB4-9C70-37FCC3B3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9" y="344936"/>
            <a:ext cx="304770" cy="28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72E098-0B7C-46DC-ADE7-341F1AB41310}"/>
              </a:ext>
            </a:extLst>
          </p:cNvPr>
          <p:cNvSpPr/>
          <p:nvPr/>
        </p:nvSpPr>
        <p:spPr>
          <a:xfrm>
            <a:off x="1622009" y="712586"/>
            <a:ext cx="3828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 các miền đất nước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B8BC8-2AE5-44AE-9616-3B7BA91482A0}"/>
              </a:ext>
            </a:extLst>
          </p:cNvPr>
          <p:cNvSpPr txBox="1"/>
          <p:nvPr/>
        </p:nvSpPr>
        <p:spPr>
          <a:xfrm>
            <a:off x="546395" y="1235806"/>
            <a:ext cx="597952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    Dù ai đi ngược về xuôi</a:t>
            </a:r>
          </a:p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Nhớ ngày Giỗ Tổ mùng Mười tháng Ba.</a:t>
            </a:r>
          </a:p>
          <a:p>
            <a:pPr algn="ctr"/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Đường vô xứ Nghệ quanh quanh</a:t>
            </a:r>
          </a:p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Non xanh nước biếc như tranh họa đồ.</a:t>
            </a:r>
          </a:p>
          <a:p>
            <a:pPr algn="ctr"/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  Đồng Tháp Mười cò bay thẳng cánh</a:t>
            </a:r>
          </a:p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 Nước Tháp Mười lóng lánh cá tôm.</a:t>
            </a:r>
          </a:p>
        </p:txBody>
      </p:sp>
    </p:spTree>
    <p:extLst>
      <p:ext uri="{BB962C8B-B14F-4D97-AF65-F5344CB8AC3E}">
        <p14:creationId xmlns:p14="http://schemas.microsoft.com/office/powerpoint/2010/main" val="303242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50006"/>
            <a:ext cx="3388519" cy="2257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81" y="50006"/>
            <a:ext cx="3159919" cy="2257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2543178"/>
            <a:ext cx="3328989" cy="2100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70" y="2543178"/>
            <a:ext cx="3069430" cy="21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1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E496-8A1B-662B-4F80-D2C72AB64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290A0-5715-82D3-D2BD-D8E18B5D8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94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DD5639-D3A2-4E87-B1A1-94C2BC85C122}"/>
              </a:ext>
            </a:extLst>
          </p:cNvPr>
          <p:cNvSpPr/>
          <p:nvPr/>
        </p:nvSpPr>
        <p:spPr>
          <a:xfrm>
            <a:off x="471482" y="362212"/>
            <a:ext cx="60298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Kết hợp từ ngữ ở cột A với từ ngữ ở cột B để tạo câu giới thiệu.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64393" y="700367"/>
            <a:ext cx="4914901" cy="24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95360" y="1045762"/>
            <a:ext cx="17049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335881" y="1285876"/>
            <a:ext cx="511967" cy="5000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4252912" y="1323976"/>
            <a:ext cx="511967" cy="5000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0763" y="1935957"/>
            <a:ext cx="2355528" cy="4572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1354" y="2540794"/>
            <a:ext cx="2474937" cy="58102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Hang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Đoòng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98860" y="3367097"/>
            <a:ext cx="2301478" cy="4572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199209" y="1935957"/>
            <a:ext cx="3308028" cy="457200"/>
          </a:xfrm>
          <a:prstGeom prst="roundRect">
            <a:avLst/>
          </a:prstGeom>
          <a:solidFill>
            <a:srgbClr val="F6D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199209" y="2564607"/>
            <a:ext cx="3308028" cy="632854"/>
          </a:xfrm>
          <a:prstGeom prst="roundRect">
            <a:avLst/>
          </a:prstGeom>
          <a:solidFill>
            <a:srgbClr val="F6D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93256" y="3369478"/>
            <a:ext cx="3378994" cy="650079"/>
          </a:xfrm>
          <a:prstGeom prst="roundRect">
            <a:avLst/>
          </a:prstGeom>
          <a:solidFill>
            <a:srgbClr val="F6D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hang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7" name="Straight Connector 16"/>
          <p:cNvCxnSpPr>
            <a:cxnSpLocks/>
            <a:stCxn id="12" idx="3"/>
            <a:endCxn id="23" idx="1"/>
          </p:cNvCxnSpPr>
          <p:nvPr/>
        </p:nvCxnSpPr>
        <p:spPr>
          <a:xfrm>
            <a:off x="2706291" y="2164557"/>
            <a:ext cx="492918" cy="7164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00337" y="2817018"/>
            <a:ext cx="492919" cy="6786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3"/>
            <a:endCxn id="21" idx="1"/>
          </p:cNvCxnSpPr>
          <p:nvPr/>
        </p:nvCxnSpPr>
        <p:spPr>
          <a:xfrm flipV="1">
            <a:off x="2700338" y="2164557"/>
            <a:ext cx="498871" cy="1431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8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ồ Ba Bể: Điểm đến hấp dẫn trên cung đường Đông Bắc">
            <a:extLst>
              <a:ext uri="{FF2B5EF4-FFF2-40B4-BE49-F238E27FC236}">
                <a16:creationId xmlns:a16="http://schemas.microsoft.com/office/drawing/2014/main" id="{7F25EA15-81D4-4214-AC66-5041836E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822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ur thám hiểm hang sơn Đoòng 6 ngày 5 đêm hấp dẫn Du lịch mạo hiểm">
            <a:extLst>
              <a:ext uri="{FF2B5EF4-FFF2-40B4-BE49-F238E27FC236}">
                <a16:creationId xmlns:a16="http://schemas.microsoft.com/office/drawing/2014/main" id="{3D9477D0-1637-4B5D-975C-EEB59238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4"/>
            <a:ext cx="6858000" cy="486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6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Đà Lạt - Thành Phố Ngàn Hoa Hút Hồn Du Khách">
            <a:extLst>
              <a:ext uri="{FF2B5EF4-FFF2-40B4-BE49-F238E27FC236}">
                <a16:creationId xmlns:a16="http://schemas.microsoft.com/office/drawing/2014/main" id="{B2EB0B3C-923E-4EC8-9DD4-EBC112AE2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177"/>
            <a:ext cx="6858000" cy="481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6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C95E66-3777-4707-889B-02F02B56B076}"/>
              </a:ext>
            </a:extLst>
          </p:cNvPr>
          <p:cNvSpPr/>
          <p:nvPr/>
        </p:nvSpPr>
        <p:spPr>
          <a:xfrm>
            <a:off x="364331" y="728999"/>
            <a:ext cx="62865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Đặt một câu giới thiệu về quê em hoặc nơi em ở.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92956" y="1121849"/>
            <a:ext cx="3071813" cy="24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00550" y="1138891"/>
            <a:ext cx="11072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5294" y="1519891"/>
            <a:ext cx="12263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1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5CB2294-D06F-4345-BF04-8B2FFE2CE650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8FDC5E7-FAE7-4C26-8302-62F80942C7B9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1D0F2CB-D45B-434A-A42D-E72072916D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25DEC-65B2-4270-8422-1D310FEE739F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68292A-7D1C-4AD2-85CC-90D2B4BDA8DB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D35FE306-4225-4B80-8F96-4475F6B39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71C16BD-BA9C-4C9D-9E0B-D3D03A89489C}"/>
              </a:ext>
            </a:extLst>
          </p:cNvPr>
          <p:cNvGrpSpPr/>
          <p:nvPr/>
        </p:nvGrpSpPr>
        <p:grpSpPr>
          <a:xfrm>
            <a:off x="231179" y="617893"/>
            <a:ext cx="1634581" cy="661781"/>
            <a:chOff x="348409" y="617893"/>
            <a:chExt cx="1634581" cy="6617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278D89-4A39-4A3D-9830-85CBA003ABE1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B8587B-360D-48D7-A1E3-54455EFC5476}"/>
                </a:ext>
              </a:extLst>
            </p:cNvPr>
            <p:cNvSpPr txBox="1"/>
            <p:nvPr/>
          </p:nvSpPr>
          <p:spPr>
            <a:xfrm>
              <a:off x="348409" y="63334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479F44D-035A-4B0D-AB2A-489457CA915B}"/>
              </a:ext>
            </a:extLst>
          </p:cNvPr>
          <p:cNvSpPr txBox="1"/>
          <p:nvPr/>
        </p:nvSpPr>
        <p:spPr>
          <a:xfrm>
            <a:off x="1727115" y="568094"/>
            <a:ext cx="49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56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ABE5EC-101B-4A05-99E5-445A55133A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3927" y="946652"/>
            <a:ext cx="4473473" cy="39174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966C4D-26E5-4205-825F-D22B9321F870}"/>
              </a:ext>
            </a:extLst>
          </p:cNvPr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 Nêu tên các đồ vật được làm từ tre hoặc gỗ và công dụng của chúng.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A973A-51E0-473F-BD97-9CC0EAA68F8D}"/>
              </a:ext>
            </a:extLst>
          </p:cNvPr>
          <p:cNvSpPr txBox="1"/>
          <p:nvPr/>
        </p:nvSpPr>
        <p:spPr>
          <a:xfrm>
            <a:off x="532781" y="1231461"/>
            <a:ext cx="1042018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Đũa tre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81A61D-33F7-45D7-B0F8-AACA4AEE20F4}"/>
              </a:ext>
            </a:extLst>
          </p:cNvPr>
          <p:cNvSpPr txBox="1"/>
          <p:nvPr/>
        </p:nvSpPr>
        <p:spPr>
          <a:xfrm>
            <a:off x="471482" y="1648420"/>
            <a:ext cx="110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+mn-lt"/>
              </a:rPr>
              <a:t>Dùng để gắp thức ăn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980D43-293C-4923-AC72-13B13E1F2962}"/>
              </a:ext>
            </a:extLst>
          </p:cNvPr>
          <p:cNvSpPr txBox="1"/>
          <p:nvPr/>
        </p:nvSpPr>
        <p:spPr>
          <a:xfrm>
            <a:off x="3721101" y="1925419"/>
            <a:ext cx="2665417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0070C0"/>
                </a:solidFill>
                <a:latin typeface="+mn-lt"/>
              </a:rPr>
              <a:t>Khay đựng cốc chén</a:t>
            </a:r>
            <a:endParaRPr lang="vi-VN" sz="1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3BF37B-7869-4509-A0A8-A0F9AD61832D}"/>
              </a:ext>
            </a:extLst>
          </p:cNvPr>
          <p:cNvSpPr txBox="1"/>
          <p:nvPr/>
        </p:nvSpPr>
        <p:spPr>
          <a:xfrm>
            <a:off x="1053790" y="4056376"/>
            <a:ext cx="1257253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0070C0"/>
                </a:solidFill>
                <a:latin typeface="+mn-lt"/>
              </a:rPr>
              <a:t>Bàn ghế bằng tre</a:t>
            </a:r>
            <a:endParaRPr lang="vi-VN" sz="1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653005-DFCF-4118-B360-0C2695380A3C}"/>
              </a:ext>
            </a:extLst>
          </p:cNvPr>
          <p:cNvSpPr txBox="1"/>
          <p:nvPr/>
        </p:nvSpPr>
        <p:spPr>
          <a:xfrm>
            <a:off x="3822052" y="4024384"/>
            <a:ext cx="266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+mn-lt"/>
              </a:rPr>
              <a:t>Dùng để ngồi ăn, nghỉ ngơi, làm việc,...</a:t>
            </a:r>
          </a:p>
        </p:txBody>
      </p:sp>
    </p:spTree>
    <p:extLst>
      <p:ext uri="{BB962C8B-B14F-4D97-AF65-F5344CB8AC3E}">
        <p14:creationId xmlns:p14="http://schemas.microsoft.com/office/powerpoint/2010/main" val="26164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8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72BA04-EB20-42C1-A8C2-0D1BDCD108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331" y="1219200"/>
            <a:ext cx="6153953" cy="29111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77752F-8E6D-4FD8-AD56-29D56D5D06DC}"/>
              </a:ext>
            </a:extLst>
          </p:cNvPr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2. Viết 4 – 5 câu giới thiệu một đồ vật được làm từ tre hoặc gỗ.</a:t>
            </a:r>
          </a:p>
        </p:txBody>
      </p:sp>
    </p:spTree>
    <p:extLst>
      <p:ext uri="{BB962C8B-B14F-4D97-AF65-F5344CB8AC3E}">
        <p14:creationId xmlns:p14="http://schemas.microsoft.com/office/powerpoint/2010/main" val="10389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udent Writing (#4) | Free SVG">
            <a:extLst>
              <a:ext uri="{FF2B5EF4-FFF2-40B4-BE49-F238E27FC236}">
                <a16:creationId xmlns:a16="http://schemas.microsoft.com/office/drawing/2014/main" id="{4115D1C4-C470-4205-A094-07ED9627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F78EEB-22AE-442B-BC4E-20E59B402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379091" y="340142"/>
            <a:ext cx="1277807" cy="12711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53205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C4A894-B793-4ADC-A997-381599FD1794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7F175-7681-44E6-8E52-D1601DA49A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379091" y="340142"/>
            <a:ext cx="1277807" cy="1271173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D8D5F3-B97D-4DDB-A4AF-B9DEA36F87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94" y="1772898"/>
            <a:ext cx="6204591" cy="3370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ED813B-8E2A-4343-9285-F6833F0AAE9B}"/>
              </a:ext>
            </a:extLst>
          </p:cNvPr>
          <p:cNvSpPr txBox="1"/>
          <p:nvPr/>
        </p:nvSpPr>
        <p:spPr>
          <a:xfrm>
            <a:off x="1688168" y="1324186"/>
            <a:ext cx="4790741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bài thơ, câu chuyện viết về cảnh đẹp trên các miền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251225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D9F1F0-E9C9-4730-9149-C96C6566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399" y="1047562"/>
            <a:ext cx="6470802" cy="3609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FC1A6A-8341-408E-A39C-3221B51E2D30}"/>
              </a:ext>
            </a:extLst>
          </p:cNvPr>
          <p:cNvSpPr txBox="1"/>
          <p:nvPr/>
        </p:nvSpPr>
        <p:spPr>
          <a:xfrm>
            <a:off x="590084" y="460586"/>
            <a:ext cx="567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1800" dirty="0">
                <a:latin typeface="UTM Avo" panose="02040603050506020204" pitchFamily="18" charset="0"/>
              </a:rPr>
              <a:t>Đọc cho bạn nghe đoạn thơ hoặc đoạn truyện em thích.</a:t>
            </a:r>
          </a:p>
        </p:txBody>
      </p:sp>
    </p:spTree>
    <p:extLst>
      <p:ext uri="{BB962C8B-B14F-4D97-AF65-F5344CB8AC3E}">
        <p14:creationId xmlns:p14="http://schemas.microsoft.com/office/powerpoint/2010/main" val="17115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1681FB-5935-422C-929D-742A6A2AD4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4" y="545271"/>
            <a:ext cx="352093" cy="3520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999B95-DF63-4F01-A210-63A03C7F5019}"/>
              </a:ext>
            </a:extLst>
          </p:cNvPr>
          <p:cNvSpPr txBox="1"/>
          <p:nvPr/>
        </p:nvSpPr>
        <p:spPr>
          <a:xfrm>
            <a:off x="953254" y="399648"/>
            <a:ext cx="5440401" cy="1119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vi-VN" sz="2800" b="1" dirty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Viết tên 2 – 3 tỉnh hoặc thành phố mà em biết.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391BB-D55E-4E11-9FB0-5BC394344C16}"/>
              </a:ext>
            </a:extLst>
          </p:cNvPr>
          <p:cNvSpPr txBox="1"/>
          <p:nvPr/>
        </p:nvSpPr>
        <p:spPr>
          <a:xfrm>
            <a:off x="1022644" y="1620728"/>
            <a:ext cx="2053767" cy="650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Hà Nội</a:t>
            </a:r>
          </a:p>
        </p:txBody>
      </p:sp>
    </p:spTree>
    <p:extLst>
      <p:ext uri="{BB962C8B-B14F-4D97-AF65-F5344CB8AC3E}">
        <p14:creationId xmlns:p14="http://schemas.microsoft.com/office/powerpoint/2010/main" val="25504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4FC76F-1840-4D3B-B8C0-9A02AB635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1" y="548903"/>
            <a:ext cx="363359" cy="3633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1D5872-860C-4A3B-974C-BCE932DA0A25}"/>
              </a:ext>
            </a:extLst>
          </p:cNvPr>
          <p:cNvSpPr txBox="1"/>
          <p:nvPr/>
        </p:nvSpPr>
        <p:spPr>
          <a:xfrm>
            <a:off x="840921" y="475223"/>
            <a:ext cx="5266286" cy="51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2400" b="1" dirty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Chọn a hoặc b.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F2700F-CAE4-4B92-BF70-E2694676DFFD}"/>
              </a:ext>
            </a:extLst>
          </p:cNvPr>
          <p:cNvSpPr/>
          <p:nvPr/>
        </p:nvSpPr>
        <p:spPr>
          <a:xfrm>
            <a:off x="233698" y="956037"/>
            <a:ext cx="53598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4B5A44-6E21-45C9-BC76-3CA37FED5200}"/>
              </a:ext>
            </a:extLst>
          </p:cNvPr>
          <p:cNvSpPr txBox="1"/>
          <p:nvPr/>
        </p:nvSpPr>
        <p:spPr>
          <a:xfrm>
            <a:off x="840921" y="1502932"/>
            <a:ext cx="4662045" cy="2357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Bà còng đi 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ợ   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ời mưa</a:t>
            </a:r>
          </a:p>
          <a:p>
            <a:pPr algn="ctr">
              <a:lnSpc>
                <a:spcPct val="125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Cái tôm cái tép đi đưa bà còng.</a:t>
            </a:r>
          </a:p>
          <a:p>
            <a:pPr algn="ctr">
              <a:lnSpc>
                <a:spcPct val="125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Đưa bà đến quãng đường cong</a:t>
            </a:r>
          </a:p>
          <a:p>
            <a:pPr algn="ctr">
              <a:lnSpc>
                <a:spcPct val="125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Đưa bà vào tận ngõ   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ong nhà bà.</a:t>
            </a:r>
          </a:p>
          <a:p>
            <a:pPr algn="r">
              <a:lnSpc>
                <a:spcPct val="125000"/>
              </a:lnSpc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(Ca dao)</a:t>
            </a:r>
          </a:p>
        </p:txBody>
      </p:sp>
      <p:sp>
        <p:nvSpPr>
          <p:cNvPr id="7" name="Rectangle 6"/>
          <p:cNvSpPr/>
          <p:nvPr/>
        </p:nvSpPr>
        <p:spPr>
          <a:xfrm>
            <a:off x="2913626" y="1643063"/>
            <a:ext cx="351067" cy="328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66101" y="1631157"/>
            <a:ext cx="351067" cy="328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2758" y="3055145"/>
            <a:ext cx="351067" cy="328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6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4FC76F-1840-4D3B-B8C0-9A02AB635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95" y="548903"/>
            <a:ext cx="363359" cy="3633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1D5872-860C-4A3B-974C-BCE932DA0A25}"/>
              </a:ext>
            </a:extLst>
          </p:cNvPr>
          <p:cNvSpPr txBox="1"/>
          <p:nvPr/>
        </p:nvSpPr>
        <p:spPr>
          <a:xfrm>
            <a:off x="955225" y="475223"/>
            <a:ext cx="5266286" cy="51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2400" b="1" dirty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Chọn a hoặc b.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F2700F-CAE4-4B92-BF70-E2694676DFFD}"/>
              </a:ext>
            </a:extLst>
          </p:cNvPr>
          <p:cNvSpPr/>
          <p:nvPr/>
        </p:nvSpPr>
        <p:spPr>
          <a:xfrm>
            <a:off x="348002" y="956037"/>
            <a:ext cx="53598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B5A44-6E21-45C9-BC76-3CA37FED5200}"/>
              </a:ext>
            </a:extLst>
          </p:cNvPr>
          <p:cNvSpPr txBox="1"/>
          <p:nvPr/>
        </p:nvSpPr>
        <p:spPr>
          <a:xfrm>
            <a:off x="949615" y="1502932"/>
            <a:ext cx="467326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Bà còng đi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ợ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ời mưa</a:t>
            </a:r>
          </a:p>
          <a:p>
            <a:pPr algn="ctr">
              <a:lnSpc>
                <a:spcPct val="125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Cái tôm cái tép đi đưa bà còng.</a:t>
            </a:r>
          </a:p>
          <a:p>
            <a:pPr algn="ctr">
              <a:lnSpc>
                <a:spcPct val="125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Đưa bà đến quãng đường cong</a:t>
            </a:r>
          </a:p>
          <a:p>
            <a:pPr algn="ctr">
              <a:lnSpc>
                <a:spcPct val="125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Đưa bà vào tận ngõ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ong nhà bà.</a:t>
            </a:r>
          </a:p>
          <a:p>
            <a:pPr algn="r">
              <a:lnSpc>
                <a:spcPct val="125000"/>
              </a:lnSpc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(Ca dao)</a:t>
            </a:r>
          </a:p>
        </p:txBody>
      </p:sp>
    </p:spTree>
    <p:extLst>
      <p:ext uri="{BB962C8B-B14F-4D97-AF65-F5344CB8AC3E}">
        <p14:creationId xmlns:p14="http://schemas.microsoft.com/office/powerpoint/2010/main" val="235217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061820-CF74-4B53-B222-43994ED29F41}"/>
              </a:ext>
            </a:extLst>
          </p:cNvPr>
          <p:cNvSpPr/>
          <p:nvPr/>
        </p:nvSpPr>
        <p:spPr>
          <a:xfrm>
            <a:off x="471482" y="440793"/>
            <a:ext cx="5296272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Tìm tiếng chứa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iu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iêu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thay cho ô vuông.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68DA3-C113-45F0-A69B-44D8EDD9B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4224"/>
          <a:stretch/>
        </p:blipFill>
        <p:spPr>
          <a:xfrm>
            <a:off x="544400" y="1235393"/>
            <a:ext cx="2575218" cy="1190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459CF7-B75F-4575-9469-9CB95E6F26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76" r="32015"/>
          <a:stretch/>
        </p:blipFill>
        <p:spPr>
          <a:xfrm>
            <a:off x="3618754" y="899300"/>
            <a:ext cx="2694846" cy="1428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82E44C-A2BD-4D64-9A34-8673C3ECC4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32" r="459"/>
          <a:stretch/>
        </p:blipFill>
        <p:spPr>
          <a:xfrm>
            <a:off x="2031533" y="2717139"/>
            <a:ext cx="2794934" cy="14817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24E610-B5CA-476B-8644-88B84E40DA7C}"/>
              </a:ext>
            </a:extLst>
          </p:cNvPr>
          <p:cNvSpPr/>
          <p:nvPr/>
        </p:nvSpPr>
        <p:spPr>
          <a:xfrm>
            <a:off x="1308468" y="2472177"/>
            <a:ext cx="1239442" cy="580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cái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rìu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3A31BE-09E5-46FE-93C5-90AFFC45ABB9}"/>
              </a:ext>
            </a:extLst>
          </p:cNvPr>
          <p:cNvSpPr/>
          <p:nvPr/>
        </p:nvSpPr>
        <p:spPr>
          <a:xfrm>
            <a:off x="4604327" y="2472177"/>
            <a:ext cx="1380506" cy="580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hạt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66987-4BEB-4998-A7DF-BB72FA35E911}"/>
              </a:ext>
            </a:extLst>
          </p:cNvPr>
          <p:cNvSpPr/>
          <p:nvPr/>
        </p:nvSpPr>
        <p:spPr>
          <a:xfrm>
            <a:off x="2715237" y="4198883"/>
            <a:ext cx="1460656" cy="580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hạt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8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CB36049-EF91-4F1B-BD08-12E255924EAC}"/>
              </a:ext>
            </a:extLst>
          </p:cNvPr>
          <p:cNvSpPr txBox="1"/>
          <p:nvPr/>
        </p:nvSpPr>
        <p:spPr>
          <a:xfrm>
            <a:off x="192882" y="1514491"/>
            <a:ext cx="6665118" cy="1769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vi-VN" sz="3000" b="1" dirty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3000" b="1" dirty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TẬP: MỞ RỘNG VỐN TỪ </a:t>
            </a:r>
          </a:p>
          <a:p>
            <a:pPr algn="ctr">
              <a:lnSpc>
                <a:spcPct val="125000"/>
              </a:lnSpc>
            </a:pPr>
            <a:r>
              <a:rPr lang="en-US" sz="3000" b="1" dirty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VỀ SẢN PHẨM TRUYỀN THỐNG CỦA ĐẤT NƯỚC; CÂU GIỚI THIỆU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66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A954C5-5006-4882-A1AA-F02E07E33228}"/>
              </a:ext>
            </a:extLst>
          </p:cNvPr>
          <p:cNvSpPr/>
          <p:nvPr/>
        </p:nvSpPr>
        <p:spPr>
          <a:xfrm>
            <a:off x="471482" y="340780"/>
            <a:ext cx="6029802" cy="833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Tìm từ ngữ chỉ sự vật tương ứng với mỗi lời giải thích dưới đây: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7564B2-9B16-4064-BBBA-F595986ABDAE}"/>
              </a:ext>
            </a:extLst>
          </p:cNvPr>
          <p:cNvSpPr/>
          <p:nvPr/>
        </p:nvSpPr>
        <p:spPr>
          <a:xfrm>
            <a:off x="471482" y="1025568"/>
            <a:ext cx="6029802" cy="2377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buAutoNum type="alphaLcPeriod"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Món ăn gồm bánh phở và thịt, chan nước dùng.</a:t>
            </a:r>
          </a:p>
          <a:p>
            <a:pPr marL="342900" indent="-342900" algn="just">
              <a:lnSpc>
                <a:spcPct val="114000"/>
              </a:lnSpc>
              <a:buAutoNum type="alphaLcPeriod"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Vật dùng để đội đầu, che mưa nắng, thường làm bằng lá có hình chóp.</a:t>
            </a:r>
          </a:p>
          <a:p>
            <a:pPr marL="342900" indent="-342900" algn="just">
              <a:lnSpc>
                <a:spcPct val="114000"/>
              </a:lnSpc>
              <a:buAutoNum type="alphaLcPeriod"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Trang phục truyền thống của người Việt Nam.</a:t>
            </a:r>
          </a:p>
          <a:p>
            <a:pPr marL="342900" indent="-342900" algn="just">
              <a:lnSpc>
                <a:spcPct val="114000"/>
              </a:lnSpc>
              <a:buAutoNum type="alphaLcPeriod"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Đồ chơi dân gian được nặn bằng bột màu hấp chín, thường có hình con vật.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6033B-27A5-44E1-BF3E-2397431F8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482" y="3280395"/>
            <a:ext cx="5807947" cy="127067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64394" y="695418"/>
            <a:ext cx="3850481" cy="24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24934" y="695418"/>
            <a:ext cx="947266" cy="24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785" y="1082904"/>
            <a:ext cx="10822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50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3757</TotalTime>
  <Words>683</Words>
  <Application>Microsoft Office PowerPoint</Application>
  <PresentationFormat>Custom</PresentationFormat>
  <Paragraphs>140</Paragraphs>
  <Slides>31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Times New Roman</vt:lpstr>
      <vt:lpstr>Calibri Light</vt:lpstr>
      <vt:lpstr>Kalam</vt:lpstr>
      <vt:lpstr>UTM Cookies</vt:lpstr>
      <vt:lpstr>UTM Avo</vt:lpstr>
      <vt:lpstr>Montserrat</vt:lpstr>
      <vt:lpstr>Arial</vt:lpstr>
      <vt:lpstr>Calibri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MY PC</cp:lastModifiedBy>
  <cp:revision>273</cp:revision>
  <dcterms:modified xsi:type="dcterms:W3CDTF">2024-04-24T09:26:12Z</dcterms:modified>
</cp:coreProperties>
</file>