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70" r:id="rId8"/>
    <p:sldId id="261" r:id="rId9"/>
    <p:sldId id="272" r:id="rId10"/>
    <p:sldId id="273" r:id="rId11"/>
    <p:sldId id="263" r:id="rId12"/>
    <p:sldId id="271" r:id="rId13"/>
    <p:sldId id="264" r:id="rId14"/>
    <p:sldId id="274" r:id="rId15"/>
    <p:sldId id="27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8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3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0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5E00-0B6C-4FB6-8F3C-A177E22CC5A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2617-8333-443D-95AA-25CE768C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1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28800" y="381000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9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371600" y="244246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990600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Vua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dậy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ôn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tồn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phép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lẽ</a:t>
            </a:r>
            <a:r>
              <a:rPr lang="en-US" sz="3200" dirty="0">
                <a:latin typeface="UTM Avo" panose="02040603050506020204" pitchFamily="18" charset="0"/>
              </a:rPr>
              <a:t> ra </a:t>
            </a:r>
            <a:r>
              <a:rPr lang="en-US" sz="3200" dirty="0" err="1">
                <a:latin typeface="UTM Avo" panose="02040603050506020204" pitchFamily="18" charset="0"/>
              </a:rPr>
              <a:t>phải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trị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lo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ta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khen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Quốc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ấm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bờ</a:t>
            </a:r>
            <a:r>
              <a:rPr lang="en-US" sz="3200" dirty="0">
                <a:latin typeface="UTM Avo" panose="02040603050506020204" pitchFamily="18" charset="0"/>
              </a:rPr>
              <a:t>: “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ta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con,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”.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quân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nghiến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răng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hai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bóp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chặt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trở</a:t>
            </a:r>
            <a:r>
              <a:rPr lang="en-US" sz="3200" dirty="0">
                <a:latin typeface="UTM Avo" panose="02040603050506020204" pitchFamily="18" charset="0"/>
              </a:rPr>
              <a:t> ra,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xoè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mọi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bao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</a:rPr>
              <a:t>				(Theo Nguyễn </a:t>
            </a:r>
            <a:r>
              <a:rPr lang="en-US" sz="3200" dirty="0" err="1">
                <a:latin typeface="UTM Avo" panose="02040603050506020204" pitchFamily="18" charset="0"/>
              </a:rPr>
              <a:t>Huy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Tưởng</a:t>
            </a:r>
            <a:r>
              <a:rPr lang="en-US" sz="3200" dirty="0">
                <a:latin typeface="UTM Avo" panose="02040603050506020204" pitchFamily="18" charset="0"/>
              </a:rPr>
              <a:t>)</a:t>
            </a:r>
            <a:endParaRPr lang="vi-VN" sz="32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056404"/>
            <a:ext cx="490383" cy="4903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517663" y="3256295"/>
            <a:ext cx="605423" cy="950523"/>
            <a:chOff x="3409415" y="2991066"/>
            <a:chExt cx="351378" cy="584775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09415" y="2991066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70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568776" y="1108012"/>
            <a:ext cx="8159768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Trần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Quốc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Toản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xin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gặp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vua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gì</a:t>
            </a:r>
            <a:r>
              <a:rPr lang="vi-VN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226780" y="2071727"/>
            <a:ext cx="8720524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617267" y="3298311"/>
            <a:ext cx="8159768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chi </a:t>
            </a:r>
            <a:r>
              <a:rPr lang="en-US" sz="3600" dirty="0" err="1">
                <a:latin typeface="UTM Avo" panose="02040603050506020204" pitchFamily="18" charset="0"/>
              </a:rPr>
              <a:t>tiết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Quốc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Toản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nóng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lòng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gặp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vua</a:t>
            </a:r>
            <a:r>
              <a:rPr lang="vi-VN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120BC9-9818-4209-A02F-A1426AFF3240}"/>
              </a:ext>
            </a:extLst>
          </p:cNvPr>
          <p:cNvSpPr txBox="1"/>
          <p:nvPr/>
        </p:nvSpPr>
        <p:spPr>
          <a:xfrm>
            <a:off x="377360" y="4531818"/>
            <a:ext cx="8419364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đợi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mãi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cậu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liền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xô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lính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xăm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xăm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bến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EC15C8-B8EB-46A2-8B51-61A8B9273773}"/>
              </a:ext>
            </a:extLst>
          </p:cNvPr>
          <p:cNvSpPr txBox="1"/>
          <p:nvPr/>
        </p:nvSpPr>
        <p:spPr>
          <a:xfrm>
            <a:off x="422564" y="983023"/>
            <a:ext cx="8159768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Vua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Quốc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Toản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vi-VN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155A62-394A-4F0F-98E9-87633E21B8FE}"/>
              </a:ext>
            </a:extLst>
          </p:cNvPr>
          <p:cNvSpPr txBox="1"/>
          <p:nvPr/>
        </p:nvSpPr>
        <p:spPr>
          <a:xfrm>
            <a:off x="228600" y="1892966"/>
            <a:ext cx="8686800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khen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749469-8661-420C-8EE4-5772A95C88A9}"/>
              </a:ext>
            </a:extLst>
          </p:cNvPr>
          <p:cNvSpPr txBox="1"/>
          <p:nvPr/>
        </p:nvSpPr>
        <p:spPr>
          <a:xfrm>
            <a:off x="390532" y="3093831"/>
            <a:ext cx="852486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vua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Quốc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Toản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vẫn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ấm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ức</a:t>
            </a:r>
            <a:r>
              <a:rPr lang="vi-VN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DAB8F9-8E01-438B-9F68-DB6AC7FD82E2}"/>
              </a:ext>
            </a:extLst>
          </p:cNvPr>
          <p:cNvSpPr txBox="1"/>
          <p:nvPr/>
        </p:nvSpPr>
        <p:spPr>
          <a:xfrm>
            <a:off x="228600" y="4324933"/>
            <a:ext cx="8839200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khen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vẫn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ức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coi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98538" y="762000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EEC2E-9F02-46E5-A0D7-67F2916A1E32}"/>
              </a:ext>
            </a:extLst>
          </p:cNvPr>
          <p:cNvSpPr txBox="1"/>
          <p:nvPr/>
        </p:nvSpPr>
        <p:spPr>
          <a:xfrm>
            <a:off x="885691" y="762000"/>
            <a:ext cx="802970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latin typeface="UTM Avo" panose="02040603050506020204" pitchFamily="18" charset="0"/>
              </a:rPr>
              <a:t>Việc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Quốc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Toản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bóp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 cam </a:t>
            </a:r>
            <a:r>
              <a:rPr lang="en-US" sz="3600" dirty="0" err="1">
                <a:latin typeface="UTM Avo" panose="02040603050506020204" pitchFamily="18" charset="0"/>
              </a:rPr>
              <a:t>thể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hiện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điều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gì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D0510-876A-4A99-95C4-F2F92ECF9D1E}"/>
              </a:ext>
            </a:extLst>
          </p:cNvPr>
          <p:cNvSpPr txBox="1"/>
          <p:nvPr/>
        </p:nvSpPr>
        <p:spPr>
          <a:xfrm>
            <a:off x="228600" y="2163568"/>
            <a:ext cx="8686798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bóp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nát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cam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căm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6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239447" y="158114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746491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Giặc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Nguyên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thần</a:t>
            </a:r>
            <a:r>
              <a:rPr lang="en-US" sz="3200" dirty="0">
                <a:latin typeface="UTM Avo" panose="02040603050506020204" pitchFamily="18" charset="0"/>
              </a:rPr>
              <a:t> sang </a:t>
            </a:r>
            <a:r>
              <a:rPr lang="en-US" sz="3200" dirty="0" err="1">
                <a:latin typeface="UTM Avo" panose="02040603050506020204" pitchFamily="18" charset="0"/>
              </a:rPr>
              <a:t>giả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xâm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chiếm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ta.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cùng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giận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Biết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dưới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thuyền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rồng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quyết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lính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biển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Gặp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tâu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>
                <a:latin typeface="UTM Avo" panose="02040603050506020204" pitchFamily="18" charset="0"/>
              </a:rPr>
              <a:t>Cho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. Xin </a:t>
            </a:r>
            <a:r>
              <a:rPr lang="en-US" sz="3200" dirty="0" err="1">
                <a:latin typeface="UTM Avo" panose="02040603050506020204" pitchFamily="18" charset="0"/>
              </a:rPr>
              <a:t>bệ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!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chịu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4" y="790570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7" y="2286000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371600" y="244246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990600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Vua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dậy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ôn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tồn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phép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lẽ</a:t>
            </a:r>
            <a:r>
              <a:rPr lang="en-US" sz="3200" dirty="0">
                <a:latin typeface="UTM Avo" panose="02040603050506020204" pitchFamily="18" charset="0"/>
              </a:rPr>
              <a:t> ra </a:t>
            </a:r>
            <a:r>
              <a:rPr lang="en-US" sz="3200" dirty="0" err="1">
                <a:latin typeface="UTM Avo" panose="02040603050506020204" pitchFamily="18" charset="0"/>
              </a:rPr>
              <a:t>phải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trị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lo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ta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khen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Quốc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ấm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bờ</a:t>
            </a:r>
            <a:r>
              <a:rPr lang="en-US" sz="3200" dirty="0">
                <a:latin typeface="UTM Avo" panose="02040603050506020204" pitchFamily="18" charset="0"/>
              </a:rPr>
              <a:t>: “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ta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con,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”.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quân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nghiến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răng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hai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bóp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chặt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trở</a:t>
            </a:r>
            <a:r>
              <a:rPr lang="en-US" sz="3200" dirty="0">
                <a:latin typeface="UTM Avo" panose="02040603050506020204" pitchFamily="18" charset="0"/>
              </a:rPr>
              <a:t> ra,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xoè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mọi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bao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</a:rPr>
              <a:t>				(Theo Nguyễn </a:t>
            </a:r>
            <a:r>
              <a:rPr lang="en-US" sz="3200" dirty="0" err="1">
                <a:latin typeface="UTM Avo" panose="02040603050506020204" pitchFamily="18" charset="0"/>
              </a:rPr>
              <a:t>Huy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Tưởng</a:t>
            </a:r>
            <a:r>
              <a:rPr lang="en-US" sz="3200" dirty="0">
                <a:latin typeface="UTM Avo" panose="02040603050506020204" pitchFamily="18" charset="0"/>
              </a:rPr>
              <a:t>)</a:t>
            </a:r>
            <a:endParaRPr lang="vi-VN" sz="32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056404"/>
            <a:ext cx="490383" cy="4903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517663" y="3256295"/>
            <a:ext cx="605423" cy="950523"/>
            <a:chOff x="3409415" y="2991066"/>
            <a:chExt cx="351378" cy="584775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09415" y="2991066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29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E9751AC6-CF89-459B-96E3-A64001BB7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52487"/>
              </p:ext>
            </p:extLst>
          </p:nvPr>
        </p:nvGraphicFramePr>
        <p:xfrm>
          <a:off x="1064124" y="3840809"/>
          <a:ext cx="3344605" cy="25587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537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2010139"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9582" y="116256"/>
            <a:ext cx="3717781" cy="1219115"/>
            <a:chOff x="549644" y="513664"/>
            <a:chExt cx="2788336" cy="914336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12996" y="513664"/>
              <a:ext cx="242498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2400" y="1025275"/>
            <a:ext cx="8991600" cy="813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3400" dirty="0" err="1">
                <a:latin typeface="UTM Avo" panose="02040603050506020204" pitchFamily="18" charset="0"/>
              </a:rPr>
              <a:t>Xếp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các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từ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ngữ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dưới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đây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vào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nhóm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thích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hợp</a:t>
            </a:r>
            <a:r>
              <a:rPr lang="en-US" sz="3400" dirty="0">
                <a:latin typeface="UTM Avo" panose="02040603050506020204" pitchFamily="18" charset="0"/>
              </a:rPr>
              <a:t>:</a:t>
            </a:r>
            <a:endParaRPr lang="vi-VN" sz="34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CE71BD4E-1EA2-493E-BC2E-EFBAA90FFBF1}"/>
              </a:ext>
            </a:extLst>
          </p:cNvPr>
          <p:cNvSpPr/>
          <p:nvPr/>
        </p:nvSpPr>
        <p:spPr>
          <a:xfrm>
            <a:off x="152400" y="2254443"/>
            <a:ext cx="2971800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xmlns="" id="{24C5FBEF-2A21-40DE-8BE1-EF06AD83A9B2}"/>
              </a:ext>
            </a:extLst>
          </p:cNvPr>
          <p:cNvSpPr/>
          <p:nvPr/>
        </p:nvSpPr>
        <p:spPr>
          <a:xfrm>
            <a:off x="3289410" y="2253189"/>
            <a:ext cx="923188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vua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xmlns="" id="{C742BEB3-E091-42BC-9214-0D21015316AB}"/>
              </a:ext>
            </a:extLst>
          </p:cNvPr>
          <p:cNvSpPr/>
          <p:nvPr/>
        </p:nvSpPr>
        <p:spPr>
          <a:xfrm>
            <a:off x="4410017" y="2253189"/>
            <a:ext cx="237178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thuyền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rồng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xmlns="" id="{4411DCF0-799C-43AA-B9AF-6833A91742CE}"/>
              </a:ext>
            </a:extLst>
          </p:cNvPr>
          <p:cNvSpPr/>
          <p:nvPr/>
        </p:nvSpPr>
        <p:spPr>
          <a:xfrm>
            <a:off x="6987993" y="2240199"/>
            <a:ext cx="20471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xmlns="" id="{084601DF-0996-4D45-B658-B09D435A134E}"/>
              </a:ext>
            </a:extLst>
          </p:cNvPr>
          <p:cNvSpPr/>
          <p:nvPr/>
        </p:nvSpPr>
        <p:spPr>
          <a:xfrm>
            <a:off x="1325779" y="3037469"/>
            <a:ext cx="100853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lính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844D462C-CD30-4B44-B584-0E705C638E9C}"/>
              </a:ext>
            </a:extLst>
          </p:cNvPr>
          <p:cNvSpPr/>
          <p:nvPr/>
        </p:nvSpPr>
        <p:spPr>
          <a:xfrm>
            <a:off x="2622699" y="3037467"/>
            <a:ext cx="164957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sứ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thần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xmlns="" id="{97141DF2-4FB5-4546-8EE5-3162669EE3BC}"/>
              </a:ext>
            </a:extLst>
          </p:cNvPr>
          <p:cNvSpPr/>
          <p:nvPr/>
        </p:nvSpPr>
        <p:spPr>
          <a:xfrm>
            <a:off x="4437726" y="3025925"/>
            <a:ext cx="255026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gươm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74CD7297-52FB-45FA-BE02-08E46EF0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59206"/>
              </p:ext>
            </p:extLst>
          </p:nvPr>
        </p:nvGraphicFramePr>
        <p:xfrm>
          <a:off x="4838571" y="3820490"/>
          <a:ext cx="3344605" cy="25676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5593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2008295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57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09877E-6 L 0.48426 0.3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0.16921 0.41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9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45679E-6 L -0.36574 0.3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-0.62107 0.41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0069 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7037E-7 L 0.3956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843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FD9E9E-C038-47CE-A698-5325B32ED894}"/>
              </a:ext>
            </a:extLst>
          </p:cNvPr>
          <p:cNvSpPr txBox="1"/>
          <p:nvPr/>
        </p:nvSpPr>
        <p:spPr>
          <a:xfrm>
            <a:off x="193964" y="457200"/>
            <a:ext cx="852374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dirty="0" err="1">
                <a:latin typeface="UTM Avo" panose="02040603050506020204" pitchFamily="18" charset="0"/>
              </a:rPr>
              <a:t>Kết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hợp</a:t>
            </a:r>
            <a:r>
              <a:rPr lang="en-US" sz="3600" dirty="0">
                <a:latin typeface="UTM Avo" panose="02040603050506020204" pitchFamily="18" charset="0"/>
              </a:rPr>
              <a:t> ô </a:t>
            </a:r>
            <a:r>
              <a:rPr lang="en-US" sz="3600" dirty="0" err="1">
                <a:latin typeface="UTM Avo" panose="02040603050506020204" pitchFamily="18" charset="0"/>
              </a:rPr>
              <a:t>chữ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với</a:t>
            </a:r>
            <a:r>
              <a:rPr lang="en-US" sz="3600" dirty="0">
                <a:latin typeface="UTM Avo" panose="02040603050506020204" pitchFamily="18" charset="0"/>
              </a:rPr>
              <a:t> ô </a:t>
            </a:r>
            <a:r>
              <a:rPr lang="en-US" sz="3600" dirty="0" err="1">
                <a:latin typeface="UTM Avo" panose="02040603050506020204" pitchFamily="18" charset="0"/>
              </a:rPr>
              <a:t>chữ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tạo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nêu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hoạt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động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384AAB8-3730-4B57-8B49-02F6C3AF1F7D}"/>
              </a:ext>
            </a:extLst>
          </p:cNvPr>
          <p:cNvSpPr/>
          <p:nvPr/>
        </p:nvSpPr>
        <p:spPr>
          <a:xfrm>
            <a:off x="34636" y="3395573"/>
            <a:ext cx="3082636" cy="549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Quốc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Toản</a:t>
            </a:r>
            <a:endParaRPr lang="en-US" sz="32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374434A4-F7FD-40EA-AFF5-B4B3330AEA8E}"/>
              </a:ext>
            </a:extLst>
          </p:cNvPr>
          <p:cNvSpPr/>
          <p:nvPr/>
        </p:nvSpPr>
        <p:spPr>
          <a:xfrm>
            <a:off x="3429000" y="2444069"/>
            <a:ext cx="5505299" cy="549455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tuổi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dũng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D8A0DC48-6CF5-47D5-871B-9D356BEAA50A}"/>
              </a:ext>
            </a:extLst>
          </p:cNvPr>
          <p:cNvSpPr/>
          <p:nvPr/>
        </p:nvSpPr>
        <p:spPr>
          <a:xfrm>
            <a:off x="3465519" y="3366315"/>
            <a:ext cx="5505300" cy="549455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cậu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xmlns="" id="{1E6D61D9-CAE8-4EB4-B5FD-CAA29C15B296}"/>
              </a:ext>
            </a:extLst>
          </p:cNvPr>
          <p:cNvSpPr/>
          <p:nvPr/>
        </p:nvSpPr>
        <p:spPr>
          <a:xfrm>
            <a:off x="3465520" y="4271113"/>
            <a:ext cx="5505299" cy="91371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xô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lính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gác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32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bến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TM Avo" panose="02040603050506020204" pitchFamily="18" charset="0"/>
              </a:rPr>
              <a:t>vua</a:t>
            </a:r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900E46E-92D2-4254-9B63-4F0E964318E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71800" y="3945028"/>
            <a:ext cx="493720" cy="782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773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93074" y="836967"/>
            <a:ext cx="2622151" cy="795376"/>
            <a:chOff x="334135" y="617893"/>
            <a:chExt cx="1966613" cy="5965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81550" y="828439"/>
            <a:ext cx="6911403" cy="9387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0" y="2168694"/>
            <a:ext cx="9112961" cy="4950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3400" dirty="0" err="1">
                <a:latin typeface="UTM Avo" panose="02040603050506020204" pitchFamily="18" charset="0"/>
              </a:rPr>
              <a:t>Nói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tên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một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người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anh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hùng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nhỏ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tuổi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mà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em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dirty="0" err="1">
                <a:latin typeface="UTM Avo" panose="02040603050506020204" pitchFamily="18" charset="0"/>
              </a:rPr>
              <a:t>biết</a:t>
            </a:r>
            <a:r>
              <a:rPr lang="en-US" sz="3400" dirty="0">
                <a:latin typeface="UTM Avo" panose="02040603050506020204" pitchFamily="18" charset="0"/>
              </a:rPr>
              <a:t>.</a:t>
            </a:r>
            <a:endParaRPr lang="vi-VN" sz="34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764" y="2806041"/>
            <a:ext cx="3942961" cy="3418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1280" y="2674763"/>
            <a:ext cx="3942961" cy="3611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3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672F33F-E3B0-40BB-9F6F-668C67C893F7}"/>
              </a:ext>
            </a:extLst>
          </p:cNvPr>
          <p:cNvGrpSpPr/>
          <p:nvPr/>
        </p:nvGrpSpPr>
        <p:grpSpPr>
          <a:xfrm>
            <a:off x="393074" y="836967"/>
            <a:ext cx="2622151" cy="795376"/>
            <a:chOff x="334135" y="617893"/>
            <a:chExt cx="1966613" cy="596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C216393-8FED-4DD8-B93B-89ADCA46F8C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8F5FFC7-5B1F-4A50-86DD-2C59C862A0B0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3B475AD-CAB2-44CE-92F5-AA1FBBE183A9}"/>
              </a:ext>
            </a:extLst>
          </p:cNvPr>
          <p:cNvSpPr txBox="1"/>
          <p:nvPr/>
        </p:nvSpPr>
        <p:spPr>
          <a:xfrm>
            <a:off x="2232597" y="773136"/>
            <a:ext cx="6911403" cy="9387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5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239447" y="158114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746491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Giặc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Nguyên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thần</a:t>
            </a:r>
            <a:r>
              <a:rPr lang="en-US" sz="3200" dirty="0">
                <a:latin typeface="UTM Avo" panose="02040603050506020204" pitchFamily="18" charset="0"/>
              </a:rPr>
              <a:t> sang </a:t>
            </a:r>
            <a:r>
              <a:rPr lang="en-US" sz="3200" dirty="0" err="1">
                <a:latin typeface="UTM Avo" panose="02040603050506020204" pitchFamily="18" charset="0"/>
              </a:rPr>
              <a:t>giả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xâm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chiếm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ta.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cùng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giận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Biết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dưới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thuyền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rồng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quyết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lính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biển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Gặp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tâu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>
                <a:latin typeface="UTM Avo" panose="02040603050506020204" pitchFamily="18" charset="0"/>
              </a:rPr>
              <a:t>Cho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. Xin </a:t>
            </a:r>
            <a:r>
              <a:rPr lang="en-US" sz="3200" dirty="0" err="1">
                <a:latin typeface="UTM Avo" panose="02040603050506020204" pitchFamily="18" charset="0"/>
              </a:rPr>
              <a:t>bệ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!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chịu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0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371600" y="244246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990600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Vua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dậy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ôn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tồn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phép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lẽ</a:t>
            </a:r>
            <a:r>
              <a:rPr lang="en-US" sz="3200" dirty="0">
                <a:latin typeface="UTM Avo" panose="02040603050506020204" pitchFamily="18" charset="0"/>
              </a:rPr>
              <a:t> ra </a:t>
            </a:r>
            <a:r>
              <a:rPr lang="en-US" sz="3200" dirty="0" err="1">
                <a:latin typeface="UTM Avo" panose="02040603050506020204" pitchFamily="18" charset="0"/>
              </a:rPr>
              <a:t>phải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trị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lo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ta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khen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Quốc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ấm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bờ</a:t>
            </a:r>
            <a:r>
              <a:rPr lang="en-US" sz="3200" dirty="0">
                <a:latin typeface="UTM Avo" panose="02040603050506020204" pitchFamily="18" charset="0"/>
              </a:rPr>
              <a:t>: “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ta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con,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”.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quân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nghiến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răng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hai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bóp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chặt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trở</a:t>
            </a:r>
            <a:r>
              <a:rPr lang="en-US" sz="3200" dirty="0">
                <a:latin typeface="UTM Avo" panose="02040603050506020204" pitchFamily="18" charset="0"/>
              </a:rPr>
              <a:t> ra,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xoè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mọi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bao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</a:rPr>
              <a:t>				(Theo Nguyễn </a:t>
            </a:r>
            <a:r>
              <a:rPr lang="en-US" sz="3200" dirty="0" err="1">
                <a:latin typeface="UTM Avo" panose="02040603050506020204" pitchFamily="18" charset="0"/>
              </a:rPr>
              <a:t>Huy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Tưởng</a:t>
            </a:r>
            <a:r>
              <a:rPr lang="en-US" sz="3200" dirty="0">
                <a:latin typeface="UTM Avo" panose="02040603050506020204" pitchFamily="18" charset="0"/>
              </a:rPr>
              <a:t>)</a:t>
            </a:r>
            <a:endParaRPr lang="vi-VN" sz="32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4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239447" y="158114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746491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Giặc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Nguyên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thần</a:t>
            </a:r>
            <a:r>
              <a:rPr lang="en-US" sz="3200" dirty="0">
                <a:latin typeface="UTM Avo" panose="02040603050506020204" pitchFamily="18" charset="0"/>
              </a:rPr>
              <a:t> sang </a:t>
            </a:r>
            <a:r>
              <a:rPr lang="en-US" sz="3200" dirty="0" err="1">
                <a:latin typeface="UTM Avo" panose="02040603050506020204" pitchFamily="18" charset="0"/>
              </a:rPr>
              <a:t>giả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xâm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chiếm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ta.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cùng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giận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Biết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dưới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thuyền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rồng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quyết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lính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biển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Gặp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tâu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>
                <a:latin typeface="UTM Avo" panose="02040603050506020204" pitchFamily="18" charset="0"/>
              </a:rPr>
              <a:t>Cho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. Xin </a:t>
            </a:r>
            <a:r>
              <a:rPr lang="en-US" sz="3200" dirty="0" err="1">
                <a:latin typeface="UTM Avo" panose="02040603050506020204" pitchFamily="18" charset="0"/>
              </a:rPr>
              <a:t>bệ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!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chịu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4" y="790570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7" y="2286000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6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371600" y="244246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990600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Vua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dậy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ôn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tồn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phép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lẽ</a:t>
            </a:r>
            <a:r>
              <a:rPr lang="en-US" sz="3200" dirty="0">
                <a:latin typeface="UTM Avo" panose="02040603050506020204" pitchFamily="18" charset="0"/>
              </a:rPr>
              <a:t> ra </a:t>
            </a:r>
            <a:r>
              <a:rPr lang="en-US" sz="3200" dirty="0" err="1">
                <a:latin typeface="UTM Avo" panose="02040603050506020204" pitchFamily="18" charset="0"/>
              </a:rPr>
              <a:t>phải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trị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lo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, ta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khen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Quốc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ấm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bờ</a:t>
            </a:r>
            <a:r>
              <a:rPr lang="en-US" sz="3200" dirty="0">
                <a:latin typeface="UTM Avo" panose="02040603050506020204" pitchFamily="18" charset="0"/>
              </a:rPr>
              <a:t>: “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ban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ta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trẻ</a:t>
            </a:r>
            <a:r>
              <a:rPr lang="en-US" sz="3200" dirty="0">
                <a:latin typeface="UTM Avo" panose="02040603050506020204" pitchFamily="18" charset="0"/>
              </a:rPr>
              <a:t> con,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”.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quân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nghiến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răng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hai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bóp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chặt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trở</a:t>
            </a:r>
            <a:r>
              <a:rPr lang="en-US" sz="3200" dirty="0">
                <a:latin typeface="UTM Avo" panose="02040603050506020204" pitchFamily="18" charset="0"/>
              </a:rPr>
              <a:t> ra,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xoè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mọi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quý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 cam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bao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</a:rPr>
              <a:t>				(Theo Nguyễn </a:t>
            </a:r>
            <a:r>
              <a:rPr lang="en-US" sz="3200" dirty="0" err="1">
                <a:latin typeface="UTM Avo" panose="02040603050506020204" pitchFamily="18" charset="0"/>
              </a:rPr>
              <a:t>Huy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Tưởng</a:t>
            </a:r>
            <a:r>
              <a:rPr lang="en-US" sz="3200" dirty="0">
                <a:latin typeface="UTM Avo" panose="02040603050506020204" pitchFamily="18" charset="0"/>
              </a:rPr>
              <a:t>)</a:t>
            </a:r>
            <a:endParaRPr lang="vi-VN" sz="32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056404"/>
            <a:ext cx="490383" cy="4903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517663" y="3256295"/>
            <a:ext cx="605423" cy="950523"/>
            <a:chOff x="3409415" y="2991066"/>
            <a:chExt cx="351378" cy="584775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09415" y="2991066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90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624137" y="61399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994779" y="1254890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352443" y="2188375"/>
            <a:ext cx="3628168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UTM Avo" panose="02040603050506020204" pitchFamily="18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</a:rPr>
              <a:t>Giặc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Nguyên</a:t>
            </a:r>
            <a:endParaRPr lang="vi-VN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488430" y="2582977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875434" y="3291642"/>
            <a:ext cx="6343179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Trần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Quốc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Toản</a:t>
            </a:r>
            <a:r>
              <a:rPr lang="en-US" sz="3600" dirty="0">
                <a:latin typeface="UTM Avo" panose="02040603050506020204" pitchFamily="18" charset="0"/>
              </a:rPr>
              <a:t> (1267 – 1285</a:t>
            </a:r>
            <a:r>
              <a:rPr lang="en-US" sz="3600" dirty="0" smtClean="0">
                <a:latin typeface="UTM Avo" panose="02040603050506020204" pitchFamily="18" charset="0"/>
              </a:rPr>
              <a:t>):</a:t>
            </a:r>
            <a:endParaRPr lang="vi-VN" sz="3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5837" y="3697763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3361951" y="2202229"/>
            <a:ext cx="4787264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488430" y="4041754"/>
            <a:ext cx="8426970" cy="26160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hùng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tham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3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239447" y="158114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8600" y="746491"/>
            <a:ext cx="8763000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Giặc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Nguyên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thần</a:t>
            </a:r>
            <a:r>
              <a:rPr lang="en-US" sz="3200" dirty="0">
                <a:latin typeface="UTM Avo" panose="02040603050506020204" pitchFamily="18" charset="0"/>
              </a:rPr>
              <a:t> sang </a:t>
            </a:r>
            <a:r>
              <a:rPr lang="en-US" sz="3200" dirty="0" err="1">
                <a:latin typeface="UTM Avo" panose="02040603050506020204" pitchFamily="18" charset="0"/>
              </a:rPr>
              <a:t>giả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xâm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chiếm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ta.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ngược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cùng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giận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Biết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dưới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thuyền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rồng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quyết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lính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biển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Gặp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vua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Quốc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xuống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tâu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3200" dirty="0">
                <a:latin typeface="UTM Avo" panose="02040603050506020204" pitchFamily="18" charset="0"/>
              </a:rPr>
              <a:t>Cho </a:t>
            </a:r>
            <a:r>
              <a:rPr lang="en-US" sz="3200" dirty="0" err="1">
                <a:latin typeface="UTM Avo" panose="02040603050506020204" pitchFamily="18" charset="0"/>
              </a:rPr>
              <a:t>giặc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. Xin </a:t>
            </a:r>
            <a:r>
              <a:rPr lang="en-US" sz="3200" dirty="0" err="1">
                <a:latin typeface="UTM Avo" panose="02040603050506020204" pitchFamily="18" charset="0"/>
              </a:rPr>
              <a:t>bệ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đánh</a:t>
            </a:r>
            <a:r>
              <a:rPr lang="en-US" sz="3200" dirty="0">
                <a:latin typeface="UTM Avo" panose="02040603050506020204" pitchFamily="18" charset="0"/>
              </a:rPr>
              <a:t>!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</a:rPr>
              <a:t>	</a:t>
            </a:r>
            <a:r>
              <a:rPr lang="en-US" sz="3200" dirty="0" err="1" smtClean="0">
                <a:latin typeface="UTM Avo" panose="02040603050506020204" pitchFamily="18" charset="0"/>
              </a:rPr>
              <a:t>Nói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xong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gáy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chịu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tội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4" y="790570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7" y="2286000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375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2022-04-17T22:44:04Z</dcterms:created>
  <dcterms:modified xsi:type="dcterms:W3CDTF">2022-04-17T23:01:25Z</dcterms:modified>
</cp:coreProperties>
</file>