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7"/>
  </p:notesMasterIdLst>
  <p:sldIdLst>
    <p:sldId id="355" r:id="rId2"/>
    <p:sldId id="359" r:id="rId3"/>
    <p:sldId id="360" r:id="rId4"/>
    <p:sldId id="385" r:id="rId5"/>
    <p:sldId id="393" r:id="rId6"/>
    <p:sldId id="362" r:id="rId7"/>
    <p:sldId id="391" r:id="rId8"/>
    <p:sldId id="392" r:id="rId9"/>
    <p:sldId id="390" r:id="rId10"/>
    <p:sldId id="363" r:id="rId11"/>
    <p:sldId id="364" r:id="rId12"/>
    <p:sldId id="394" r:id="rId13"/>
    <p:sldId id="395" r:id="rId14"/>
    <p:sldId id="371" r:id="rId15"/>
    <p:sldId id="372" r:id="rId16"/>
    <p:sldId id="373" r:id="rId17"/>
    <p:sldId id="375" r:id="rId18"/>
    <p:sldId id="377" r:id="rId19"/>
    <p:sldId id="378" r:id="rId20"/>
    <p:sldId id="384" r:id="rId21"/>
    <p:sldId id="396" r:id="rId22"/>
    <p:sldId id="397" r:id="rId23"/>
    <p:sldId id="398" r:id="rId24"/>
    <p:sldId id="399" r:id="rId25"/>
    <p:sldId id="400" r:id="rId26"/>
  </p:sldIdLst>
  <p:sldSz cx="6858000" cy="5143500"/>
  <p:notesSz cx="6858000" cy="9144000"/>
  <p:embeddedFontLst>
    <p:embeddedFont>
      <p:font typeface="Kalam" panose="020B0604020202020204" charset="0"/>
      <p:regular r:id="rId28"/>
      <p:bold r:id="rId29"/>
    </p:embeddedFont>
    <p:embeddedFont>
      <p:font typeface="UTM Cookies" panose="02040603050506020204" pitchFamily="18" charset="0"/>
      <p:regular r:id="rId30"/>
    </p:embeddedFont>
    <p:embeddedFont>
      <p:font typeface="Montserrat" panose="02000505000000020004" pitchFamily="2" charset="0"/>
      <p:regular r:id="rId31"/>
      <p:bold r:id="rId32"/>
      <p:italic r:id="rId33"/>
      <p:boldItalic r:id="rId34"/>
    </p:embeddedFont>
    <p:embeddedFont>
      <p:font typeface="HP001 5 hàng" panose="020B0603050302020204" pitchFamily="34" charset="0"/>
      <p:regular r:id="rId35"/>
      <p:bold r:id="rId36"/>
    </p:embeddedFont>
    <p:embeddedFont>
      <p:font typeface="HP001 4 hàng" panose="020B0603050302020204" pitchFamily="34" charset="0"/>
      <p:regular r:id="rId37"/>
      <p:bold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74"/>
    <a:srgbClr val="009F97"/>
    <a:srgbClr val="D05B02"/>
    <a:srgbClr val="EEA846"/>
    <a:srgbClr val="00A399"/>
    <a:srgbClr val="F8C0D9"/>
    <a:srgbClr val="C7E0C0"/>
    <a:srgbClr val="000000"/>
    <a:srgbClr val="FCCAAF"/>
    <a:srgbClr val="6FC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18" autoAdjust="0"/>
  </p:normalViewPr>
  <p:slideViewPr>
    <p:cSldViewPr snapToGrid="0">
      <p:cViewPr varScale="1">
        <p:scale>
          <a:sx n="91" d="100"/>
          <a:sy n="91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TextBox 7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microsoft.com/office/2007/relationships/hdphoto" Target="../media/hdphoto10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690" y="1658678"/>
            <a:ext cx="18257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HÀNH TINH XANH CỦA EM</a:t>
            </a:r>
            <a:endParaRPr lang="en-US" sz="40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2022374" y="471948"/>
            <a:ext cx="4350836" cy="4260536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8504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444849" y="3466287"/>
            <a:ext cx="2457699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 smtClean="0">
                <a:latin typeface="UTM Avo" panose="02040603050506020204" pitchFamily="18" charset="0"/>
              </a:rPr>
              <a:t>trìu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mến</a:t>
            </a:r>
            <a:endParaRPr lang="vi-VN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767486" y="618785"/>
            <a:ext cx="536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nghĩa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38459" y="1371073"/>
            <a:ext cx="2137593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smtClean="0">
                <a:latin typeface="UTM Avo" panose="02040603050506020204" pitchFamily="18" charset="0"/>
              </a:rPr>
              <a:t>    </a:t>
            </a:r>
            <a:r>
              <a:rPr lang="en-US" sz="2000" dirty="0" err="1" smtClean="0">
                <a:latin typeface="UTM Avo" panose="02040603050506020204" pitchFamily="18" charset="0"/>
              </a:rPr>
              <a:t>sao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biển</a:t>
            </a:r>
            <a:endParaRPr lang="vi-VN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438459" y="1866530"/>
            <a:ext cx="2627375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 smtClean="0">
                <a:latin typeface="UTM Avo" panose="02040603050506020204" pitchFamily="18" charset="0"/>
              </a:rPr>
              <a:t>thủy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triều</a:t>
            </a:r>
            <a:endParaRPr lang="vi-VN" sz="2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608135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608135" y="204235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672236" y="1866530"/>
            <a:ext cx="47946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 :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hiện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tượng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nước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biển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dâng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lên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rút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xuống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một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vài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lần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ngày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438459" y="2842378"/>
            <a:ext cx="2627375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 smtClean="0">
                <a:latin typeface="UTM Avo" panose="02040603050506020204" pitchFamily="18" charset="0"/>
              </a:rPr>
              <a:t>dạt</a:t>
            </a:r>
            <a:r>
              <a:rPr lang="en-US" sz="2000" dirty="0" smtClean="0">
                <a:latin typeface="UTM Avo" panose="02040603050506020204" pitchFamily="18" charset="0"/>
              </a:rPr>
              <a:t> (</a:t>
            </a:r>
            <a:r>
              <a:rPr lang="en-US" sz="2000" dirty="0" err="1" smtClean="0">
                <a:latin typeface="UTM Avo" panose="02040603050506020204" pitchFamily="18" charset="0"/>
              </a:rPr>
              <a:t>lên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bờ</a:t>
            </a:r>
            <a:r>
              <a:rPr lang="en-US" sz="2000" dirty="0" smtClean="0">
                <a:latin typeface="UTM Avo" panose="02040603050506020204" pitchFamily="18" charset="0"/>
              </a:rPr>
              <a:t>)</a:t>
            </a:r>
            <a:endParaRPr lang="vi-VN" sz="20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608135" y="3018199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004894" y="2841305"/>
            <a:ext cx="48947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 :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bị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sóng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đẩy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lên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bờ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667436" y="3447903"/>
            <a:ext cx="48947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 :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ánh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mắt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biểu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lộ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tình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yêu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thương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608135" y="364897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pic>
        <p:nvPicPr>
          <p:cNvPr id="2052" name="Picture 4" descr="Sự thật trong ngày: Sao biển (starfish) – Learning 365 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82" y="1908815"/>
            <a:ext cx="4567219" cy="268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82" y="1898469"/>
            <a:ext cx="4567219" cy="27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3" grpId="0"/>
      <p:bldP spid="4" grpId="0"/>
      <p:bldP spid="6" grpId="0" animBg="1"/>
      <p:bldP spid="7" grpId="0" animBg="1"/>
      <p:bldP spid="17" grpId="0"/>
      <p:bldP spid="10" grpId="0"/>
      <p:bldP spid="11" grpId="0" animBg="1"/>
      <p:bldP spid="12" grpId="0"/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362770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00147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43951"/>
            <a:ext cx="5905501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2</a:t>
            </a:r>
            <a:r>
              <a:rPr lang="en-US" sz="1800" b="1" dirty="0" smtClean="0">
                <a:latin typeface="UTM Avo" panose="02040603050506020204" pitchFamily="18" charset="0"/>
              </a:rPr>
              <a:t>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gần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người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đàn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ông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thấy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cậu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bé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gì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79" y="1959174"/>
            <a:ext cx="4258140" cy="27347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909849" y="3237187"/>
            <a:ext cx="599089" cy="53602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0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79" y="1959174"/>
            <a:ext cx="4258140" cy="27347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362770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00147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43951"/>
            <a:ext cx="5905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3</a:t>
            </a:r>
            <a:r>
              <a:rPr lang="en-US" sz="1800" b="1" dirty="0" smtClean="0">
                <a:latin typeface="UTM Avo" panose="02040603050506020204" pitchFamily="18" charset="0"/>
              </a:rPr>
              <a:t>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Người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đàn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ông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nói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gì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về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cậu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bé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4.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suy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nghĩ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gì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về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cậu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bé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394841" y="1451782"/>
            <a:ext cx="3142593" cy="1070701"/>
          </a:xfrm>
          <a:prstGeom prst="wedgeRoundRectCallout">
            <a:avLst>
              <a:gd name="adj1" fmla="val -55783"/>
              <a:gd name="adj2" fmla="val 20446"/>
              <a:gd name="adj3" fmla="val 16667"/>
            </a:avLst>
          </a:prstGeom>
          <a:solidFill>
            <a:schemeClr val="accent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hàng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ngàn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sao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biển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như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vậy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liệu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cháu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thẻ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giúp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được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tất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cả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chúng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không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631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966867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1. </a:t>
            </a:r>
            <a:r>
              <a:rPr lang="en-US" sz="1800" dirty="0" err="1">
                <a:latin typeface="UTM Avo" panose="02040603050506020204" pitchFamily="18" charset="0"/>
              </a:rPr>
              <a:t>N</a:t>
            </a:r>
            <a:r>
              <a:rPr lang="en-US" sz="1800" dirty="0" err="1" smtClean="0">
                <a:latin typeface="UTM Avo" panose="02040603050506020204" pitchFamily="18" charset="0"/>
              </a:rPr>
              <a:t>hững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dưới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đây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chỉ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hoạt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động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9644" y="1753363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FCC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cúi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xuống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9644" y="2338054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C7E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dạo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bộ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9644" y="2918857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F8C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biển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04568" y="1753363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FCC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hả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504568" y="2338054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C7E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đàn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ông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04568" y="2918857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F8C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cậu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bé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59492" y="1753363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FCC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nhặt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59492" y="2338054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C7E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s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ao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biển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59492" y="2918857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F8C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tiến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lại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815255" y="1397002"/>
            <a:ext cx="1198179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3604964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Đặt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một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câu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với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những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chỉ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hoạt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động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46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674447" y="508897"/>
            <a:ext cx="458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NHỮNG CON SAO BIỂN</a:t>
            </a:r>
            <a:endParaRPr lang="en-US" sz="32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26411" y="623829"/>
            <a:ext cx="1512899" cy="584775"/>
            <a:chOff x="337445" y="617893"/>
            <a:chExt cx="1963303" cy="58477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15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844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15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38602" y="406428"/>
            <a:ext cx="1364384" cy="1293951"/>
            <a:chOff x="238602" y="406428"/>
            <a:chExt cx="1364384" cy="1293951"/>
          </a:xfrm>
        </p:grpSpPr>
        <p:sp>
          <p:nvSpPr>
            <p:cNvPr id="49" name="Google Shape;1715;p64"/>
            <p:cNvSpPr/>
            <p:nvPr/>
          </p:nvSpPr>
          <p:spPr>
            <a:xfrm rot="-2019064">
              <a:off x="540995" y="1189492"/>
              <a:ext cx="105947" cy="97740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1725;p64"/>
            <p:cNvGrpSpPr/>
            <p:nvPr/>
          </p:nvGrpSpPr>
          <p:grpSpPr>
            <a:xfrm rot="-1723955">
              <a:off x="1087919" y="406428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60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1" name="Picture 2" descr="Red Starfish In Cartoon Style For Summer Design Elements Isolated On White  Background Stock Illustration - Illustration of island, isolated: 167887191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7" t="10452" r="8751" b="10581"/>
            <a:stretch/>
          </p:blipFill>
          <p:spPr bwMode="auto">
            <a:xfrm>
              <a:off x="238602" y="1014659"/>
              <a:ext cx="610565" cy="584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 descr="Hình ảnh Vỏ Màu Vàng Sinh Vật Biển Vỏ, Vỏ Sò, Vỏ, Màu Vàng miễn phí tải tập  tin PNG PSDComment và Vector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2665">
              <a:off x="605684" y="1286963"/>
              <a:ext cx="413416" cy="413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Google Shape;1726;p64"/>
            <p:cNvSpPr/>
            <p:nvPr/>
          </p:nvSpPr>
          <p:spPr>
            <a:xfrm rot="19876045">
              <a:off x="623449" y="502373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" name="Google Shape;1725;p64"/>
            <p:cNvGrpSpPr/>
            <p:nvPr/>
          </p:nvGrpSpPr>
          <p:grpSpPr>
            <a:xfrm rot="3576749">
              <a:off x="1029664" y="1160492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57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" name="Google Shape;1726;p64"/>
            <p:cNvSpPr/>
            <p:nvPr/>
          </p:nvSpPr>
          <p:spPr>
            <a:xfrm rot="19876045">
              <a:off x="1407636" y="1106176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6" name="Picture 6" descr="Hình ảnh Sinh Vật Biển Phim Hoạt Hình ốc Xà Cừ Phim, Họa, Phim Hoạt Hình,  Hoạt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1" t="19750" r="6463" b="21679"/>
            <a:stretch/>
          </p:blipFill>
          <p:spPr bwMode="auto">
            <a:xfrm>
              <a:off x="1163911" y="1327553"/>
              <a:ext cx="388388" cy="269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55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Y</a:t>
            </a:r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 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408718" y="389389"/>
            <a:ext cx="1198883" cy="1174001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  <p:pic>
        <p:nvPicPr>
          <p:cNvPr id="1026" name="Picture 2" descr="Tập viết: Chữ hoa: Y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48" y="1563390"/>
            <a:ext cx="2737059" cy="316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 t="12430" r="11537" b="14680"/>
          <a:stretch/>
        </p:blipFill>
        <p:spPr>
          <a:xfrm>
            <a:off x="4546511" y="2475333"/>
            <a:ext cx="1288125" cy="172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2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Y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videoplayback 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838285" y="1454026"/>
            <a:ext cx="5123794" cy="33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1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6976FC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20000" contrast="40000"/>
          </a:blip>
          <a:srcRect l="6629" t="4709" r="5563" b="3302"/>
          <a:stretch/>
        </p:blipFill>
        <p:spPr>
          <a:xfrm>
            <a:off x="1741713" y="1222385"/>
            <a:ext cx="3135087" cy="3570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257428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Y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21683" y="1165820"/>
            <a:ext cx="1996190" cy="1131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3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21396" y="243626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7777" y="974711"/>
            <a:ext cx="6253064" cy="1429401"/>
            <a:chOff x="1812007" y="949418"/>
            <a:chExt cx="6399335" cy="15618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51550" b="32972"/>
            <a:stretch/>
          </p:blipFill>
          <p:spPr>
            <a:xfrm>
              <a:off x="2069498" y="949418"/>
              <a:ext cx="5720879" cy="156185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812007" y="1308732"/>
              <a:ext cx="6399335" cy="706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vi-VN" sz="36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Yłu Tổ Ǖ</a:t>
              </a:r>
              <a:r>
                <a:rPr lang="el-GR" sz="36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ί</a:t>
              </a:r>
              <a:r>
                <a:rPr lang="vi-VN" sz="36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Ǭ, </a:t>
              </a:r>
              <a:r>
                <a:rPr lang="el-GR" sz="36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ΐ</a:t>
              </a:r>
              <a:r>
                <a:rPr lang="vi-VN" sz="36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łu đŬg </a:t>
              </a:r>
              <a:r>
                <a:rPr lang="vi-VN" sz="3600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bào</a:t>
              </a:r>
              <a:r>
                <a:rPr lang="vi-VN" sz="3600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. </a:t>
              </a:r>
              <a:endParaRPr lang="en-US" sz="3600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821396" y="2383092"/>
            <a:ext cx="611982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a. </a:t>
            </a:r>
            <a:r>
              <a:rPr lang="en-US" sz="1800" dirty="0" err="1">
                <a:latin typeface="UTM Avo" panose="02040603050506020204" pitchFamily="18" charset="0"/>
              </a:rPr>
              <a:t>Chữ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được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hoa</a:t>
            </a:r>
            <a:r>
              <a:rPr lang="en-US" sz="1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Y, T</a:t>
            </a:r>
            <a:endParaRPr lang="vi-VN" sz="20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b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Những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chữ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cao</a:t>
            </a:r>
            <a:r>
              <a:rPr lang="en-US" sz="1800" dirty="0">
                <a:latin typeface="UTM Avo" panose="02040603050506020204" pitchFamily="18" charset="0"/>
              </a:rPr>
              <a:t> 2.5 li 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T, </a:t>
            </a:r>
            <a:r>
              <a:rPr lang="en-US" sz="24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y</a:t>
            </a:r>
            <a:r>
              <a:rPr lang="en-US" sz="24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, g, b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UTM Avo" panose="02040603050506020204" pitchFamily="18" charset="0"/>
              </a:rPr>
              <a:t>c. </a:t>
            </a:r>
            <a:r>
              <a:rPr lang="en-US" sz="1800" dirty="0" err="1">
                <a:latin typeface="UTM Avo" panose="02040603050506020204" pitchFamily="18" charset="0"/>
              </a:rPr>
              <a:t>C</a:t>
            </a:r>
            <a:r>
              <a:rPr lang="en-US" sz="1800" dirty="0" err="1" smtClean="0">
                <a:latin typeface="UTM Avo" panose="02040603050506020204" pitchFamily="18" charset="0"/>
              </a:rPr>
              <a:t>hữ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cao</a:t>
            </a:r>
            <a:r>
              <a:rPr lang="en-US" sz="1800" dirty="0">
                <a:latin typeface="UTM Avo" panose="02040603050506020204" pitchFamily="18" charset="0"/>
              </a:rPr>
              <a:t> 4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>
                <a:latin typeface="UTM Avo" panose="02040603050506020204" pitchFamily="18" charset="0"/>
              </a:rPr>
              <a:t>li </a:t>
            </a:r>
            <a:r>
              <a:rPr lang="en-US" sz="2000" dirty="0" smtClean="0">
                <a:latin typeface="UTM Avo" panose="02040603050506020204" pitchFamily="18" charset="0"/>
              </a:rPr>
              <a:t>?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Y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20662" y="4162096"/>
            <a:ext cx="525517" cy="6621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8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674447" y="508897"/>
            <a:ext cx="458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NHỮNG CON SAO BIỂN</a:t>
            </a:r>
            <a:endParaRPr lang="en-US" sz="32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26411" y="623829"/>
            <a:ext cx="1512899" cy="584775"/>
            <a:chOff x="337445" y="617893"/>
            <a:chExt cx="1963303" cy="58477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15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844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15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38602" y="406428"/>
            <a:ext cx="1364384" cy="1293951"/>
            <a:chOff x="238602" y="406428"/>
            <a:chExt cx="1364384" cy="1293951"/>
          </a:xfrm>
        </p:grpSpPr>
        <p:sp>
          <p:nvSpPr>
            <p:cNvPr id="45" name="Google Shape;1715;p64"/>
            <p:cNvSpPr/>
            <p:nvPr/>
          </p:nvSpPr>
          <p:spPr>
            <a:xfrm rot="-2019064">
              <a:off x="540995" y="1189492"/>
              <a:ext cx="105947" cy="97740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" name="Google Shape;1725;p64"/>
            <p:cNvGrpSpPr/>
            <p:nvPr/>
          </p:nvGrpSpPr>
          <p:grpSpPr>
            <a:xfrm rot="-1723955">
              <a:off x="1087919" y="406428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56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7" name="Picture 2" descr="Red Starfish In Cartoon Style For Summer Design Elements Isolated On White  Background Stock Illustration - Illustration of island, isolated: 167887191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7" t="10452" r="8751" b="10581"/>
            <a:stretch/>
          </p:blipFill>
          <p:spPr bwMode="auto">
            <a:xfrm>
              <a:off x="238602" y="1014659"/>
              <a:ext cx="610565" cy="584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Hình ảnh Vỏ Màu Vàng Sinh Vật Biển Vỏ, Vỏ Sò, Vỏ, Màu Vàng miễn phí tải tập  tin PNG PSDComment và Vector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2665">
              <a:off x="605684" y="1286963"/>
              <a:ext cx="413416" cy="413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Google Shape;1726;p64"/>
            <p:cNvSpPr/>
            <p:nvPr/>
          </p:nvSpPr>
          <p:spPr>
            <a:xfrm rot="19876045">
              <a:off x="623449" y="502373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1725;p64"/>
            <p:cNvGrpSpPr/>
            <p:nvPr/>
          </p:nvGrpSpPr>
          <p:grpSpPr>
            <a:xfrm rot="3576749">
              <a:off x="1029664" y="1160492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53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" name="Google Shape;1726;p64"/>
            <p:cNvSpPr/>
            <p:nvPr/>
          </p:nvSpPr>
          <p:spPr>
            <a:xfrm rot="19876045">
              <a:off x="1407636" y="1106176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2" name="Picture 6" descr="Hình ảnh Sinh Vật Biển Phim Hoạt Hình ốc Xà Cừ Phim, Họa, Phim Hoạt Hình,  Hoạt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1" t="19750" r="6463" b="21679"/>
            <a:stretch/>
          </p:blipFill>
          <p:spPr bwMode="auto">
            <a:xfrm>
              <a:off x="1163911" y="1327553"/>
              <a:ext cx="388388" cy="269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86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4447" y="508897"/>
            <a:ext cx="458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NHỮNG CON SAO BIỂN</a:t>
            </a:r>
            <a:endParaRPr lang="en-US" sz="32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52236" y="1493671"/>
            <a:ext cx="5132631" cy="34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Nói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sự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nhau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giữa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hai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bức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dưới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đây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26411" y="623829"/>
            <a:ext cx="1512899" cy="584775"/>
            <a:chOff x="337445" y="617893"/>
            <a:chExt cx="1963303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15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844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15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38602" y="406428"/>
            <a:ext cx="1364384" cy="1293951"/>
            <a:chOff x="238602" y="406428"/>
            <a:chExt cx="1364384" cy="1293951"/>
          </a:xfrm>
        </p:grpSpPr>
        <p:sp>
          <p:nvSpPr>
            <p:cNvPr id="7" name="Google Shape;1715;p64"/>
            <p:cNvSpPr/>
            <p:nvPr/>
          </p:nvSpPr>
          <p:spPr>
            <a:xfrm rot="-2019064">
              <a:off x="540995" y="1189492"/>
              <a:ext cx="105947" cy="97740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1725;p64"/>
            <p:cNvGrpSpPr/>
            <p:nvPr/>
          </p:nvGrpSpPr>
          <p:grpSpPr>
            <a:xfrm rot="-1723955">
              <a:off x="1087919" y="406428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10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026" name="Picture 2" descr="Red Starfish In Cartoon Style For Summer Design Elements Isolated On White  Background Stock Illustration - Illustration of island, isolated: 167887191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7" t="10452" r="8751" b="10581"/>
            <a:stretch/>
          </p:blipFill>
          <p:spPr bwMode="auto">
            <a:xfrm>
              <a:off x="238602" y="1014659"/>
              <a:ext cx="610565" cy="584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ình ảnh Vỏ Màu Vàng Sinh Vật Biển Vỏ, Vỏ Sò, Vỏ, Màu Vàng miễn phí tải tập  tin PNG PSDComment và Vector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2665">
              <a:off x="605684" y="1286963"/>
              <a:ext cx="413416" cy="413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Google Shape;1726;p64"/>
            <p:cNvSpPr/>
            <p:nvPr/>
          </p:nvSpPr>
          <p:spPr>
            <a:xfrm rot="19876045">
              <a:off x="623449" y="502373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1725;p64"/>
            <p:cNvGrpSpPr/>
            <p:nvPr/>
          </p:nvGrpSpPr>
          <p:grpSpPr>
            <a:xfrm rot="3576749">
              <a:off x="1029664" y="1160492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28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" name="Google Shape;1726;p64"/>
            <p:cNvSpPr/>
            <p:nvPr/>
          </p:nvSpPr>
          <p:spPr>
            <a:xfrm rot="19876045">
              <a:off x="1407636" y="1106176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30" name="Picture 6" descr="Hình ảnh Sinh Vật Biển Phim Hoạt Hình ốc Xà Cừ Phim, Họa, Phim Hoạt Hình,  Hoạt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1" t="19750" r="6463" b="21679"/>
            <a:stretch/>
          </p:blipFill>
          <p:spPr bwMode="auto">
            <a:xfrm>
              <a:off x="1163911" y="1327553"/>
              <a:ext cx="388388" cy="269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91" y="1906599"/>
            <a:ext cx="5750339" cy="2828982"/>
          </a:xfrm>
          <a:prstGeom prst="roundRect">
            <a:avLst>
              <a:gd name="adj" fmla="val 7379"/>
            </a:avLst>
          </a:prstGeom>
        </p:spPr>
      </p:pic>
    </p:spTree>
    <p:extLst>
      <p:ext uri="{BB962C8B-B14F-4D97-AF65-F5344CB8AC3E}">
        <p14:creationId xmlns:p14="http://schemas.microsoft.com/office/powerpoint/2010/main" val="13383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3680" y="337271"/>
            <a:ext cx="27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Bảo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vệ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môi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trường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46" y="1892266"/>
            <a:ext cx="3044190" cy="2890753"/>
          </a:xfrm>
          <a:prstGeom prst="roundRect">
            <a:avLst>
              <a:gd name="adj" fmla="val 12304"/>
            </a:avLst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798936"/>
            <a:ext cx="6076623" cy="11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1. </a:t>
            </a:r>
            <a:r>
              <a:rPr lang="en-US" sz="1800" dirty="0" err="1" smtClean="0">
                <a:latin typeface="UTM Avo" panose="02040603050506020204" pitchFamily="18" charset="0"/>
              </a:rPr>
              <a:t>Nói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tên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tong </a:t>
            </a:r>
            <a:r>
              <a:rPr lang="en-US" sz="1800" dirty="0" err="1" smtClean="0">
                <a:latin typeface="UTM Avo" panose="02040603050506020204" pitchFamily="18" charset="0"/>
              </a:rPr>
              <a:t>tranh</a:t>
            </a:r>
            <a:r>
              <a:rPr lang="en-US" sz="1800" dirty="0" smtClean="0">
                <a:latin typeface="UTM Avo" panose="02040603050506020204" pitchFamily="18" charset="0"/>
              </a:rPr>
              <a:t>. Cho </a:t>
            </a:r>
            <a:r>
              <a:rPr lang="en-US" sz="1800" dirty="0" err="1" smtClean="0">
                <a:latin typeface="UTM Avo" panose="02040603050506020204" pitchFamily="18" charset="0"/>
              </a:rPr>
              <a:t>biết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ảnh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hưởng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môi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như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thế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08067" y="2645521"/>
            <a:ext cx="2541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Người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đàn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ông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đang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vớt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rác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trên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mặt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hồ</a:t>
            </a:r>
            <a:endParaRPr lang="en-US" sz="2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84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" r="1"/>
          <a:stretch/>
        </p:blipFill>
        <p:spPr>
          <a:xfrm>
            <a:off x="836345" y="1901519"/>
            <a:ext cx="2957892" cy="2881500"/>
          </a:xfrm>
          <a:prstGeom prst="roundRect">
            <a:avLst>
              <a:gd name="adj" fmla="val 10524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2183680" y="337271"/>
            <a:ext cx="27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Bảo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vệ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môi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trường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798936"/>
            <a:ext cx="6076623" cy="11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1. </a:t>
            </a:r>
            <a:r>
              <a:rPr lang="en-US" sz="1800" dirty="0" err="1" smtClean="0">
                <a:latin typeface="UTM Avo" panose="02040603050506020204" pitchFamily="18" charset="0"/>
              </a:rPr>
              <a:t>Nói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tên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tong </a:t>
            </a:r>
            <a:r>
              <a:rPr lang="en-US" sz="1800" dirty="0" err="1" smtClean="0">
                <a:latin typeface="UTM Avo" panose="02040603050506020204" pitchFamily="18" charset="0"/>
              </a:rPr>
              <a:t>tranh</a:t>
            </a:r>
            <a:r>
              <a:rPr lang="en-US" sz="1800" dirty="0" smtClean="0">
                <a:latin typeface="UTM Avo" panose="02040603050506020204" pitchFamily="18" charset="0"/>
              </a:rPr>
              <a:t>. Cho </a:t>
            </a:r>
            <a:r>
              <a:rPr lang="en-US" sz="1800" dirty="0" err="1" smtClean="0">
                <a:latin typeface="UTM Avo" panose="02040603050506020204" pitchFamily="18" charset="0"/>
              </a:rPr>
              <a:t>biết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ảnh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hưởng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môi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như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thế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08066" y="2645521"/>
            <a:ext cx="2790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Hai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bạn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nhỏ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đang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phá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tổ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endParaRPr lang="en-US" sz="2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73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410"/>
          <a:stretch/>
        </p:blipFill>
        <p:spPr>
          <a:xfrm>
            <a:off x="836345" y="1923796"/>
            <a:ext cx="2974287" cy="2859223"/>
          </a:xfrm>
          <a:prstGeom prst="roundRect">
            <a:avLst>
              <a:gd name="adj" fmla="val 7428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2183680" y="337271"/>
            <a:ext cx="27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Bảo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vệ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môi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trường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798936"/>
            <a:ext cx="6076623" cy="11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1. </a:t>
            </a:r>
            <a:r>
              <a:rPr lang="en-US" sz="1800" dirty="0" err="1" smtClean="0">
                <a:latin typeface="UTM Avo" panose="02040603050506020204" pitchFamily="18" charset="0"/>
              </a:rPr>
              <a:t>Nói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tên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tong </a:t>
            </a:r>
            <a:r>
              <a:rPr lang="en-US" sz="1800" dirty="0" err="1" smtClean="0">
                <a:latin typeface="UTM Avo" panose="02040603050506020204" pitchFamily="18" charset="0"/>
              </a:rPr>
              <a:t>tranh</a:t>
            </a:r>
            <a:r>
              <a:rPr lang="en-US" sz="1800" dirty="0" smtClean="0">
                <a:latin typeface="UTM Avo" panose="02040603050506020204" pitchFamily="18" charset="0"/>
              </a:rPr>
              <a:t>. Cho </a:t>
            </a:r>
            <a:r>
              <a:rPr lang="en-US" sz="1800" dirty="0" err="1" smtClean="0">
                <a:latin typeface="UTM Avo" panose="02040603050506020204" pitchFamily="18" charset="0"/>
              </a:rPr>
              <a:t>biết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ảnh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hưởng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môi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như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thế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0011" y="2645521"/>
            <a:ext cx="1998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Xe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đổ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rác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xuống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sông</a:t>
            </a:r>
            <a:endParaRPr lang="en-US" sz="2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21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07" r="-97"/>
          <a:stretch/>
        </p:blipFill>
        <p:spPr>
          <a:xfrm>
            <a:off x="836345" y="1923796"/>
            <a:ext cx="2974287" cy="2859223"/>
          </a:xfrm>
          <a:prstGeom prst="roundRect">
            <a:avLst>
              <a:gd name="adj" fmla="val 7428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2183680" y="337271"/>
            <a:ext cx="27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Bảo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vệ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môi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trường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798936"/>
            <a:ext cx="6076623" cy="11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1. </a:t>
            </a:r>
            <a:r>
              <a:rPr lang="en-US" sz="1800" dirty="0" err="1" smtClean="0">
                <a:latin typeface="UTM Avo" panose="02040603050506020204" pitchFamily="18" charset="0"/>
              </a:rPr>
              <a:t>Nói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tên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tong </a:t>
            </a:r>
            <a:r>
              <a:rPr lang="en-US" sz="1800" dirty="0" err="1" smtClean="0">
                <a:latin typeface="UTM Avo" panose="02040603050506020204" pitchFamily="18" charset="0"/>
              </a:rPr>
              <a:t>tranh</a:t>
            </a:r>
            <a:r>
              <a:rPr lang="en-US" sz="1800" dirty="0" smtClean="0">
                <a:latin typeface="UTM Avo" panose="02040603050506020204" pitchFamily="18" charset="0"/>
              </a:rPr>
              <a:t>. Cho </a:t>
            </a:r>
            <a:r>
              <a:rPr lang="en-US" sz="1800" dirty="0" err="1" smtClean="0">
                <a:latin typeface="UTM Avo" panose="02040603050506020204" pitchFamily="18" charset="0"/>
              </a:rPr>
              <a:t>biết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ảnh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hưởng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môi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như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thế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0011" y="2645521"/>
            <a:ext cx="1998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bạ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trẻ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đang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nhặt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rác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trên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bãi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biển</a:t>
            </a:r>
            <a:endParaRPr lang="en-US" sz="2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9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559" y="1664081"/>
            <a:ext cx="1179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Bảo</a:t>
            </a:r>
            <a:r>
              <a:rPr lang="en-US" sz="24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vệ</a:t>
            </a:r>
            <a:r>
              <a:rPr lang="en-US" sz="24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môi</a:t>
            </a:r>
            <a:r>
              <a:rPr lang="en-US" sz="24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trường</a:t>
            </a:r>
            <a:endParaRPr lang="en-US" sz="24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17" y="310391"/>
            <a:ext cx="2314001" cy="2197368"/>
          </a:xfrm>
          <a:prstGeom prst="roundRect">
            <a:avLst>
              <a:gd name="adj" fmla="val 12304"/>
            </a:avLst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" r="1"/>
          <a:stretch/>
        </p:blipFill>
        <p:spPr>
          <a:xfrm>
            <a:off x="3851356" y="304801"/>
            <a:ext cx="2261361" cy="2202958"/>
          </a:xfrm>
          <a:prstGeom prst="roundRect">
            <a:avLst>
              <a:gd name="adj" fmla="val 10524"/>
            </a:avLst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410"/>
          <a:stretch/>
        </p:blipFill>
        <p:spPr>
          <a:xfrm>
            <a:off x="1477475" y="2618114"/>
            <a:ext cx="2252028" cy="2164905"/>
          </a:xfrm>
          <a:prstGeom prst="roundRect">
            <a:avLst>
              <a:gd name="adj" fmla="val 7428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07" r="-97"/>
          <a:stretch/>
        </p:blipFill>
        <p:spPr>
          <a:xfrm>
            <a:off x="3860689" y="2618114"/>
            <a:ext cx="2252028" cy="2164905"/>
          </a:xfrm>
          <a:prstGeom prst="roundRect">
            <a:avLst>
              <a:gd name="adj" fmla="val 7428"/>
            </a:avLst>
          </a:prstGeom>
        </p:spPr>
      </p:pic>
      <p:pic>
        <p:nvPicPr>
          <p:cNvPr id="2050" name="Picture 2" descr="Tick Stock Illustrations – 82,642 Tick Stock Illustrations, Vectors &amp;amp;  Clipart - Dreamstim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90000" l="54750" r="9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5" t="55355" r="7565" b="10193"/>
          <a:stretch/>
        </p:blipFill>
        <p:spPr bwMode="auto">
          <a:xfrm>
            <a:off x="5507498" y="1795020"/>
            <a:ext cx="769721" cy="65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Stock Illustrations – 82,642 Tick Stock Illustrations, Vectors &amp;amp;  Clipart - Dreamstim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90000" l="54750" r="9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5" t="55355" r="7565" b="10193"/>
          <a:stretch/>
        </p:blipFill>
        <p:spPr bwMode="auto">
          <a:xfrm>
            <a:off x="2979131" y="4035340"/>
            <a:ext cx="872226" cy="74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ick Stock Illustrations – 82,642 Tick Stock Illustrations, Vectors &amp;amp;  Clipart - Dreamstim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500" b="42000" l="55625" r="90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10167" r="9219" b="58000"/>
          <a:stretch/>
        </p:blipFill>
        <p:spPr bwMode="auto">
          <a:xfrm>
            <a:off x="3120998" y="1837971"/>
            <a:ext cx="739691" cy="66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Tick Stock Illustrations – 82,642 Tick Stock Illustrations, Vectors &amp;amp;  Clipart - Dreamstim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500" b="42000" l="55625" r="90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10167" r="9219" b="58000"/>
          <a:stretch/>
        </p:blipFill>
        <p:spPr bwMode="auto">
          <a:xfrm>
            <a:off x="5537528" y="4113231"/>
            <a:ext cx="739691" cy="66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1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192"/>
            <a:ext cx="6858000" cy="38576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52400" y="345485"/>
            <a:ext cx="7239000" cy="292100"/>
          </a:xfrm>
          <a:prstGeom prst="rect">
            <a:avLst/>
          </a:prstGeom>
          <a:solidFill>
            <a:srgbClr val="EEA846"/>
          </a:solidFill>
          <a:ln w="28575">
            <a:solidFill>
              <a:srgbClr val="D05B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-49050" y="402635"/>
            <a:ext cx="6951631" cy="177800"/>
            <a:chOff x="-49050" y="717943"/>
            <a:chExt cx="6951631" cy="177800"/>
          </a:xfrm>
        </p:grpSpPr>
        <p:sp>
          <p:nvSpPr>
            <p:cNvPr id="5" name="Rounded Rectangle 4"/>
            <p:cNvSpPr/>
            <p:nvPr/>
          </p:nvSpPr>
          <p:spPr>
            <a:xfrm>
              <a:off x="-4905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7003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93883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91297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3205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55114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87499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19407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51316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83225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15609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47518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79427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11335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43720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75629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07537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394465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71831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03739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356485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68033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52400" y="4503773"/>
            <a:ext cx="7239000" cy="292100"/>
          </a:xfrm>
          <a:prstGeom prst="rect">
            <a:avLst/>
          </a:prstGeom>
          <a:solidFill>
            <a:srgbClr val="EEA846"/>
          </a:solidFill>
          <a:ln w="28575">
            <a:solidFill>
              <a:srgbClr val="D05B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-49050" y="4560923"/>
            <a:ext cx="6951631" cy="177800"/>
            <a:chOff x="-49050" y="717943"/>
            <a:chExt cx="6951631" cy="177800"/>
          </a:xfrm>
        </p:grpSpPr>
        <p:sp>
          <p:nvSpPr>
            <p:cNvPr id="31" name="Rounded Rectangle 30"/>
            <p:cNvSpPr/>
            <p:nvPr/>
          </p:nvSpPr>
          <p:spPr>
            <a:xfrm>
              <a:off x="-4905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27003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593883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91297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23205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55114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187499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19407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51316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283225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15609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347518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379427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411335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443720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475629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507537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5394465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571831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603739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6356485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68033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100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674447" y="508897"/>
            <a:ext cx="458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NHỮNG CON SAO BIỂN</a:t>
            </a:r>
            <a:endParaRPr lang="en-US" sz="32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26411" y="623829"/>
            <a:ext cx="1512899" cy="584775"/>
            <a:chOff x="337445" y="617893"/>
            <a:chExt cx="1963303" cy="58477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15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844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15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38602" y="406428"/>
            <a:ext cx="1364384" cy="1293951"/>
            <a:chOff x="238602" y="406428"/>
            <a:chExt cx="1364384" cy="1293951"/>
          </a:xfrm>
        </p:grpSpPr>
        <p:sp>
          <p:nvSpPr>
            <p:cNvPr id="30" name="Google Shape;1715;p64"/>
            <p:cNvSpPr/>
            <p:nvPr/>
          </p:nvSpPr>
          <p:spPr>
            <a:xfrm rot="-2019064">
              <a:off x="540995" y="1189492"/>
              <a:ext cx="105947" cy="97740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1725;p64"/>
            <p:cNvGrpSpPr/>
            <p:nvPr/>
          </p:nvGrpSpPr>
          <p:grpSpPr>
            <a:xfrm rot="-1723955">
              <a:off x="1087919" y="406428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41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2" name="Picture 2" descr="Red Starfish In Cartoon Style For Summer Design Elements Isolated On White  Background Stock Illustration - Illustration of island, isolated: 167887191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7" t="10452" r="8751" b="10581"/>
            <a:stretch/>
          </p:blipFill>
          <p:spPr bwMode="auto">
            <a:xfrm>
              <a:off x="238602" y="1014659"/>
              <a:ext cx="610565" cy="584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Hình ảnh Vỏ Màu Vàng Sinh Vật Biển Vỏ, Vỏ Sò, Vỏ, Màu Vàng miễn phí tải tập  tin PNG PSDComment và Vector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2665">
              <a:off x="605684" y="1286963"/>
              <a:ext cx="413416" cy="413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Google Shape;1726;p64"/>
            <p:cNvSpPr/>
            <p:nvPr/>
          </p:nvSpPr>
          <p:spPr>
            <a:xfrm rot="19876045">
              <a:off x="623449" y="502373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" name="Google Shape;1725;p64"/>
            <p:cNvGrpSpPr/>
            <p:nvPr/>
          </p:nvGrpSpPr>
          <p:grpSpPr>
            <a:xfrm rot="3576749">
              <a:off x="1029664" y="1160492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38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1726;p64"/>
            <p:cNvSpPr/>
            <p:nvPr/>
          </p:nvSpPr>
          <p:spPr>
            <a:xfrm rot="19876045">
              <a:off x="1407636" y="1106176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" name="Picture 6" descr="Hình ảnh Sinh Vật Biển Phim Hoạt Hình ốc Xà Cừ Phim, Họa, Phim Hoạt Hình,  Hoạt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1" t="19750" r="6463" b="21679"/>
            <a:stretch/>
          </p:blipFill>
          <p:spPr bwMode="auto">
            <a:xfrm>
              <a:off x="1163911" y="1327553"/>
              <a:ext cx="388388" cy="269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157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30690" y="135485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07794" y="198992"/>
            <a:ext cx="2768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US" sz="1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biển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2759" y="667412"/>
            <a:ext cx="62116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</a:t>
            </a:r>
            <a:r>
              <a:rPr lang="en-US" sz="1600" dirty="0" err="1" smtClean="0">
                <a:latin typeface="UTM Avo" panose="02040603050506020204" pitchFamily="18" charset="0"/>
              </a:rPr>
              <a:t>Một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người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đàn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dạo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bộ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bãi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chiều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xuống</a:t>
            </a:r>
            <a:r>
              <a:rPr lang="en-US" sz="1600" dirty="0" smtClean="0">
                <a:latin typeface="UTM Avo" panose="02040603050506020204" pitchFamily="18" charset="0"/>
              </a:rPr>
              <a:t>.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người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nhưng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lại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chú</a:t>
            </a:r>
            <a:r>
              <a:rPr lang="en-US" sz="1600" dirty="0" smtClean="0">
                <a:latin typeface="UTM Avo" panose="02040603050506020204" pitchFamily="18" charset="0"/>
              </a:rPr>
              <a:t> ý </a:t>
            </a:r>
            <a:r>
              <a:rPr lang="en-US" sz="1600" dirty="0" err="1" smtClean="0">
                <a:latin typeface="UTM Avo" panose="02040603050506020204" pitchFamily="18" charset="0"/>
              </a:rPr>
              <a:t>đến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cậu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bé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cứ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liên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tục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cúi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xuống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nhặt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thứ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rồi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xuống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smtClean="0">
                <a:latin typeface="UTM Avo" panose="02040603050506020204" pitchFamily="18" charset="0"/>
              </a:rPr>
              <a:t>    </a:t>
            </a:r>
            <a:r>
              <a:rPr lang="en-US" sz="1600" dirty="0" err="1" smtClean="0">
                <a:latin typeface="UTM Avo" panose="02040603050506020204" pitchFamily="18" charset="0"/>
              </a:rPr>
              <a:t>Tiến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lại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gần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hơn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thấy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cậu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bé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nhặt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bị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thủy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triều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dạt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bờ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chúng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đại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dương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- </a:t>
            </a:r>
            <a:r>
              <a:rPr lang="en-US" sz="1600" dirty="0" err="1" smtClean="0">
                <a:latin typeface="UTM Avo" panose="02040603050506020204" pitchFamily="18" charset="0"/>
              </a:rPr>
              <a:t>Cháu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làm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vậy</a:t>
            </a:r>
            <a:r>
              <a:rPr lang="en-US" sz="1600" dirty="0" smtClean="0">
                <a:latin typeface="UTM Avo" panose="02040603050506020204" pitchFamily="18" charset="0"/>
              </a:rPr>
              <a:t>? – </a:t>
            </a:r>
            <a:r>
              <a:rPr lang="en-US" sz="1600" dirty="0" err="1" smtClean="0">
                <a:latin typeface="UTM Avo" panose="02040603050506020204" pitchFamily="18" charset="0"/>
              </a:rPr>
              <a:t>Người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đàn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hỏi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</a:t>
            </a:r>
            <a:r>
              <a:rPr lang="en-US" sz="1600" dirty="0" err="1" smtClean="0">
                <a:latin typeface="UTM Avo" panose="02040603050506020204" pitchFamily="18" charset="0"/>
              </a:rPr>
              <a:t>Cậu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bé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lời</a:t>
            </a:r>
            <a:r>
              <a:rPr lang="en-US" sz="1600" dirty="0" smtClean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-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này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sắp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chết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vì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thiếu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nước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cháu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muốn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giúp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chúng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-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hàng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ngàn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như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vậy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liệu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cháu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thẻ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giúp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được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tất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chúng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không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6235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30690" y="135485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07794" y="198992"/>
            <a:ext cx="2768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US" sz="1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biển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2759" y="667412"/>
            <a:ext cx="62116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</a:t>
            </a:r>
            <a:r>
              <a:rPr lang="en-US" sz="1600" dirty="0" err="1" smtClean="0">
                <a:latin typeface="UTM Avo" panose="02040603050506020204" pitchFamily="18" charset="0"/>
              </a:rPr>
              <a:t>Cậu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bé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vẫn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tiếp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tục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nhặt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xuống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nói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người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đàn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- </a:t>
            </a:r>
            <a:r>
              <a:rPr lang="en-US" sz="1600" dirty="0" err="1" smtClean="0">
                <a:latin typeface="UTM Avo" panose="02040603050506020204" pitchFamily="18" charset="0"/>
              </a:rPr>
              <a:t>Cháu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cũng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biết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như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vậy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nhưng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ít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nhất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thì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cháu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cũng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cứu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được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này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</a:t>
            </a:r>
            <a:r>
              <a:rPr lang="en-US" sz="1600" dirty="0" err="1" smtClean="0">
                <a:latin typeface="UTM Avo" panose="02040603050506020204" pitchFamily="18" charset="0"/>
              </a:rPr>
              <a:t>Người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đàn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trìu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mến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nhìn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cậu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bé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cùng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cậu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cứu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i="1" dirty="0" smtClean="0">
                <a:latin typeface="UTM Avo" panose="02040603050506020204" pitchFamily="18" charset="0"/>
              </a:rPr>
              <a:t>(Theo </a:t>
            </a:r>
            <a:r>
              <a:rPr lang="en-US" i="1" dirty="0" err="1" smtClean="0">
                <a:latin typeface="UTM Avo" panose="02040603050506020204" pitchFamily="18" charset="0"/>
              </a:rPr>
              <a:t>Hạt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giống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tâm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hồn</a:t>
            </a:r>
            <a:r>
              <a:rPr lang="en-US" i="1" dirty="0" smtClean="0">
                <a:latin typeface="UTM Avo" panose="02040603050506020204" pitchFamily="18" charset="0"/>
              </a:rPr>
              <a:t> – </a:t>
            </a:r>
            <a:r>
              <a:rPr lang="en-US" i="1" dirty="0" err="1" smtClean="0">
                <a:latin typeface="UTM Avo" panose="02040603050506020204" pitchFamily="18" charset="0"/>
              </a:rPr>
              <a:t>Phép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màu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có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giá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bao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nhiêu</a:t>
            </a:r>
            <a:r>
              <a:rPr lang="en-US" i="1" dirty="0" smtClean="0">
                <a:latin typeface="UTM Avo" panose="02040603050506020204" pitchFamily="18" charset="0"/>
              </a:rPr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142253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767486" y="6187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khó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phát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âm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292689" y="1461199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smtClean="0">
                <a:latin typeface="UTM Avo" panose="02040603050506020204" pitchFamily="18" charset="0"/>
              </a:rPr>
              <a:t>    </a:t>
            </a:r>
            <a:r>
              <a:rPr lang="en-US" sz="2400" dirty="0" err="1" smtClean="0">
                <a:latin typeface="UTM Avo" panose="02040603050506020204" pitchFamily="18" charset="0"/>
              </a:rPr>
              <a:t>sao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biển</a:t>
            </a:r>
            <a:endParaRPr lang="vi-VN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2292689" y="2049643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thủy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triều</a:t>
            </a:r>
            <a:endParaRPr lang="vi-VN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292689" y="2638087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giúp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462365" y="170489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2462365" y="2293335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2462365" y="2881779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284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462365" y="613549"/>
            <a:ext cx="1763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Ngắt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346841" y="1259880"/>
            <a:ext cx="6176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UTM Avo" panose="02040603050506020204" pitchFamily="18" charset="0"/>
              </a:rPr>
              <a:t>    </a:t>
            </a:r>
            <a:r>
              <a:rPr lang="en-US" sz="2000" dirty="0" err="1" smtClean="0">
                <a:latin typeface="UTM Avo" panose="02040603050506020204" pitchFamily="18" charset="0"/>
              </a:rPr>
              <a:t>Biển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người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nhưng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chú</a:t>
            </a:r>
            <a:r>
              <a:rPr lang="en-US" sz="2000" dirty="0">
                <a:latin typeface="UTM Avo" panose="02040603050506020204" pitchFamily="18" charset="0"/>
              </a:rPr>
              <a:t> ý </a:t>
            </a:r>
            <a:r>
              <a:rPr lang="en-US" sz="2000" dirty="0" err="1">
                <a:latin typeface="UTM Avo" panose="02040603050506020204" pitchFamily="18" charset="0"/>
              </a:rPr>
              <a:t>đến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cậu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bé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cứ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liên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tục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cúi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xuống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nhặt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thứ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gì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rồi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thả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xuống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biển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19549" y="2737208"/>
            <a:ext cx="59967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UTM Avo" panose="02040603050506020204" pitchFamily="18" charset="0"/>
              </a:rPr>
              <a:t>    </a:t>
            </a:r>
            <a:r>
              <a:rPr lang="en-US" sz="2000" dirty="0" err="1" smtClean="0">
                <a:latin typeface="UTM Avo" panose="02040603050506020204" pitchFamily="18" charset="0"/>
              </a:rPr>
              <a:t>Tiến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gần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hơn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thấy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cậu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bé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đang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nhặt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sao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biển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bị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thủy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triều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đánh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dạt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bờ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thả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chúng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về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với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dương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942897" y="1366345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078014" y="1883611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50141" y="1883611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739989" y="2275650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803051" y="2275650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016470" y="2876101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899339" y="3324993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797270" y="3779198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738649" y="3779198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792350" y="3779198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07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30690" y="135485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07794" y="198992"/>
            <a:ext cx="2768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US" sz="1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biển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2759" y="667412"/>
            <a:ext cx="62116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</a:t>
            </a:r>
            <a:r>
              <a:rPr lang="en-US" sz="1600" dirty="0" err="1" smtClean="0">
                <a:latin typeface="UTM Avo" panose="02040603050506020204" pitchFamily="18" charset="0"/>
              </a:rPr>
              <a:t>Một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người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đàn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dạo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bộ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bãi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chiều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xuống</a:t>
            </a:r>
            <a:r>
              <a:rPr lang="en-US" sz="1600" dirty="0" smtClean="0">
                <a:latin typeface="UTM Avo" panose="02040603050506020204" pitchFamily="18" charset="0"/>
              </a:rPr>
              <a:t>.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người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nhưng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lại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chú</a:t>
            </a:r>
            <a:r>
              <a:rPr lang="en-US" sz="1600" dirty="0" smtClean="0">
                <a:latin typeface="UTM Avo" panose="02040603050506020204" pitchFamily="18" charset="0"/>
              </a:rPr>
              <a:t> ý </a:t>
            </a:r>
            <a:r>
              <a:rPr lang="en-US" sz="1600" dirty="0" err="1" smtClean="0">
                <a:latin typeface="UTM Avo" panose="02040603050506020204" pitchFamily="18" charset="0"/>
              </a:rPr>
              <a:t>đến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cậu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bé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cứ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liên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tục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cúi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xuống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nhặt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thứ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rồi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xuống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smtClean="0">
                <a:latin typeface="UTM Avo" panose="02040603050506020204" pitchFamily="18" charset="0"/>
              </a:rPr>
              <a:t>    </a:t>
            </a:r>
            <a:r>
              <a:rPr lang="en-US" sz="1600" dirty="0" err="1" smtClean="0">
                <a:latin typeface="UTM Avo" panose="02040603050506020204" pitchFamily="18" charset="0"/>
              </a:rPr>
              <a:t>Tiến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lại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gần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hơn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thấy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cậu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bé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nhặt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bị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thủy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triều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dạt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bờ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chúng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đại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dương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- </a:t>
            </a:r>
            <a:r>
              <a:rPr lang="en-US" sz="1600" dirty="0" err="1" smtClean="0">
                <a:latin typeface="UTM Avo" panose="02040603050506020204" pitchFamily="18" charset="0"/>
              </a:rPr>
              <a:t>Cháu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làm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vậy</a:t>
            </a:r>
            <a:r>
              <a:rPr lang="en-US" sz="1600" dirty="0" smtClean="0">
                <a:latin typeface="UTM Avo" panose="02040603050506020204" pitchFamily="18" charset="0"/>
              </a:rPr>
              <a:t>? – </a:t>
            </a:r>
            <a:r>
              <a:rPr lang="en-US" sz="1600" dirty="0" err="1" smtClean="0">
                <a:latin typeface="UTM Avo" panose="02040603050506020204" pitchFamily="18" charset="0"/>
              </a:rPr>
              <a:t>Người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đàn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hỏi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</a:t>
            </a:r>
            <a:r>
              <a:rPr lang="en-US" sz="1600" dirty="0" err="1" smtClean="0">
                <a:latin typeface="UTM Avo" panose="02040603050506020204" pitchFamily="18" charset="0"/>
              </a:rPr>
              <a:t>Cậu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bé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lời</a:t>
            </a:r>
            <a:r>
              <a:rPr lang="en-US" sz="1600" dirty="0" smtClean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-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này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sắp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chết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vì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thiếu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nước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cháu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muốn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giúp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chúng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-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hàng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ngàn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như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vậy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liệu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cháu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thẻ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giúp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được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tất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chúng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không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0" y="778017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0" y="1860581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0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30690" y="135485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07794" y="198992"/>
            <a:ext cx="2768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US" sz="1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biển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2759" y="667412"/>
            <a:ext cx="62116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</a:t>
            </a:r>
            <a:r>
              <a:rPr lang="en-US" sz="1600" dirty="0" err="1" smtClean="0">
                <a:latin typeface="UTM Avo" panose="02040603050506020204" pitchFamily="18" charset="0"/>
              </a:rPr>
              <a:t>Cậu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bé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vẫn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tiếp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tục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nhặt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xuống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nói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người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đàn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- </a:t>
            </a:r>
            <a:r>
              <a:rPr lang="en-US" sz="1600" dirty="0" err="1" smtClean="0">
                <a:latin typeface="UTM Avo" panose="02040603050506020204" pitchFamily="18" charset="0"/>
              </a:rPr>
              <a:t>Cháu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cũng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biết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như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vậy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nhưng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ít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nhất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thì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cháu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cũng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cứu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được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này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</a:t>
            </a:r>
            <a:r>
              <a:rPr lang="en-US" sz="1600" dirty="0" err="1" smtClean="0">
                <a:latin typeface="UTM Avo" panose="02040603050506020204" pitchFamily="18" charset="0"/>
              </a:rPr>
              <a:t>Người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đàn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trìu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mến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nhìn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cậu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bé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cùng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cậu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cứu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i="1" dirty="0" smtClean="0">
                <a:latin typeface="UTM Avo" panose="02040603050506020204" pitchFamily="18" charset="0"/>
              </a:rPr>
              <a:t>(Theo </a:t>
            </a:r>
            <a:r>
              <a:rPr lang="en-US" i="1" dirty="0" err="1" smtClean="0">
                <a:latin typeface="UTM Avo" panose="02040603050506020204" pitchFamily="18" charset="0"/>
              </a:rPr>
              <a:t>Hạt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giống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tâm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hồn</a:t>
            </a:r>
            <a:r>
              <a:rPr lang="en-US" i="1" dirty="0" smtClean="0">
                <a:latin typeface="UTM Avo" panose="02040603050506020204" pitchFamily="18" charset="0"/>
              </a:rPr>
              <a:t> – </a:t>
            </a:r>
            <a:r>
              <a:rPr lang="en-US" i="1" dirty="0" err="1" smtClean="0">
                <a:latin typeface="UTM Avo" panose="02040603050506020204" pitchFamily="18" charset="0"/>
              </a:rPr>
              <a:t>Phép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màu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có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giá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bao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nhiêu</a:t>
            </a:r>
            <a:r>
              <a:rPr lang="en-US" i="1" dirty="0" smtClean="0">
                <a:latin typeface="UTM Avo" panose="02040603050506020204" pitchFamily="18" charset="0"/>
              </a:rPr>
              <a:t>?)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0" y="757880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6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955</Words>
  <Application>Microsoft Office PowerPoint</Application>
  <PresentationFormat>Custom</PresentationFormat>
  <Paragraphs>102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Kalam</vt:lpstr>
      <vt:lpstr>UTM Cookies</vt:lpstr>
      <vt:lpstr>Montserrat</vt:lpstr>
      <vt:lpstr>HP001 5 hàng</vt:lpstr>
      <vt:lpstr>Arial</vt:lpstr>
      <vt:lpstr>HP001 4 hàng</vt:lpstr>
      <vt:lpstr>Wingdings</vt:lpstr>
      <vt:lpstr>UTM Avo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110</cp:revision>
  <dcterms:modified xsi:type="dcterms:W3CDTF">2021-06-21T02:51:36Z</dcterms:modified>
</cp:coreProperties>
</file>