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8"/>
  </p:notesMasterIdLst>
  <p:sldIdLst>
    <p:sldId id="317" r:id="rId2"/>
    <p:sldId id="258" r:id="rId3"/>
    <p:sldId id="318" r:id="rId4"/>
    <p:sldId id="321" r:id="rId5"/>
    <p:sldId id="322" r:id="rId6"/>
    <p:sldId id="327" r:id="rId7"/>
    <p:sldId id="352" r:id="rId8"/>
    <p:sldId id="325" r:id="rId9"/>
    <p:sldId id="326" r:id="rId10"/>
    <p:sldId id="329" r:id="rId11"/>
    <p:sldId id="330" r:id="rId12"/>
    <p:sldId id="331" r:id="rId13"/>
    <p:sldId id="332" r:id="rId14"/>
    <p:sldId id="333" r:id="rId15"/>
    <p:sldId id="334" r:id="rId16"/>
    <p:sldId id="335" r:id="rId17"/>
  </p:sldIdLst>
  <p:sldSz cx="9144000" cy="5143500" type="screen16x9"/>
  <p:notesSz cx="6858000" cy="9144000"/>
  <p:embeddedFontLst>
    <p:embeddedFont>
      <p:font typeface="Cambria" pitchFamily="18" charset="0"/>
      <p:regular r:id="rId19"/>
      <p:bold r:id="rId20"/>
      <p:italic r:id="rId21"/>
      <p:boldItalic r:id="rId22"/>
    </p:embeddedFont>
    <p:embeddedFont>
      <p:font typeface="Patrick Hand SC" charset="0"/>
      <p:regular r:id="rId23"/>
    </p:embeddedFont>
    <p:embeddedFont>
      <p:font typeface="Patrick Hand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>
        <p:scale>
          <a:sx n="109" d="100"/>
          <a:sy n="109" d="100"/>
        </p:scale>
        <p:origin x="-432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21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7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593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062233" y="1032958"/>
            <a:ext cx="4777538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Bài</a:t>
            </a:r>
            <a:r>
              <a:rPr lang="en-US" sz="6000" dirty="0"/>
              <a:t> 15: </a:t>
            </a:r>
            <a:br>
              <a:rPr lang="en-US" sz="6000" dirty="0"/>
            </a:br>
            <a:r>
              <a:rPr lang="en-US" sz="6000" dirty="0"/>
              <a:t>NHỮNG CON SAO BIỂN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990" y="2238914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467944" y="982940"/>
            <a:ext cx="8273509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043603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biển đông người nhưng người đàn ông lại chú ý đến cậu bé?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18972"/>
            <a:ext cx="6506253" cy="19739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iển đông người nhưng người đàn ông lại chú ý đến cậu bé </a:t>
            </a:r>
            <a:r>
              <a:rPr lang="en-US" sz="2800" b="1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ông thấy cậu bé liên tục cúi xuống nhặt thứ gì đó lên rồi thả xuống biển.</a:t>
            </a:r>
          </a:p>
        </p:txBody>
      </p: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đến gần ông thấy cậu bé đang làm gì? 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4" y="2565176"/>
            <a:ext cx="6908800" cy="18562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đến gần, </a:t>
            </a:r>
            <a:r>
              <a:rPr lang="en-US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  <a:r>
              <a:rPr lang="vi-VN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thấy cậu bé đang nhặt những con sao biển bị thủy triều đánh dạt lên bờ và thả chúng trở lại với đại dương. </a:t>
            </a:r>
            <a:endParaRPr lang="en-US" sz="2800" b="1" i="1" spc="-6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68" y="221639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80736" y="3104563"/>
            <a:ext cx="6860717" cy="15974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 làm như vậy </a:t>
            </a:r>
            <a:r>
              <a:rPr lang="vi-VN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cậu thấy những con sao biển sắp chết vì thiếu nước, cậu muốn giúp chúng.</a:t>
            </a:r>
            <a:endParaRPr lang="en-US" sz="2800" b="1" i="1" spc="-6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880736" y="741892"/>
            <a:ext cx="5268197" cy="2005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73996" y="1336411"/>
            <a:ext cx="471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cậu bé làm như vậy?</a:t>
            </a: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00659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 nói gì về việc làm của cậu bé?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23082"/>
            <a:ext cx="6506253" cy="15662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 nói: </a:t>
            </a:r>
            <a:r>
              <a:rPr lang="vi-VN" sz="2800" b="1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hàng ngàn con sao biển như vậy, liệu cháu có thể giúp được tất cả chúng không?</a:t>
            </a:r>
            <a:endParaRPr lang="en-US" sz="2800" b="1" i="1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8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1070307"/>
            <a:ext cx="5079770" cy="11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nói suy nghĩ của mình về việc làm của cậu bé?</a:t>
            </a: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05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22496" y="141336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Luyện tập theo văn bản đọc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968191"/>
            <a:ext cx="8273509" cy="583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7735" y="1000167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từ ngữ nào dưới đây chỉ hoạt động?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55800" y="1751811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cúi xuống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41285" y="278958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 bộ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5799" y="382735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393385" y="1751810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393384" y="277729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393383" y="388096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 bé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354879" y="1751188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354879" y="2777293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biển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354879" y="3880961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 lại</a:t>
            </a:r>
          </a:p>
        </p:txBody>
      </p:sp>
    </p:spTree>
    <p:extLst>
      <p:ext uri="{BB962C8B-B14F-4D97-AF65-F5344CB8AC3E}">
        <p14:creationId xmlns:p14="http://schemas.microsoft.com/office/powerpoint/2010/main" val="23335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22496" y="141336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Luyện tập theo văn bản đọc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1155875"/>
            <a:ext cx="8273509" cy="1092838"/>
          </a:xfrm>
          <a:prstGeom prst="roundRect">
            <a:avLst>
              <a:gd name="adj" fmla="val 1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1424" y="1187637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văn nào cho biết cậu bé nghĩ việc mình làm là có ích?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314509" y="2692161"/>
            <a:ext cx="6426944" cy="15662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	“ Cháu cũng biết như vậy, nhưng ít nhất thì cháu cũng cứu được những con sao biển này”</a:t>
            </a:r>
            <a:endParaRPr lang="en-US" sz="2800" b="1" i="1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Big Image - Girl Question Clipart Png - Free Transparent PNG Clipart Images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>
                        <a14:foregroundMark x1="49881" y1="66184" x2="46905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2585744"/>
            <a:ext cx="2001508" cy="2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93931" y="2089644"/>
            <a:ext cx="4927556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TIẾT 1 + 2</a:t>
            </a:r>
            <a:endParaRPr sz="8000"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4850787" y="1145322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7" y="185575"/>
            <a:ext cx="914400" cy="561702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8107" y="235593"/>
            <a:ext cx="546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1.</a:t>
            </a:r>
            <a:r>
              <a:rPr lang="en-GB" sz="2400">
                <a:latin typeface="Patrick Hand" panose="020B0604020202020204" charset="0"/>
              </a:rPr>
              <a:t> Nói về sự khác nhau giữa 2 bức tranh dưới đây:</a:t>
            </a:r>
            <a:endParaRPr lang="en-US" sz="2400">
              <a:latin typeface="Patrick Hand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451" y="740993"/>
            <a:ext cx="3681676" cy="3529214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07" y="697258"/>
            <a:ext cx="3610888" cy="3616684"/>
          </a:xfrm>
          <a:prstGeom prst="round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907" y="4363960"/>
            <a:ext cx="706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2.</a:t>
            </a:r>
            <a:r>
              <a:rPr lang="en-GB" sz="2400">
                <a:latin typeface="Patrick Hand" panose="020B0604020202020204" charset="0"/>
              </a:rPr>
              <a:t> Theo em, chúng ta nên làm gì để giữ cho biển luôn sạch đẹp?</a:t>
            </a:r>
            <a:endParaRPr lang="en-US" sz="2400">
              <a:latin typeface="Patrick 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7542" y="398998"/>
            <a:ext cx="6684580" cy="4229714"/>
          </a:xfrm>
          <a:prstGeom prst="roundRect">
            <a:avLst>
              <a:gd name="adj" fmla="val 13706"/>
            </a:avLst>
          </a:prstGeom>
        </p:spPr>
      </p:pic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61" y="185267"/>
            <a:ext cx="8873647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Patrick Hand" panose="020B0604020202020204" charset="0"/>
                <a:ea typeface="Cambria" panose="02040503050406030204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</a:pPr>
            <a:r>
              <a:rPr lang="en-US" sz="2200">
                <a:latin typeface="Patrick Hand" panose="020B0604020202020204" charset="0"/>
                <a:ea typeface="Cambria" panose="02040503050406030204" pitchFamily="18" charset="0"/>
              </a:rPr>
              <a:t>       </a:t>
            </a: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Tiến lại gần hơn, ông thấy cậu bé đang nhặt những con sao biển bị thủy triều đánh dạt lên bờ và thả chúng trở về với đại dương.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đang làm gì vậy? – Người đàn ông hỏi.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Cậu bé trả lời: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Những con sao biển này sắp chết vì thiếu nước, cháu muốn giúp chúng.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Có hàng ngàn con sao biển như vậy, liệu cháu có thể giúp được tất cả chúng không?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</a:t>
            </a:r>
            <a:r>
              <a:rPr lang="en-US" sz="2200" spc="-50">
                <a:latin typeface="Patrick Hand" panose="020B0604020202020204" charset="0"/>
                <a:ea typeface="Cambria" panose="02040503050406030204" pitchFamily="18" charset="0"/>
              </a:rPr>
              <a:t>Cậu bé vẫn tiếp tục nhặt những con sao biển khác thả xuống biển và nói với người đàn ông: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cũng biết như vậy, nhưng ít nhất thì cháu cũng cứu được những con sao biển này.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Người đàn ông trìu mến nhìn cậu bé và cùng cậu cứu những con sao biển.</a:t>
            </a:r>
          </a:p>
          <a:p>
            <a:pPr algn="r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Theo </a:t>
            </a:r>
            <a:r>
              <a:rPr lang="en-US" sz="2200" i="1" spc="-60">
                <a:latin typeface="Patrick Hand" panose="020B0604020202020204" charset="0"/>
                <a:ea typeface="Cambria" panose="02040503050406030204" pitchFamily="18" charset="0"/>
              </a:rPr>
              <a:t>Hạt giống tâm hồn – Phép màu có giá bao nhiêu?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endParaRPr lang="en-US" sz="2200">
              <a:latin typeface="Patrick Hand" panose="020B060402020202020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61" y="185267"/>
            <a:ext cx="8873647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Patrick Hand" panose="020B0604020202020204" charset="0"/>
                <a:ea typeface="Cambria" panose="02040503050406030204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</a:pPr>
            <a:r>
              <a:rPr lang="en-US" sz="2200">
                <a:latin typeface="Patrick Hand" panose="020B0604020202020204" charset="0"/>
                <a:ea typeface="Cambria" panose="02040503050406030204" pitchFamily="18" charset="0"/>
              </a:rPr>
              <a:t>       </a:t>
            </a: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Tiến lại gần hơn, ông thấy cậu bé đang nhặt những con sao biển bị thủy triều đánh dạt lên bờ và thả chúng trở về với đại dương.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đang làm gì vậy? – Người đàn ông hỏi.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Cậu bé trả lời: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Những con sao biển này sắp chết vì thiếu nước, cháu muốn giúp chúng.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Có hàng ngàn con sao biển như vậy, liệu cháu có thể giúp được tất cả chúng không?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</a:t>
            </a:r>
            <a:r>
              <a:rPr lang="en-US" sz="2200" spc="-50">
                <a:latin typeface="Patrick Hand" panose="020B0604020202020204" charset="0"/>
                <a:ea typeface="Cambria" panose="02040503050406030204" pitchFamily="18" charset="0"/>
              </a:rPr>
              <a:t>Cậu bé vẫn tiếp tục nhặt những con sao biển khác thả xuống biển và nói với người đàn ông: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cũng biết như vậy, nhưng ít nhất thì cháu cũng cứu được những con sao biển này.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Người đàn ông trìu mến nhìn cậu bé và cùng cậu cứu những con sao biển.</a:t>
            </a:r>
          </a:p>
          <a:p>
            <a:pPr algn="r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Theo </a:t>
            </a:r>
            <a:r>
              <a:rPr lang="en-US" sz="2200" i="1" spc="-60">
                <a:latin typeface="Patrick Hand" panose="020B0604020202020204" charset="0"/>
                <a:ea typeface="Cambria" panose="02040503050406030204" pitchFamily="18" charset="0"/>
              </a:rPr>
              <a:t>Hạt giống tâm hồn – Phép màu có giá bao nhiêu?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endParaRPr lang="en-US" sz="2200">
              <a:latin typeface="Patrick Hand" panose="020B0604020202020204" charset="0"/>
              <a:ea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373" y="57535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0550" y="2012022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32728" y="350023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38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5573" y="1469559"/>
            <a:ext cx="8530224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8125" y="1568461"/>
            <a:ext cx="8327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Biển đông người, nhưng ông lại chú ý đến một cậu bé cứ liên tục cúi xuống nhặt thứ gì đó lên rồi thả xuống biển.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75572" y="2892911"/>
            <a:ext cx="8530223" cy="1375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8152" y="2951933"/>
            <a:ext cx="83276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Tiến lại gần hơn, ông thấy cậu bé đang nhặt những con sao biển bị thủy triều đánh dạt lên bờ và thả chúng trở về với đại dương.</a:t>
            </a:r>
            <a:endParaRPr lang="en-US" sz="2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190434" y="1629278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282758" y="1636221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565334" y="2032324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175920" y="3021191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826635" y="3392710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7975" y="1571282"/>
            <a:ext cx="8147406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4350" y="1644288"/>
            <a:ext cx="7556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- Thủy triều: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hiện tượng nước biển dâng lên, rút xuống một vài lần trong ngày.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47975" y="3074238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66550" y="3204459"/>
            <a:ext cx="589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- Dạt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(lên bờ): bị sóng đẩy lên bờ.</a:t>
            </a:r>
          </a:p>
        </p:txBody>
      </p:sp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IF của tuần: Sao biển... đi bộ trên cạ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5 sự thật đáng ngạc nhiên về “Nữ hoàng đáy đại dương”: Sao biể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r="1637" b="18143"/>
          <a:stretch/>
        </p:blipFill>
        <p:spPr bwMode="auto">
          <a:xfrm>
            <a:off x="1605147" y="320937"/>
            <a:ext cx="3009014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o Biển – Năng Lực Tái Tạo Thần Kỳ Và Những Điều Thú V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1524" r="12494" b="722"/>
          <a:stretch/>
        </p:blipFill>
        <p:spPr bwMode="auto">
          <a:xfrm>
            <a:off x="5355771" y="320937"/>
            <a:ext cx="2249716" cy="2249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a Star - Aqua Photograph by Al Powell Photography US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8" t="13809" r="18936" b="11059"/>
          <a:stretch/>
        </p:blipFill>
        <p:spPr bwMode="auto">
          <a:xfrm>
            <a:off x="1605147" y="2570653"/>
            <a:ext cx="2278701" cy="2278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ecieswatch: the strange and amazing common starfish | Marine life | The  Guardi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2"/>
          <a:stretch/>
        </p:blipFill>
        <p:spPr bwMode="auto">
          <a:xfrm>
            <a:off x="4595092" y="2746234"/>
            <a:ext cx="3010395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833</Words>
  <Application>Microsoft Office PowerPoint</Application>
  <PresentationFormat>On-screen Show (16:9)</PresentationFormat>
  <Paragraphs>63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Cambria</vt:lpstr>
      <vt:lpstr>Patrick Hand SC</vt:lpstr>
      <vt:lpstr>Patrick Hand</vt:lpstr>
      <vt:lpstr>English Language Grammar Rules by Slidesgo</vt:lpstr>
      <vt:lpstr>Bài 15:  NHỮNG CON SAO BIỂN</vt:lpstr>
      <vt:lpstr>TIẾT 1 + 2</vt:lpstr>
      <vt:lpstr>PowerPoint Presentation</vt:lpstr>
      <vt:lpstr>PowerPoint Presentation</vt:lpstr>
      <vt:lpstr>PowerPoint Presentation</vt:lpstr>
      <vt:lpstr>PowerPoint Presentation</vt:lpstr>
      <vt:lpstr>Luyện đọc câu dài</vt:lpstr>
      <vt:lpstr>Giải nghĩa từ</vt:lpstr>
      <vt:lpstr>PowerPoint Presentation</vt:lpstr>
      <vt:lpstr>Trả lời câu hỏi</vt:lpstr>
      <vt:lpstr>Trả lời câu hỏi</vt:lpstr>
      <vt:lpstr>Trả lời câu hỏi</vt:lpstr>
      <vt:lpstr>Trả lời câu hỏi</vt:lpstr>
      <vt:lpstr>Trả lời câu hỏi</vt:lpstr>
      <vt:lpstr>Luyện tập theo văn bản đọc</vt:lpstr>
      <vt:lpstr>Luyện tập theo văn bản đọc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Admin</cp:lastModifiedBy>
  <cp:revision>44</cp:revision>
  <dcterms:modified xsi:type="dcterms:W3CDTF">2023-03-12T12:25:01Z</dcterms:modified>
</cp:coreProperties>
</file>