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32" r:id="rId3"/>
    <p:sldId id="434" r:id="rId4"/>
    <p:sldId id="442" r:id="rId5"/>
    <p:sldId id="443" r:id="rId6"/>
    <p:sldId id="444" r:id="rId7"/>
    <p:sldId id="446" r:id="rId8"/>
    <p:sldId id="447" r:id="rId9"/>
    <p:sldId id="448"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4" d="100"/>
          <a:sy n="54" d="100"/>
        </p:scale>
        <p:origin x="618"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ext Box 14"/>
          <p:cNvSpPr txBox="1">
            <a:spLocks noChangeArrowheads="1"/>
          </p:cNvSpPr>
          <p:nvPr/>
        </p:nvSpPr>
        <p:spPr bwMode="auto">
          <a:xfrm>
            <a:off x="1432719" y="2985526"/>
            <a:ext cx="13113798" cy="183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5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SINH HOẠT LỚP: SƠ KẾT TUẦN 1</a:t>
            </a:r>
          </a:p>
          <a:p>
            <a:pPr algn="ctr" eaLnBrk="1" hangingPunct="1">
              <a:spcBef>
                <a:spcPts val="0"/>
              </a:spcBef>
              <a:defRPr/>
            </a:pPr>
            <a:r>
              <a:rPr lang="en-US" sz="5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HĐTN: NÉT RIÊNG CỦA MỖI NGƯỜI</a:t>
            </a:r>
          </a:p>
        </p:txBody>
      </p:sp>
      <p:pic>
        <p:nvPicPr>
          <p:cNvPr id="36"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4">
            <a:extLst>
              <a:ext uri="{FF2B5EF4-FFF2-40B4-BE49-F238E27FC236}">
                <a16:creationId xmlns:a16="http://schemas.microsoft.com/office/drawing/2014/main" id="{7F84D319-408D-4502-1C70-F6BB865ABD41}"/>
              </a:ext>
            </a:extLst>
          </p:cNvPr>
          <p:cNvSpPr txBox="1">
            <a:spLocks noChangeArrowheads="1"/>
          </p:cNvSpPr>
          <p:nvPr/>
        </p:nvSpPr>
        <p:spPr bwMode="auto">
          <a:xfrm>
            <a:off x="1581420" y="1408114"/>
            <a:ext cx="13113798" cy="82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4400" b="1" dirty="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TRƯỜNG TIỂU HỌC LÊ HỒNG PHONG</a:t>
            </a:r>
          </a:p>
        </p:txBody>
      </p:sp>
    </p:spTree>
    <p:extLst>
      <p:ext uri="{BB962C8B-B14F-4D97-AF65-F5344CB8AC3E}">
        <p14:creationId xmlns:p14="http://schemas.microsoft.com/office/powerpoint/2010/main" val="230529191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XIN </a:t>
            </a:r>
            <a:r>
              <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CHÀO TẤT CẢ </a:t>
            </a:r>
            <a:r>
              <a:rPr lang="vi-VN"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CÁC EM</a:t>
            </a:r>
            <a:endParaRPr lang="en-US" sz="5700" b="1" kern="10" dirty="0">
              <a:ln w="19050">
                <a:solidFill>
                  <a:srgbClr val="FFFF00"/>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ôi mắt của em , Đôi mắt xinh xinh - Nhạc thiếu nhi vui nhộn sôi đ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639" y="-1"/>
            <a:ext cx="16245999" cy="9129459"/>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1825" y="609600"/>
            <a:ext cx="7288358" cy="707886"/>
          </a:xfrm>
          <a:prstGeom prst="rect">
            <a:avLst/>
          </a:prstGeom>
        </p:spPr>
        <p:txBody>
          <a:bodyPr wrap="square">
            <a:spAutoFit/>
          </a:bodyPr>
          <a:lstStyle/>
          <a:p>
            <a:r>
              <a:rPr lang="en-US" sz="4000" b="1" dirty="0">
                <a:solidFill>
                  <a:srgbClr val="FF0066"/>
                </a:solidFill>
                <a:latin typeface="Times New Roman" pitchFamily="18" charset="0"/>
                <a:cs typeface="Times New Roman" pitchFamily="18" charset="0"/>
              </a:rPr>
              <a:t>I. </a:t>
            </a:r>
            <a:r>
              <a:rPr lang="en-US" sz="4000" b="1" dirty="0" err="1">
                <a:solidFill>
                  <a:srgbClr val="FF0066"/>
                </a:solidFill>
                <a:latin typeface="Times New Roman" pitchFamily="18" charset="0"/>
                <a:cs typeface="Times New Roman" pitchFamily="18" charset="0"/>
              </a:rPr>
              <a:t>Sơ</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kết</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hoạt</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động</a:t>
            </a:r>
            <a:r>
              <a:rPr lang="en-US" sz="4000" b="1" dirty="0">
                <a:solidFill>
                  <a:srgbClr val="FF0066"/>
                </a:solidFill>
                <a:latin typeface="Times New Roman" pitchFamily="18" charset="0"/>
                <a:cs typeface="Times New Roman" pitchFamily="18" charset="0"/>
              </a:rPr>
              <a:t> </a:t>
            </a:r>
            <a:r>
              <a:rPr lang="en-US" sz="4000" b="1" dirty="0" err="1">
                <a:solidFill>
                  <a:srgbClr val="FF0066"/>
                </a:solidFill>
                <a:latin typeface="Times New Roman" pitchFamily="18" charset="0"/>
                <a:cs typeface="Times New Roman" pitchFamily="18" charset="0"/>
              </a:rPr>
              <a:t>tuần</a:t>
            </a:r>
            <a:r>
              <a:rPr lang="en-US" sz="4000" b="1" dirty="0">
                <a:solidFill>
                  <a:srgbClr val="FF0066"/>
                </a:solidFill>
                <a:latin typeface="Times New Roman" pitchFamily="18" charset="0"/>
                <a:cs typeface="Times New Roman" pitchFamily="18" charset="0"/>
              </a:rPr>
              <a:t> qua.</a:t>
            </a:r>
          </a:p>
        </p:txBody>
      </p:sp>
      <p:sp>
        <p:nvSpPr>
          <p:cNvPr id="33" name="TextBox 32"/>
          <p:cNvSpPr txBox="1"/>
          <p:nvPr/>
        </p:nvSpPr>
        <p:spPr>
          <a:xfrm>
            <a:off x="823119" y="1317486"/>
            <a:ext cx="7813357" cy="707886"/>
          </a:xfrm>
          <a:prstGeom prst="rect">
            <a:avLst/>
          </a:prstGeom>
          <a:noFill/>
        </p:spPr>
        <p:txBody>
          <a:bodyPr wrap="none" rtlCol="0">
            <a:spAutoFit/>
          </a:bodyPr>
          <a:lstStyle/>
          <a:p>
            <a:pPr algn="just"/>
            <a:r>
              <a:rPr lang="en-US" sz="4000" dirty="0">
                <a:solidFill>
                  <a:srgbClr val="FF00FF"/>
                </a:solidFill>
                <a:latin typeface="Times New Roman" pitchFamily="18" charset="0"/>
                <a:cs typeface="Times New Roman" pitchFamily="18" charset="0"/>
              </a:rPr>
              <a:t>1) </a:t>
            </a:r>
            <a:r>
              <a:rPr lang="en-US" sz="4000" dirty="0" err="1">
                <a:solidFill>
                  <a:srgbClr val="FF00FF"/>
                </a:solidFill>
                <a:latin typeface="Times New Roman" pitchFamily="18" charset="0"/>
                <a:cs typeface="Times New Roman" pitchFamily="18" charset="0"/>
              </a:rPr>
              <a:t>Kết</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quả</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thi</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đua</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cuối</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tuần</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vừa</a:t>
            </a:r>
            <a:r>
              <a:rPr lang="en-US" sz="4000" dirty="0">
                <a:solidFill>
                  <a:srgbClr val="FF00FF"/>
                </a:solidFill>
                <a:latin typeface="Times New Roman" pitchFamily="18" charset="0"/>
                <a:cs typeface="Times New Roman" pitchFamily="18" charset="0"/>
              </a:rPr>
              <a:t> qua:</a:t>
            </a:r>
          </a:p>
        </p:txBody>
      </p:sp>
      <p:sp>
        <p:nvSpPr>
          <p:cNvPr id="34" name="TextBox 33"/>
          <p:cNvSpPr txBox="1"/>
          <p:nvPr/>
        </p:nvSpPr>
        <p:spPr>
          <a:xfrm>
            <a:off x="744538" y="2171342"/>
            <a:ext cx="14191702" cy="1323439"/>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hiện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tốt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nền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nếp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đúng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giờ</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tham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đầy</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đủ</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hoạt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động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của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của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trường</a:t>
            </a:r>
            <a:r>
              <a:rPr lang="en-US" sz="4000" dirty="0">
                <a:solidFill>
                  <a:srgbClr val="0000FF"/>
                </a:solidFill>
                <a:latin typeface="Times New Roman" pitchFamily="18" charset="0"/>
                <a:cs typeface="Times New Roman" pitchFamily="18" charset="0"/>
              </a:rPr>
              <a:t>.</a:t>
            </a:r>
          </a:p>
        </p:txBody>
      </p:sp>
      <p:sp>
        <p:nvSpPr>
          <p:cNvPr id="37" name="TextBox 36"/>
          <p:cNvSpPr txBox="1"/>
          <p:nvPr/>
        </p:nvSpPr>
        <p:spPr>
          <a:xfrm>
            <a:off x="822144" y="3629561"/>
            <a:ext cx="14198806" cy="1323439"/>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Thực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hiện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tốt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vệ</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sinh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cá</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nhân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vệ</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sinh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Tham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sinh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hoạt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thể</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nghiêm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túc</a:t>
            </a:r>
            <a:r>
              <a:rPr lang="en-US" sz="4000" dirty="0">
                <a:solidFill>
                  <a:srgbClr val="0000FF"/>
                </a:solidFill>
                <a:latin typeface="Times New Roman" pitchFamily="18" charset="0"/>
                <a:cs typeface="Times New Roman" pitchFamily="18" charset="0"/>
              </a:rPr>
              <a:t>.</a:t>
            </a:r>
          </a:p>
        </p:txBody>
      </p:sp>
      <p:sp>
        <p:nvSpPr>
          <p:cNvPr id="38" name="TextBox 37"/>
          <p:cNvSpPr txBox="1"/>
          <p:nvPr/>
        </p:nvSpPr>
        <p:spPr>
          <a:xfrm>
            <a:off x="1038948" y="4916269"/>
            <a:ext cx="2341025" cy="707886"/>
          </a:xfrm>
          <a:prstGeom prst="rect">
            <a:avLst/>
          </a:prstGeom>
          <a:noFill/>
        </p:spPr>
        <p:txBody>
          <a:bodyPr wrap="none" rtlCol="0">
            <a:spAutoFit/>
          </a:bodyPr>
          <a:lstStyle/>
          <a:p>
            <a:pPr algn="just"/>
            <a:r>
              <a:rPr lang="en-US" sz="4000" dirty="0">
                <a:solidFill>
                  <a:srgbClr val="FF00FF"/>
                </a:solidFill>
                <a:latin typeface="Times New Roman" pitchFamily="18" charset="0"/>
                <a:cs typeface="Times New Roman" pitchFamily="18" charset="0"/>
              </a:rPr>
              <a:t>2) </a:t>
            </a:r>
            <a:r>
              <a:rPr lang="en-US" sz="4000" dirty="0" err="1">
                <a:solidFill>
                  <a:srgbClr val="FF00FF"/>
                </a:solidFill>
                <a:latin typeface="Times New Roman" pitchFamily="18" charset="0"/>
                <a:cs typeface="Times New Roman" pitchFamily="18" charset="0"/>
              </a:rPr>
              <a:t>Tồn</a:t>
            </a:r>
            <a:r>
              <a:rPr lang="en-US" sz="4000" dirty="0">
                <a:solidFill>
                  <a:srgbClr val="FF00FF"/>
                </a:solidFill>
                <a:latin typeface="Times New Roman" pitchFamily="18" charset="0"/>
                <a:cs typeface="Times New Roman" pitchFamily="18" charset="0"/>
              </a:rPr>
              <a:t> </a:t>
            </a:r>
            <a:r>
              <a:rPr lang="en-US" sz="4000" dirty="0" err="1">
                <a:solidFill>
                  <a:srgbClr val="FF00FF"/>
                </a:solidFill>
                <a:latin typeface="Times New Roman" pitchFamily="18" charset="0"/>
                <a:cs typeface="Times New Roman" pitchFamily="18" charset="0"/>
              </a:rPr>
              <a:t>tại</a:t>
            </a:r>
            <a:r>
              <a:rPr lang="en-US" sz="4000" dirty="0">
                <a:solidFill>
                  <a:srgbClr val="FF00FF"/>
                </a:solidFill>
                <a:latin typeface="Times New Roman" pitchFamily="18" charset="0"/>
                <a:cs typeface="Times New Roman" pitchFamily="18" charset="0"/>
              </a:rPr>
              <a:t>:</a:t>
            </a:r>
          </a:p>
        </p:txBody>
      </p:sp>
      <p:sp>
        <p:nvSpPr>
          <p:cNvPr id="39" name="TextBox 38"/>
          <p:cNvSpPr txBox="1"/>
          <p:nvPr/>
        </p:nvSpPr>
        <p:spPr>
          <a:xfrm>
            <a:off x="823119" y="5867400"/>
            <a:ext cx="14554129" cy="1938992"/>
          </a:xfrm>
          <a:prstGeom prst="rect">
            <a:avLst/>
          </a:prstGeom>
          <a:noFill/>
        </p:spPr>
        <p:txBody>
          <a:bodyPr wrap="square" rtlCol="0">
            <a:spAutoFit/>
          </a:bodyPr>
          <a:lstStyle/>
          <a:p>
            <a:pPr algn="just"/>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Còn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một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số</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chưa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chuẩn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bị</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tốt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đồ</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dùng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khi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đến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lớp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một</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số</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em</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nói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chuyện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riêng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trong</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giờ</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học</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và</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chưa</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hoàn</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thành</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nội</a:t>
            </a:r>
            <a:r>
              <a:rPr lang="en-US" sz="4000" dirty="0">
                <a:solidFill>
                  <a:srgbClr val="0000FF"/>
                </a:solidFill>
                <a:latin typeface="Times New Roman" pitchFamily="18" charset="0"/>
                <a:cs typeface="Times New Roman" pitchFamily="18" charset="0"/>
              </a:rPr>
              <a:t> dung </a:t>
            </a:r>
            <a:r>
              <a:rPr lang="en-US" sz="4000" dirty="0" err="1">
                <a:solidFill>
                  <a:srgbClr val="0000FF"/>
                </a:solidFill>
                <a:latin typeface="Times New Roman" pitchFamily="18" charset="0"/>
                <a:cs typeface="Times New Roman" pitchFamily="18" charset="0"/>
              </a:rPr>
              <a:t>bài</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tập</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cô</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giao</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về</a:t>
            </a:r>
            <a:r>
              <a:rPr lang="en-US" sz="4000" dirty="0">
                <a:solidFill>
                  <a:srgbClr val="0000FF"/>
                </a:solidFill>
                <a:latin typeface="Times New Roman" pitchFamily="18" charset="0"/>
                <a:cs typeface="Times New Roman" pitchFamily="18" charset="0"/>
              </a:rPr>
              <a:t> </a:t>
            </a:r>
            <a:r>
              <a:rPr lang="en-US" sz="4000" dirty="0" err="1">
                <a:solidFill>
                  <a:srgbClr val="0000FF"/>
                </a:solidFill>
                <a:latin typeface="Times New Roman" pitchFamily="18" charset="0"/>
                <a:cs typeface="Times New Roman" pitchFamily="18" charset="0"/>
              </a:rPr>
              <a:t>nhà</a:t>
            </a:r>
            <a:r>
              <a:rPr lang="en-US" sz="40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51719" y="685800"/>
            <a:ext cx="9220200" cy="769441"/>
          </a:xfrm>
          <a:prstGeom prst="rect">
            <a:avLst/>
          </a:prstGeom>
        </p:spPr>
        <p:txBody>
          <a:bodyPr wrap="square">
            <a:spAutoFit/>
          </a:bodyPr>
          <a:lstStyle/>
          <a:p>
            <a:r>
              <a:rPr lang="en-US" sz="4400" b="1" dirty="0">
                <a:solidFill>
                  <a:srgbClr val="FF0066"/>
                </a:solidFill>
                <a:latin typeface="Times New Roman" pitchFamily="18" charset="0"/>
                <a:cs typeface="Times New Roman" pitchFamily="18" charset="0"/>
              </a:rPr>
              <a:t>II. </a:t>
            </a:r>
            <a:r>
              <a:rPr lang="en-US" sz="4400" b="1" dirty="0" err="1">
                <a:solidFill>
                  <a:srgbClr val="FF0066"/>
                </a:solidFill>
                <a:latin typeface="Times New Roman" pitchFamily="18" charset="0"/>
                <a:cs typeface="Times New Roman" pitchFamily="18" charset="0"/>
              </a:rPr>
              <a:t>Kế</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hoạch</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hoạt</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động</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tuần</a:t>
            </a:r>
            <a:r>
              <a:rPr lang="en-US" sz="4400" b="1" dirty="0">
                <a:solidFill>
                  <a:srgbClr val="FF0066"/>
                </a:solidFill>
                <a:latin typeface="Times New Roman" pitchFamily="18" charset="0"/>
                <a:cs typeface="Times New Roman" pitchFamily="18" charset="0"/>
              </a:rPr>
              <a:t> </a:t>
            </a:r>
            <a:r>
              <a:rPr lang="en-US" sz="4400" b="1" dirty="0" err="1">
                <a:solidFill>
                  <a:srgbClr val="FF0066"/>
                </a:solidFill>
                <a:latin typeface="Times New Roman" pitchFamily="18" charset="0"/>
                <a:cs typeface="Times New Roman" pitchFamily="18" charset="0"/>
              </a:rPr>
              <a:t>tới</a:t>
            </a:r>
            <a:r>
              <a:rPr lang="en-US" sz="4400" b="1" dirty="0">
                <a:solidFill>
                  <a:srgbClr val="FF0066"/>
                </a:solidFill>
                <a:latin typeface="Times New Roman" pitchFamily="18" charset="0"/>
                <a:cs typeface="Times New Roman" pitchFamily="18" charset="0"/>
              </a:rPr>
              <a:t>.</a:t>
            </a:r>
          </a:p>
        </p:txBody>
      </p:sp>
      <p:sp>
        <p:nvSpPr>
          <p:cNvPr id="34" name="TextBox 33"/>
          <p:cNvSpPr txBox="1"/>
          <p:nvPr/>
        </p:nvSpPr>
        <p:spPr>
          <a:xfrm>
            <a:off x="837224" y="1600200"/>
            <a:ext cx="14728213" cy="1446550"/>
          </a:xfrm>
          <a:prstGeom prst="rect">
            <a:avLst/>
          </a:prstGeom>
          <a:noFill/>
        </p:spPr>
        <p:txBody>
          <a:bodyPr wrap="square" rtlCol="0">
            <a:spAutoFit/>
          </a:bodyPr>
          <a:lstStyle/>
          <a:p>
            <a:pPr algn="just"/>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Tiếp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tục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thực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hiện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tốt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nền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nếp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học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tập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đến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lớp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đúng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giờ</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tham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gia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đua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tuần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học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tốt</a:t>
            </a:r>
            <a:r>
              <a:rPr lang="en-US" sz="4400" dirty="0">
                <a:solidFill>
                  <a:srgbClr val="0000FF"/>
                </a:solidFill>
                <a:latin typeface="Times New Roman" pitchFamily="18" charset="0"/>
                <a:cs typeface="Times New Roman" pitchFamily="18" charset="0"/>
              </a:rPr>
              <a:t> do </a:t>
            </a:r>
            <a:r>
              <a:rPr lang="en-US" sz="4400" dirty="0" err="1">
                <a:solidFill>
                  <a:srgbClr val="0000FF"/>
                </a:solidFill>
                <a:latin typeface="Times New Roman" pitchFamily="18" charset="0"/>
                <a:cs typeface="Times New Roman" pitchFamily="18" charset="0"/>
              </a:rPr>
              <a:t>đội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cờ</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đỏ</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tổ</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chức</a:t>
            </a:r>
            <a:r>
              <a:rPr lang="en-US" sz="4400" dirty="0">
                <a:solidFill>
                  <a:srgbClr val="0000FF"/>
                </a:solidFill>
                <a:latin typeface="Times New Roman" pitchFamily="18" charset="0"/>
                <a:cs typeface="Times New Roman" pitchFamily="18" charset="0"/>
              </a:rPr>
              <a:t>.</a:t>
            </a:r>
          </a:p>
        </p:txBody>
      </p:sp>
      <p:sp>
        <p:nvSpPr>
          <p:cNvPr id="35" name="TextBox 34"/>
          <p:cNvSpPr txBox="1"/>
          <p:nvPr/>
        </p:nvSpPr>
        <p:spPr>
          <a:xfrm>
            <a:off x="809930" y="3132624"/>
            <a:ext cx="14739801" cy="1446550"/>
          </a:xfrm>
          <a:prstGeom prst="rect">
            <a:avLst/>
          </a:prstGeom>
          <a:noFill/>
        </p:spPr>
        <p:txBody>
          <a:bodyPr wrap="square" rtlCol="0">
            <a:spAutoFit/>
          </a:bodyPr>
          <a:lstStyle/>
          <a:p>
            <a:pPr algn="just"/>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Thực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hiện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tốt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việc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làm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bài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tập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đầy</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đủ</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chăm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chỉ</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học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tập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không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nói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chuyện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riêng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trong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giờ</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học</a:t>
            </a:r>
            <a:r>
              <a:rPr lang="en-US" sz="4400" dirty="0">
                <a:solidFill>
                  <a:srgbClr val="0000FF"/>
                </a:solidFill>
                <a:latin typeface="Times New Roman" pitchFamily="18" charset="0"/>
                <a:cs typeface="Times New Roman" pitchFamily="18" charset="0"/>
              </a:rPr>
              <a:t>. </a:t>
            </a:r>
          </a:p>
        </p:txBody>
      </p:sp>
      <p:sp>
        <p:nvSpPr>
          <p:cNvPr id="37" name="TextBox 36"/>
          <p:cNvSpPr txBox="1"/>
          <p:nvPr/>
        </p:nvSpPr>
        <p:spPr>
          <a:xfrm>
            <a:off x="809930" y="4724133"/>
            <a:ext cx="14782799" cy="1446550"/>
          </a:xfrm>
          <a:prstGeom prst="rect">
            <a:avLst/>
          </a:prstGeom>
          <a:noFill/>
        </p:spPr>
        <p:txBody>
          <a:bodyPr wrap="square" rtlCol="0">
            <a:spAutoFit/>
          </a:bodyPr>
          <a:lstStyle/>
          <a:p>
            <a:pPr algn="just"/>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Thực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hiện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tốt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vệ</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sinh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cá</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nhân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vệ</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sinh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lớp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học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Tham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gia</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sinh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hoạt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tập</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thể</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nghiêm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túc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và</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hoạt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thành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tốt</a:t>
            </a:r>
            <a:r>
              <a:rPr lang="en-US" sz="4400" dirty="0">
                <a:solidFill>
                  <a:srgbClr val="0000FF"/>
                </a:solidFill>
                <a:latin typeface="Times New Roman" pitchFamily="18" charset="0"/>
                <a:cs typeface="Times New Roman" pitchFamily="18" charset="0"/>
              </a:rPr>
              <a:t>   </a:t>
            </a:r>
          </a:p>
        </p:txBody>
      </p:sp>
      <p:sp>
        <p:nvSpPr>
          <p:cNvPr id="18" name="TextBox 17"/>
          <p:cNvSpPr txBox="1"/>
          <p:nvPr/>
        </p:nvSpPr>
        <p:spPr>
          <a:xfrm>
            <a:off x="768418" y="6400800"/>
            <a:ext cx="14739801" cy="1446550"/>
          </a:xfrm>
          <a:prstGeom prst="rect">
            <a:avLst/>
          </a:prstGeom>
          <a:noFill/>
        </p:spPr>
        <p:txBody>
          <a:bodyPr wrap="square" rtlCol="0">
            <a:spAutoFit/>
          </a:bodyPr>
          <a:lstStyle/>
          <a:p>
            <a:pPr algn="just"/>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Khắc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phục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những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tồn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tại</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trong</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tuần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trước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để</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hoàn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thành</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xuất</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sắc</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nhiệm</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vụ</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tuần</a:t>
            </a:r>
            <a:r>
              <a:rPr lang="en-US" sz="4400" dirty="0">
                <a:solidFill>
                  <a:srgbClr val="0000FF"/>
                </a:solidFill>
                <a:latin typeface="Times New Roman" pitchFamily="18" charset="0"/>
                <a:cs typeface="Times New Roman" pitchFamily="18" charset="0"/>
              </a:rPr>
              <a:t> </a:t>
            </a:r>
            <a:r>
              <a:rPr lang="en-US" sz="4400" dirty="0" err="1">
                <a:solidFill>
                  <a:srgbClr val="0000FF"/>
                </a:solidFill>
                <a:latin typeface="Times New Roman" pitchFamily="18" charset="0"/>
                <a:cs typeface="Times New Roman" pitchFamily="18" charset="0"/>
              </a:rPr>
              <a:t>này</a:t>
            </a:r>
            <a:r>
              <a:rPr lang="en-US" sz="4400"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6223973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fill="hold"/>
                                        <p:tgtEl>
                                          <p:spTgt spid="37"/>
                                        </p:tgtEl>
                                        <p:attrNameLst>
                                          <p:attrName>ppt_x</p:attrName>
                                        </p:attrNameLst>
                                      </p:cBhvr>
                                      <p:tavLst>
                                        <p:tav tm="0">
                                          <p:val>
                                            <p:strVal val="#ppt_x"/>
                                          </p:val>
                                        </p:tav>
                                        <p:tav tm="100000">
                                          <p:val>
                                            <p:strVal val="#ppt_x"/>
                                          </p:val>
                                        </p:tav>
                                      </p:tavLst>
                                    </p:anim>
                                    <p:anim calcmode="lin" valueType="num">
                                      <p:cBhvr additive="base">
                                        <p:cTn id="1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03573" y="533400"/>
            <a:ext cx="11730546" cy="861774"/>
          </a:xfrm>
          <a:prstGeom prst="rect">
            <a:avLst/>
          </a:prstGeom>
        </p:spPr>
        <p:txBody>
          <a:bodyPr wrap="square">
            <a:spAutoFit/>
          </a:bodyPr>
          <a:lstStyle/>
          <a:p>
            <a:r>
              <a:rPr lang="en-US" sz="5000" b="1" dirty="0">
                <a:solidFill>
                  <a:srgbClr val="FF0066"/>
                </a:solidFill>
                <a:latin typeface="Times New Roman" pitchFamily="18" charset="0"/>
                <a:cs typeface="Times New Roman" pitchFamily="18" charset="0"/>
              </a:rPr>
              <a:t>III. </a:t>
            </a:r>
            <a:r>
              <a:rPr lang="en-US" sz="5000" b="1" dirty="0" err="1">
                <a:solidFill>
                  <a:srgbClr val="FF0066"/>
                </a:solidFill>
                <a:latin typeface="Times New Roman" pitchFamily="18" charset="0"/>
                <a:cs typeface="Times New Roman" pitchFamily="18" charset="0"/>
              </a:rPr>
              <a:t>Sinh</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hoạt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chủ</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đề</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Nét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riêng</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của</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em</a:t>
            </a:r>
            <a:r>
              <a:rPr lang="en-US" sz="5000" b="1" dirty="0">
                <a:solidFill>
                  <a:srgbClr val="FF0066"/>
                </a:solidFill>
                <a:latin typeface="Times New Roman" pitchFamily="18" charset="0"/>
                <a:cs typeface="Times New Roman" pitchFamily="18" charset="0"/>
              </a:rPr>
              <a:t>”.</a:t>
            </a:r>
          </a:p>
        </p:txBody>
      </p:sp>
      <p:sp>
        <p:nvSpPr>
          <p:cNvPr id="16" name="TextBox 15"/>
          <p:cNvSpPr txBox="1"/>
          <p:nvPr/>
        </p:nvSpPr>
        <p:spPr>
          <a:xfrm>
            <a:off x="837225" y="1524000"/>
            <a:ext cx="15005646" cy="861774"/>
          </a:xfrm>
          <a:prstGeom prst="rect">
            <a:avLst/>
          </a:prstGeom>
          <a:noFill/>
        </p:spPr>
        <p:txBody>
          <a:bodyPr wrap="none" rtlCol="0">
            <a:spAutoFit/>
          </a:bodyPr>
          <a:lstStyle/>
          <a:p>
            <a:r>
              <a:rPr lang="en-US" sz="5000" b="1" dirty="0">
                <a:solidFill>
                  <a:srgbClr val="FF00FF"/>
                </a:solidFill>
                <a:latin typeface="Times New Roman" pitchFamily="18" charset="0"/>
                <a:cs typeface="Times New Roman" pitchFamily="18" charset="0"/>
              </a:rPr>
              <a:t>1) Chia </a:t>
            </a:r>
            <a:r>
              <a:rPr lang="en-US" sz="5000" b="1" dirty="0" err="1">
                <a:solidFill>
                  <a:srgbClr val="FF00FF"/>
                </a:solidFill>
                <a:latin typeface="Times New Roman" pitchFamily="18" charset="0"/>
                <a:cs typeface="Times New Roman" pitchFamily="18" charset="0"/>
              </a:rPr>
              <a:t>sẻ</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nét</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chung</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của</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các</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thành</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viên</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trong</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gia</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đình</a:t>
            </a:r>
            <a:endParaRPr lang="en-US" sz="5000" b="1" dirty="0">
              <a:solidFill>
                <a:srgbClr val="FF00FF"/>
              </a:solidFill>
              <a:latin typeface="Times New Roman" pitchFamily="18" charset="0"/>
              <a:cs typeface="Times New Roman" pitchFamily="18" charset="0"/>
            </a:endParaRPr>
          </a:p>
        </p:txBody>
      </p:sp>
      <p:sp>
        <p:nvSpPr>
          <p:cNvPr id="17" name="TextBox 16"/>
          <p:cNvSpPr txBox="1"/>
          <p:nvPr/>
        </p:nvSpPr>
        <p:spPr>
          <a:xfrm>
            <a:off x="901192" y="2895600"/>
            <a:ext cx="7717813" cy="3939540"/>
          </a:xfrm>
          <a:prstGeom prst="rect">
            <a:avLst/>
          </a:prstGeom>
          <a:noFill/>
        </p:spPr>
        <p:txBody>
          <a:bodyPr wrap="square" rtlCol="0">
            <a:spAutoFit/>
          </a:bodyPr>
          <a:lstStyle/>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Hãy</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cùng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nhau</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sinh</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hoạt</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nhóm</a:t>
            </a:r>
            <a:r>
              <a:rPr lang="en-US" sz="5000" dirty="0">
                <a:solidFill>
                  <a:srgbClr val="0000FF"/>
                </a:solidFill>
                <a:latin typeface="Times New Roman" pitchFamily="18" charset="0"/>
                <a:cs typeface="Times New Roman" pitchFamily="18" charset="0"/>
              </a:rPr>
              <a:t> 4 </a:t>
            </a:r>
            <a:r>
              <a:rPr lang="en-US" sz="5000" dirty="0" err="1">
                <a:solidFill>
                  <a:srgbClr val="0000FF"/>
                </a:solidFill>
                <a:latin typeface="Times New Roman" pitchFamily="18" charset="0"/>
                <a:cs typeface="Times New Roman" pitchFamily="18" charset="0"/>
              </a:rPr>
              <a:t>để</a:t>
            </a:r>
            <a:r>
              <a:rPr lang="en-US" sz="5000" dirty="0">
                <a:solidFill>
                  <a:srgbClr val="0000FF"/>
                </a:solidFill>
                <a:latin typeface="Times New Roman" pitchFamily="18" charset="0"/>
                <a:cs typeface="Times New Roman" pitchFamily="18" charset="0"/>
              </a:rPr>
              <a:t> chia </a:t>
            </a:r>
            <a:r>
              <a:rPr lang="en-US" sz="5000" dirty="0" err="1">
                <a:solidFill>
                  <a:srgbClr val="0000FF"/>
                </a:solidFill>
                <a:latin typeface="Times New Roman" pitchFamily="18" charset="0"/>
                <a:cs typeface="Times New Roman" pitchFamily="18" charset="0"/>
              </a:rPr>
              <a:t>sẻ</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những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đặc</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điểm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bề</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ngoài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mà</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em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được</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thừa</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hưởng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như</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nụ</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cười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mái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tóc</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hàm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răng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làn</a:t>
            </a:r>
            <a:r>
              <a:rPr lang="en-US" sz="5000" dirty="0">
                <a:solidFill>
                  <a:srgbClr val="0000FF"/>
                </a:solidFill>
                <a:latin typeface="Times New Roman" pitchFamily="18" charset="0"/>
                <a:cs typeface="Times New Roman" pitchFamily="18" charset="0"/>
              </a:rPr>
              <a:t> da,… </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659" t="33933" r="5001" b="39761"/>
          <a:stretch/>
        </p:blipFill>
        <p:spPr bwMode="auto">
          <a:xfrm>
            <a:off x="8824119" y="2557315"/>
            <a:ext cx="6694694" cy="628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4065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72175" y="457200"/>
            <a:ext cx="12828744" cy="861774"/>
          </a:xfrm>
          <a:prstGeom prst="rect">
            <a:avLst/>
          </a:prstGeom>
        </p:spPr>
        <p:txBody>
          <a:bodyPr wrap="square">
            <a:spAutoFit/>
          </a:bodyPr>
          <a:lstStyle/>
          <a:p>
            <a:r>
              <a:rPr lang="en-US" sz="5000" b="1" dirty="0">
                <a:solidFill>
                  <a:srgbClr val="FF0066"/>
                </a:solidFill>
                <a:latin typeface="Times New Roman" pitchFamily="18" charset="0"/>
                <a:cs typeface="Times New Roman" pitchFamily="18" charset="0"/>
              </a:rPr>
              <a:t>III. </a:t>
            </a:r>
            <a:r>
              <a:rPr lang="en-US" sz="5000" b="1" dirty="0" err="1">
                <a:solidFill>
                  <a:srgbClr val="FF0066"/>
                </a:solidFill>
                <a:latin typeface="Times New Roman" pitchFamily="18" charset="0"/>
                <a:cs typeface="Times New Roman" pitchFamily="18" charset="0"/>
              </a:rPr>
              <a:t>Sinh</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hoạt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chủ</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đề</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Nét</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riêng</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của</a:t>
            </a:r>
            <a:r>
              <a:rPr lang="en-US" sz="5000" b="1" dirty="0">
                <a:solidFill>
                  <a:srgbClr val="FF0066"/>
                </a:solidFill>
                <a:latin typeface="Times New Roman" pitchFamily="18" charset="0"/>
                <a:cs typeface="Times New Roman" pitchFamily="18" charset="0"/>
              </a:rPr>
              <a:t> </a:t>
            </a:r>
            <a:r>
              <a:rPr lang="en-US" sz="5000" b="1" dirty="0" err="1">
                <a:solidFill>
                  <a:srgbClr val="FF0066"/>
                </a:solidFill>
                <a:latin typeface="Times New Roman" pitchFamily="18" charset="0"/>
                <a:cs typeface="Times New Roman" pitchFamily="18" charset="0"/>
              </a:rPr>
              <a:t>em</a:t>
            </a:r>
            <a:r>
              <a:rPr lang="en-US" sz="5000" b="1" dirty="0">
                <a:solidFill>
                  <a:srgbClr val="FF0066"/>
                </a:solidFill>
                <a:latin typeface="Times New Roman" pitchFamily="18" charset="0"/>
                <a:cs typeface="Times New Roman" pitchFamily="18" charset="0"/>
              </a:rPr>
              <a:t>”.</a:t>
            </a:r>
          </a:p>
        </p:txBody>
      </p:sp>
      <p:sp>
        <p:nvSpPr>
          <p:cNvPr id="16" name="TextBox 15"/>
          <p:cNvSpPr txBox="1"/>
          <p:nvPr/>
        </p:nvSpPr>
        <p:spPr>
          <a:xfrm>
            <a:off x="801506" y="1516965"/>
            <a:ext cx="12463668" cy="861774"/>
          </a:xfrm>
          <a:prstGeom prst="rect">
            <a:avLst/>
          </a:prstGeom>
          <a:noFill/>
        </p:spPr>
        <p:txBody>
          <a:bodyPr wrap="none" rtlCol="0">
            <a:spAutoFit/>
          </a:bodyPr>
          <a:lstStyle/>
          <a:p>
            <a:r>
              <a:rPr lang="en-US" sz="5000" b="1" dirty="0">
                <a:solidFill>
                  <a:srgbClr val="FF00FF"/>
                </a:solidFill>
                <a:latin typeface="Times New Roman" pitchFamily="18" charset="0"/>
                <a:cs typeface="Times New Roman" pitchFamily="18" charset="0"/>
              </a:rPr>
              <a:t>2) </a:t>
            </a:r>
            <a:r>
              <a:rPr lang="en-US" sz="5000" b="1" dirty="0" err="1">
                <a:solidFill>
                  <a:srgbClr val="FF00FF"/>
                </a:solidFill>
                <a:latin typeface="Times New Roman" pitchFamily="18" charset="0"/>
                <a:cs typeface="Times New Roman" pitchFamily="18" charset="0"/>
              </a:rPr>
              <a:t>Chơi</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trò</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chơi</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tôi</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nhận</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ra</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bạn</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nhờ</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điều</a:t>
            </a:r>
            <a:r>
              <a:rPr lang="en-US" sz="5000" b="1" dirty="0">
                <a:solidFill>
                  <a:srgbClr val="FF00FF"/>
                </a:solidFill>
                <a:latin typeface="Times New Roman" pitchFamily="18" charset="0"/>
                <a:cs typeface="Times New Roman" pitchFamily="18" charset="0"/>
              </a:rPr>
              <a:t> </a:t>
            </a:r>
            <a:r>
              <a:rPr lang="en-US" sz="5000" b="1" dirty="0" err="1">
                <a:solidFill>
                  <a:srgbClr val="FF00FF"/>
                </a:solidFill>
                <a:latin typeface="Times New Roman" pitchFamily="18" charset="0"/>
                <a:cs typeface="Times New Roman" pitchFamily="18" charset="0"/>
              </a:rPr>
              <a:t>gì</a:t>
            </a:r>
            <a:r>
              <a:rPr lang="en-US" sz="5000" b="1" dirty="0">
                <a:solidFill>
                  <a:srgbClr val="FF00FF"/>
                </a:solidFill>
                <a:latin typeface="Times New Roman" pitchFamily="18" charset="0"/>
                <a:cs typeface="Times New Roman" pitchFamily="18" charset="0"/>
              </a:rPr>
              <a:t>?</a:t>
            </a:r>
          </a:p>
        </p:txBody>
      </p:sp>
      <p:sp>
        <p:nvSpPr>
          <p:cNvPr id="17" name="TextBox 16"/>
          <p:cNvSpPr txBox="1"/>
          <p:nvPr/>
        </p:nvSpPr>
        <p:spPr>
          <a:xfrm>
            <a:off x="670719" y="2611477"/>
            <a:ext cx="7717813" cy="5478423"/>
          </a:xfrm>
          <a:prstGeom prst="rect">
            <a:avLst/>
          </a:prstGeom>
          <a:noFill/>
        </p:spPr>
        <p:txBody>
          <a:bodyPr wrap="square" rtlCol="0">
            <a:spAutoFit/>
          </a:bodyPr>
          <a:lstStyle/>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Hãy</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cùng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nhau</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sinh</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hoạt</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nhóm</a:t>
            </a:r>
            <a:r>
              <a:rPr lang="en-US" sz="5000" dirty="0">
                <a:solidFill>
                  <a:srgbClr val="0000FF"/>
                </a:solidFill>
                <a:latin typeface="Times New Roman" pitchFamily="18" charset="0"/>
                <a:cs typeface="Times New Roman" pitchFamily="18" charset="0"/>
              </a:rPr>
              <a:t> 2:</a:t>
            </a:r>
          </a:p>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Tưởng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tượng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khi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đã</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lớn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gặp</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lại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nhau</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em</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sẽ</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nhận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ra</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bạn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nhờ</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nét</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riêng</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nào</a:t>
            </a:r>
            <a:r>
              <a:rPr lang="en-US" sz="5000" dirty="0">
                <a:solidFill>
                  <a:srgbClr val="0000FF"/>
                </a:solidFill>
                <a:latin typeface="Times New Roman" pitchFamily="18" charset="0"/>
                <a:cs typeface="Times New Roman" pitchFamily="18" charset="0"/>
              </a:rPr>
              <a:t>?</a:t>
            </a:r>
          </a:p>
          <a:p>
            <a:pPr algn="just"/>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Hãy</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nói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với</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bạn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mình</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sẽ</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nhận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ra</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bạn</a:t>
            </a:r>
            <a:r>
              <a:rPr lang="en-US" sz="5000" dirty="0">
                <a:solidFill>
                  <a:srgbClr val="0000FF"/>
                </a:solidFill>
                <a:latin typeface="Times New Roman" pitchFamily="18" charset="0"/>
                <a:cs typeface="Times New Roman" pitchFamily="18" charset="0"/>
              </a:rPr>
              <a:t> </a:t>
            </a:r>
            <a:r>
              <a:rPr lang="en-US" sz="5000" dirty="0" err="1">
                <a:solidFill>
                  <a:srgbClr val="0000FF"/>
                </a:solidFill>
                <a:latin typeface="Times New Roman" pitchFamily="18" charset="0"/>
                <a:cs typeface="Times New Roman" pitchFamily="18" charset="0"/>
              </a:rPr>
              <a:t>nhờ</a:t>
            </a:r>
            <a:r>
              <a:rPr lang="en-US" sz="5000" dirty="0">
                <a:solidFill>
                  <a:srgbClr val="0000FF"/>
                </a:solidFill>
                <a:latin typeface="Times New Roman" pitchFamily="18" charset="0"/>
                <a:cs typeface="Times New Roman" pitchFamily="18" charset="0"/>
              </a:rPr>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782" t="36157" r="16761" b="27333"/>
          <a:stretch/>
        </p:blipFill>
        <p:spPr bwMode="auto">
          <a:xfrm>
            <a:off x="8519319" y="2391439"/>
            <a:ext cx="7315200" cy="606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82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9319" y="685800"/>
            <a:ext cx="13688299" cy="707886"/>
          </a:xfrm>
          <a:prstGeom prst="rect">
            <a:avLst/>
          </a:prstGeom>
        </p:spPr>
        <p:txBody>
          <a:bodyPr wrap="none">
            <a:spAutoFit/>
          </a:bodyPr>
          <a:lstStyle/>
          <a:p>
            <a:r>
              <a:rPr lang="en-US" sz="4000" b="1" dirty="0">
                <a:solidFill>
                  <a:srgbClr val="FF0000"/>
                </a:solidFill>
                <a:latin typeface="Times New Roman" pitchFamily="18" charset="0"/>
                <a:cs typeface="Times New Roman" pitchFamily="18" charset="0"/>
              </a:rPr>
              <a:t>IV. </a:t>
            </a:r>
            <a:r>
              <a:rPr lang="en-US" sz="4000" b="1" dirty="0" err="1">
                <a:solidFill>
                  <a:srgbClr val="FF0000"/>
                </a:solidFill>
                <a:latin typeface="Times New Roman" pitchFamily="18" charset="0"/>
                <a:cs typeface="Times New Roman" pitchFamily="18" charset="0"/>
              </a:rPr>
              <a:t>Kiện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toàn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tổ</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chức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Đội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Thiếu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niên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tiền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phong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Hồ</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Chí</a:t>
            </a:r>
            <a:r>
              <a:rPr lang="en-US" sz="4000" b="1" dirty="0">
                <a:solidFill>
                  <a:srgbClr val="FF0000"/>
                </a:solidFill>
                <a:latin typeface="Times New Roman" pitchFamily="18" charset="0"/>
                <a:cs typeface="Times New Roman" pitchFamily="18" charset="0"/>
              </a:rPr>
              <a:t> Minh</a:t>
            </a:r>
            <a:endParaRPr lang="en-US" sz="4000" dirty="0">
              <a:solidFill>
                <a:srgbClr val="FF0000"/>
              </a:solidFill>
              <a:latin typeface="Times New Roman" pitchFamily="18" charset="0"/>
              <a:cs typeface="Times New Roman" pitchFamily="18" charset="0"/>
            </a:endParaRPr>
          </a:p>
        </p:txBody>
      </p:sp>
      <p:pic>
        <p:nvPicPr>
          <p:cNvPr id="1026" name="Picture 2" descr="Phát hành bộ tem &quot;Đội Thiếu niên Tiền phong Hồ Chí Minh&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319" y="2032000"/>
            <a:ext cx="4419600" cy="5207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Xây dựng và phát triển Đội Thiếu niên tiền phong Hồ Chí Min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1837" y="2057400"/>
            <a:ext cx="4561681"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ĐỘI THIẾU NIÊN TIỀN PHONG HỒ CHÍ MI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919" y="2057400"/>
            <a:ext cx="44196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09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ài liệu đến các em học sinh, đội viên (Phần 1) | Trường THCS Thông Tây H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19" y="228600"/>
            <a:ext cx="12954000" cy="876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89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6919" y="609600"/>
            <a:ext cx="14728213" cy="553998"/>
          </a:xfrm>
          <a:prstGeom prst="rect">
            <a:avLst/>
          </a:prstGeom>
          <a:noFill/>
        </p:spPr>
        <p:txBody>
          <a:bodyPr wrap="square" rtlCol="0">
            <a:spAutoFit/>
          </a:bodyPr>
          <a:lstStyle/>
          <a:p>
            <a:pPr algn="just"/>
            <a:r>
              <a:rPr lang="en-US" sz="3000" dirty="0">
                <a:solidFill>
                  <a:srgbClr val="0000FF"/>
                </a:solidFill>
                <a:latin typeface="Times New Roman" pitchFamily="18" charset="0"/>
                <a:cs typeface="Times New Roman" pitchFamily="18" charset="0"/>
              </a:rPr>
              <a:t>1. </a:t>
            </a:r>
            <a:r>
              <a:rPr lang="en-US" sz="3000" dirty="0" err="1">
                <a:solidFill>
                  <a:srgbClr val="0000FF"/>
                </a:solidFill>
                <a:latin typeface="Times New Roman" pitchFamily="18" charset="0"/>
                <a:cs typeface="Times New Roman" pitchFamily="18" charset="0"/>
              </a:rPr>
              <a:t>Đội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Thiếu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niên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tiền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phong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Hồ</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Chí</a:t>
            </a:r>
            <a:r>
              <a:rPr lang="en-US" sz="3000" dirty="0">
                <a:solidFill>
                  <a:srgbClr val="0000FF"/>
                </a:solidFill>
                <a:latin typeface="Times New Roman" pitchFamily="18" charset="0"/>
                <a:cs typeface="Times New Roman" pitchFamily="18" charset="0"/>
              </a:rPr>
              <a:t> Minh </a:t>
            </a:r>
            <a:r>
              <a:rPr lang="en-US" sz="3000" dirty="0" err="1">
                <a:solidFill>
                  <a:srgbClr val="0000FF"/>
                </a:solidFill>
                <a:latin typeface="Times New Roman" pitchFamily="18" charset="0"/>
                <a:cs typeface="Times New Roman" pitchFamily="18" charset="0"/>
              </a:rPr>
              <a:t>được</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thành</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lập</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vào</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ngày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tháng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năm</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nào</a:t>
            </a:r>
            <a:r>
              <a:rPr lang="en-US" sz="3000" dirty="0">
                <a:solidFill>
                  <a:srgbClr val="0000FF"/>
                </a:solidFill>
                <a:latin typeface="Times New Roman" pitchFamily="18" charset="0"/>
                <a:cs typeface="Times New Roman" pitchFamily="18" charset="0"/>
              </a:rPr>
              <a:t>?.</a:t>
            </a:r>
          </a:p>
        </p:txBody>
      </p:sp>
      <p:sp>
        <p:nvSpPr>
          <p:cNvPr id="7" name="TextBox 6"/>
          <p:cNvSpPr txBox="1"/>
          <p:nvPr/>
        </p:nvSpPr>
        <p:spPr>
          <a:xfrm>
            <a:off x="564357" y="1295400"/>
            <a:ext cx="14728213" cy="1938992"/>
          </a:xfrm>
          <a:prstGeom prst="rect">
            <a:avLst/>
          </a:prstGeom>
          <a:noFill/>
        </p:spPr>
        <p:txBody>
          <a:bodyPr wrap="square" rtlCol="0">
            <a:spAutoFit/>
          </a:bodyPr>
          <a:lstStyle/>
          <a:p>
            <a:pPr algn="just"/>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Đội</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Thiếu</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niên</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tiền</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phong</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Hồ</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Chí</a:t>
            </a:r>
            <a:r>
              <a:rPr lang="en-US" sz="3000" dirty="0">
                <a:solidFill>
                  <a:srgbClr val="C00000"/>
                </a:solidFill>
                <a:latin typeface="Times New Roman" pitchFamily="18" charset="0"/>
                <a:cs typeface="Times New Roman" pitchFamily="18" charset="0"/>
              </a:rPr>
              <a:t> Minh </a:t>
            </a:r>
            <a:r>
              <a:rPr lang="en-US" sz="3000" dirty="0" err="1">
                <a:solidFill>
                  <a:srgbClr val="C00000"/>
                </a:solidFill>
                <a:latin typeface="Times New Roman" pitchFamily="18" charset="0"/>
                <a:cs typeface="Times New Roman" pitchFamily="18" charset="0"/>
              </a:rPr>
              <a:t>được</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thành</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lập</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vào</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ngày</a:t>
            </a:r>
            <a:r>
              <a:rPr lang="en-US" sz="3000" dirty="0">
                <a:solidFill>
                  <a:srgbClr val="C00000"/>
                </a:solidFill>
                <a:latin typeface="Times New Roman" pitchFamily="18" charset="0"/>
                <a:cs typeface="Times New Roman" pitchFamily="18" charset="0"/>
              </a:rPr>
              <a:t> 15 </a:t>
            </a:r>
            <a:r>
              <a:rPr lang="en-US" sz="3000" dirty="0" err="1">
                <a:solidFill>
                  <a:srgbClr val="C00000"/>
                </a:solidFill>
                <a:latin typeface="Times New Roman" pitchFamily="18" charset="0"/>
                <a:cs typeface="Times New Roman" pitchFamily="18" charset="0"/>
              </a:rPr>
              <a:t>tháng</a:t>
            </a:r>
            <a:r>
              <a:rPr lang="en-US" sz="3000" dirty="0">
                <a:solidFill>
                  <a:srgbClr val="C00000"/>
                </a:solidFill>
                <a:latin typeface="Times New Roman" pitchFamily="18" charset="0"/>
                <a:cs typeface="Times New Roman" pitchFamily="18" charset="0"/>
              </a:rPr>
              <a:t> 5 </a:t>
            </a:r>
            <a:r>
              <a:rPr lang="en-US" sz="3000" dirty="0" err="1">
                <a:solidFill>
                  <a:srgbClr val="C00000"/>
                </a:solidFill>
                <a:latin typeface="Times New Roman" pitchFamily="18" charset="0"/>
                <a:cs typeface="Times New Roman" pitchFamily="18" charset="0"/>
              </a:rPr>
              <a:t>năm</a:t>
            </a:r>
            <a:r>
              <a:rPr lang="en-US" sz="3000" dirty="0">
                <a:solidFill>
                  <a:srgbClr val="C00000"/>
                </a:solidFill>
                <a:latin typeface="Times New Roman" pitchFamily="18" charset="0"/>
                <a:cs typeface="Times New Roman" pitchFamily="18" charset="0"/>
              </a:rPr>
              <a:t> 1941 </a:t>
            </a:r>
            <a:r>
              <a:rPr lang="vi-VN" sz="3000" dirty="0">
                <a:solidFill>
                  <a:srgbClr val="C00000"/>
                </a:solidFill>
                <a:latin typeface="Times New Roman" pitchFamily="18" charset="0"/>
                <a:cs typeface="Times New Roman" pitchFamily="18" charset="0"/>
              </a:rPr>
              <a:t>tại thôn Nà Mạ, xã Trường Hà, huyện Hà Quảng, tỉnh Cao Bằng, Đội Nhi đồng cứu quốc đầu tiên được thành lập và là thành viên của Mặt trận Việt Minh, hoạt động theo điều lệ của Mặt trận Việt Minh với nội dung “Dự bị đánh Tây, đánh Nhật làm cho Việt Nam hoàn toàn độc lập”</a:t>
            </a:r>
            <a:endParaRPr lang="en-US" sz="3000" dirty="0">
              <a:solidFill>
                <a:srgbClr val="C00000"/>
              </a:solidFill>
              <a:latin typeface="Times New Roman" pitchFamily="18" charset="0"/>
              <a:cs typeface="Times New Roman" pitchFamily="18" charset="0"/>
            </a:endParaRPr>
          </a:p>
        </p:txBody>
      </p:sp>
      <p:sp>
        <p:nvSpPr>
          <p:cNvPr id="8" name="TextBox 7"/>
          <p:cNvSpPr txBox="1"/>
          <p:nvPr/>
        </p:nvSpPr>
        <p:spPr>
          <a:xfrm>
            <a:off x="604838" y="3228201"/>
            <a:ext cx="11724481" cy="553998"/>
          </a:xfrm>
          <a:prstGeom prst="rect">
            <a:avLst/>
          </a:prstGeom>
          <a:noFill/>
        </p:spPr>
        <p:txBody>
          <a:bodyPr wrap="square" rtlCol="0">
            <a:spAutoFit/>
          </a:bodyPr>
          <a:lstStyle/>
          <a:p>
            <a:r>
              <a:rPr lang="en-US" sz="3000" dirty="0">
                <a:solidFill>
                  <a:srgbClr val="0000FF"/>
                </a:solidFill>
                <a:latin typeface="Times New Roman" pitchFamily="18" charset="0"/>
                <a:cs typeface="Times New Roman" pitchFamily="18" charset="0"/>
              </a:rPr>
              <a:t>2. </a:t>
            </a:r>
            <a:r>
              <a:rPr lang="en-US" sz="3000" dirty="0" err="1">
                <a:solidFill>
                  <a:srgbClr val="0000FF"/>
                </a:solidFill>
                <a:latin typeface="Times New Roman" pitchFamily="18" charset="0"/>
                <a:cs typeface="Times New Roman" pitchFamily="18" charset="0"/>
              </a:rPr>
              <a:t>Hãy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nêu</a:t>
            </a:r>
            <a:r>
              <a:rPr lang="en-US" sz="3000" dirty="0">
                <a:solidFill>
                  <a:srgbClr val="0000FF"/>
                </a:solidFill>
                <a:latin typeface="Times New Roman" pitchFamily="18" charset="0"/>
                <a:cs typeface="Times New Roman" pitchFamily="18" charset="0"/>
              </a:rPr>
              <a:t> ý </a:t>
            </a:r>
            <a:r>
              <a:rPr lang="en-US" sz="3000" dirty="0" err="1">
                <a:solidFill>
                  <a:srgbClr val="0000FF"/>
                </a:solidFill>
                <a:latin typeface="Times New Roman" pitchFamily="18" charset="0"/>
                <a:cs typeface="Times New Roman" pitchFamily="18" charset="0"/>
              </a:rPr>
              <a:t>nghĩa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Huy</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hiệu</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đội</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và</a:t>
            </a:r>
            <a:r>
              <a:rPr lang="en-US" sz="3000" dirty="0">
                <a:solidFill>
                  <a:srgbClr val="0000FF"/>
                </a:solidFill>
                <a:latin typeface="Times New Roman" pitchFamily="18" charset="0"/>
                <a:cs typeface="Times New Roman" pitchFamily="18" charset="0"/>
              </a:rPr>
              <a:t> ý </a:t>
            </a:r>
            <a:r>
              <a:rPr lang="en-US" sz="3000" dirty="0" err="1">
                <a:solidFill>
                  <a:srgbClr val="0000FF"/>
                </a:solidFill>
                <a:latin typeface="Times New Roman" pitchFamily="18" charset="0"/>
                <a:cs typeface="Times New Roman" pitchFamily="18" charset="0"/>
              </a:rPr>
              <a:t>nghĩa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của</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khăn</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quàng</a:t>
            </a:r>
            <a:r>
              <a:rPr lang="en-US" sz="3000" dirty="0">
                <a:solidFill>
                  <a:srgbClr val="0000FF"/>
                </a:solidFill>
                <a:latin typeface="Times New Roman" pitchFamily="18" charset="0"/>
                <a:cs typeface="Times New Roman" pitchFamily="18" charset="0"/>
              </a:rPr>
              <a:t> </a:t>
            </a:r>
            <a:r>
              <a:rPr lang="en-US" sz="3000" dirty="0" err="1">
                <a:solidFill>
                  <a:srgbClr val="0000FF"/>
                </a:solidFill>
                <a:latin typeface="Times New Roman" pitchFamily="18" charset="0"/>
                <a:cs typeface="Times New Roman" pitchFamily="18" charset="0"/>
              </a:rPr>
              <a:t>đỏ</a:t>
            </a:r>
            <a:r>
              <a:rPr lang="en-US" sz="3000" dirty="0">
                <a:solidFill>
                  <a:srgbClr val="0000FF"/>
                </a:solidFill>
                <a:latin typeface="Times New Roman" pitchFamily="18" charset="0"/>
                <a:cs typeface="Times New Roman" pitchFamily="18" charset="0"/>
              </a:rPr>
              <a:t>?.</a:t>
            </a:r>
          </a:p>
        </p:txBody>
      </p:sp>
      <p:sp>
        <p:nvSpPr>
          <p:cNvPr id="9" name="TextBox 8"/>
          <p:cNvSpPr txBox="1"/>
          <p:nvPr/>
        </p:nvSpPr>
        <p:spPr>
          <a:xfrm>
            <a:off x="619919" y="6629400"/>
            <a:ext cx="14956813" cy="2031325"/>
          </a:xfrm>
          <a:prstGeom prst="rect">
            <a:avLst/>
          </a:prstGeom>
          <a:noFill/>
        </p:spPr>
        <p:txBody>
          <a:bodyPr wrap="square" rtlCol="0">
            <a:spAutoFit/>
          </a:bodyPr>
          <a:lstStyle/>
          <a:p>
            <a:r>
              <a:rPr lang="vi-VN" sz="3600" dirty="0"/>
              <a:t> </a:t>
            </a:r>
            <a:r>
              <a:rPr lang="en-US" sz="3600" dirty="0"/>
              <a:t>* </a:t>
            </a:r>
            <a:r>
              <a:rPr lang="vi-VN" sz="3000" dirty="0">
                <a:solidFill>
                  <a:srgbClr val="C00000"/>
                </a:solidFill>
                <a:latin typeface="Times New Roman" pitchFamily="18" charset="0"/>
                <a:cs typeface="Times New Roman" pitchFamily="18" charset="0"/>
              </a:rPr>
              <a:t>Khăn quàng đỏ là một phần cờ Tổ quốc, màu đỏ tượng trưng cho lý tưởng cách mạng</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Đeo khăn quàng đỏ, đội viên Đội TNTP Hồ Chí Minh tự hào về Tổ quốc, về Đảng Cộng sản Việt Nam, về Bác Hồ vĩ đại, về nhân dân Việt Nam anh hùng và nguyện phấn đấu để trở thành đoàn viên Đoàn Thanh niên Cộng sản Hồ Chí Minh.</a:t>
            </a:r>
            <a:endParaRPr lang="en-US" sz="3000" dirty="0">
              <a:solidFill>
                <a:srgbClr val="C00000"/>
              </a:solidFill>
              <a:latin typeface="Times New Roman" pitchFamily="18" charset="0"/>
              <a:cs typeface="Times New Roman" pitchFamily="18" charset="0"/>
            </a:endParaRPr>
          </a:p>
        </p:txBody>
      </p:sp>
      <p:sp>
        <p:nvSpPr>
          <p:cNvPr id="10" name="Rectangle 9"/>
          <p:cNvSpPr/>
          <p:nvPr/>
        </p:nvSpPr>
        <p:spPr>
          <a:xfrm>
            <a:off x="564357" y="3832999"/>
            <a:ext cx="15270162" cy="2862322"/>
          </a:xfrm>
          <a:prstGeom prst="rect">
            <a:avLst/>
          </a:prstGeom>
        </p:spPr>
        <p:txBody>
          <a:bodyPr wrap="square">
            <a:spAutoFit/>
          </a:bodyPr>
          <a:lstStyle/>
          <a:p>
            <a:r>
              <a:rPr lang="en-US" sz="3000" dirty="0">
                <a:solidFill>
                  <a:srgbClr val="C00000"/>
                </a:solidFill>
                <a:latin typeface="Times New Roman" pitchFamily="18" charset="0"/>
                <a:cs typeface="Times New Roman" pitchFamily="18" charset="0"/>
              </a:rPr>
              <a:t>* Ý </a:t>
            </a:r>
            <a:r>
              <a:rPr lang="en-US" sz="3000" dirty="0" err="1">
                <a:solidFill>
                  <a:srgbClr val="C00000"/>
                </a:solidFill>
                <a:latin typeface="Times New Roman" pitchFamily="18" charset="0"/>
                <a:cs typeface="Times New Roman" pitchFamily="18" charset="0"/>
              </a:rPr>
              <a:t>nghĩa</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của</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huy</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hiệu</a:t>
            </a:r>
            <a:r>
              <a:rPr lang="en-US" sz="3000" dirty="0">
                <a:solidFill>
                  <a:srgbClr val="C00000"/>
                </a:solidFill>
                <a:latin typeface="Times New Roman" pitchFamily="18" charset="0"/>
                <a:cs typeface="Times New Roman" pitchFamily="18" charset="0"/>
              </a:rPr>
              <a:t> </a:t>
            </a:r>
            <a:r>
              <a:rPr lang="en-US" sz="3000" dirty="0" err="1">
                <a:solidFill>
                  <a:srgbClr val="C00000"/>
                </a:solidFill>
                <a:latin typeface="Times New Roman" pitchFamily="18" charset="0"/>
                <a:cs typeface="Times New Roman" pitchFamily="18" charset="0"/>
              </a:rPr>
              <a:t>Đội</a:t>
            </a:r>
            <a:endParaRPr lang="en-US" sz="3000" dirty="0">
              <a:solidFill>
                <a:srgbClr val="C00000"/>
              </a:solidFill>
              <a:latin typeface="Times New Roman" pitchFamily="18" charset="0"/>
              <a:cs typeface="Times New Roman" pitchFamily="18" charset="0"/>
            </a:endParaRPr>
          </a:p>
          <a:p>
            <a:r>
              <a:rPr lang="vi-VN" sz="3000" dirty="0">
                <a:solidFill>
                  <a:srgbClr val="C00000"/>
                </a:solidFill>
                <a:latin typeface="Times New Roman" pitchFamily="18" charset="0"/>
                <a:cs typeface="Times New Roman" pitchFamily="18" charset="0"/>
              </a:rPr>
              <a:t>- Nền đỏ sao vàng là cờ Tổ quốc</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Măng non tượng trưng cho lứa tuổi thiếu niên là thế hệ tương lai của dân tộc Việt Nam anh hùng.</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Chữ "Sẵn sàng" là khẩu hiệu hành động của Đội</a:t>
            </a:r>
            <a:br>
              <a:rPr lang="vi-VN" sz="3000" dirty="0">
                <a:solidFill>
                  <a:srgbClr val="C00000"/>
                </a:solidFill>
                <a:latin typeface="Times New Roman" pitchFamily="18" charset="0"/>
                <a:cs typeface="Times New Roman" pitchFamily="18" charset="0"/>
              </a:rPr>
            </a:br>
            <a:r>
              <a:rPr lang="vi-VN" sz="3000" dirty="0">
                <a:solidFill>
                  <a:srgbClr val="C00000"/>
                </a:solidFill>
                <a:latin typeface="Times New Roman" pitchFamily="18" charset="0"/>
                <a:cs typeface="Times New Roman" pitchFamily="18" charset="0"/>
              </a:rPr>
              <a:t>- Đeo huy hiệu nhắc nhở đội viên học tập và rèn luyện để sẵn sàng kế tục sự nghiệp cách mạng vinh quang của Đảng, của Bác Hồ và của dân tộc.</a:t>
            </a:r>
          </a:p>
        </p:txBody>
      </p:sp>
    </p:spTree>
    <p:extLst>
      <p:ext uri="{BB962C8B-B14F-4D97-AF65-F5344CB8AC3E}">
        <p14:creationId xmlns:p14="http://schemas.microsoft.com/office/powerpoint/2010/main" val="193193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10457</TotalTime>
  <Words>682</Words>
  <Application>Microsoft Office PowerPoint</Application>
  <PresentationFormat>Custom</PresentationFormat>
  <Paragraphs>30</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Trinh Manh Hieu 202418456</cp:lastModifiedBy>
  <cp:revision>1201</cp:revision>
  <dcterms:created xsi:type="dcterms:W3CDTF">2008-09-09T22:52:10Z</dcterms:created>
  <dcterms:modified xsi:type="dcterms:W3CDTF">2025-04-22T14:28:45Z</dcterms:modified>
</cp:coreProperties>
</file>