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702" r:id="rId4"/>
    <p:sldMasterId id="2147483704" r:id="rId5"/>
    <p:sldMasterId id="2147483719" r:id="rId6"/>
  </p:sldMasterIdLst>
  <p:notesMasterIdLst>
    <p:notesMasterId r:id="rId28"/>
  </p:notesMasterIdLst>
  <p:sldIdLst>
    <p:sldId id="4267" r:id="rId7"/>
    <p:sldId id="11088411" r:id="rId8"/>
    <p:sldId id="11088412" r:id="rId9"/>
    <p:sldId id="287" r:id="rId10"/>
    <p:sldId id="4265" r:id="rId11"/>
    <p:sldId id="11088414" r:id="rId12"/>
    <p:sldId id="11088432" r:id="rId13"/>
    <p:sldId id="4270" r:id="rId14"/>
    <p:sldId id="11088435" r:id="rId15"/>
    <p:sldId id="4282" r:id="rId16"/>
    <p:sldId id="11088417" r:id="rId17"/>
    <p:sldId id="11088397" r:id="rId18"/>
    <p:sldId id="11088427" r:id="rId19"/>
    <p:sldId id="11088420" r:id="rId20"/>
    <p:sldId id="11088418" r:id="rId21"/>
    <p:sldId id="11088421" r:id="rId22"/>
    <p:sldId id="11088422" r:id="rId23"/>
    <p:sldId id="11088423" r:id="rId24"/>
    <p:sldId id="11088425" r:id="rId25"/>
    <p:sldId id="11088426" r:id="rId26"/>
    <p:sldId id="1108840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605ED-60F4-412D-8EA4-8C6F8766EB1D}"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F919E-B579-4B1E-84AC-48793CB5DD5D}" type="slidenum">
              <a:rPr lang="en-US" smtClean="0"/>
              <a:t>‹#›</a:t>
            </a:fld>
            <a:endParaRPr lang="en-US"/>
          </a:p>
        </p:txBody>
      </p:sp>
    </p:spTree>
    <p:extLst>
      <p:ext uri="{BB962C8B-B14F-4D97-AF65-F5344CB8AC3E}">
        <p14:creationId xmlns:p14="http://schemas.microsoft.com/office/powerpoint/2010/main" val="2061721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403794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5280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0367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850780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562715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29453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245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555A79-EC08-4961-95AB-AE0A11AEA03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75F0467-F713-44EE-98F1-F8138067F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45C59CB-6733-425F-B6B1-3A40FE1E0342}"/>
              </a:ext>
            </a:extLst>
          </p:cNvPr>
          <p:cNvSpPr>
            <a:spLocks noGrp="1"/>
          </p:cNvSpPr>
          <p:nvPr>
            <p:ph type="dt" sz="half" idx="10"/>
          </p:nvPr>
        </p:nvSpPr>
        <p:spPr/>
        <p:txBody>
          <a:bodyPr/>
          <a:lstStyle/>
          <a:p>
            <a:fld id="{01539932-0A76-4728-8065-3E1CF7907D5E}"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FCF53DBC-8D18-48E1-A1BA-086C68203C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0A586C-3AE7-439B-A3BA-8D0FD79C3F7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09361869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F01874-6051-4DCB-90EC-F4AA7005E45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94A119-59BA-46DE-BD93-A13A279EC5F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7F3F29-2CB0-41F7-9814-9BAE77A56209}"/>
              </a:ext>
            </a:extLst>
          </p:cNvPr>
          <p:cNvSpPr>
            <a:spLocks noGrp="1"/>
          </p:cNvSpPr>
          <p:nvPr>
            <p:ph type="dt" sz="half" idx="10"/>
          </p:nvPr>
        </p:nvSpPr>
        <p:spPr/>
        <p:txBody>
          <a:bodyPr/>
          <a:lstStyle/>
          <a:p>
            <a:fld id="{01539932-0A76-4728-8065-3E1CF7907D5E}"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E588639C-5943-42F5-A190-7A7846DA65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11794B-A747-4D7E-BCDA-082013071319}"/>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31820755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ABAFD4-74DA-4E39-B5E9-C5EE185073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BBE2D7C-A707-47C6-8A49-E0C475251D8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6F59E6F-1526-42A0-BCDA-A5825224ED3E}"/>
              </a:ext>
            </a:extLst>
          </p:cNvPr>
          <p:cNvSpPr>
            <a:spLocks noGrp="1"/>
          </p:cNvSpPr>
          <p:nvPr>
            <p:ph type="dt" sz="half" idx="10"/>
          </p:nvPr>
        </p:nvSpPr>
        <p:spPr/>
        <p:txBody>
          <a:bodyPr/>
          <a:lstStyle/>
          <a:p>
            <a:fld id="{01539932-0A76-4728-8065-3E1CF7907D5E}"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F8CA9828-B1BB-49F9-89D2-9986E28E08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0D6785-6A94-42F3-AE1C-1DA3BDBEFC1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62108371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58209577"/>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8418953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331504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30267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12837"/>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14835320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29989724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73361958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9AAA0D-5D0E-4CA5-A30C-DA0E8ADC4B2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0DCADA-BED8-4640-9A7B-D42AC98F4E5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2CE65A-9DCC-47E0-8068-5AA46A67D90E}"/>
              </a:ext>
            </a:extLst>
          </p:cNvPr>
          <p:cNvSpPr>
            <a:spLocks noGrp="1"/>
          </p:cNvSpPr>
          <p:nvPr>
            <p:ph type="dt" sz="half" idx="10"/>
          </p:nvPr>
        </p:nvSpPr>
        <p:spPr/>
        <p:txBody>
          <a:bodyPr/>
          <a:lstStyle/>
          <a:p>
            <a:fld id="{01539932-0A76-4728-8065-3E1CF7907D5E}"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3A6B078C-8DF4-4519-A361-E170F871D7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17119C-B2D5-4FBC-BA55-ABF17721E9A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49481169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2025/3/27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1463065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0895825-7B37-42F5-9075-3BE9DC30402E}" type="datetimeFigureOut">
              <a:rPr lang="zh-CN" altLang="en-US" smtClean="0"/>
              <a:t>2025/3/27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68599821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0895825-7B37-42F5-9075-3BE9DC30402E}" type="datetimeFigureOut">
              <a:rPr lang="zh-CN" altLang="en-US" smtClean="0"/>
              <a:t>2025/3/27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1296505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895825-7B37-42F5-9075-3BE9DC30402E}" type="datetimeFigureOut">
              <a:rPr lang="zh-CN" altLang="en-US" smtClean="0"/>
              <a:t>2025/3/27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60258191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2025/3/27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8900092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2025/3/27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77368162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5063292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25575097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9185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740005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8C4D9-B711-4165-96CD-857BDB6A9AB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400DBA3-76A8-452A-AF62-2AA2825315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1E2A5AB-0BF2-4A5C-A2DC-845814EDCAD2}"/>
              </a:ext>
            </a:extLst>
          </p:cNvPr>
          <p:cNvSpPr>
            <a:spLocks noGrp="1"/>
          </p:cNvSpPr>
          <p:nvPr>
            <p:ph type="dt" sz="half" idx="10"/>
          </p:nvPr>
        </p:nvSpPr>
        <p:spPr/>
        <p:txBody>
          <a:bodyPr/>
          <a:lstStyle/>
          <a:p>
            <a:fld id="{01539932-0A76-4728-8065-3E1CF7907D5E}"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387EA403-9E3E-4606-946E-56479F22EC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EEA28A-47AE-4D95-ADA6-257F20C5358D}"/>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16834111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9AAA0D-5D0E-4CA5-A30C-DA0E8ADC4B2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0DCADA-BED8-4640-9A7B-D42AC98F4E5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2CE65A-9DCC-47E0-8068-5AA46A67D90E}"/>
              </a:ext>
            </a:extLst>
          </p:cNvPr>
          <p:cNvSpPr>
            <a:spLocks noGrp="1"/>
          </p:cNvSpPr>
          <p:nvPr>
            <p:ph type="dt" sz="half" idx="10"/>
          </p:nvPr>
        </p:nvSpPr>
        <p:spPr/>
        <p:txBody>
          <a:bodyPr/>
          <a:lstStyle/>
          <a:p>
            <a:fld id="{01539932-0A76-4728-8065-3E1CF7907D5E}"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3A6B078C-8DF4-4519-A361-E170F871D7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17119C-B2D5-4FBC-BA55-ABF17721E9A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30577411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1851505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16168606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0324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207992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22943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622744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492758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4762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91321612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50C45B-48ED-41F0-89BD-DDF271FA57A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9D9A716-C025-4FB7-9452-5DDFE4CE8C7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C4F9CAB-04CE-49CE-AC52-3B2C9068B9D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6305B6B-A8EF-4683-85CE-1CA98A772870}"/>
              </a:ext>
            </a:extLst>
          </p:cNvPr>
          <p:cNvSpPr>
            <a:spLocks noGrp="1"/>
          </p:cNvSpPr>
          <p:nvPr>
            <p:ph type="dt" sz="half" idx="10"/>
          </p:nvPr>
        </p:nvSpPr>
        <p:spPr/>
        <p:txBody>
          <a:bodyPr/>
          <a:lstStyle/>
          <a:p>
            <a:fld id="{01539932-0A76-4728-8065-3E1CF7907D5E}" type="datetimeFigureOut">
              <a:rPr lang="zh-CN" altLang="en-US" smtClean="0"/>
              <a:t>2025/3/27</a:t>
            </a:fld>
            <a:endParaRPr lang="zh-CN" altLang="en-US"/>
          </a:p>
        </p:txBody>
      </p:sp>
      <p:sp>
        <p:nvSpPr>
          <p:cNvPr id="6" name="页脚占位符 5">
            <a:extLst>
              <a:ext uri="{FF2B5EF4-FFF2-40B4-BE49-F238E27FC236}">
                <a16:creationId xmlns:a16="http://schemas.microsoft.com/office/drawing/2014/main" id="{5AB2CBCE-88AB-4955-897A-A3ACA280B47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4E34A5-C246-42CA-9FDF-6EAF4624D825}"/>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65886814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4287120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26276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80762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245CBC-3359-4DA4-9E63-9BB4A2AE47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5243B9D-8398-415F-B221-D309A4E819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7E598ED-DC27-4880-8409-A0A10D2034E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E8BBCBE-6CE5-42E7-B3A6-E982BD62A0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862D6CD-129F-4976-9946-AA4620BD523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BAE369C-7FEC-4C3C-B4F5-90852614DC66}"/>
              </a:ext>
            </a:extLst>
          </p:cNvPr>
          <p:cNvSpPr>
            <a:spLocks noGrp="1"/>
          </p:cNvSpPr>
          <p:nvPr>
            <p:ph type="dt" sz="half" idx="10"/>
          </p:nvPr>
        </p:nvSpPr>
        <p:spPr/>
        <p:txBody>
          <a:bodyPr/>
          <a:lstStyle/>
          <a:p>
            <a:fld id="{01539932-0A76-4728-8065-3E1CF7907D5E}" type="datetimeFigureOut">
              <a:rPr lang="zh-CN" altLang="en-US" smtClean="0"/>
              <a:t>2025/3/27</a:t>
            </a:fld>
            <a:endParaRPr lang="zh-CN" altLang="en-US"/>
          </a:p>
        </p:txBody>
      </p:sp>
      <p:sp>
        <p:nvSpPr>
          <p:cNvPr id="8" name="页脚占位符 7">
            <a:extLst>
              <a:ext uri="{FF2B5EF4-FFF2-40B4-BE49-F238E27FC236}">
                <a16:creationId xmlns:a16="http://schemas.microsoft.com/office/drawing/2014/main" id="{44E33A6F-CB95-436C-90F1-3D980CD4600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CEB34D8-B026-4D78-AE0E-C5AF7554890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09693494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4528A-737D-4F35-8962-A4BC2B25EEF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839E42D-F9EC-4957-B154-35FCED59E314}"/>
              </a:ext>
            </a:extLst>
          </p:cNvPr>
          <p:cNvSpPr>
            <a:spLocks noGrp="1"/>
          </p:cNvSpPr>
          <p:nvPr>
            <p:ph type="dt" sz="half" idx="10"/>
          </p:nvPr>
        </p:nvSpPr>
        <p:spPr/>
        <p:txBody>
          <a:bodyPr/>
          <a:lstStyle/>
          <a:p>
            <a:fld id="{01539932-0A76-4728-8065-3E1CF7907D5E}" type="datetimeFigureOut">
              <a:rPr lang="zh-CN" altLang="en-US" smtClean="0"/>
              <a:t>2025/3/27</a:t>
            </a:fld>
            <a:endParaRPr lang="zh-CN" altLang="en-US"/>
          </a:p>
        </p:txBody>
      </p:sp>
      <p:sp>
        <p:nvSpPr>
          <p:cNvPr id="4" name="页脚占位符 3">
            <a:extLst>
              <a:ext uri="{FF2B5EF4-FFF2-40B4-BE49-F238E27FC236}">
                <a16:creationId xmlns:a16="http://schemas.microsoft.com/office/drawing/2014/main" id="{EC43C2E2-DC2E-4DC4-BDAF-F5A1FACA88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FBB7D54-7B1C-4046-82AD-A863BFFD39B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21874310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2C3F13-E404-467C-8FA5-3F717D5E0E66}"/>
              </a:ext>
            </a:extLst>
          </p:cNvPr>
          <p:cNvSpPr>
            <a:spLocks noGrp="1"/>
          </p:cNvSpPr>
          <p:nvPr>
            <p:ph type="dt" sz="half" idx="10"/>
          </p:nvPr>
        </p:nvSpPr>
        <p:spPr/>
        <p:txBody>
          <a:bodyPr/>
          <a:lstStyle/>
          <a:p>
            <a:fld id="{01539932-0A76-4728-8065-3E1CF7907D5E}" type="datetimeFigureOut">
              <a:rPr lang="zh-CN" altLang="en-US" smtClean="0"/>
              <a:t>2025/3/27</a:t>
            </a:fld>
            <a:endParaRPr lang="zh-CN" altLang="en-US"/>
          </a:p>
        </p:txBody>
      </p:sp>
      <p:sp>
        <p:nvSpPr>
          <p:cNvPr id="3" name="页脚占位符 2">
            <a:extLst>
              <a:ext uri="{FF2B5EF4-FFF2-40B4-BE49-F238E27FC236}">
                <a16:creationId xmlns:a16="http://schemas.microsoft.com/office/drawing/2014/main" id="{479A37AE-10DF-4643-B760-F2FCFB01C59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392DB94-09ED-4204-BC26-58DA021AF06C}"/>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82186731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52005F-E733-419A-8201-982CDF0791F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5545188-1CAE-46DC-A1CB-DC661A5EE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BB93F6A-5BBB-4CC0-91E4-230622D0D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17CA27-D7C6-4571-87C9-56F54F6EC0CB}"/>
              </a:ext>
            </a:extLst>
          </p:cNvPr>
          <p:cNvSpPr>
            <a:spLocks noGrp="1"/>
          </p:cNvSpPr>
          <p:nvPr>
            <p:ph type="dt" sz="half" idx="10"/>
          </p:nvPr>
        </p:nvSpPr>
        <p:spPr/>
        <p:txBody>
          <a:bodyPr/>
          <a:lstStyle/>
          <a:p>
            <a:fld id="{01539932-0A76-4728-8065-3E1CF7907D5E}" type="datetimeFigureOut">
              <a:rPr lang="zh-CN" altLang="en-US" smtClean="0"/>
              <a:t>2025/3/27</a:t>
            </a:fld>
            <a:endParaRPr lang="zh-CN" altLang="en-US"/>
          </a:p>
        </p:txBody>
      </p:sp>
      <p:sp>
        <p:nvSpPr>
          <p:cNvPr id="6" name="页脚占位符 5">
            <a:extLst>
              <a:ext uri="{FF2B5EF4-FFF2-40B4-BE49-F238E27FC236}">
                <a16:creationId xmlns:a16="http://schemas.microsoft.com/office/drawing/2014/main" id="{08166DE1-404C-4A7F-BC91-BF53A01B6E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4E7B1F-4ABA-44F2-ACE4-5EF70A782C12}"/>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29300430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BE829-0229-4E79-82FC-692BB71309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83A26B-ED40-4A1D-8A03-6C0751B04A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61DD21-A4DE-4939-9B21-A738683B8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C577126-319A-4D8D-8BF3-DA23BC98E85D}"/>
              </a:ext>
            </a:extLst>
          </p:cNvPr>
          <p:cNvSpPr>
            <a:spLocks noGrp="1"/>
          </p:cNvSpPr>
          <p:nvPr>
            <p:ph type="dt" sz="half" idx="10"/>
          </p:nvPr>
        </p:nvSpPr>
        <p:spPr/>
        <p:txBody>
          <a:bodyPr/>
          <a:lstStyle/>
          <a:p>
            <a:fld id="{01539932-0A76-4728-8065-3E1CF7907D5E}" type="datetimeFigureOut">
              <a:rPr lang="zh-CN" altLang="en-US" smtClean="0"/>
              <a:t>2025/3/27</a:t>
            </a:fld>
            <a:endParaRPr lang="zh-CN" altLang="en-US"/>
          </a:p>
        </p:txBody>
      </p:sp>
      <p:sp>
        <p:nvSpPr>
          <p:cNvPr id="6" name="页脚占位符 5">
            <a:extLst>
              <a:ext uri="{FF2B5EF4-FFF2-40B4-BE49-F238E27FC236}">
                <a16:creationId xmlns:a16="http://schemas.microsoft.com/office/drawing/2014/main" id="{7B288E4B-2AC1-4BD1-8ECD-785E65C07C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501CFE-2281-4482-A3EB-AB42033B8206}"/>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85536877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6.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8.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67AB425-1075-4A0D-BF0B-85EC5C51D1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E798F68-5926-4C5E-9072-DFB3B0F5A9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3AD531E-9030-437A-9CCC-54F6432E5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39932-0A76-4728-8065-3E1CF7907D5E}"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A6CFE4D0-DF79-4C2C-9048-E0C6C07A0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2F8C8E4-19E6-4178-B031-2F104AB1F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2445825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9590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2025/3/27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5814326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00375"/>
      </p:ext>
    </p:extLst>
  </p:cSld>
  <p:clrMap bg1="lt1" tx1="dk1" bg2="lt2" tx2="dk2" accent1="accent1" accent2="accent2" accent3="accent3" accent4="accent4" accent5="accent5" accent6="accent6" hlink="hlink" folHlink="folHlink"/>
  <p:sldLayoutIdLst>
    <p:sldLayoutId id="2147483703" r:id="rId1"/>
    <p:sldLayoutId id="2147483743" r:id="rId2"/>
    <p:sldLayoutId id="2147483745" r:id="rId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2025/3/27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58"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149427453"/>
      </p:ext>
    </p:extLst>
  </p:cSld>
  <p:clrMap bg1="lt1" tx1="dk1" bg2="lt2" tx2="dk2" accent1="accent1" accent2="accent2" accent3="accent3" accent4="accent4" accent5="accent5" accent6="accent6" hlink="hlink" folHlink="folHlink"/>
  <p:sldLayoutIdLst>
    <p:sldLayoutId id="2147483705"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31571886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0.xml"/><Relationship Id="rId5" Type="http://schemas.openxmlformats.org/officeDocument/2006/relationships/image" Target="../media/image40.pn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8.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notesSlide" Target="../notesSlides/notesSlide4.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jp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10.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pic>
        <p:nvPicPr>
          <p:cNvPr id="8" name="图片 7">
            <a:extLst>
              <a:ext uri="{FF2B5EF4-FFF2-40B4-BE49-F238E27FC236}">
                <a16:creationId xmlns:a16="http://schemas.microsoft.com/office/drawing/2014/main" id="{C61AED09-17A8-4779-BE6D-9DC605FB3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829969" cy="1125034"/>
          </a:xfrm>
          <a:prstGeom prst="rect">
            <a:avLst/>
          </a:prstGeom>
        </p:spPr>
      </p:pic>
      <p:pic>
        <p:nvPicPr>
          <p:cNvPr id="22" name="图片 21">
            <a:extLst>
              <a:ext uri="{FF2B5EF4-FFF2-40B4-BE49-F238E27FC236}">
                <a16:creationId xmlns:a16="http://schemas.microsoft.com/office/drawing/2014/main" id="{91E45B82-65EC-4E87-9508-4E5C1ABDC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5717" y="1464943"/>
            <a:ext cx="10596283" cy="5365376"/>
          </a:xfrm>
          <a:prstGeom prst="rect">
            <a:avLst/>
          </a:prstGeom>
        </p:spPr>
      </p:pic>
      <p:pic>
        <p:nvPicPr>
          <p:cNvPr id="29" name="图片 28" descr="662be47b2c26740c136063d9dfacfa92">
            <a:extLst>
              <a:ext uri="{FF2B5EF4-FFF2-40B4-BE49-F238E27FC236}">
                <a16:creationId xmlns:a16="http://schemas.microsoft.com/office/drawing/2014/main" id="{CFEB848C-1BCF-4C1B-A135-F93F409ABE4B}"/>
              </a:ext>
            </a:extLst>
          </p:cNvPr>
          <p:cNvPicPr>
            <a:picLocks noChangeAspect="1"/>
          </p:cNvPicPr>
          <p:nvPr/>
        </p:nvPicPr>
        <p:blipFill>
          <a:blip r:embed="rId7"/>
          <a:srcRect l="15950" t="9054" r="14218" b="7763"/>
          <a:stretch>
            <a:fillRect/>
          </a:stretch>
        </p:blipFill>
        <p:spPr>
          <a:xfrm flipH="1">
            <a:off x="-93557" y="-107006"/>
            <a:ext cx="2389505" cy="2846705"/>
          </a:xfrm>
          <a:prstGeom prst="rect">
            <a:avLst/>
          </a:prstGeom>
        </p:spPr>
      </p:pic>
      <p:sp>
        <p:nvSpPr>
          <p:cNvPr id="3" name="Rectangle 2">
            <a:extLst>
              <a:ext uri="{FF2B5EF4-FFF2-40B4-BE49-F238E27FC236}">
                <a16:creationId xmlns:a16="http://schemas.microsoft.com/office/drawing/2014/main" id="{56C9380C-1384-4C47-9040-BEFB09208AA0}"/>
              </a:ext>
            </a:extLst>
          </p:cNvPr>
          <p:cNvSpPr/>
          <p:nvPr/>
        </p:nvSpPr>
        <p:spPr>
          <a:xfrm>
            <a:off x="2119062" y="3350253"/>
            <a:ext cx="7790914" cy="830997"/>
          </a:xfrm>
          <a:prstGeom prst="rect">
            <a:avLst/>
          </a:prstGeom>
          <a:noFill/>
        </p:spPr>
        <p:txBody>
          <a:bodyPr wrap="none" lIns="91440" tIns="45720" rIns="91440" bIns="45720">
            <a:spAutoFit/>
          </a:bodyPr>
          <a:lstStyle/>
          <a:p>
            <a:pPr algn="ctr"/>
            <a:r>
              <a:rPr lang="en-US" sz="4800" b="1" cap="none" spc="0" dirty="0" err="1">
                <a:ln w="9525">
                  <a:solidFill>
                    <a:schemeClr val="bg1"/>
                  </a:solidFill>
                  <a:prstDash val="solid"/>
                </a:ln>
                <a:solidFill>
                  <a:schemeClr val="bg1"/>
                </a:solidFill>
                <a:latin typeface="HP001 5 hàng" panose="020B0603050302020204" pitchFamily="34" charset="0"/>
                <a:cs typeface="Calibri" panose="020F0502020204030204" pitchFamily="34" charset="0"/>
              </a:rPr>
              <a:t>Bài</a:t>
            </a:r>
            <a:r>
              <a:rPr lang="en-US" sz="4800" b="1" cap="none" spc="0" dirty="0">
                <a:ln w="9525">
                  <a:solidFill>
                    <a:schemeClr val="bg1"/>
                  </a:solidFill>
                  <a:prstDash val="solid"/>
                </a:ln>
                <a:solidFill>
                  <a:schemeClr val="bg1"/>
                </a:solidFill>
                <a:latin typeface="HP001 5 hàng" panose="020B0603050302020204" pitchFamily="34" charset="0"/>
                <a:cs typeface="Calibri" panose="020F0502020204030204" pitchFamily="34" charset="0"/>
              </a:rPr>
              <a:t> 26: </a:t>
            </a:r>
            <a:r>
              <a:rPr lang="en-US" sz="4800" b="1" cap="none" spc="0" dirty="0" err="1">
                <a:ln w="9525">
                  <a:solidFill>
                    <a:schemeClr val="bg1"/>
                  </a:solidFill>
                  <a:prstDash val="solid"/>
                </a:ln>
                <a:solidFill>
                  <a:schemeClr val="bg1"/>
                </a:solidFill>
                <a:latin typeface="HP001 5 hàng" panose="020B0603050302020204" pitchFamily="34" charset="0"/>
                <a:cs typeface="Calibri" panose="020F0502020204030204" pitchFamily="34" charset="0"/>
              </a:rPr>
              <a:t>Phòng</a:t>
            </a:r>
            <a:r>
              <a:rPr lang="en-US" sz="4800" b="1" cap="none" spc="0" dirty="0">
                <a:ln w="9525">
                  <a:solidFill>
                    <a:schemeClr val="bg1"/>
                  </a:solidFill>
                  <a:prstDash val="solid"/>
                </a:ln>
                <a:solidFill>
                  <a:schemeClr val="bg1"/>
                </a:solidFill>
                <a:latin typeface="HP001 5 hàng" panose="020B0603050302020204" pitchFamily="34" charset="0"/>
                <a:cs typeface="Calibri" panose="020F0502020204030204" pitchFamily="34" charset="0"/>
              </a:rPr>
              <a:t>, </a:t>
            </a:r>
            <a:r>
              <a:rPr lang="en-US" sz="4800" b="1" cap="none" spc="0" dirty="0" err="1">
                <a:ln w="9525">
                  <a:solidFill>
                    <a:schemeClr val="bg1"/>
                  </a:solidFill>
                  <a:prstDash val="solid"/>
                </a:ln>
                <a:solidFill>
                  <a:schemeClr val="bg1"/>
                </a:solidFill>
                <a:latin typeface="HP001 5 hàng" panose="020B0603050302020204" pitchFamily="34" charset="0"/>
                <a:cs typeface="Calibri" panose="020F0502020204030204" pitchFamily="34" charset="0"/>
              </a:rPr>
              <a:t>tránh</a:t>
            </a:r>
            <a:r>
              <a:rPr lang="en-US" sz="4800" b="1" cap="none" spc="0" dirty="0">
                <a:ln w="9525">
                  <a:solidFill>
                    <a:schemeClr val="bg1"/>
                  </a:solidFill>
                  <a:prstDash val="solid"/>
                </a:ln>
                <a:solidFill>
                  <a:schemeClr val="bg1"/>
                </a:solidFill>
                <a:latin typeface="HP001 5 hàng" panose="020B0603050302020204" pitchFamily="34" charset="0"/>
                <a:cs typeface="Calibri" panose="020F0502020204030204" pitchFamily="34" charset="0"/>
              </a:rPr>
              <a:t> </a:t>
            </a:r>
            <a:r>
              <a:rPr lang="en-US" sz="4800" b="1" cap="none" spc="0" dirty="0" err="1">
                <a:ln w="9525">
                  <a:solidFill>
                    <a:schemeClr val="bg1"/>
                  </a:solidFill>
                  <a:prstDash val="solid"/>
                </a:ln>
                <a:solidFill>
                  <a:schemeClr val="bg1"/>
                </a:solidFill>
                <a:latin typeface="HP001 5 hàng" panose="020B0603050302020204" pitchFamily="34" charset="0"/>
                <a:cs typeface="Calibri" panose="020F0502020204030204" pitchFamily="34" charset="0"/>
              </a:rPr>
              <a:t>bỏng</a:t>
            </a:r>
            <a:endParaRPr lang="en-US" sz="4800" b="1" cap="none" spc="0" dirty="0">
              <a:ln w="9525">
                <a:solidFill>
                  <a:schemeClr val="bg1"/>
                </a:solidFill>
                <a:prstDash val="solid"/>
              </a:ln>
              <a:solidFill>
                <a:schemeClr val="bg1"/>
              </a:solidFill>
              <a:latin typeface="HP001 5 hàng" panose="020B060305030202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56C9380C-1384-4C47-9040-BEFB09208AA0}"/>
              </a:ext>
            </a:extLst>
          </p:cNvPr>
          <p:cNvSpPr/>
          <p:nvPr/>
        </p:nvSpPr>
        <p:spPr>
          <a:xfrm>
            <a:off x="4733560" y="2029313"/>
            <a:ext cx="3114956" cy="1015663"/>
          </a:xfrm>
          <a:prstGeom prst="rect">
            <a:avLst/>
          </a:prstGeom>
          <a:noFill/>
        </p:spPr>
        <p:txBody>
          <a:bodyPr wrap="none" lIns="91440" tIns="45720" rIns="91440" bIns="45720">
            <a:spAutoFit/>
          </a:bodyPr>
          <a:lstStyle/>
          <a:p>
            <a:pPr algn="ctr"/>
            <a:r>
              <a:rPr lang="en-US" sz="6000" b="1" dirty="0" err="1">
                <a:ln w="9525">
                  <a:solidFill>
                    <a:schemeClr val="bg1"/>
                  </a:solidFill>
                  <a:prstDash val="solid"/>
                </a:ln>
                <a:solidFill>
                  <a:schemeClr val="bg1"/>
                </a:solidFill>
                <a:latin typeface="HP001 4 hàng" panose="020B0603050302020204" pitchFamily="34" charset="0"/>
                <a:cs typeface="Calibri" panose="020F0502020204030204" pitchFamily="34" charset="0"/>
              </a:rPr>
              <a:t>Đạo</a:t>
            </a:r>
            <a:r>
              <a:rPr lang="en-US" sz="6000" b="1" dirty="0">
                <a:ln w="9525">
                  <a:solidFill>
                    <a:schemeClr val="bg1"/>
                  </a:solidFill>
                  <a:prstDash val="solid"/>
                </a:ln>
                <a:solidFill>
                  <a:schemeClr val="bg1"/>
                </a:solidFill>
                <a:latin typeface="HP001 4 hàng" panose="020B0603050302020204" pitchFamily="34" charset="0"/>
                <a:cs typeface="Calibri" panose="020F0502020204030204" pitchFamily="34" charset="0"/>
              </a:rPr>
              <a:t> </a:t>
            </a:r>
            <a:r>
              <a:rPr lang="en-US" sz="6000" b="1" dirty="0" err="1">
                <a:ln w="9525">
                  <a:solidFill>
                    <a:schemeClr val="bg1"/>
                  </a:solidFill>
                  <a:prstDash val="solid"/>
                </a:ln>
                <a:solidFill>
                  <a:schemeClr val="bg1"/>
                </a:solidFill>
                <a:latin typeface="HP001 4 hàng" panose="020B0603050302020204" pitchFamily="34" charset="0"/>
                <a:cs typeface="Calibri" panose="020F0502020204030204" pitchFamily="34" charset="0"/>
              </a:rPr>
              <a:t>đức</a:t>
            </a:r>
            <a:r>
              <a:rPr lang="en-US" sz="6000" b="1" dirty="0">
                <a:ln w="9525">
                  <a:solidFill>
                    <a:schemeClr val="bg1"/>
                  </a:solidFill>
                  <a:prstDash val="solid"/>
                </a:ln>
                <a:solidFill>
                  <a:schemeClr val="bg1"/>
                </a:solidFill>
                <a:latin typeface="HP001 4 hàng" panose="020B0603050302020204" pitchFamily="34" charset="0"/>
                <a:cs typeface="Calibri" panose="020F0502020204030204" pitchFamily="34" charset="0"/>
              </a:rPr>
              <a:t>:</a:t>
            </a:r>
          </a:p>
        </p:txBody>
      </p:sp>
    </p:spTree>
    <p:extLst>
      <p:ext uri="{BB962C8B-B14F-4D97-AF65-F5344CB8AC3E}">
        <p14:creationId xmlns:p14="http://schemas.microsoft.com/office/powerpoint/2010/main" val="321699123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pic>
        <p:nvPicPr>
          <p:cNvPr id="8" name="图片 7">
            <a:extLst>
              <a:ext uri="{FF2B5EF4-FFF2-40B4-BE49-F238E27FC236}">
                <a16:creationId xmlns:a16="http://schemas.microsoft.com/office/drawing/2014/main" id="{C61AED09-17A8-4779-BE6D-9DC605FB3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829969" cy="1125034"/>
          </a:xfrm>
          <a:prstGeom prst="rect">
            <a:avLst/>
          </a:prstGeom>
        </p:spPr>
      </p:pic>
      <p:pic>
        <p:nvPicPr>
          <p:cNvPr id="22" name="图片 21">
            <a:extLst>
              <a:ext uri="{FF2B5EF4-FFF2-40B4-BE49-F238E27FC236}">
                <a16:creationId xmlns:a16="http://schemas.microsoft.com/office/drawing/2014/main" id="{2D4391CF-4D34-400A-BF5F-EE3F383655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69" y="1885223"/>
            <a:ext cx="1751519" cy="4645660"/>
          </a:xfrm>
          <a:prstGeom prst="rect">
            <a:avLst/>
          </a:prstGeom>
        </p:spPr>
      </p:pic>
      <p:sp>
        <p:nvSpPr>
          <p:cNvPr id="23" name="Thought Bubble: Cloud 22">
            <a:extLst>
              <a:ext uri="{FF2B5EF4-FFF2-40B4-BE49-F238E27FC236}">
                <a16:creationId xmlns:a16="http://schemas.microsoft.com/office/drawing/2014/main" id="{BCC1913E-FC63-4A59-8E96-A2AADCE8CD26}"/>
              </a:ext>
            </a:extLst>
          </p:cNvPr>
          <p:cNvSpPr/>
          <p:nvPr/>
        </p:nvSpPr>
        <p:spPr>
          <a:xfrm>
            <a:off x="3161842" y="0"/>
            <a:ext cx="6898863" cy="3592286"/>
          </a:xfrm>
          <a:prstGeom prst="cloudCallout">
            <a:avLst>
              <a:gd name="adj1" fmla="val -58477"/>
              <a:gd name="adj2" fmla="val 4980"/>
            </a:avLst>
          </a:prstGeom>
          <a:solidFill>
            <a:srgbClr val="FF0066"/>
          </a:solidFill>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4800" dirty="0" err="1">
                <a:solidFill>
                  <a:prstClr val="white"/>
                </a:solidFill>
                <a:latin typeface="Times New Roman" panose="02020603050405020304" pitchFamily="18" charset="0"/>
                <a:cs typeface="Times New Roman" panose="02020603050405020304" pitchFamily="18" charset="0"/>
              </a:rPr>
              <a:t>Hậu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quả</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khi</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bị</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bỏng</a:t>
            </a:r>
            <a:r>
              <a:rPr lang="en-US" sz="4800" dirty="0">
                <a:solidFill>
                  <a:prstClr val="white"/>
                </a:solidFill>
                <a:latin typeface="Times New Roman" panose="02020603050405020304" pitchFamily="18" charset="0"/>
                <a:cs typeface="Times New Roman" panose="02020603050405020304" pitchFamily="18" charset="0"/>
              </a:rPr>
              <a:t>. </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6074061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3691"/>
            <a:ext cx="5513294" cy="3082638"/>
          </a:xfrm>
          <a:prstGeom prst="rect">
            <a:avLst/>
          </a:prstGeom>
        </p:spPr>
      </p:pic>
      <p:pic>
        <p:nvPicPr>
          <p:cNvPr id="5" name="Picture 4"/>
          <p:cNvPicPr>
            <a:picLocks noChangeAspect="1"/>
          </p:cNvPicPr>
          <p:nvPr/>
        </p:nvPicPr>
        <p:blipFill>
          <a:blip r:embed="rId3"/>
          <a:stretch>
            <a:fillRect/>
          </a:stretch>
        </p:blipFill>
        <p:spPr>
          <a:xfrm>
            <a:off x="6131859" y="143691"/>
            <a:ext cx="5241093" cy="3267636"/>
          </a:xfrm>
          <a:prstGeom prst="rect">
            <a:avLst/>
          </a:prstGeom>
        </p:spPr>
      </p:pic>
      <p:pic>
        <p:nvPicPr>
          <p:cNvPr id="1026" name="Picture 2" descr="Thương tâm bé gái 4 tuổi bỏng nước sôi toàn thân khi tắ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11327"/>
            <a:ext cx="5513294" cy="32987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6131859" y="3411327"/>
            <a:ext cx="5241091" cy="3298756"/>
          </a:xfrm>
          <a:prstGeom prst="rect">
            <a:avLst/>
          </a:prstGeom>
        </p:spPr>
      </p:pic>
    </p:spTree>
    <p:extLst>
      <p:ext uri="{BB962C8B-B14F-4D97-AF65-F5344CB8AC3E}">
        <p14:creationId xmlns:p14="http://schemas.microsoft.com/office/powerpoint/2010/main" val="115266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6252" y="-77846"/>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2659" y="913393"/>
            <a:ext cx="10058400" cy="4965549"/>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5293360"/>
            <a:ext cx="12192000" cy="1594839"/>
          </a:xfrm>
          <a:prstGeom prst="rect">
            <a:avLst/>
          </a:prstGeom>
        </p:spPr>
      </p:pic>
      <p:pic>
        <p:nvPicPr>
          <p:cNvPr id="11" name="bóng bay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29978" y="326853"/>
            <a:ext cx="1163221" cy="527327"/>
          </a:xfrm>
          <a:prstGeom prst="rect">
            <a:avLst/>
          </a:prstGeom>
        </p:spPr>
      </p:pic>
      <p:pic>
        <p:nvPicPr>
          <p:cNvPr id="25" name="Mây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4763798" y="982094"/>
            <a:ext cx="3071482"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Kết</a:t>
            </a:r>
            <a:r>
              <a:rPr kumimoji="0" lang="en-US" sz="66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66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luận</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
        <p:nvSpPr>
          <p:cNvPr id="18" name="Luyện đọc từ khó">
            <a:extLst>
              <a:ext uri="{FF2B5EF4-FFF2-40B4-BE49-F238E27FC236}">
                <a16:creationId xmlns:a16="http://schemas.microsoft.com/office/drawing/2014/main" id="{34E286F2-A59C-4CC5-BE78-169752D54AB7}"/>
              </a:ext>
            </a:extLst>
          </p:cNvPr>
          <p:cNvSpPr txBox="1"/>
          <p:nvPr/>
        </p:nvSpPr>
        <p:spPr>
          <a:xfrm>
            <a:off x="1600200" y="1832052"/>
            <a:ext cx="9117499" cy="3785652"/>
          </a:xfrm>
          <a:prstGeom prst="rect">
            <a:avLst/>
          </a:prstGeom>
          <a:noFill/>
        </p:spPr>
        <p:txBody>
          <a:bodyPr wrap="square" rtlCol="0">
            <a:spAutoFit/>
          </a:bodyPr>
          <a:lstStyle/>
          <a:p>
            <a:pPr algn="just"/>
            <a:r>
              <a:rPr lang="en-US" sz="4000" dirty="0" err="1">
                <a:solidFill>
                  <a:schemeClr val="bg1"/>
                </a:solidFill>
                <a:latin typeface="Times New Roman" panose="02020603050405020304" pitchFamily="18" charset="0"/>
                <a:cs typeface="Times New Roman" panose="02020603050405020304" pitchFamily="18" charset="0"/>
              </a:rPr>
              <a:t>Nước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sôi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bật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lửa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bếp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điện</a:t>
            </a:r>
            <a:r>
              <a:rPr lang="en-US" sz="4000" dirty="0">
                <a:solidFill>
                  <a:schemeClr val="bg1"/>
                </a:solidFill>
                <a:latin typeface="Times New Roman" panose="02020603050405020304" pitchFamily="18" charset="0"/>
                <a:cs typeface="Times New Roman" panose="02020603050405020304" pitchFamily="18" charset="0"/>
              </a:rPr>
              <a:t>, ổ </a:t>
            </a:r>
            <a:r>
              <a:rPr lang="en-US" sz="4000" dirty="0" err="1">
                <a:solidFill>
                  <a:schemeClr val="bg1"/>
                </a:solidFill>
                <a:latin typeface="Times New Roman" panose="02020603050405020304" pitchFamily="18" charset="0"/>
                <a:cs typeface="Times New Roman" panose="02020603050405020304" pitchFamily="18" charset="0"/>
              </a:rPr>
              <a:t>cắm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điện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ống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pô</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xe</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máy</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các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nguồn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có</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thể</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gây</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bỏng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Chúng</a:t>
            </a:r>
            <a:r>
              <a:rPr lang="en-US" sz="4000" dirty="0">
                <a:solidFill>
                  <a:schemeClr val="bg1"/>
                </a:solidFill>
                <a:latin typeface="Times New Roman" panose="02020603050405020304" pitchFamily="18" charset="0"/>
                <a:cs typeface="Times New Roman" panose="02020603050405020304" pitchFamily="18" charset="0"/>
              </a:rPr>
              <a:t> ta </a:t>
            </a:r>
            <a:r>
              <a:rPr lang="en-US" sz="4000" dirty="0" err="1">
                <a:solidFill>
                  <a:schemeClr val="bg1"/>
                </a:solidFill>
                <a:latin typeface="Times New Roman" panose="02020603050405020304" pitchFamily="18" charset="0"/>
                <a:cs typeface="Times New Roman" panose="02020603050405020304" pitchFamily="18" charset="0"/>
              </a:rPr>
              <a:t>không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nghịch</a:t>
            </a:r>
            <a:r>
              <a:rPr lang="en-US" sz="4000" dirty="0">
                <a:solidFill>
                  <a:schemeClr val="bg1"/>
                </a:solidFill>
                <a:latin typeface="Times New Roman" panose="02020603050405020304" pitchFamily="18" charset="0"/>
                <a:cs typeface="Times New Roman" panose="02020603050405020304" pitchFamily="18" charset="0"/>
              </a:rPr>
              <a:t> hay </a:t>
            </a:r>
            <a:r>
              <a:rPr lang="en-US" sz="4000" dirty="0" err="1">
                <a:solidFill>
                  <a:schemeClr val="bg1"/>
                </a:solidFill>
                <a:latin typeface="Times New Roman" panose="02020603050405020304" pitchFamily="18" charset="0"/>
                <a:cs typeface="Times New Roman" panose="02020603050405020304" pitchFamily="18" charset="0"/>
              </a:rPr>
              <a:t>chơi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đùa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gần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những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vật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dụng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này</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Khi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bị</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bỏng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vết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bỏng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sẽ</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phồng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đau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rát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ảnh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hưởng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dến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sức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khỏe</a:t>
            </a:r>
            <a:r>
              <a:rPr lang="en-US" sz="4000"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80">
                                          <p:stCondLst>
                                            <p:cond delay="0"/>
                                          </p:stCondLst>
                                        </p:cTn>
                                        <p:tgtEl>
                                          <p:spTgt spid="28"/>
                                        </p:tgtEl>
                                      </p:cBhvr>
                                    </p:animEffect>
                                    <p:anim calcmode="lin" valueType="num">
                                      <p:cBhvr>
                                        <p:cTn id="7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5" dur="26">
                                          <p:stCondLst>
                                            <p:cond delay="650"/>
                                          </p:stCondLst>
                                        </p:cTn>
                                        <p:tgtEl>
                                          <p:spTgt spid="28"/>
                                        </p:tgtEl>
                                      </p:cBhvr>
                                      <p:to x="100000" y="60000"/>
                                    </p:animScale>
                                    <p:animScale>
                                      <p:cBhvr>
                                        <p:cTn id="76" dur="166" decel="50000">
                                          <p:stCondLst>
                                            <p:cond delay="676"/>
                                          </p:stCondLst>
                                        </p:cTn>
                                        <p:tgtEl>
                                          <p:spTgt spid="28"/>
                                        </p:tgtEl>
                                      </p:cBhvr>
                                      <p:to x="100000" y="100000"/>
                                    </p:animScale>
                                    <p:animScale>
                                      <p:cBhvr>
                                        <p:cTn id="77" dur="26">
                                          <p:stCondLst>
                                            <p:cond delay="1312"/>
                                          </p:stCondLst>
                                        </p:cTn>
                                        <p:tgtEl>
                                          <p:spTgt spid="28"/>
                                        </p:tgtEl>
                                      </p:cBhvr>
                                      <p:to x="100000" y="80000"/>
                                    </p:animScale>
                                    <p:animScale>
                                      <p:cBhvr>
                                        <p:cTn id="78" dur="166" decel="50000">
                                          <p:stCondLst>
                                            <p:cond delay="1338"/>
                                          </p:stCondLst>
                                        </p:cTn>
                                        <p:tgtEl>
                                          <p:spTgt spid="28"/>
                                        </p:tgtEl>
                                      </p:cBhvr>
                                      <p:to x="100000" y="100000"/>
                                    </p:animScale>
                                    <p:animScale>
                                      <p:cBhvr>
                                        <p:cTn id="79" dur="26">
                                          <p:stCondLst>
                                            <p:cond delay="1642"/>
                                          </p:stCondLst>
                                        </p:cTn>
                                        <p:tgtEl>
                                          <p:spTgt spid="28"/>
                                        </p:tgtEl>
                                      </p:cBhvr>
                                      <p:to x="100000" y="90000"/>
                                    </p:animScale>
                                    <p:animScale>
                                      <p:cBhvr>
                                        <p:cTn id="80" dur="166" decel="50000">
                                          <p:stCondLst>
                                            <p:cond delay="1668"/>
                                          </p:stCondLst>
                                        </p:cTn>
                                        <p:tgtEl>
                                          <p:spTgt spid="28"/>
                                        </p:tgtEl>
                                      </p:cBhvr>
                                      <p:to x="100000" y="100000"/>
                                    </p:animScale>
                                    <p:animScale>
                                      <p:cBhvr>
                                        <p:cTn id="81" dur="26">
                                          <p:stCondLst>
                                            <p:cond delay="1808"/>
                                          </p:stCondLst>
                                        </p:cTn>
                                        <p:tgtEl>
                                          <p:spTgt spid="28"/>
                                        </p:tgtEl>
                                      </p:cBhvr>
                                      <p:to x="100000" y="95000"/>
                                    </p:animScale>
                                    <p:animScale>
                                      <p:cBhvr>
                                        <p:cTn id="82" dur="166" decel="50000">
                                          <p:stCondLst>
                                            <p:cond delay="1834"/>
                                          </p:stCondLst>
                                        </p:cTn>
                                        <p:tgtEl>
                                          <p:spTgt spid="28"/>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down)">
                                      <p:cBhvr>
                                        <p:cTn id="87" dur="580">
                                          <p:stCondLst>
                                            <p:cond delay="0"/>
                                          </p:stCondLst>
                                        </p:cTn>
                                        <p:tgtEl>
                                          <p:spTgt spid="18"/>
                                        </p:tgtEl>
                                      </p:cBhvr>
                                    </p:animEffect>
                                    <p:anim calcmode="lin" valueType="num">
                                      <p:cBhvr>
                                        <p:cTn id="8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3" dur="26">
                                          <p:stCondLst>
                                            <p:cond delay="650"/>
                                          </p:stCondLst>
                                        </p:cTn>
                                        <p:tgtEl>
                                          <p:spTgt spid="18"/>
                                        </p:tgtEl>
                                      </p:cBhvr>
                                      <p:to x="100000" y="60000"/>
                                    </p:animScale>
                                    <p:animScale>
                                      <p:cBhvr>
                                        <p:cTn id="94" dur="166" decel="50000">
                                          <p:stCondLst>
                                            <p:cond delay="676"/>
                                          </p:stCondLst>
                                        </p:cTn>
                                        <p:tgtEl>
                                          <p:spTgt spid="18"/>
                                        </p:tgtEl>
                                      </p:cBhvr>
                                      <p:to x="100000" y="100000"/>
                                    </p:animScale>
                                    <p:animScale>
                                      <p:cBhvr>
                                        <p:cTn id="95" dur="26">
                                          <p:stCondLst>
                                            <p:cond delay="1312"/>
                                          </p:stCondLst>
                                        </p:cTn>
                                        <p:tgtEl>
                                          <p:spTgt spid="18"/>
                                        </p:tgtEl>
                                      </p:cBhvr>
                                      <p:to x="100000" y="80000"/>
                                    </p:animScale>
                                    <p:animScale>
                                      <p:cBhvr>
                                        <p:cTn id="96" dur="166" decel="50000">
                                          <p:stCondLst>
                                            <p:cond delay="1338"/>
                                          </p:stCondLst>
                                        </p:cTn>
                                        <p:tgtEl>
                                          <p:spTgt spid="18"/>
                                        </p:tgtEl>
                                      </p:cBhvr>
                                      <p:to x="100000" y="100000"/>
                                    </p:animScale>
                                    <p:animScale>
                                      <p:cBhvr>
                                        <p:cTn id="97" dur="26">
                                          <p:stCondLst>
                                            <p:cond delay="1642"/>
                                          </p:stCondLst>
                                        </p:cTn>
                                        <p:tgtEl>
                                          <p:spTgt spid="18"/>
                                        </p:tgtEl>
                                      </p:cBhvr>
                                      <p:to x="100000" y="90000"/>
                                    </p:animScale>
                                    <p:animScale>
                                      <p:cBhvr>
                                        <p:cTn id="98" dur="166" decel="50000">
                                          <p:stCondLst>
                                            <p:cond delay="1668"/>
                                          </p:stCondLst>
                                        </p:cTn>
                                        <p:tgtEl>
                                          <p:spTgt spid="18"/>
                                        </p:tgtEl>
                                      </p:cBhvr>
                                      <p:to x="100000" y="100000"/>
                                    </p:animScale>
                                    <p:animScale>
                                      <p:cBhvr>
                                        <p:cTn id="99" dur="26">
                                          <p:stCondLst>
                                            <p:cond delay="1808"/>
                                          </p:stCondLst>
                                        </p:cTn>
                                        <p:tgtEl>
                                          <p:spTgt spid="18"/>
                                        </p:tgtEl>
                                      </p:cBhvr>
                                      <p:to x="100000" y="95000"/>
                                    </p:animScale>
                                    <p:animScale>
                                      <p:cBhvr>
                                        <p:cTn id="10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descr="20220412100411_wm_shs-dao-duc-1"/>
          <p:cNvPicPr>
            <a:picLocks noChangeAspect="1" noChangeArrowheads="1"/>
          </p:cNvPicPr>
          <p:nvPr/>
        </p:nvPicPr>
        <p:blipFill rotWithShape="1">
          <a:blip r:embed="rId2">
            <a:extLst>
              <a:ext uri="{28A0092B-C50C-407E-A947-70E740481C1C}">
                <a14:useLocalDpi xmlns:a14="http://schemas.microsoft.com/office/drawing/2010/main" val="0"/>
              </a:ext>
            </a:extLst>
          </a:blip>
          <a:srcRect l="8420" t="41498" r="9173" b="18671"/>
          <a:stretch/>
        </p:blipFill>
        <p:spPr bwMode="auto">
          <a:xfrm>
            <a:off x="1" y="130629"/>
            <a:ext cx="7746274" cy="6361611"/>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22">
            <a:extLst>
              <a:ext uri="{FF2B5EF4-FFF2-40B4-BE49-F238E27FC236}">
                <a16:creationId xmlns:a16="http://schemas.microsoft.com/office/drawing/2014/main" id="{BCC1913E-FC63-4A59-8E96-A2AADCE8CD26}"/>
              </a:ext>
            </a:extLst>
          </p:cNvPr>
          <p:cNvSpPr/>
          <p:nvPr/>
        </p:nvSpPr>
        <p:spPr>
          <a:xfrm>
            <a:off x="7746275" y="666206"/>
            <a:ext cx="4445725" cy="4062548"/>
          </a:xfrm>
          <a:prstGeom prst="cloudCallout">
            <a:avLst>
              <a:gd name="adj1" fmla="val -55457"/>
              <a:gd name="adj2" fmla="val 58660"/>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000" dirty="0" err="1">
                <a:solidFill>
                  <a:srgbClr val="002060"/>
                </a:solidFill>
                <a:latin typeface="Times New Roman" panose="02020603050405020304" pitchFamily="18" charset="0"/>
                <a:cs typeface="Times New Roman" panose="02020603050405020304" pitchFamily="18" charset="0"/>
              </a:rPr>
              <a:t>Em</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sẽ</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làm</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gì</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để</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phòng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tránh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bị</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bỏng</a:t>
            </a:r>
            <a:r>
              <a:rPr lang="en-US" sz="4000" dirty="0">
                <a:solidFill>
                  <a:srgbClr val="002060"/>
                </a:solidFill>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25518158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9689131-747D-464C-A0B6-A522247C9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59383">
            <a:off x="857739" y="1416094"/>
            <a:ext cx="8719432" cy="4123429"/>
          </a:xfrm>
          <a:prstGeom prst="rect">
            <a:avLst/>
          </a:prstGeom>
        </p:spPr>
      </p:pic>
    </p:spTree>
    <p:extLst>
      <p:ext uri="{BB962C8B-B14F-4D97-AF65-F5344CB8AC3E}">
        <p14:creationId xmlns:p14="http://schemas.microsoft.com/office/powerpoint/2010/main" val="21094036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6927"/>
            <a:ext cx="12192000" cy="7058025"/>
          </a:xfrm>
          <a:prstGeom prst="rect">
            <a:avLst/>
          </a:prstGeom>
        </p:spPr>
      </p:pic>
      <p:pic>
        <p:nvPicPr>
          <p:cNvPr id="6" name="Picture 2" descr="20220412100411_wm_shs-dao-duc-1"/>
          <p:cNvPicPr>
            <a:picLocks noChangeAspect="1" noChangeArrowheads="1"/>
          </p:cNvPicPr>
          <p:nvPr/>
        </p:nvPicPr>
        <p:blipFill rotWithShape="1">
          <a:blip r:embed="rId3">
            <a:extLst>
              <a:ext uri="{28A0092B-C50C-407E-A947-70E740481C1C}">
                <a14:useLocalDpi xmlns:a14="http://schemas.microsoft.com/office/drawing/2010/main" val="0"/>
              </a:ext>
            </a:extLst>
          </a:blip>
          <a:srcRect l="13353" t="15240" r="7007" b="57744"/>
          <a:stretch/>
        </p:blipFill>
        <p:spPr bwMode="auto">
          <a:xfrm>
            <a:off x="148943" y="1559859"/>
            <a:ext cx="11652067" cy="41747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78804" y="217893"/>
            <a:ext cx="8991600" cy="584775"/>
          </a:xfrm>
          <a:prstGeom prst="rect">
            <a:avLst/>
          </a:prstGeom>
          <a:noFill/>
        </p:spPr>
        <p:txBody>
          <a:bodyPr wrap="square" rtlCol="0">
            <a:spAutoFit/>
          </a:bodyPr>
          <a:lstStyle/>
          <a:p>
            <a:r>
              <a:rPr lang="en-US" dirty="0"/>
              <a:t> </a:t>
            </a:r>
            <a:r>
              <a:rPr lang="en-US" sz="3200" dirty="0" err="1">
                <a:solidFill>
                  <a:srgbClr val="0000FF"/>
                </a:solidFill>
                <a:latin typeface="Times New Roman" pitchFamily="18" charset="0"/>
                <a:cs typeface="Times New Roman" pitchFamily="18" charset="0"/>
              </a:rPr>
              <a:t>Việc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nào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nên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làm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Việc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nào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không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nên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làm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Vì</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sao</a:t>
            </a:r>
            <a:r>
              <a:rPr lang="en-US" sz="32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7725297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459" y="2244507"/>
            <a:ext cx="10771094" cy="2554545"/>
          </a:xfrm>
          <a:prstGeom prst="rect">
            <a:avLst/>
          </a:prstGeom>
          <a:noFill/>
        </p:spPr>
        <p:txBody>
          <a:bodyPr wrap="square" rtlCol="0">
            <a:spAutoFit/>
          </a:bodyPr>
          <a:lstStyle/>
          <a:p>
            <a:pPr algn="just"/>
            <a:r>
              <a:rPr lang="en-US" sz="4000" dirty="0">
                <a:solidFill>
                  <a:srgbClr val="0000FF"/>
                </a:solidFill>
                <a:latin typeface="Times New Roman" pitchFamily="18" charset="0"/>
                <a:cs typeface="Times New Roman" pitchFamily="18" charset="0"/>
              </a:rPr>
              <a:t>-</a:t>
            </a:r>
            <a:r>
              <a:rPr lang="en-US" sz="4000" dirty="0" err="1">
                <a:solidFill>
                  <a:srgbClr val="0000FF"/>
                </a:solidFill>
                <a:latin typeface="Times New Roman" pitchFamily="18" charset="0"/>
                <a:cs typeface="Times New Roman" pitchFamily="18" charset="0"/>
              </a:rPr>
              <a:t>Không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chơi</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đùa</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với</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diêm</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và</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bật</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lửa</a:t>
            </a:r>
            <a:r>
              <a:rPr lang="en-US" sz="4000" dirty="0">
                <a:solidFill>
                  <a:srgbClr val="0000FF"/>
                </a:solidFill>
                <a:latin typeface="Times New Roman" pitchFamily="18" charset="0"/>
                <a:cs typeface="Times New Roman" pitchFamily="18" charset="0"/>
              </a:rPr>
              <a:t>.</a:t>
            </a:r>
          </a:p>
          <a:p>
            <a:pPr algn="just"/>
            <a:r>
              <a:rPr lang="en-US" sz="4000" dirty="0">
                <a:solidFill>
                  <a:srgbClr val="0000FF"/>
                </a:solidFill>
                <a:latin typeface="Times New Roman" pitchFamily="18" charset="0"/>
                <a:cs typeface="Times New Roman" pitchFamily="18" charset="0"/>
              </a:rPr>
              <a:t>-</a:t>
            </a:r>
            <a:r>
              <a:rPr lang="en-US" sz="4000" dirty="0" err="1">
                <a:solidFill>
                  <a:srgbClr val="0000FF"/>
                </a:solidFill>
                <a:latin typeface="Times New Roman" pitchFamily="18" charset="0"/>
                <a:cs typeface="Times New Roman" pitchFamily="18" charset="0"/>
              </a:rPr>
              <a:t>Không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đến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gần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khu</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vực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bếp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đang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nấu</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ăn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nước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đun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sôi</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bàn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là</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nóng</a:t>
            </a:r>
            <a:r>
              <a:rPr lang="en-US" sz="4000" dirty="0">
                <a:solidFill>
                  <a:srgbClr val="0000FF"/>
                </a:solidFill>
                <a:latin typeface="Times New Roman" pitchFamily="18" charset="0"/>
                <a:cs typeface="Times New Roman" pitchFamily="18" charset="0"/>
              </a:rPr>
              <a:t>,..</a:t>
            </a:r>
          </a:p>
          <a:p>
            <a:pPr algn="just"/>
            <a:r>
              <a:rPr lang="en-US" sz="4000" dirty="0">
                <a:solidFill>
                  <a:srgbClr val="0000FF"/>
                </a:solidFill>
                <a:latin typeface="Times New Roman" pitchFamily="18" charset="0"/>
                <a:cs typeface="Times New Roman" pitchFamily="18" charset="0"/>
              </a:rPr>
              <a:t>-</a:t>
            </a:r>
            <a:r>
              <a:rPr lang="en-US" sz="4000" dirty="0" err="1">
                <a:solidFill>
                  <a:srgbClr val="0000FF"/>
                </a:solidFill>
                <a:latin typeface="Times New Roman" pitchFamily="18" charset="0"/>
                <a:cs typeface="Times New Roman" pitchFamily="18" charset="0"/>
              </a:rPr>
              <a:t>Không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dùng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tay</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bốc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thức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ăn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khi</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còn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nóng</a:t>
            </a:r>
            <a:r>
              <a:rPr lang="en-US" sz="4000" dirty="0">
                <a:solidFill>
                  <a:srgbClr val="0000FF"/>
                </a:solidFill>
                <a:latin typeface="Times New Roman" pitchFamily="18" charset="0"/>
                <a:cs typeface="Times New Roman" pitchFamily="18" charset="0"/>
              </a:rPr>
              <a:t>.</a:t>
            </a:r>
          </a:p>
        </p:txBody>
      </p:sp>
      <p:sp>
        <p:nvSpPr>
          <p:cNvPr id="4" name="TextBox 3"/>
          <p:cNvSpPr txBox="1"/>
          <p:nvPr/>
        </p:nvSpPr>
        <p:spPr>
          <a:xfrm>
            <a:off x="222069" y="455024"/>
            <a:ext cx="9903565"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itchFamily="18" charset="0"/>
                <a:cs typeface="Times New Roman" pitchFamily="18" charset="0"/>
              </a:rPr>
              <a:t>Hãy</a:t>
            </a:r>
            <a:r>
              <a:rPr lang="en-US" sz="4000" dirty="0">
                <a:solidFill>
                  <a:srgbClr val="0000FF"/>
                </a:solidFill>
                <a:latin typeface="Times New Roman" pitchFamily="18" charset="0"/>
                <a:cs typeface="Times New Roman" pitchFamily="18" charset="0"/>
              </a:rPr>
              <a:t> chia </a:t>
            </a:r>
            <a:r>
              <a:rPr lang="en-US" sz="4000" dirty="0" err="1">
                <a:solidFill>
                  <a:srgbClr val="0000FF"/>
                </a:solidFill>
                <a:latin typeface="Times New Roman" pitchFamily="18" charset="0"/>
                <a:cs typeface="Times New Roman" pitchFamily="18" charset="0"/>
              </a:rPr>
              <a:t>sẻ</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với</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các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bạn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cách</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em</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phòng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tránh</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bị</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bỏng</a:t>
            </a:r>
            <a:r>
              <a:rPr lang="en-US" sz="40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2802172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2020-2021\Giáo án điện tử các môn - 2020\Dao duc\tranh anh dao duc\Daoduc1 chu de 8 (LAN) - ẢNH\dd26.2.png"/>
          <p:cNvPicPr>
            <a:picLocks noChangeAspect="1" noChangeArrowheads="1"/>
          </p:cNvPicPr>
          <p:nvPr/>
        </p:nvPicPr>
        <p:blipFill rotWithShape="1">
          <a:blip r:embed="rId2">
            <a:extLst>
              <a:ext uri="{28A0092B-C50C-407E-A947-70E740481C1C}">
                <a14:useLocalDpi xmlns:a14="http://schemas.microsoft.com/office/drawing/2010/main" val="0"/>
              </a:ext>
            </a:extLst>
          </a:blip>
          <a:srcRect l="20485" t="56447" r="22472" b="25428"/>
          <a:stretch/>
        </p:blipFill>
        <p:spPr bwMode="auto">
          <a:xfrm>
            <a:off x="444137" y="2455478"/>
            <a:ext cx="10946674" cy="40625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37746" y="869804"/>
            <a:ext cx="6987154" cy="1077218"/>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Em</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sẽ</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khuyên</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bạn</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điều</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gì</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trong</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các</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tình</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huống</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sau</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a:t>
            </a:r>
          </a:p>
        </p:txBody>
      </p:sp>
      <p:pic>
        <p:nvPicPr>
          <p:cNvPr id="10" name="Picture 9">
            <a:extLst>
              <a:ext uri="{FF2B5EF4-FFF2-40B4-BE49-F238E27FC236}">
                <a16:creationId xmlns:a16="http://schemas.microsoft.com/office/drawing/2014/main" id="{B89C4FF0-0090-4DA3-A2DB-202BDADE2D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05345">
            <a:off x="253319" y="592097"/>
            <a:ext cx="2832760" cy="1328547"/>
          </a:xfrm>
          <a:prstGeom prst="rect">
            <a:avLst/>
          </a:prstGeom>
        </p:spPr>
      </p:pic>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14729155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149" y="2667001"/>
            <a:ext cx="9602032" cy="4023709"/>
          </a:xfrm>
          <a:prstGeom prst="rect">
            <a:avLst/>
          </a:prstGeom>
        </p:spPr>
      </p:pic>
      <p:sp>
        <p:nvSpPr>
          <p:cNvPr id="6" name="Title 1"/>
          <p:cNvSpPr txBox="1">
            <a:spLocks/>
          </p:cNvSpPr>
          <p:nvPr/>
        </p:nvSpPr>
        <p:spPr>
          <a:xfrm>
            <a:off x="1530928" y="480489"/>
            <a:ext cx="4329545" cy="2087023"/>
          </a:xfrm>
          <a:prstGeom prst="wedgeRoundRectCallout">
            <a:avLst>
              <a:gd name="adj1" fmla="val 29441"/>
              <a:gd name="adj2" fmla="val 78904"/>
              <a:gd name="adj3" fmla="val 16667"/>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600" b="1" dirty="0" err="1">
                <a:solidFill>
                  <a:srgbClr val="7030A0"/>
                </a:solidFill>
                <a:latin typeface="Times New Roman" panose="02020603050405020304" pitchFamily="18" charset="0"/>
                <a:cs typeface="Times New Roman" panose="02020603050405020304" pitchFamily="18" charset="0"/>
              </a:rPr>
              <a:t>Bạn</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ơi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đừng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nghịch</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diêm</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nguy</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hiểm</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lắm</a:t>
            </a:r>
            <a:endParaRPr lang="en-US" sz="3600" b="1" dirty="0">
              <a:solidFill>
                <a:srgbClr val="7030A0"/>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6303820" y="381000"/>
            <a:ext cx="4329545" cy="2087023"/>
          </a:xfrm>
          <a:prstGeom prst="wedgeRoundRectCallout">
            <a:avLst>
              <a:gd name="adj1" fmla="val 29441"/>
              <a:gd name="adj2" fmla="val 78904"/>
              <a:gd name="adj3" fmla="val 16667"/>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600" b="1" dirty="0" err="1">
                <a:solidFill>
                  <a:srgbClr val="7030A0"/>
                </a:solidFill>
                <a:latin typeface="Times New Roman" panose="02020603050405020304" pitchFamily="18" charset="0"/>
                <a:cs typeface="Times New Roman" panose="02020603050405020304" pitchFamily="18" charset="0"/>
              </a:rPr>
              <a:t>Chúng</a:t>
            </a:r>
            <a:r>
              <a:rPr lang="en-US" sz="3600" b="1" dirty="0">
                <a:solidFill>
                  <a:srgbClr val="7030A0"/>
                </a:solidFill>
                <a:latin typeface="Times New Roman" panose="02020603050405020304" pitchFamily="18" charset="0"/>
                <a:cs typeface="Times New Roman" panose="02020603050405020304" pitchFamily="18" charset="0"/>
              </a:rPr>
              <a:t> ta </a:t>
            </a:r>
            <a:r>
              <a:rPr lang="en-US" sz="3600" b="1" dirty="0" err="1">
                <a:solidFill>
                  <a:srgbClr val="7030A0"/>
                </a:solidFill>
                <a:latin typeface="Times New Roman" panose="02020603050405020304" pitchFamily="18" charset="0"/>
                <a:cs typeface="Times New Roman" panose="02020603050405020304" pitchFamily="18" charset="0"/>
              </a:rPr>
              <a:t>nên</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chơi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những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trò</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chơi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khác</a:t>
            </a:r>
            <a:r>
              <a:rPr lang="en-US" sz="3600" b="1" dirty="0">
                <a:solidFill>
                  <a:srgbClr val="7030A0"/>
                </a:solidFill>
                <a:latin typeface="Times New Roman" panose="02020603050405020304" pitchFamily="18" charset="0"/>
                <a:cs typeface="Times New Roman" panose="02020603050405020304" pitchFamily="18" charset="0"/>
              </a:rPr>
              <a:t> an </a:t>
            </a:r>
            <a:r>
              <a:rPr lang="en-US" sz="3600" b="1" dirty="0" err="1">
                <a:solidFill>
                  <a:srgbClr val="7030A0"/>
                </a:solidFill>
                <a:latin typeface="Times New Roman" panose="02020603050405020304" pitchFamily="18" charset="0"/>
                <a:cs typeface="Times New Roman" panose="02020603050405020304" pitchFamily="18" charset="0"/>
              </a:rPr>
              <a:t>toàn</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hơn</a:t>
            </a:r>
            <a:r>
              <a:rPr lang="en-US" sz="3600" b="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64549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53180"/>
            <a:ext cx="5791200" cy="1196180"/>
          </a:xfrm>
        </p:spPr>
        <p:txBody>
          <a:bodyPr>
            <a:noAutofit/>
          </a:bodyPr>
          <a:lstStyle/>
          <a:p>
            <a:r>
              <a:rPr lang="en-US" sz="3600" b="1" noProof="1">
                <a:solidFill>
                  <a:schemeClr val="bg1"/>
                </a:solidFill>
                <a:latin typeface="HP-089" pitchFamily="34" charset="0"/>
              </a:rPr>
              <a:t>Vận dụng</a:t>
            </a:r>
            <a:endParaRPr lang="vi-VN" sz="3600" b="1" dirty="0">
              <a:solidFill>
                <a:schemeClr val="bg1"/>
              </a:solidFill>
              <a:latin typeface="HP001 TD 4H" pitchFamily="34" charset="-93"/>
            </a:endParaRPr>
          </a:p>
        </p:txBody>
      </p:sp>
      <p:sp>
        <p:nvSpPr>
          <p:cNvPr id="3" name="Trapezoid 2"/>
          <p:cNvSpPr/>
          <p:nvPr/>
        </p:nvSpPr>
        <p:spPr>
          <a:xfrm>
            <a:off x="5638800" y="3810000"/>
            <a:ext cx="1295400" cy="762000"/>
          </a:xfrm>
          <a:prstGeom prst="trapezoi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7" name="TextBox 6"/>
          <p:cNvSpPr txBox="1"/>
          <p:nvPr/>
        </p:nvSpPr>
        <p:spPr>
          <a:xfrm>
            <a:off x="3352801" y="481281"/>
            <a:ext cx="8213423" cy="1261884"/>
          </a:xfrm>
          <a:prstGeom prst="rect">
            <a:avLst/>
          </a:prstGeom>
          <a:noFill/>
        </p:spPr>
        <p:txBody>
          <a:bodyPr wrap="square" rtlCol="0">
            <a:spAutoFit/>
          </a:bodyPr>
          <a:lstStyle/>
          <a:p>
            <a:r>
              <a:rPr lang="en-US" sz="3800" dirty="0">
                <a:latin typeface="Times New Roman" panose="02020603050405020304" pitchFamily="18" charset="0"/>
                <a:cs typeface="Times New Roman" panose="02020603050405020304" pitchFamily="18" charset="0"/>
              </a:rPr>
              <a:t> </a:t>
            </a:r>
            <a:r>
              <a:rPr lang="en-US" sz="3800" dirty="0" err="1">
                <a:solidFill>
                  <a:srgbClr val="0000FF"/>
                </a:solidFill>
                <a:latin typeface="Times New Roman" pitchFamily="18" charset="0"/>
                <a:cs typeface="Times New Roman" pitchFamily="18" charset="0"/>
              </a:rPr>
              <a:t>Em</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thực</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hiện</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một</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số</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cách</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đơn</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giản</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và</a:t>
            </a:r>
            <a:endParaRPr lang="en-US" sz="3800" dirty="0">
              <a:solidFill>
                <a:srgbClr val="0000FF"/>
              </a:solidFill>
              <a:latin typeface="Times New Roman" pitchFamily="18" charset="0"/>
              <a:cs typeface="Times New Roman" pitchFamily="18" charset="0"/>
            </a:endParaRPr>
          </a:p>
          <a:p>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phù</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hợp</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để</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phòng</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tránh</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bị</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bỏng</a:t>
            </a:r>
            <a:r>
              <a:rPr lang="en-US" sz="3800" dirty="0">
                <a:solidFill>
                  <a:srgbClr val="0000FF"/>
                </a:solidFill>
                <a:latin typeface="Times New Roman" pitchFamily="18" charset="0"/>
                <a:cs typeface="Times New Roman" pitchFamily="18" charset="0"/>
              </a:rPr>
              <a:t>.</a:t>
            </a:r>
          </a:p>
        </p:txBody>
      </p:sp>
      <p:sp>
        <p:nvSpPr>
          <p:cNvPr id="8" name="TextBox 7"/>
          <p:cNvSpPr txBox="1"/>
          <p:nvPr/>
        </p:nvSpPr>
        <p:spPr>
          <a:xfrm>
            <a:off x="836880" y="2392360"/>
            <a:ext cx="10899239" cy="4154984"/>
          </a:xfrm>
          <a:prstGeom prst="rect">
            <a:avLst/>
          </a:prstGeom>
          <a:noFill/>
        </p:spPr>
        <p:txBody>
          <a:bodyPr wrap="square" rtlCol="0">
            <a:spAutoFit/>
          </a:bodyPr>
          <a:lstStyle/>
          <a:p>
            <a:pPr algn="just"/>
            <a:r>
              <a:rPr lang="en-US" sz="4400" dirty="0"/>
              <a:t> </a:t>
            </a:r>
            <a:r>
              <a:rPr lang="en-US" sz="4400" dirty="0">
                <a:solidFill>
                  <a:srgbClr val="0000FF"/>
                </a:solidFill>
                <a:latin typeface="Times New Roman" pitchFamily="18" charset="0"/>
                <a:cs typeface="Times New Roman" pitchFamily="18" charset="0"/>
              </a:rPr>
              <a:t>-</a:t>
            </a:r>
            <a:r>
              <a:rPr lang="en-US" sz="4400" dirty="0" err="1">
                <a:solidFill>
                  <a:srgbClr val="0000FF"/>
                </a:solidFill>
                <a:latin typeface="Times New Roman" pitchFamily="18" charset="0"/>
                <a:cs typeface="Times New Roman" pitchFamily="18" charset="0"/>
              </a:rPr>
              <a:t>Gọi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người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lớn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khi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nước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đã</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được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đun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sôi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không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tự</a:t>
            </a:r>
            <a:r>
              <a:rPr lang="en-US" sz="4400" dirty="0">
                <a:solidFill>
                  <a:srgbClr val="0000FF"/>
                </a:solidFill>
                <a:latin typeface="Times New Roman" pitchFamily="18" charset="0"/>
                <a:cs typeface="Times New Roman" pitchFamily="18" charset="0"/>
              </a:rPr>
              <a:t> ý </a:t>
            </a:r>
            <a:r>
              <a:rPr lang="en-US" sz="4400" dirty="0" err="1">
                <a:solidFill>
                  <a:srgbClr val="0000FF"/>
                </a:solidFill>
                <a:latin typeface="Times New Roman" pitchFamily="18" charset="0"/>
                <a:cs typeface="Times New Roman" pitchFamily="18" charset="0"/>
              </a:rPr>
              <a:t>châm</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nước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vào</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bình</a:t>
            </a:r>
            <a:r>
              <a:rPr lang="en-US" sz="4400" dirty="0">
                <a:solidFill>
                  <a:srgbClr val="0000FF"/>
                </a:solidFill>
                <a:latin typeface="Times New Roman" pitchFamily="18" charset="0"/>
                <a:cs typeface="Times New Roman" pitchFamily="18" charset="0"/>
              </a:rPr>
              <a:t>.</a:t>
            </a:r>
          </a:p>
          <a:p>
            <a:pPr algn="just"/>
            <a:r>
              <a:rPr lang="en-US" sz="4400" dirty="0">
                <a:solidFill>
                  <a:srgbClr val="0000FF"/>
                </a:solidFill>
                <a:latin typeface="Times New Roman" pitchFamily="18" charset="0"/>
                <a:cs typeface="Times New Roman" pitchFamily="18" charset="0"/>
              </a:rPr>
              <a:t>-</a:t>
            </a:r>
            <a:r>
              <a:rPr lang="en-US" sz="4400" dirty="0" err="1">
                <a:solidFill>
                  <a:srgbClr val="0000FF"/>
                </a:solidFill>
                <a:latin typeface="Times New Roman" pitchFamily="18" charset="0"/>
                <a:cs typeface="Times New Roman" pitchFamily="18" charset="0"/>
              </a:rPr>
              <a:t>Không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ăn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vội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vàng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thức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ăn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còn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nóng</a:t>
            </a:r>
            <a:r>
              <a:rPr lang="en-US" sz="4400" dirty="0">
                <a:solidFill>
                  <a:srgbClr val="0000FF"/>
                </a:solidFill>
                <a:latin typeface="Times New Roman" pitchFamily="18" charset="0"/>
                <a:cs typeface="Times New Roman" pitchFamily="18" charset="0"/>
              </a:rPr>
              <a:t>.</a:t>
            </a:r>
          </a:p>
          <a:p>
            <a:pPr algn="just"/>
            <a:r>
              <a:rPr lang="en-US" sz="4400" dirty="0">
                <a:solidFill>
                  <a:srgbClr val="0000FF"/>
                </a:solidFill>
                <a:latin typeface="Times New Roman" pitchFamily="18" charset="0"/>
                <a:cs typeface="Times New Roman" pitchFamily="18" charset="0"/>
              </a:rPr>
              <a:t>-</a:t>
            </a:r>
            <a:r>
              <a:rPr lang="en-US" sz="4400" dirty="0" err="1">
                <a:solidFill>
                  <a:srgbClr val="0000FF"/>
                </a:solidFill>
                <a:latin typeface="Times New Roman" pitchFamily="18" charset="0"/>
                <a:cs typeface="Times New Roman" pitchFamily="18" charset="0"/>
              </a:rPr>
              <a:t>Sử</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dụng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nước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nóng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để</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tắm</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phải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kiểm</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tra</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độ</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nóng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của</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nước</a:t>
            </a:r>
            <a:r>
              <a:rPr lang="en-US" sz="4400" dirty="0">
                <a:solidFill>
                  <a:srgbClr val="0000FF"/>
                </a:solidFill>
                <a:latin typeface="Times New Roman" pitchFamily="18" charset="0"/>
                <a:cs typeface="Times New Roman" pitchFamily="18" charset="0"/>
              </a:rPr>
              <a:t>.</a:t>
            </a:r>
          </a:p>
          <a:p>
            <a:pPr algn="just"/>
            <a:r>
              <a:rPr lang="en-US" sz="4400" dirty="0">
                <a:solidFill>
                  <a:srgbClr val="0000FF"/>
                </a:solidFill>
                <a:latin typeface="Times New Roman" pitchFamily="18" charset="0"/>
                <a:cs typeface="Times New Roman" pitchFamily="18" charset="0"/>
              </a:rPr>
              <a:t>-</a:t>
            </a:r>
            <a:r>
              <a:rPr lang="en-US" sz="4400" dirty="0" err="1">
                <a:solidFill>
                  <a:srgbClr val="0000FF"/>
                </a:solidFill>
                <a:latin typeface="Times New Roman" pitchFamily="18" charset="0"/>
                <a:cs typeface="Times New Roman" pitchFamily="18" charset="0"/>
              </a:rPr>
              <a:t>Không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lại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gần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bàn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là</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lúc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đang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sử</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dụng</a:t>
            </a:r>
            <a:r>
              <a:rPr lang="en-US" sz="44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31739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344" y="1751861"/>
            <a:ext cx="3419573" cy="5106139"/>
          </a:xfrm>
          <a:prstGeom prst="rect">
            <a:avLst/>
          </a:prstGeom>
        </p:spPr>
      </p:pic>
      <p:sp>
        <p:nvSpPr>
          <p:cNvPr id="10" name="Rectangle 9">
            <a:extLst>
              <a:ext uri="{FF2B5EF4-FFF2-40B4-BE49-F238E27FC236}">
                <a16:creationId xmlns:a16="http://schemas.microsoft.com/office/drawing/2014/main" id="{45E17BEB-AAF4-4442-AFFF-D45A0080F795}"/>
              </a:ext>
            </a:extLst>
          </p:cNvPr>
          <p:cNvSpPr/>
          <p:nvPr/>
        </p:nvSpPr>
        <p:spPr>
          <a:xfrm>
            <a:off x="2300658" y="1751861"/>
            <a:ext cx="6523832" cy="1617552"/>
          </a:xfrm>
          <a:prstGeom prst="rect">
            <a:avLst/>
          </a:prstGeom>
          <a:noFill/>
        </p:spPr>
        <p:txBody>
          <a:bodyPr wrap="none" lIns="123632" tIns="61814" rIns="123632" bIns="61814">
            <a:spAutoFit/>
            <a:scene3d>
              <a:camera prst="orthographicFront"/>
              <a:lightRig rig="soft" dir="t">
                <a:rot lat="0" lon="0" rev="15600000"/>
              </a:lightRig>
            </a:scene3d>
            <a:sp3d extrusionH="57150" prstMaterial="softEdge">
              <a:bevelT w="25400" h="38100"/>
            </a:sp3d>
          </a:bodyPr>
          <a:lstStyle/>
          <a:p>
            <a:pPr marL="0" marR="0" lvl="0" indent="0" algn="ctr" defTabSz="967025" rtl="0" eaLnBrk="1" fontAlgn="auto" latinLnBrk="0" hangingPunct="1">
              <a:lnSpc>
                <a:spcPct val="100000"/>
              </a:lnSpc>
              <a:spcBef>
                <a:spcPts val="0"/>
              </a:spcBef>
              <a:spcAft>
                <a:spcPts val="0"/>
              </a:spcAft>
              <a:buClrTx/>
              <a:buSzTx/>
              <a:buFontTx/>
              <a:buNone/>
              <a:tabLst/>
              <a:defRPr/>
            </a:pPr>
            <a:r>
              <a:rPr kumimoji="0" lang="en-US" sz="9700" b="1" i="0" u="none" strike="noStrike" kern="1200" cap="none" spc="0" normalizeH="0" baseline="0" noProof="0" dirty="0" err="1">
                <a:ln/>
                <a:solidFill>
                  <a:srgbClr val="FF0000"/>
                </a:solidFill>
                <a:effectLst/>
                <a:uLnTx/>
                <a:uFillTx/>
                <a:latin typeface="Arial"/>
                <a:ea typeface="微软雅黑"/>
                <a:cs typeface="+mn-cs"/>
              </a:rPr>
              <a:t>Khởi</a:t>
            </a:r>
            <a:r>
              <a:rPr kumimoji="0" lang="en-US" sz="9700" b="1" i="0" u="none" strike="noStrike" kern="1200" cap="none" spc="0" normalizeH="0" baseline="0" noProof="0" dirty="0">
                <a:ln/>
                <a:solidFill>
                  <a:srgbClr val="FF0000"/>
                </a:solidFill>
                <a:effectLst/>
                <a:uLnTx/>
                <a:uFillTx/>
                <a:latin typeface="Arial"/>
                <a:ea typeface="微软雅黑"/>
                <a:cs typeface="+mn-cs"/>
              </a:rPr>
              <a:t> </a:t>
            </a:r>
            <a:r>
              <a:rPr kumimoji="0" lang="en-US" sz="9700" b="1" i="0" u="none" strike="noStrike" kern="1200" cap="none" spc="0" normalizeH="0" baseline="0" noProof="0" dirty="0" err="1">
                <a:ln/>
                <a:solidFill>
                  <a:srgbClr val="FF0000"/>
                </a:solidFill>
                <a:effectLst/>
                <a:uLnTx/>
                <a:uFillTx/>
                <a:latin typeface="Arial"/>
                <a:ea typeface="微软雅黑"/>
                <a:cs typeface="+mn-cs"/>
              </a:rPr>
              <a:t>động</a:t>
            </a:r>
            <a:endParaRPr kumimoji="0" lang="en-US" sz="9700" b="1" i="0" u="none" strike="noStrike" kern="1200" cap="none" spc="0" normalizeH="0" baseline="0" noProof="0" dirty="0">
              <a:ln/>
              <a:solidFill>
                <a:srgbClr val="FF0000"/>
              </a:solidFill>
              <a:effectLst/>
              <a:uLnTx/>
              <a:uFillTx/>
              <a:latin typeface="Arial"/>
              <a:ea typeface="微软雅黑"/>
              <a:cs typeface="+mn-cs"/>
            </a:endParaRPr>
          </a:p>
        </p:txBody>
      </p:sp>
      <p:pic>
        <p:nvPicPr>
          <p:cNvPr id="13" name="图片 3">
            <a:extLst>
              <a:ext uri="{FF2B5EF4-FFF2-40B4-BE49-F238E27FC236}">
                <a16:creationId xmlns:a16="http://schemas.microsoft.com/office/drawing/2014/main" id="{0DFDC2A8-5B45-4CDD-A69E-6E939BA1B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714" y="4687937"/>
            <a:ext cx="6408837" cy="2019938"/>
          </a:xfrm>
          <a:prstGeom prst="rect">
            <a:avLst/>
          </a:prstGeom>
        </p:spPr>
      </p:pic>
      <p:pic>
        <p:nvPicPr>
          <p:cNvPr id="6" name="Bkgr tên lửa">
            <a:extLst>
              <a:ext uri="{FF2B5EF4-FFF2-40B4-BE49-F238E27FC236}">
                <a16:creationId xmlns:a16="http://schemas.microsoft.com/office/drawing/2014/main" id="{90B154A8-CC85-426D-AF0B-16A8B0860F9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16665" y="1751861"/>
            <a:ext cx="1677139" cy="1677139"/>
          </a:xfrm>
          <a:prstGeom prst="rect">
            <a:avLst/>
          </a:prstGeom>
        </p:spPr>
      </p:pic>
    </p:spTree>
    <p:extLst>
      <p:ext uri="{BB962C8B-B14F-4D97-AF65-F5344CB8AC3E}">
        <p14:creationId xmlns:p14="http://schemas.microsoft.com/office/powerpoint/2010/main" val="3423971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2" presetClass="emph" presetSubtype="0" fill="hold" grpId="0" nodeType="withEffect">
                                  <p:stCondLst>
                                    <p:cond delay="90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53180"/>
            <a:ext cx="5791200" cy="1196180"/>
          </a:xfrm>
        </p:spPr>
        <p:txBody>
          <a:bodyPr>
            <a:noAutofit/>
          </a:bodyPr>
          <a:lstStyle/>
          <a:p>
            <a:r>
              <a:rPr lang="en-US" sz="3600" b="1" noProof="1">
                <a:solidFill>
                  <a:schemeClr val="bg1"/>
                </a:solidFill>
                <a:latin typeface="HP-089" pitchFamily="34" charset="0"/>
              </a:rPr>
              <a:t>Vận dụng</a:t>
            </a:r>
            <a:endParaRPr lang="vi-VN" sz="3600" b="1" dirty="0">
              <a:solidFill>
                <a:schemeClr val="bg1"/>
              </a:solidFill>
              <a:latin typeface="HP001 TD 4H" pitchFamily="34" charset="-93"/>
            </a:endParaRPr>
          </a:p>
        </p:txBody>
      </p:sp>
      <p:sp>
        <p:nvSpPr>
          <p:cNvPr id="7" name="TextBox 6"/>
          <p:cNvSpPr txBox="1"/>
          <p:nvPr/>
        </p:nvSpPr>
        <p:spPr>
          <a:xfrm>
            <a:off x="2668870" y="1391522"/>
            <a:ext cx="287258" cy="584775"/>
          </a:xfrm>
          <a:prstGeom prst="rect">
            <a:avLst/>
          </a:prstGeom>
          <a:noFill/>
        </p:spPr>
        <p:txBody>
          <a:bodyPr wrap="none" rtlCol="0">
            <a:spAutoFit/>
          </a:bodyPr>
          <a:lstStyle/>
          <a:p>
            <a:r>
              <a:rPr lang="en-US" sz="3200">
                <a:solidFill>
                  <a:srgbClr val="0000FF"/>
                </a:solidFill>
                <a:latin typeface="Times New Roman" pitchFamily="18" charset="0"/>
                <a:cs typeface="Times New Roman" pitchFamily="18" charset="0"/>
              </a:rPr>
              <a:t>.</a:t>
            </a:r>
          </a:p>
        </p:txBody>
      </p:sp>
      <p:pic>
        <p:nvPicPr>
          <p:cNvPr id="819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8660" y="3429001"/>
            <a:ext cx="3741281"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0"/>
            <a:ext cx="11054281" cy="7086600"/>
          </a:xfrm>
          <a:prstGeom prst="rect">
            <a:avLst/>
          </a:prstGeom>
        </p:spPr>
      </p:pic>
      <p:sp>
        <p:nvSpPr>
          <p:cNvPr id="9" name="Rectangle 8"/>
          <p:cNvSpPr/>
          <p:nvPr/>
        </p:nvSpPr>
        <p:spPr>
          <a:xfrm>
            <a:off x="1676401" y="3109919"/>
            <a:ext cx="9448800" cy="2419337"/>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Pô</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xe</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phích</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nước</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bàn</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là</a:t>
            </a:r>
            <a:endPar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endParaRPr>
          </a:p>
          <a:p>
            <a:pPr algn="ct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Bếp</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đun</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lửa</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nóng</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tránh</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xa</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chớ</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gần</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a:t>
            </a:r>
            <a:endParaRPr lang="en-US" sz="4000" dirty="0">
              <a:latin typeface="Times New Roman" panose="02020603050405020304" pitchFamily="18" charset="0"/>
              <a:ea typeface="Arial Unicode MS" panose="020B0604020202020204" pitchFamily="34" charset="-128"/>
              <a:cs typeface="Times New Roman" panose="02020603050405020304" pitchFamily="18" charset="0"/>
            </a:endParaRPr>
          </a:p>
        </p:txBody>
      </p:sp>
      <p:pic>
        <p:nvPicPr>
          <p:cNvPr id="1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1" y="321481"/>
            <a:ext cx="5181600" cy="177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48692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7067"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rPr>
              <a:t>Cảm xúc tiêu cực thường thấy: sợ hãi, tức giận, buồn, cô đơn, bực bội, khó chịu,…</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043" y="107593"/>
            <a:ext cx="797845" cy="797845"/>
          </a:xfrm>
          <a:prstGeom prst="rect">
            <a:avLst/>
          </a:prstGeom>
        </p:spPr>
      </p:pic>
      <p:grpSp>
        <p:nvGrpSpPr>
          <p:cNvPr id="2" name="组合 1"/>
          <p:cNvGrpSpPr/>
          <p:nvPr/>
        </p:nvGrpSpPr>
        <p:grpSpPr>
          <a:xfrm>
            <a:off x="101601" y="1132967"/>
            <a:ext cx="11853332" cy="4830953"/>
            <a:chOff x="1084352" y="2377836"/>
            <a:chExt cx="5851292" cy="1807495"/>
          </a:xfrm>
        </p:grpSpPr>
        <p:sp>
          <p:nvSpPr>
            <p:cNvPr id="20" name="矩形: 圆角 19"/>
            <p:cNvSpPr/>
            <p:nvPr/>
          </p:nvSpPr>
          <p:spPr>
            <a:xfrm>
              <a:off x="1756975" y="2651946"/>
              <a:ext cx="5178669" cy="1533385"/>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方正黑体简体" panose="03000509000000000000" pitchFamily="65" charset="-122"/>
                <a:cs typeface="+mn-ea"/>
                <a:sym typeface="+mn-lt"/>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grpSp>
        <p:nvGrpSpPr>
          <p:cNvPr id="10" name="组合 9"/>
          <p:cNvGrpSpPr/>
          <p:nvPr/>
        </p:nvGrpSpPr>
        <p:grpSpPr>
          <a:xfrm>
            <a:off x="0" y="5879688"/>
            <a:ext cx="12192000" cy="978311"/>
            <a:chOff x="0" y="5772686"/>
            <a:chExt cx="13525500" cy="1085314"/>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5" name="TextBox 24"/>
          <p:cNvSpPr txBox="1"/>
          <p:nvPr/>
        </p:nvSpPr>
        <p:spPr>
          <a:xfrm>
            <a:off x="2155050" y="2035902"/>
            <a:ext cx="9725350" cy="1077218"/>
          </a:xfrm>
          <a:prstGeom prst="rect">
            <a:avLst/>
          </a:prstGeom>
          <a:noFill/>
        </p:spPr>
        <p:txBody>
          <a:bodyPr wrap="square">
            <a:spAutoFit/>
          </a:bodyPr>
          <a:lstStyle/>
          <a:p>
            <a:pPr lvl="0" algn="just"/>
            <a:r>
              <a:rPr lang="en-US" sz="3200" dirty="0" err="1">
                <a:solidFill>
                  <a:prstClr val="black"/>
                </a:solidFill>
                <a:latin typeface="Times New Roman" panose="02020603050405020304" pitchFamily="18" charset="0"/>
                <a:ea typeface="Times New Roman" panose="02020603050405020304" pitchFamily="18" charset="0"/>
              </a:rPr>
              <a:t>Về</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nhà</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em</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nhớ</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cùng</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với</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gia</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đình</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người</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thân</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thực</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hiện</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việc</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làm</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để</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phòng</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tránh</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bỏng</a:t>
            </a:r>
            <a:r>
              <a:rPr lang="en-US" sz="3200" dirty="0">
                <a:solidFill>
                  <a:prstClr val="black"/>
                </a:solidFill>
                <a:latin typeface="Times New Roman" panose="02020603050405020304" pitchFamily="18" charset="0"/>
                <a:ea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2099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0" fill="hold"/>
                                        <p:tgtEl>
                                          <p:spTgt spid="2"/>
                                        </p:tgtEl>
                                        <p:attrNameLst>
                                          <p:attrName>ppt_x</p:attrName>
                                        </p:attrNameLst>
                                      </p:cBhvr>
                                      <p:tavLst>
                                        <p:tav tm="0">
                                          <p:val>
                                            <p:strVal val="0-#ppt_w/2"/>
                                          </p:val>
                                        </p:tav>
                                        <p:tav tm="100000">
                                          <p:val>
                                            <p:strVal val="#ppt_x"/>
                                          </p:val>
                                        </p:tav>
                                      </p:tavLst>
                                    </p:anim>
                                    <p:anim calcmode="lin" valueType="num">
                                      <p:cBhvr additive="base">
                                        <p:cTn id="16"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1867989" y="130628"/>
            <a:ext cx="8974182" cy="4167052"/>
            <a:chOff x="6990628" y="1950733"/>
            <a:chExt cx="3946090"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990628" y="1950733"/>
              <a:ext cx="3946090"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7249431" y="2683622"/>
              <a:ext cx="2117479" cy="162514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44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Đọc</a:t>
              </a:r>
              <a:r>
                <a:rPr lang="en-US" altLang="zh-CN" sz="44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44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bài</a:t>
              </a:r>
              <a:r>
                <a:rPr lang="en-US" altLang="zh-CN" sz="44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44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thơ</a:t>
              </a:r>
              <a:r>
                <a:rPr lang="en-US" altLang="zh-CN" sz="44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44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Xe</a:t>
              </a:r>
              <a:r>
                <a:rPr lang="en-US" altLang="zh-CN" sz="44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44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chữa</a:t>
              </a:r>
              <a:r>
                <a:rPr lang="en-US" altLang="zh-CN" sz="44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44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cháy</a:t>
              </a:r>
              <a:r>
                <a:rPr lang="en-US" altLang="zh-CN" sz="44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Tác</a:t>
              </a:r>
              <a:r>
                <a:rPr kumimoji="0" lang="en-US" altLang="zh-CN" sz="4400" b="1" i="0" u="none" strike="noStrike" kern="1200" cap="none" spc="0" normalizeH="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4400" b="1" i="0" u="none" strike="noStrike" kern="1200" cap="none" spc="0" normalizeH="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giả</a:t>
              </a:r>
              <a:r>
                <a:rPr kumimoji="0" lang="en-US" altLang="zh-CN" sz="4400" b="1" i="0" u="none" strike="noStrike" kern="1200" cap="none" spc="0" normalizeH="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4400" b="1" i="0" u="none" strike="noStrike" kern="1200" cap="none" spc="0" normalizeH="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Phạm</a:t>
              </a:r>
              <a:r>
                <a:rPr kumimoji="0" lang="en-US" altLang="zh-CN" sz="4400" b="1" i="0" u="none" strike="noStrike" kern="1200" cap="none" spc="0" normalizeH="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4400" b="1" i="0" u="none" strike="noStrike" kern="1200" cap="none" spc="0" normalizeH="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Hổ</a:t>
              </a:r>
              <a:endPar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grpSp>
        <p:nvGrpSpPr>
          <p:cNvPr id="4" name="Group 3"/>
          <p:cNvGrpSpPr/>
          <p:nvPr/>
        </p:nvGrpSpPr>
        <p:grpSpPr>
          <a:xfrm>
            <a:off x="-19594" y="4153988"/>
            <a:ext cx="12204472" cy="2664823"/>
            <a:chOff x="-19594" y="4153988"/>
            <a:chExt cx="12204472" cy="2664823"/>
          </a:xfrm>
        </p:grpSpPr>
        <p:pic>
          <p:nvPicPr>
            <p:cNvPr id="1028" name="Picture 4" descr="Bài thơ:&quot; Xe chữa cháy&quot; | Mầm non Gia Thượ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94" y="4153988"/>
              <a:ext cx="3775166" cy="26256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ài thơ xe chữa cháy [Tác giả Phạm Hổ] - Truyện dân gi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4983" y="4153988"/>
              <a:ext cx="3958045" cy="26648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im Hoạt Hình Xe Cứu Hỏa Với Lính Cứu Hỏa Hoặc Lính Cứu Hỏa Phương Tiện  Chữa Cháy Vận Chuyển Chuyên Nghiệp Nghề Nghiệp Bộ Vector Đầy Màu Sắc Của  Hình Min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2845" y="4193177"/>
              <a:ext cx="4112033" cy="25864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60131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电子产品&#10;&#10;描述已自动生成">
            <a:extLst>
              <a:ext uri="{FF2B5EF4-FFF2-40B4-BE49-F238E27FC236}">
                <a16:creationId xmlns:a16="http://schemas.microsoft.com/office/drawing/2014/main" id="{C04798ED-2DF9-4DD7-B9AB-5068021275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4810" y="1075765"/>
            <a:ext cx="6858000" cy="6858000"/>
          </a:xfrm>
          <a:prstGeom prst="rect">
            <a:avLst/>
          </a:prstGeom>
        </p:spPr>
      </p:pic>
      <p:pic>
        <p:nvPicPr>
          <p:cNvPr id="3" name="图片 2">
            <a:extLst>
              <a:ext uri="{FF2B5EF4-FFF2-40B4-BE49-F238E27FC236}">
                <a16:creationId xmlns:a16="http://schemas.microsoft.com/office/drawing/2014/main" id="{38F2835C-9C52-49DE-94E7-4443B34779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65928"/>
            <a:ext cx="3644153" cy="3602825"/>
          </a:xfrm>
          <a:prstGeom prst="rect">
            <a:avLst/>
          </a:prstGeom>
        </p:spPr>
      </p:pic>
      <p:pic>
        <p:nvPicPr>
          <p:cNvPr id="6" name="图片 4">
            <a:extLst>
              <a:ext uri="{FF2B5EF4-FFF2-40B4-BE49-F238E27FC236}">
                <a16:creationId xmlns:a16="http://schemas.microsoft.com/office/drawing/2014/main" id="{7C6602A6-C24E-40DA-8DDB-AFAE888FDC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3067" y="147918"/>
            <a:ext cx="4988933" cy="2760240"/>
          </a:xfrm>
          <a:prstGeom prst="rect">
            <a:avLst/>
          </a:prstGeom>
        </p:spPr>
      </p:pic>
      <p:sp>
        <p:nvSpPr>
          <p:cNvPr id="2" name="Rectangle 1"/>
          <p:cNvSpPr/>
          <p:nvPr/>
        </p:nvSpPr>
        <p:spPr>
          <a:xfrm>
            <a:off x="3906545" y="3435803"/>
            <a:ext cx="4544835" cy="1323439"/>
          </a:xfrm>
          <a:prstGeom prst="rect">
            <a:avLst/>
          </a:prstGeom>
        </p:spPr>
        <p:txBody>
          <a:bodyPr wrap="none">
            <a:spAutoFit/>
          </a:bodyPr>
          <a:lstStyle/>
          <a:p>
            <a:pPr lvl="0" algn="ctr">
              <a:defRPr/>
            </a:pPr>
            <a:r>
              <a:rPr lang="en-US" sz="8000" dirty="0" err="1">
                <a:solidFill>
                  <a:schemeClr val="bg1"/>
                </a:solidFill>
                <a:latin typeface="Candara" panose="020E0502030303020204" pitchFamily="34" charset="0"/>
                <a:ea typeface="字魂59号-创粗黑"/>
                <a:cs typeface="Calibri" panose="020F0502020204030204" pitchFamily="34" charset="0"/>
              </a:rPr>
              <a:t>Khám</a:t>
            </a:r>
            <a:r>
              <a:rPr lang="en-US" sz="8000" dirty="0">
                <a:solidFill>
                  <a:schemeClr val="bg1"/>
                </a:solidFill>
                <a:latin typeface="Candara" panose="020E0502030303020204" pitchFamily="34" charset="0"/>
                <a:ea typeface="字魂59号-创粗黑"/>
                <a:cs typeface="Calibri" panose="020F0502020204030204" pitchFamily="34" charset="0"/>
              </a:rPr>
              <a:t> </a:t>
            </a:r>
            <a:r>
              <a:rPr lang="en-US" sz="8000" dirty="0" err="1">
                <a:solidFill>
                  <a:schemeClr val="bg1"/>
                </a:solidFill>
                <a:latin typeface="Candara" panose="020E0502030303020204" pitchFamily="34" charset="0"/>
                <a:ea typeface="字魂59号-创粗黑"/>
                <a:cs typeface="Calibri" panose="020F0502020204030204" pitchFamily="34" charset="0"/>
              </a:rPr>
              <a:t>phá</a:t>
            </a:r>
            <a:endParaRPr lang="en-US" sz="8000" dirty="0">
              <a:solidFill>
                <a:schemeClr val="bg1"/>
              </a:solidFill>
              <a:latin typeface="Candara" panose="020E050203030302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95343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161F6FD-1F01-4205-8D6F-06FD99E2C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FC4F547B-3746-49B9-862A-258AA9057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ECDDB264-4DDA-43A7-BE6F-6CF0F4AD5A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5151" y="1926454"/>
            <a:ext cx="4496850" cy="4931546"/>
          </a:xfrm>
          <a:prstGeom prst="rect">
            <a:avLst/>
          </a:prstGeom>
        </p:spPr>
      </p:pic>
      <p:pic>
        <p:nvPicPr>
          <p:cNvPr id="8" name="图片 7">
            <a:extLst>
              <a:ext uri="{FF2B5EF4-FFF2-40B4-BE49-F238E27FC236}">
                <a16:creationId xmlns:a16="http://schemas.microsoft.com/office/drawing/2014/main" id="{FCCF11F1-D013-4329-A8EC-D49378A19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pic>
        <p:nvPicPr>
          <p:cNvPr id="9" name="图片 1" descr="1 (216)">
            <a:extLst>
              <a:ext uri="{FF2B5EF4-FFF2-40B4-BE49-F238E27FC236}">
                <a16:creationId xmlns:a16="http://schemas.microsoft.com/office/drawing/2014/main" id="{397D8443-0CB9-479A-BBAA-55D038689586}"/>
              </a:ext>
            </a:extLst>
          </p:cNvPr>
          <p:cNvPicPr/>
          <p:nvPr/>
        </p:nvPicPr>
        <p:blipFill>
          <a:blip r:embed="rId7"/>
          <a:stretch>
            <a:fillRect/>
          </a:stretch>
        </p:blipFill>
        <p:spPr>
          <a:xfrm>
            <a:off x="180157" y="0"/>
            <a:ext cx="8258449" cy="6858000"/>
          </a:xfrm>
          <a:prstGeom prst="rect">
            <a:avLst/>
          </a:prstGeom>
        </p:spPr>
      </p:pic>
      <p:sp>
        <p:nvSpPr>
          <p:cNvPr id="10" name="MH_Entry_1">
            <a:hlinkClick r:id="rId8" action="ppaction://hlinksldjump"/>
            <a:extLst>
              <a:ext uri="{FF2B5EF4-FFF2-40B4-BE49-F238E27FC236}">
                <a16:creationId xmlns:a16="http://schemas.microsoft.com/office/drawing/2014/main" id="{5302BE0B-2ED1-472E-A23C-8459E00900F5}"/>
              </a:ext>
            </a:extLst>
          </p:cNvPr>
          <p:cNvSpPr>
            <a:spLocks noChangeArrowheads="1"/>
          </p:cNvSpPr>
          <p:nvPr>
            <p:custDataLst>
              <p:tags r:id="rId1"/>
            </p:custDataLst>
          </p:nvPr>
        </p:nvSpPr>
        <p:spPr bwMode="auto">
          <a:xfrm>
            <a:off x="402226" y="3429000"/>
            <a:ext cx="6795409" cy="74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err="1">
                <a:solidFill>
                  <a:srgbClr val="0070C0"/>
                </a:solidFill>
                <a:latin typeface="Calibri" panose="020F0502020204030204" pitchFamily="34" charset="0"/>
                <a:cs typeface="Calibri" panose="020F0502020204030204" pitchFamily="34" charset="0"/>
              </a:rPr>
              <a:t>Hoạt</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động</a:t>
            </a:r>
            <a:r>
              <a:rPr lang="en-US" sz="4800" b="1" dirty="0">
                <a:solidFill>
                  <a:srgbClr val="0070C0"/>
                </a:solidFill>
                <a:latin typeface="Calibri" panose="020F0502020204030204" pitchFamily="34" charset="0"/>
                <a:cs typeface="Calibri" panose="020F0502020204030204" pitchFamily="34" charset="0"/>
              </a:rPr>
              <a:t> 1: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Nhận</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biết</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nguyên</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nhân</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gây</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bỏng</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hậu</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quả</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nó</a:t>
            </a:r>
            <a:endPar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761256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par>
                          <p:cTn id="24" fill="hold">
                            <p:stCondLst>
                              <p:cond delay="500"/>
                            </p:stCondLst>
                            <p:childTnLst>
                              <p:par>
                                <p:cTn id="25" presetID="47"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ỏ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723528"/>
          </a:xfrm>
          <a:prstGeom prst="rect">
            <a:avLst/>
          </a:prstGeom>
        </p:spPr>
      </p:pic>
    </p:spTree>
    <p:extLst>
      <p:ext uri="{BB962C8B-B14F-4D97-AF65-F5344CB8AC3E}">
        <p14:creationId xmlns:p14="http://schemas.microsoft.com/office/powerpoint/2010/main" val="23916111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1584017" cy="6858000"/>
          </a:xfrm>
          <a:prstGeom prst="rect">
            <a:avLst/>
          </a:prstGeom>
        </p:spPr>
      </p:pic>
    </p:spTree>
    <p:extLst>
      <p:ext uri="{BB962C8B-B14F-4D97-AF65-F5344CB8AC3E}">
        <p14:creationId xmlns:p14="http://schemas.microsoft.com/office/powerpoint/2010/main" val="290580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198"/>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16241"/>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657" y="5847463"/>
            <a:ext cx="1416872" cy="1010537"/>
          </a:xfrm>
          <a:prstGeom prst="rect">
            <a:avLst/>
          </a:prstGeom>
        </p:spPr>
      </p:pic>
      <p:sp>
        <p:nvSpPr>
          <p:cNvPr id="16" name="Rectangle: Rounded Corners 15">
            <a:extLst>
              <a:ext uri="{FF2B5EF4-FFF2-40B4-BE49-F238E27FC236}">
                <a16:creationId xmlns:a16="http://schemas.microsoft.com/office/drawing/2014/main" id="{A27C5BC4-4B90-4FEE-B951-19E087F6916D}"/>
              </a:ext>
            </a:extLst>
          </p:cNvPr>
          <p:cNvSpPr/>
          <p:nvPr/>
        </p:nvSpPr>
        <p:spPr>
          <a:xfrm>
            <a:off x="956215" y="87293"/>
            <a:ext cx="10895474" cy="861135"/>
          </a:xfrm>
          <a:prstGeom prst="roundRec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bỏng</a:t>
            </a:r>
            <a:r>
              <a:rPr lang="en-US" sz="4000" dirty="0">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nvPicPr>
        <p:blipFill>
          <a:blip r:embed="rId6"/>
          <a:stretch>
            <a:fillRect/>
          </a:stretch>
        </p:blipFill>
        <p:spPr>
          <a:xfrm>
            <a:off x="251507" y="3786595"/>
            <a:ext cx="4092594" cy="3047069"/>
          </a:xfrm>
          <a:prstGeom prst="rect">
            <a:avLst/>
          </a:prstGeom>
        </p:spPr>
      </p:pic>
      <p:pic>
        <p:nvPicPr>
          <p:cNvPr id="5" name="Picture 4"/>
          <p:cNvPicPr>
            <a:picLocks noChangeAspect="1"/>
          </p:cNvPicPr>
          <p:nvPr/>
        </p:nvPicPr>
        <p:blipFill>
          <a:blip r:embed="rId7"/>
          <a:stretch>
            <a:fillRect/>
          </a:stretch>
        </p:blipFill>
        <p:spPr>
          <a:xfrm>
            <a:off x="247779" y="1038687"/>
            <a:ext cx="4096322" cy="2695040"/>
          </a:xfrm>
          <a:prstGeom prst="rect">
            <a:avLst/>
          </a:prstGeom>
        </p:spPr>
      </p:pic>
      <p:pic>
        <p:nvPicPr>
          <p:cNvPr id="7" name="Picture 6"/>
          <p:cNvPicPr>
            <a:picLocks noChangeAspect="1"/>
          </p:cNvPicPr>
          <p:nvPr/>
        </p:nvPicPr>
        <p:blipFill>
          <a:blip r:embed="rId8"/>
          <a:stretch>
            <a:fillRect/>
          </a:stretch>
        </p:blipFill>
        <p:spPr>
          <a:xfrm>
            <a:off x="4591880" y="1038687"/>
            <a:ext cx="4134427" cy="2695040"/>
          </a:xfrm>
          <a:prstGeom prst="rect">
            <a:avLst/>
          </a:prstGeom>
        </p:spPr>
      </p:pic>
      <p:pic>
        <p:nvPicPr>
          <p:cNvPr id="12" name="Picture 11"/>
          <p:cNvPicPr>
            <a:picLocks noChangeAspect="1"/>
          </p:cNvPicPr>
          <p:nvPr/>
        </p:nvPicPr>
        <p:blipFill>
          <a:blip r:embed="rId9"/>
          <a:stretch>
            <a:fillRect/>
          </a:stretch>
        </p:blipFill>
        <p:spPr>
          <a:xfrm>
            <a:off x="4595608" y="3760161"/>
            <a:ext cx="4134427" cy="3127603"/>
          </a:xfrm>
          <a:prstGeom prst="rect">
            <a:avLst/>
          </a:prstGeom>
        </p:spPr>
      </p:pic>
      <p:pic>
        <p:nvPicPr>
          <p:cNvPr id="21" name="Picture 20"/>
          <p:cNvPicPr>
            <a:picLocks noChangeAspect="1"/>
          </p:cNvPicPr>
          <p:nvPr/>
        </p:nvPicPr>
        <p:blipFill>
          <a:blip r:embed="rId10"/>
          <a:stretch>
            <a:fillRect/>
          </a:stretch>
        </p:blipFill>
        <p:spPr>
          <a:xfrm>
            <a:off x="8726307" y="1473838"/>
            <a:ext cx="3465693" cy="5182762"/>
          </a:xfrm>
          <a:prstGeom prst="rect">
            <a:avLst/>
          </a:prstGeom>
        </p:spPr>
      </p:pic>
    </p:spTree>
    <p:extLst>
      <p:ext uri="{BB962C8B-B14F-4D97-AF65-F5344CB8AC3E}">
        <p14:creationId xmlns:p14="http://schemas.microsoft.com/office/powerpoint/2010/main" val="3633139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circle(in)">
                                      <p:cBhvr>
                                        <p:cTn id="38" dur="2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heel(1)">
                                      <p:cBhvr>
                                        <p:cTn id="43" dur="2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Thought Bubble: Cloud 22">
            <a:extLst>
              <a:ext uri="{FF2B5EF4-FFF2-40B4-BE49-F238E27FC236}">
                <a16:creationId xmlns:a16="http://schemas.microsoft.com/office/drawing/2014/main" id="{BCC1913E-FC63-4A59-8E96-A2AADCE8CD26}"/>
              </a:ext>
            </a:extLst>
          </p:cNvPr>
          <p:cNvSpPr/>
          <p:nvPr/>
        </p:nvSpPr>
        <p:spPr>
          <a:xfrm>
            <a:off x="2191870" y="1237131"/>
            <a:ext cx="8780930" cy="5042646"/>
          </a:xfrm>
          <a:prstGeom prst="cloudCallout">
            <a:avLst>
              <a:gd name="adj1" fmla="val 2487"/>
              <a:gd name="adj2" fmla="val -2140"/>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000" dirty="0">
                <a:solidFill>
                  <a:srgbClr val="002060"/>
                </a:solidFill>
                <a:latin typeface="Times New Roman" panose="02020603050405020304" pitchFamily="18" charset="0"/>
                <a:cs typeface="Times New Roman" panose="02020603050405020304" pitchFamily="18" charset="0"/>
              </a:rPr>
              <a:t>Theo </a:t>
            </a:r>
            <a:r>
              <a:rPr lang="en-US" sz="4000" dirty="0" err="1">
                <a:solidFill>
                  <a:srgbClr val="002060"/>
                </a:solidFill>
                <a:latin typeface="Times New Roman" panose="02020603050405020304" pitchFamily="18" charset="0"/>
                <a:cs typeface="Times New Roman" panose="02020603050405020304" pitchFamily="18" charset="0"/>
              </a:rPr>
              <a:t>em</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ngoài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ra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còn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có</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những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vật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dụng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nào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có</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thể</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gây</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bỏng</a:t>
            </a:r>
            <a:r>
              <a:rPr lang="en-US" sz="4000" dirty="0">
                <a:solidFill>
                  <a:srgbClr val="002060"/>
                </a:solidFill>
                <a:latin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字魂59号-创粗黑"/>
              <a:cs typeface="Times New Roman" panose="02020603050405020304" pitchFamily="18" charset="0"/>
            </a:endParaRPr>
          </a:p>
        </p:txBody>
      </p:sp>
      <p:sp>
        <p:nvSpPr>
          <p:cNvPr id="7" name="AutoShape 6" descr="https://yhocvn.net/wp-content/uploads/2018/08/bong-nguy-co-tiem-an-tai-nha-va-cach-phong-tranh-yhocvn.net_.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Trẻ bị bỏng nước sôi trong tình huống không ngờ: Bác sĩ khuyến c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760"/>
            <a:ext cx="5715000" cy="63681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yhocvn.net/wp-content/uploads/2018/08/bong-nguy-co-tiem-an-tai-nha-va-cach-phong-tranh-yhocvn.net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983" y="365760"/>
            <a:ext cx="5943087" cy="642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87085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2" nodeType="clickEffect">
                                  <p:stCondLst>
                                    <p:cond delay="0"/>
                                  </p:stCondLst>
                                  <p:childTnLst>
                                    <p:animEffect transition="out" filter="wheel(1)">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1000"/>
                                        <p:tgtEl>
                                          <p:spTgt spid="1032"/>
                                        </p:tgtEl>
                                      </p:cBhvr>
                                    </p:animEffect>
                                    <p:anim calcmode="lin" valueType="num">
                                      <p:cBhvr>
                                        <p:cTn id="23" dur="1000" fill="hold"/>
                                        <p:tgtEl>
                                          <p:spTgt spid="1032"/>
                                        </p:tgtEl>
                                        <p:attrNameLst>
                                          <p:attrName>ppt_x</p:attrName>
                                        </p:attrNameLst>
                                      </p:cBhvr>
                                      <p:tavLst>
                                        <p:tav tm="0">
                                          <p:val>
                                            <p:strVal val="#ppt_x"/>
                                          </p:val>
                                        </p:tav>
                                        <p:tav tm="100000">
                                          <p:val>
                                            <p:strVal val="#ppt_x"/>
                                          </p:val>
                                        </p:tav>
                                      </p:tavLst>
                                    </p:anim>
                                    <p:anim calcmode="lin" valueType="num">
                                      <p:cBhvr>
                                        <p:cTn id="24"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034"/>
                                        </p:tgtEl>
                                        <p:attrNameLst>
                                          <p:attrName>style.visibility</p:attrName>
                                        </p:attrNameLst>
                                      </p:cBhvr>
                                      <p:to>
                                        <p:strVal val="visible"/>
                                      </p:to>
                                    </p:set>
                                    <p:animEffect transition="in" filter="wipe(down)">
                                      <p:cBhvr>
                                        <p:cTn id="29" dur="580">
                                          <p:stCondLst>
                                            <p:cond delay="0"/>
                                          </p:stCondLst>
                                        </p:cTn>
                                        <p:tgtEl>
                                          <p:spTgt spid="1034"/>
                                        </p:tgtEl>
                                      </p:cBhvr>
                                    </p:animEffect>
                                    <p:anim calcmode="lin" valueType="num">
                                      <p:cBhvr>
                                        <p:cTn id="30" dur="1822" tmFilter="0,0; 0.14,0.36; 0.43,0.73; 0.71,0.91; 1.0,1.0">
                                          <p:stCondLst>
                                            <p:cond delay="0"/>
                                          </p:stCondLst>
                                        </p:cTn>
                                        <p:tgtEl>
                                          <p:spTgt spid="103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03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03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03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034"/>
                                        </p:tgtEl>
                                        <p:attrNameLst>
                                          <p:attrName>ppt_y</p:attrName>
                                        </p:attrNameLst>
                                      </p:cBhvr>
                                      <p:tavLst>
                                        <p:tav tm="0" fmla="#ppt_y-sin(pi*$)/81">
                                          <p:val>
                                            <p:fltVal val="0"/>
                                          </p:val>
                                        </p:tav>
                                        <p:tav tm="100000">
                                          <p:val>
                                            <p:fltVal val="1"/>
                                          </p:val>
                                        </p:tav>
                                      </p:tavLst>
                                    </p:anim>
                                    <p:animScale>
                                      <p:cBhvr>
                                        <p:cTn id="35" dur="26">
                                          <p:stCondLst>
                                            <p:cond delay="650"/>
                                          </p:stCondLst>
                                        </p:cTn>
                                        <p:tgtEl>
                                          <p:spTgt spid="1034"/>
                                        </p:tgtEl>
                                      </p:cBhvr>
                                      <p:to x="100000" y="60000"/>
                                    </p:animScale>
                                    <p:animScale>
                                      <p:cBhvr>
                                        <p:cTn id="36" dur="166" decel="50000">
                                          <p:stCondLst>
                                            <p:cond delay="676"/>
                                          </p:stCondLst>
                                        </p:cTn>
                                        <p:tgtEl>
                                          <p:spTgt spid="1034"/>
                                        </p:tgtEl>
                                      </p:cBhvr>
                                      <p:to x="100000" y="100000"/>
                                    </p:animScale>
                                    <p:animScale>
                                      <p:cBhvr>
                                        <p:cTn id="37" dur="26">
                                          <p:stCondLst>
                                            <p:cond delay="1312"/>
                                          </p:stCondLst>
                                        </p:cTn>
                                        <p:tgtEl>
                                          <p:spTgt spid="1034"/>
                                        </p:tgtEl>
                                      </p:cBhvr>
                                      <p:to x="100000" y="80000"/>
                                    </p:animScale>
                                    <p:animScale>
                                      <p:cBhvr>
                                        <p:cTn id="38" dur="166" decel="50000">
                                          <p:stCondLst>
                                            <p:cond delay="1338"/>
                                          </p:stCondLst>
                                        </p:cTn>
                                        <p:tgtEl>
                                          <p:spTgt spid="1034"/>
                                        </p:tgtEl>
                                      </p:cBhvr>
                                      <p:to x="100000" y="100000"/>
                                    </p:animScale>
                                    <p:animScale>
                                      <p:cBhvr>
                                        <p:cTn id="39" dur="26">
                                          <p:stCondLst>
                                            <p:cond delay="1642"/>
                                          </p:stCondLst>
                                        </p:cTn>
                                        <p:tgtEl>
                                          <p:spTgt spid="1034"/>
                                        </p:tgtEl>
                                      </p:cBhvr>
                                      <p:to x="100000" y="90000"/>
                                    </p:animScale>
                                    <p:animScale>
                                      <p:cBhvr>
                                        <p:cTn id="40" dur="166" decel="50000">
                                          <p:stCondLst>
                                            <p:cond delay="1668"/>
                                          </p:stCondLst>
                                        </p:cTn>
                                        <p:tgtEl>
                                          <p:spTgt spid="1034"/>
                                        </p:tgtEl>
                                      </p:cBhvr>
                                      <p:to x="100000" y="100000"/>
                                    </p:animScale>
                                    <p:animScale>
                                      <p:cBhvr>
                                        <p:cTn id="41" dur="26">
                                          <p:stCondLst>
                                            <p:cond delay="1808"/>
                                          </p:stCondLst>
                                        </p:cTn>
                                        <p:tgtEl>
                                          <p:spTgt spid="1034"/>
                                        </p:tgtEl>
                                      </p:cBhvr>
                                      <p:to x="100000" y="95000"/>
                                    </p:animScale>
                                    <p:animScale>
                                      <p:cBhvr>
                                        <p:cTn id="42" dur="166" decel="50000">
                                          <p:stCondLst>
                                            <p:cond delay="1834"/>
                                          </p:stCondLst>
                                        </p:cTn>
                                        <p:tgtEl>
                                          <p:spTgt spid="10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codr1xx">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1448</TotalTime>
  <Words>397</Words>
  <Application>Microsoft Office PowerPoint</Application>
  <PresentationFormat>Widescreen</PresentationFormat>
  <Paragraphs>42</Paragraphs>
  <Slides>21</Slides>
  <Notes>7</Notes>
  <HiddenSlides>0</HiddenSlides>
  <MMClips>1</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21</vt:i4>
      </vt:variant>
    </vt:vector>
  </HeadingPairs>
  <TitlesOfParts>
    <vt:vector size="42" baseType="lpstr">
      <vt:lpstr>等线</vt:lpstr>
      <vt:lpstr>等线 Light</vt:lpstr>
      <vt:lpstr>Arial</vt:lpstr>
      <vt:lpstr>Arial Unicode MS</vt:lpstr>
      <vt:lpstr>Averta Std CY Bold</vt:lpstr>
      <vt:lpstr>Calibri</vt:lpstr>
      <vt:lpstr>Calibri Light</vt:lpstr>
      <vt:lpstr>Candara</vt:lpstr>
      <vt:lpstr>HP001 4 hàng</vt:lpstr>
      <vt:lpstr>HP001 5 hàng</vt:lpstr>
      <vt:lpstr>HP001 TD 4H</vt:lpstr>
      <vt:lpstr>HP-089</vt:lpstr>
      <vt:lpstr>Quicksand Medium</vt:lpstr>
      <vt:lpstr>Times New Roman</vt:lpstr>
      <vt:lpstr>字魂59号-创粗黑</vt:lpstr>
      <vt:lpstr>Office 主题​​</vt:lpstr>
      <vt:lpstr>Hoạt động</vt:lpstr>
      <vt:lpstr>1_Office 主题​​</vt:lpstr>
      <vt:lpstr>1_Office Theme</vt:lpstr>
      <vt:lpstr>9_www.33ppt.com</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Trien Pham</cp:lastModifiedBy>
  <cp:revision>73</cp:revision>
  <dcterms:created xsi:type="dcterms:W3CDTF">2021-06-25T04:06:25Z</dcterms:created>
  <dcterms:modified xsi:type="dcterms:W3CDTF">2025-03-27T14:39:34Z</dcterms:modified>
</cp:coreProperties>
</file>