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9"/>
  </p:notesMasterIdLst>
  <p:sldIdLst>
    <p:sldId id="435" r:id="rId3"/>
    <p:sldId id="430" r:id="rId4"/>
    <p:sldId id="432" r:id="rId5"/>
    <p:sldId id="434" r:id="rId6"/>
    <p:sldId id="433" r:id="rId7"/>
    <p:sldId id="431" r:id="rId8"/>
  </p:sldIdLst>
  <p:sldSz cx="16276638" cy="9144000"/>
  <p:notesSz cx="6858000" cy="9144000"/>
  <p:custDataLst>
    <p:tags r:id="rId1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0000CC"/>
    <a:srgbClr val="FF7C80"/>
    <a:srgbClr val="FF0066"/>
    <a:srgbClr val="FF0000"/>
    <a:srgbClr val="FF6600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76" autoAdjust="0"/>
    <p:restoredTop sz="99274" autoAdjust="0"/>
  </p:normalViewPr>
  <p:slideViewPr>
    <p:cSldViewPr>
      <p:cViewPr varScale="1">
        <p:scale>
          <a:sx n="54" d="100"/>
          <a:sy n="54" d="100"/>
        </p:scale>
        <p:origin x="618" y="90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16663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53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012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03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66245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36585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4836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8169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9016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204266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2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252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26557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Hoạt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động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trải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nghiệm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BÀI 34: HĐCD</a:t>
            </a:r>
          </a:p>
          <a:p>
            <a:pPr marL="457200" indent="-457200" algn="ctr">
              <a:lnSpc>
                <a:spcPct val="120000"/>
              </a:lnSpc>
            </a:pPr>
            <a:r>
              <a:rPr lang="en-US" sz="54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1" name="Text Box 17"/>
          <p:cNvSpPr txBox="1">
            <a:spLocks noChangeArrowheads="1"/>
          </p:cNvSpPr>
          <p:nvPr/>
        </p:nvSpPr>
        <p:spPr bwMode="auto">
          <a:xfrm>
            <a:off x="2347119" y="19050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CHÀO MỪNG QUÝ THẦY CÔ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>
                <a:ln>
                  <a:noFill/>
                </a:ln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VỀ DỰ GIỜ THĂM LỚP</a:t>
            </a:r>
          </a:p>
        </p:txBody>
      </p:sp>
      <p:pic>
        <p:nvPicPr>
          <p:cNvPr id="32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351" y="681753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6" name="Picture 5" descr="POINSET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90379" y="6400800"/>
            <a:ext cx="29718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" name="Picture 5" descr="POINSET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135682" y="51483"/>
            <a:ext cx="1382714" cy="1470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06797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05291919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6157118" y="575463"/>
            <a:ext cx="5006371" cy="523220"/>
            <a:chOff x="5993302" y="636422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993302" y="636422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>
              <a:cxnSpLocks/>
            </p:cNvCxnSpPr>
            <p:nvPr/>
          </p:nvCxnSpPr>
          <p:spPr>
            <a:xfrm>
              <a:off x="6143131" y="1136154"/>
              <a:ext cx="4494856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829490" y="1666849"/>
            <a:ext cx="1414355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 trò chơi đoán tên dụng cụ lao động.</a:t>
            </a:r>
            <a:endParaRPr lang="en-US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34601" y="7477151"/>
            <a:ext cx="1353395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 </a:t>
            </a:r>
            <a:r>
              <a:rPr lang="vi-VN" sz="3600" b="1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 cụ lao động đều có thể gây nguy hiểm cho chúng ta. Cần biết cách sử dụng dụng cụ lao động để đảm bảo an toàn khi lao động</a:t>
            </a:r>
            <a:endParaRPr lang="en-US" sz="60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3C1B2F6-77D7-C578-7A41-63032560F12D}"/>
              </a:ext>
            </a:extLst>
          </p:cNvPr>
          <p:cNvSpPr txBox="1"/>
          <p:nvPr/>
        </p:nvSpPr>
        <p:spPr>
          <a:xfrm>
            <a:off x="4175919" y="1169602"/>
            <a:ext cx="99335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BCA7227-6811-06AC-DAC6-A2A9FA6136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554964"/>
              </p:ext>
            </p:extLst>
          </p:nvPr>
        </p:nvGraphicFramePr>
        <p:xfrm>
          <a:off x="1378353" y="2491857"/>
          <a:ext cx="14143553" cy="1645920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14143553">
                  <a:extLst>
                    <a:ext uri="{9D8B030D-6E8A-4147-A177-3AD203B41FA5}">
                      <a16:colId xmlns:a16="http://schemas.microsoft.com/office/drawing/2014/main" val="2891375467"/>
                    </a:ext>
                  </a:extLst>
                </a:gridCol>
              </a:tblGrid>
              <a:tr h="1065946">
                <a:tc>
                  <a:txBody>
                    <a:bodyPr/>
                    <a:lstStyle/>
                    <a:p>
                      <a:r>
                        <a:rPr lang="nl-NL" sz="3200" b="1" kern="120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Học sinh </a:t>
                      </a:r>
                      <a:r>
                        <a:rPr lang="nl-NL" sz="3600" b="1" kern="1200" dirty="0">
                          <a:solidFill>
                            <a:srgbClr val="0000CC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chơi theo nhóm  dùng hình thể và động tác để bạn đoán ra dụng cụ lao động đó là gì? Nó có đặc điểm gì cần chú ý an toàn khi sử dụng.</a:t>
                      </a:r>
                      <a:endParaRPr lang="en-US" sz="2800" b="1" kern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4721187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544075DA-275D-9240-3188-D3723044382C}"/>
              </a:ext>
            </a:extLst>
          </p:cNvPr>
          <p:cNvSpPr/>
          <p:nvPr/>
        </p:nvSpPr>
        <p:spPr>
          <a:xfrm>
            <a:off x="1534601" y="4390121"/>
            <a:ext cx="2438400" cy="838200"/>
          </a:xfrm>
          <a:prstGeom prst="ellipse">
            <a:avLst/>
          </a:prstGeom>
          <a:solidFill>
            <a:srgbClr val="00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Nhỏ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D03E7234-E695-7316-B28F-A3ABA30DBE62}"/>
              </a:ext>
            </a:extLst>
          </p:cNvPr>
          <p:cNvSpPr/>
          <p:nvPr/>
        </p:nvSpPr>
        <p:spPr>
          <a:xfrm>
            <a:off x="6331777" y="4312060"/>
            <a:ext cx="2438400" cy="83820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Sắc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9DA006-04A2-C044-E010-51DD09EDA307}"/>
              </a:ext>
            </a:extLst>
          </p:cNvPr>
          <p:cNvSpPr/>
          <p:nvPr/>
        </p:nvSpPr>
        <p:spPr>
          <a:xfrm>
            <a:off x="11128954" y="4118322"/>
            <a:ext cx="3581400" cy="8382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solidFill>
                  <a:schemeClr val="tx1"/>
                </a:solidFill>
              </a:rPr>
              <a:t>Nhọn</a:t>
            </a:r>
            <a:endParaRPr lang="en-US" sz="4800" b="1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F81319-1B5B-E459-5424-FDA65A488A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5912" y="5685370"/>
            <a:ext cx="13544813" cy="17137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74807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5F50BCC-1976-D9F3-ED60-B1A7174BB1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62320" y="2331919"/>
            <a:ext cx="6376068" cy="2770650"/>
          </a:xfrm>
          <a:prstGeom prst="rect">
            <a:avLst/>
          </a:prstGeom>
        </p:spPr>
      </p:pic>
      <p:grpSp>
        <p:nvGrpSpPr>
          <p:cNvPr id="26" name="Group 25"/>
          <p:cNvGrpSpPr/>
          <p:nvPr/>
        </p:nvGrpSpPr>
        <p:grpSpPr>
          <a:xfrm>
            <a:off x="5711333" y="589000"/>
            <a:ext cx="5006371" cy="523220"/>
            <a:chOff x="5555038" y="649959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555038" y="649959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746919" y="1782783"/>
            <a:ext cx="15163800" cy="732893"/>
            <a:chOff x="1508918" y="1888664"/>
            <a:chExt cx="9537276" cy="732893"/>
          </a:xfrm>
        </p:grpSpPr>
        <p:sp>
          <p:nvSpPr>
            <p:cNvPr id="10" name="Rectangle 9"/>
            <p:cNvSpPr/>
            <p:nvPr/>
          </p:nvSpPr>
          <p:spPr>
            <a:xfrm>
              <a:off x="1508918" y="1888664"/>
              <a:ext cx="9537276" cy="73289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>
                <a:lnSpc>
                  <a:spcPct val="120000"/>
                </a:lnSpc>
              </a:pP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2. </a:t>
              </a:r>
              <a:r>
                <a:rPr lang="vi-VN" sz="3600" b="1" dirty="0">
                  <a:solidFill>
                    <a:srgbClr val="FF7C8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Thực hành lao động an toàn</a:t>
              </a:r>
              <a:endParaRPr lang="en-US" sz="1800" dirty="0">
                <a:solidFill>
                  <a:srgbClr val="FF7C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519755"/>
              <a:ext cx="366976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4" name="TextBox 23">
            <a:extLst>
              <a:ext uri="{FF2B5EF4-FFF2-40B4-BE49-F238E27FC236}">
                <a16:creationId xmlns:a16="http://schemas.microsoft.com/office/drawing/2014/main" id="{050DD790-4362-746F-456B-6F5A9F3BC33F}"/>
              </a:ext>
            </a:extLst>
          </p:cNvPr>
          <p:cNvSpPr txBox="1"/>
          <p:nvPr/>
        </p:nvSpPr>
        <p:spPr>
          <a:xfrm>
            <a:off x="1155219" y="2482629"/>
            <a:ext cx="142167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 em sẽ sử dụng những dụng cụ lao động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BB1468E-9D13-8A0E-1A16-B765FFD2339F}"/>
              </a:ext>
            </a:extLst>
          </p:cNvPr>
          <p:cNvSpPr txBox="1"/>
          <p:nvPr/>
        </p:nvSpPr>
        <p:spPr>
          <a:xfrm>
            <a:off x="1106581" y="3547493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Chúng ta sẽ làm gì để bảo vệ an toàn khi lao động?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1FA42E4-3050-00CE-99F7-FAC15DCD180E}"/>
              </a:ext>
            </a:extLst>
          </p:cNvPr>
          <p:cNvSpPr txBox="1"/>
          <p:nvPr/>
        </p:nvSpPr>
        <p:spPr>
          <a:xfrm>
            <a:off x="4300801" y="1209686"/>
            <a:ext cx="87905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3C83E0C-B752-D77F-F9F5-56AA4BDDE326}"/>
              </a:ext>
            </a:extLst>
          </p:cNvPr>
          <p:cNvSpPr txBox="1"/>
          <p:nvPr/>
        </p:nvSpPr>
        <p:spPr>
          <a:xfrm>
            <a:off x="1047463" y="4118422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 lao động quần áo, đầu tóc nên chuẩn bị như thế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C7483B3-2B11-98FB-DEC6-459FAAC70AE2}"/>
              </a:ext>
            </a:extLst>
          </p:cNvPr>
          <p:cNvSpPr txBox="1"/>
          <p:nvPr/>
        </p:nvSpPr>
        <p:spPr>
          <a:xfrm>
            <a:off x="1106581" y="4728443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thể sử dụng những đồ bảo hộ lao động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10908DB-5DF0-B00A-B144-E529B264BBB1}"/>
              </a:ext>
            </a:extLst>
          </p:cNvPr>
          <p:cNvSpPr txBox="1"/>
          <p:nvPr/>
        </p:nvSpPr>
        <p:spPr>
          <a:xfrm>
            <a:off x="1165699" y="5244541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dirty="0"/>
              <a:t>- </a:t>
            </a:r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 tra dụng cụ lao động như thế nào và khi nào?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709353-DB34-5023-F1FC-CF7AE35E4C86}"/>
              </a:ext>
            </a:extLst>
          </p:cNvPr>
          <p:cNvSpPr txBox="1"/>
          <p:nvPr/>
        </p:nvSpPr>
        <p:spPr>
          <a:xfrm>
            <a:off x="1106581" y="5849646"/>
            <a:ext cx="12387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Vị trí và khoảng cách giữa các thành viên tham gia lao động như thế nào là an toàn?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9CCD924-1D81-F1F0-0D35-D6C25F073D14}"/>
              </a:ext>
            </a:extLst>
          </p:cNvPr>
          <p:cNvSpPr txBox="1"/>
          <p:nvPr/>
        </p:nvSpPr>
        <p:spPr>
          <a:xfrm>
            <a:off x="1008173" y="6931995"/>
            <a:ext cx="123879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Cần  làm gì để phòng tránh nguy hiểm trong lao động?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50EA8AB-2FA6-80E2-09EA-9B103E0FC63E}"/>
              </a:ext>
            </a:extLst>
          </p:cNvPr>
          <p:cNvSpPr txBox="1"/>
          <p:nvPr/>
        </p:nvSpPr>
        <p:spPr>
          <a:xfrm>
            <a:off x="1047463" y="7611148"/>
            <a:ext cx="123879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Nếu xảy ra tình huống nguy hiểm khiến mình bị đau, chảy máu em cần phải làm gì?</a:t>
            </a:r>
            <a:endParaRPr lang="en-US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740941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2" grpId="0"/>
      <p:bldP spid="16" grpId="0"/>
      <p:bldP spid="17" grpId="0"/>
      <p:bldP spid="18" grpId="0"/>
      <p:bldP spid="19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Group 25"/>
          <p:cNvGrpSpPr/>
          <p:nvPr/>
        </p:nvGrpSpPr>
        <p:grpSpPr>
          <a:xfrm>
            <a:off x="5673137" y="652708"/>
            <a:ext cx="5006371" cy="523220"/>
            <a:chOff x="5517487" y="713667"/>
            <a:chExt cx="4921898" cy="523220"/>
          </a:xfrm>
        </p:grpSpPr>
        <p:sp>
          <p:nvSpPr>
            <p:cNvPr id="30" name="TextBox 29"/>
            <p:cNvSpPr txBox="1"/>
            <p:nvPr/>
          </p:nvSpPr>
          <p:spPr>
            <a:xfrm>
              <a:off x="5517487" y="713667"/>
              <a:ext cx="492189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HOẠT ĐỘNG TRẢI NGHIỆM</a:t>
              </a: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6143131" y="1136154"/>
              <a:ext cx="3595885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145901" y="1908788"/>
            <a:ext cx="13487401" cy="677108"/>
            <a:chOff x="1508917" y="1888664"/>
            <a:chExt cx="18220866" cy="1061481"/>
          </a:xfrm>
        </p:grpSpPr>
        <p:sp>
          <p:nvSpPr>
            <p:cNvPr id="10" name="Rectangle 9"/>
            <p:cNvSpPr/>
            <p:nvPr/>
          </p:nvSpPr>
          <p:spPr>
            <a:xfrm>
              <a:off x="1508917" y="1888664"/>
              <a:ext cx="18220866" cy="106148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3. </a:t>
              </a:r>
              <a:r>
                <a:rPr lang="nl-NL" sz="3600" b="1" dirty="0">
                  <a:solidFill>
                    <a:srgbClr val="FF0066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Thực hành</a:t>
              </a:r>
              <a:endPara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1" name="Straight Connector 10"/>
            <p:cNvCxnSpPr>
              <a:cxnSpLocks/>
            </p:cNvCxnSpPr>
            <p:nvPr/>
          </p:nvCxnSpPr>
          <p:spPr>
            <a:xfrm>
              <a:off x="1673234" y="2838376"/>
              <a:ext cx="362027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24F4D12F-E1A2-254B-32DA-0D1BA37EE57C}"/>
              </a:ext>
            </a:extLst>
          </p:cNvPr>
          <p:cNvSpPr txBox="1"/>
          <p:nvPr/>
        </p:nvSpPr>
        <p:spPr>
          <a:xfrm>
            <a:off x="1145901" y="3657600"/>
            <a:ext cx="136980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 gia đình tham gia làm những việc vừa sức để giúp đỡ gia đình:</a:t>
            </a:r>
          </a:p>
          <a:p>
            <a:r>
              <a:rPr lang="vi-VN" sz="3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thái rau củ, quả, lau nhà, nhổ cỏ ngoài vườn....</a:t>
            </a:r>
            <a:endParaRPr lang="en-US" sz="3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BE0A2F9-64BF-7264-2956-26DD1DDB6258}"/>
              </a:ext>
            </a:extLst>
          </p:cNvPr>
          <p:cNvSpPr txBox="1"/>
          <p:nvPr/>
        </p:nvSpPr>
        <p:spPr>
          <a:xfrm>
            <a:off x="4300801" y="1209686"/>
            <a:ext cx="8714318" cy="69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lnSpc>
                <a:spcPct val="120000"/>
              </a:lnSpc>
            </a:pPr>
            <a:r>
              <a:rPr lang="nl-NL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34  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 TOÀN LÀ BẠN</a:t>
            </a:r>
            <a:endParaRPr lang="en-US" sz="3200" dirty="0">
              <a:solidFill>
                <a:srgbClr val="0000CC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551880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98666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WordArt 3"/>
          <p:cNvSpPr>
            <a:spLocks noChangeArrowheads="1" noChangeShapeType="1" noTextEdit="1"/>
          </p:cNvSpPr>
          <p:nvPr/>
        </p:nvSpPr>
        <p:spPr bwMode="auto">
          <a:xfrm>
            <a:off x="3642519" y="4114800"/>
            <a:ext cx="9220200" cy="11255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33970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9959</TotalTime>
  <Words>327</Words>
  <Application>Microsoft Office PowerPoint</Application>
  <PresentationFormat>Custom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Default Design</vt:lpstr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Trinh Manh Hieu 202418456</cp:lastModifiedBy>
  <cp:revision>1098</cp:revision>
  <dcterms:created xsi:type="dcterms:W3CDTF">2008-09-09T22:52:10Z</dcterms:created>
  <dcterms:modified xsi:type="dcterms:W3CDTF">2025-04-20T14:28:06Z</dcterms:modified>
</cp:coreProperties>
</file>