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1" r:id="rId2"/>
    <p:sldId id="282" r:id="rId3"/>
    <p:sldId id="291" r:id="rId4"/>
    <p:sldId id="286" r:id="rId5"/>
    <p:sldId id="287" r:id="rId6"/>
    <p:sldId id="296" r:id="rId7"/>
    <p:sldId id="288" r:id="rId8"/>
    <p:sldId id="297" r:id="rId9"/>
    <p:sldId id="293" r:id="rId10"/>
    <p:sldId id="289" r:id="rId11"/>
    <p:sldId id="295" r:id="rId12"/>
    <p:sldId id="298" r:id="rId13"/>
    <p:sldId id="292" r:id="rId14"/>
    <p:sldId id="294" r:id="rId15"/>
    <p:sldId id="256" r:id="rId16"/>
    <p:sldId id="300" r:id="rId17"/>
  </p:sldIdLst>
  <p:sldSz cx="18288000" cy="10287000"/>
  <p:notesSz cx="6858000" cy="9144000"/>
  <p:embeddedFontLst>
    <p:embeddedFont>
      <p:font typeface="Coiny" panose="020B0604020202020204" charset="0"/>
      <p:regular r:id="rId19"/>
    </p:embeddedFont>
    <p:embeddedFont>
      <p:font typeface="More Sugar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1F0"/>
    <a:srgbClr val="C7EBEA"/>
    <a:srgbClr val="FC3210"/>
    <a:srgbClr val="A0DCDB"/>
    <a:srgbClr val="56C2BF"/>
    <a:srgbClr val="8ED6D4"/>
    <a:srgbClr val="ADE1E0"/>
    <a:srgbClr val="85D2D0"/>
    <a:srgbClr val="B0D2F0"/>
    <a:srgbClr val="548B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42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22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E90DD-3CAD-4A40-AD31-DB688743397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97057-390A-4AAC-A252-69C4D3D11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2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97057-390A-4AAC-A252-69C4D3D11A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2FCD4-9BEC-2F1E-4153-5D35E82CB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F84E9-4A2A-4EAC-9482-03C9AE24A7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008164-1EAC-9B69-5A8B-966EA7F3E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" y="0"/>
            <a:ext cx="18274463" cy="10287000"/>
          </a:xfrm>
          <a:prstGeom prst="rect">
            <a:avLst/>
          </a:prstGeom>
        </p:spPr>
      </p:pic>
      <p:sp>
        <p:nvSpPr>
          <p:cNvPr id="5" name="TextBox 24">
            <a:extLst>
              <a:ext uri="{FF2B5EF4-FFF2-40B4-BE49-F238E27FC236}">
                <a16:creationId xmlns:a16="http://schemas.microsoft.com/office/drawing/2014/main" id="{BB431228-FCE4-1D8F-BAAD-E813EDA52938}"/>
              </a:ext>
            </a:extLst>
          </p:cNvPr>
          <p:cNvSpPr txBox="1"/>
          <p:nvPr/>
        </p:nvSpPr>
        <p:spPr>
          <a:xfrm>
            <a:off x="1905000" y="1562100"/>
            <a:ext cx="14867562" cy="5334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Chào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mừng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quý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thầy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cô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và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các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em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học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sinh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</a:p>
          <a:p>
            <a:pPr algn="ctr">
              <a:lnSpc>
                <a:spcPts val="13800"/>
              </a:lnSpc>
            </a:pP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đến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với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tiết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học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hôm</a:t>
            </a:r>
            <a:r>
              <a:rPr lang="en-US" sz="9000" dirty="0">
                <a:solidFill>
                  <a:srgbClr val="603F20"/>
                </a:solidFill>
                <a:latin typeface="Coiny"/>
                <a:ea typeface="Coiny"/>
                <a:cs typeface="Coiny"/>
                <a:sym typeface="Coiny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73699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09BC2-D400-B6D7-BF71-A0F84D871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2700"/>
            <a:ext cx="18127190" cy="4724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49CD6A-D388-F4D9-0354-463774C805BD}"/>
              </a:ext>
            </a:extLst>
          </p:cNvPr>
          <p:cNvSpPr txBox="1"/>
          <p:nvPr/>
        </p:nvSpPr>
        <p:spPr>
          <a:xfrm>
            <a:off x="2514600" y="5803984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ore Sugar"/>
                <a:ea typeface="More Sugar"/>
                <a:cs typeface="More Sugar"/>
                <a:sym typeface="More Sugar"/>
              </a:rPr>
              <a:t>15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DDBB1-7168-B9A9-4C08-A8E4509F4DF7}"/>
              </a:ext>
            </a:extLst>
          </p:cNvPr>
          <p:cNvSpPr txBox="1"/>
          <p:nvPr/>
        </p:nvSpPr>
        <p:spPr>
          <a:xfrm>
            <a:off x="12725400" y="5803984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ore Sugar"/>
                <a:ea typeface="More Sugar"/>
                <a:cs typeface="More Sugar"/>
                <a:sym typeface="More Sugar"/>
              </a:rPr>
              <a:t>73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834A8-CFB7-0734-10EF-2909A354DD7A}"/>
              </a:ext>
            </a:extLst>
          </p:cNvPr>
          <p:cNvSpPr txBox="1"/>
          <p:nvPr/>
        </p:nvSpPr>
        <p:spPr>
          <a:xfrm>
            <a:off x="15925800" y="5803984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ore Sugar"/>
                <a:ea typeface="More Sugar"/>
                <a:cs typeface="More Sugar"/>
                <a:sym typeface="More Sugar"/>
              </a:rPr>
              <a:t>90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C9E8B-E4AF-27A9-8E92-0FBCD891A3E8}"/>
              </a:ext>
            </a:extLst>
          </p:cNvPr>
          <p:cNvSpPr txBox="1"/>
          <p:nvPr/>
        </p:nvSpPr>
        <p:spPr>
          <a:xfrm>
            <a:off x="9374124" y="5803984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ore Sugar"/>
                <a:ea typeface="More Sugar"/>
                <a:cs typeface="More Sugar"/>
                <a:sym typeface="More Sugar"/>
              </a:rPr>
              <a:t>65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EF45D-DC94-39E6-7A0B-578BA99FC0FD}"/>
              </a:ext>
            </a:extLst>
          </p:cNvPr>
          <p:cNvSpPr txBox="1"/>
          <p:nvPr/>
        </p:nvSpPr>
        <p:spPr>
          <a:xfrm>
            <a:off x="6019800" y="5803984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ore Sugar"/>
                <a:ea typeface="More Sugar"/>
                <a:cs typeface="More Sugar"/>
                <a:sym typeface="More Sugar"/>
              </a:rPr>
              <a:t>33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8F470-DE7D-0CC9-A79C-6A1D0DDF3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0"/>
            <a:ext cx="1772595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50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6B8C77-C49C-2BB5-12B5-C939DAEA02D0}"/>
              </a:ext>
            </a:extLst>
          </p:cNvPr>
          <p:cNvSpPr/>
          <p:nvPr/>
        </p:nvSpPr>
        <p:spPr>
          <a:xfrm>
            <a:off x="381000" y="342900"/>
            <a:ext cx="3429000" cy="960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Trừ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số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có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hai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chữ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số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cho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số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có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một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chữ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số</a:t>
            </a:r>
            <a:endParaRPr lang="en-US" sz="7500" dirty="0">
              <a:solidFill>
                <a:srgbClr val="C00000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781AB4-D5E8-B455-9DD3-6AC6C184E0BE}"/>
              </a:ext>
            </a:extLst>
          </p:cNvPr>
          <p:cNvSpPr/>
          <p:nvPr/>
        </p:nvSpPr>
        <p:spPr>
          <a:xfrm>
            <a:off x="4564106" y="3733800"/>
            <a:ext cx="4719084" cy="2438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Đặt</a:t>
            </a:r>
            <a:r>
              <a:rPr lang="en-US" sz="7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tính</a:t>
            </a:r>
            <a:r>
              <a:rPr lang="en-US" sz="7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en-US" sz="7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rồi</a:t>
            </a:r>
            <a:r>
              <a:rPr lang="en-US" sz="7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tính</a:t>
            </a:r>
            <a:endParaRPr lang="en-US" sz="7500" dirty="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A764D3-547A-520D-9346-2B7AACB870B6}"/>
              </a:ext>
            </a:extLst>
          </p:cNvPr>
          <p:cNvSpPr/>
          <p:nvPr/>
        </p:nvSpPr>
        <p:spPr>
          <a:xfrm>
            <a:off x="10439400" y="6172200"/>
            <a:ext cx="7658100" cy="27768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Bước</a:t>
            </a:r>
            <a:r>
              <a:rPr lang="en-US" sz="5500" b="1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 2: </a:t>
            </a:r>
            <a:r>
              <a:rPr lang="en-US" sz="5500" b="1" dirty="0" err="1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Tính</a:t>
            </a:r>
            <a:endParaRPr lang="en-US" sz="5500" b="1" dirty="0">
              <a:solidFill>
                <a:schemeClr val="tx2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Thực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hiện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từ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phải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sang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trái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bắt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đầu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từ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đơn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vị</a:t>
            </a:r>
            <a:endParaRPr lang="en-US" sz="5500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C70625-B99C-1406-EA4F-E3C66F71BFA7}"/>
              </a:ext>
            </a:extLst>
          </p:cNvPr>
          <p:cNvSpPr/>
          <p:nvPr/>
        </p:nvSpPr>
        <p:spPr>
          <a:xfrm>
            <a:off x="10763250" y="730987"/>
            <a:ext cx="7010400" cy="39384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Bước</a:t>
            </a:r>
            <a:r>
              <a:rPr lang="en-US" sz="5500" b="1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 1: </a:t>
            </a:r>
            <a:r>
              <a:rPr lang="en-US" sz="5500" b="1" dirty="0" err="1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Đặt</a:t>
            </a:r>
            <a:r>
              <a:rPr lang="en-US" sz="5500" b="1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b="1" dirty="0" err="1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tính</a:t>
            </a:r>
            <a:endParaRPr lang="en-US" sz="5500" b="1" dirty="0">
              <a:solidFill>
                <a:schemeClr val="tx2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Viết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chục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thẳng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với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chục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đơn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vị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thẳng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với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đơn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vị</a:t>
            </a:r>
            <a:endParaRPr lang="en-US" sz="5500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F4F83A-A2D4-117A-68C2-7A20710238F1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3839696" y="4953000"/>
            <a:ext cx="724410" cy="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C25B30-064A-4155-06B1-E26C0814C94B}"/>
              </a:ext>
            </a:extLst>
          </p:cNvPr>
          <p:cNvCxnSpPr>
            <a:cxnSpLocks/>
          </p:cNvCxnSpPr>
          <p:nvPr/>
        </p:nvCxnSpPr>
        <p:spPr>
          <a:xfrm>
            <a:off x="9312886" y="4809018"/>
            <a:ext cx="1126514" cy="2849082"/>
          </a:xfrm>
          <a:prstGeom prst="straightConnector1">
            <a:avLst/>
          </a:prstGeom>
          <a:ln w="762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3530DB3-274D-1204-45EC-EE93810E8140}"/>
              </a:ext>
            </a:extLst>
          </p:cNvPr>
          <p:cNvCxnSpPr>
            <a:cxnSpLocks/>
          </p:cNvCxnSpPr>
          <p:nvPr/>
        </p:nvCxnSpPr>
        <p:spPr>
          <a:xfrm flipV="1">
            <a:off x="9312886" y="2658582"/>
            <a:ext cx="1490220" cy="2150436"/>
          </a:xfrm>
          <a:prstGeom prst="straightConnector1">
            <a:avLst/>
          </a:prstGeom>
          <a:ln w="762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33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2574694-0DAE-DB7C-DB16-BFC68A77D93B}"/>
              </a:ext>
            </a:extLst>
          </p:cNvPr>
          <p:cNvSpPr txBox="1"/>
          <p:nvPr/>
        </p:nvSpPr>
        <p:spPr>
          <a:xfrm>
            <a:off x="381000" y="266700"/>
            <a:ext cx="14630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 err="1">
                <a:latin typeface="Aptos" panose="020B0004020202020204" pitchFamily="34" charset="0"/>
              </a:rPr>
              <a:t>Bài</a:t>
            </a:r>
            <a:r>
              <a:rPr lang="en-US" sz="8000" b="1" dirty="0">
                <a:latin typeface="Aptos" panose="020B0004020202020204" pitchFamily="34" charset="0"/>
              </a:rPr>
              <a:t> 3: </a:t>
            </a:r>
            <a:r>
              <a:rPr lang="en-US" sz="8000" b="1" dirty="0" err="1">
                <a:latin typeface="Aptos" panose="020B0004020202020204" pitchFamily="34" charset="0"/>
              </a:rPr>
              <a:t>Tìm</a:t>
            </a:r>
            <a:r>
              <a:rPr lang="en-US" sz="8000" b="1" dirty="0">
                <a:latin typeface="Aptos" panose="020B0004020202020204" pitchFamily="34" charset="0"/>
              </a:rPr>
              <a:t> </a:t>
            </a:r>
            <a:r>
              <a:rPr lang="en-US" sz="8000" b="1" dirty="0" err="1">
                <a:latin typeface="Aptos" panose="020B0004020202020204" pitchFamily="34" charset="0"/>
              </a:rPr>
              <a:t>chỗ</a:t>
            </a:r>
            <a:r>
              <a:rPr lang="en-US" sz="8000" b="1" dirty="0">
                <a:latin typeface="Aptos" panose="020B0004020202020204" pitchFamily="34" charset="0"/>
              </a:rPr>
              <a:t> </a:t>
            </a:r>
            <a:r>
              <a:rPr lang="en-US" sz="8000" b="1" dirty="0" err="1">
                <a:latin typeface="Aptos" panose="020B0004020202020204" pitchFamily="34" charset="0"/>
              </a:rPr>
              <a:t>đỗ</a:t>
            </a:r>
            <a:r>
              <a:rPr lang="en-US" sz="8000" b="1" dirty="0">
                <a:latin typeface="Aptos" panose="020B0004020202020204" pitchFamily="34" charset="0"/>
              </a:rPr>
              <a:t> </a:t>
            </a:r>
            <a:r>
              <a:rPr lang="en-US" sz="8000" b="1" dirty="0" err="1">
                <a:latin typeface="Aptos" panose="020B0004020202020204" pitchFamily="34" charset="0"/>
              </a:rPr>
              <a:t>cho</a:t>
            </a:r>
            <a:r>
              <a:rPr lang="en-US" sz="8000" b="1" dirty="0">
                <a:latin typeface="Aptos" panose="020B0004020202020204" pitchFamily="34" charset="0"/>
              </a:rPr>
              <a:t> </a:t>
            </a:r>
            <a:r>
              <a:rPr lang="en-US" sz="8000" b="1" dirty="0" err="1">
                <a:latin typeface="Aptos" panose="020B0004020202020204" pitchFamily="34" charset="0"/>
              </a:rPr>
              <a:t>xe</a:t>
            </a:r>
            <a:r>
              <a:rPr lang="en-US" sz="8000" b="1" dirty="0">
                <a:latin typeface="Aptos" panose="020B0004020202020204" pitchFamily="34" charset="0"/>
              </a:rPr>
              <a:t> ô </a:t>
            </a:r>
            <a:r>
              <a:rPr lang="en-US" sz="8000" b="1" dirty="0" err="1">
                <a:latin typeface="Aptos" panose="020B0004020202020204" pitchFamily="34" charset="0"/>
              </a:rPr>
              <a:t>tô</a:t>
            </a:r>
            <a:endParaRPr lang="en-US" sz="8000" b="1" dirty="0">
              <a:latin typeface="Aptos" panose="020B00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D8A109-2DFB-3588-5918-6C4274E426CC}"/>
              </a:ext>
            </a:extLst>
          </p:cNvPr>
          <p:cNvCxnSpPr>
            <a:cxnSpLocks/>
          </p:cNvCxnSpPr>
          <p:nvPr/>
        </p:nvCxnSpPr>
        <p:spPr>
          <a:xfrm>
            <a:off x="6324600" y="6242365"/>
            <a:ext cx="5105400" cy="27111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964581-C385-BB84-A017-A0B23615F046}"/>
              </a:ext>
            </a:extLst>
          </p:cNvPr>
          <p:cNvCxnSpPr>
            <a:cxnSpLocks/>
          </p:cNvCxnSpPr>
          <p:nvPr/>
        </p:nvCxnSpPr>
        <p:spPr>
          <a:xfrm flipH="1">
            <a:off x="6248400" y="3462249"/>
            <a:ext cx="5181600" cy="536344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6C73DD-EDDC-69EF-2208-4EC9016FEF03}"/>
              </a:ext>
            </a:extLst>
          </p:cNvPr>
          <p:cNvCxnSpPr/>
          <p:nvPr/>
        </p:nvCxnSpPr>
        <p:spPr>
          <a:xfrm>
            <a:off x="6248400" y="3462249"/>
            <a:ext cx="5181600" cy="287343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3756A7CF-4800-633B-9CD3-891CA8D4A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344142"/>
              </p:ext>
            </p:extLst>
          </p:nvPr>
        </p:nvGraphicFramePr>
        <p:xfrm>
          <a:off x="11430000" y="1793618"/>
          <a:ext cx="6096000" cy="2625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310580979"/>
                    </a:ext>
                  </a:extLst>
                </a:gridCol>
              </a:tblGrid>
              <a:tr h="262573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More Sugar" panose="020B0604020202020204" charset="0"/>
                          <a:cs typeface="More Sugar" panose="020B0604020202020204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974332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7987EEC3-75E9-7B7A-241E-15A1A32CA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694168"/>
              </p:ext>
            </p:extLst>
          </p:nvPr>
        </p:nvGraphicFramePr>
        <p:xfrm>
          <a:off x="11430000" y="4577120"/>
          <a:ext cx="6096000" cy="2625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310580979"/>
                    </a:ext>
                  </a:extLst>
                </a:gridCol>
              </a:tblGrid>
              <a:tr h="262573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More Sugar" panose="020B0604020202020204" charset="0"/>
                          <a:cs typeface="More Sugar" panose="020B0604020202020204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974332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A136B6BA-36E5-FAFB-AF5A-CC48DA8239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270776"/>
              </p:ext>
            </p:extLst>
          </p:nvPr>
        </p:nvGraphicFramePr>
        <p:xfrm>
          <a:off x="11430000" y="7394565"/>
          <a:ext cx="6096000" cy="2625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310580979"/>
                    </a:ext>
                  </a:extLst>
                </a:gridCol>
              </a:tblGrid>
              <a:tr h="262573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More Sugar" panose="020B0604020202020204" charset="0"/>
                          <a:cs typeface="More Sugar" panose="020B060402020202020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974332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50946414-1697-94E0-51C7-76D6B9BDD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1784172"/>
            <a:ext cx="4981575" cy="26351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9277EE-F16D-7D80-BC63-399CD7F86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44" y="4630063"/>
            <a:ext cx="4981576" cy="25629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8181990-3A44-601F-7157-D0CC920CF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71" y="7536129"/>
            <a:ext cx="4981577" cy="25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2574694-0DAE-DB7C-DB16-BFC68A77D93B}"/>
              </a:ext>
            </a:extLst>
          </p:cNvPr>
          <p:cNvSpPr txBox="1"/>
          <p:nvPr/>
        </p:nvSpPr>
        <p:spPr>
          <a:xfrm>
            <a:off x="381000" y="266700"/>
            <a:ext cx="14630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 err="1">
                <a:latin typeface="Aptos" panose="020B0004020202020204" pitchFamily="34" charset="0"/>
              </a:rPr>
              <a:t>Bài</a:t>
            </a:r>
            <a:r>
              <a:rPr lang="en-US" sz="8000" b="1" dirty="0">
                <a:latin typeface="Aptos" panose="020B0004020202020204" pitchFamily="34" charset="0"/>
              </a:rPr>
              <a:t> 3: </a:t>
            </a:r>
            <a:r>
              <a:rPr lang="en-US" sz="8000" b="1" dirty="0" err="1">
                <a:latin typeface="Aptos" panose="020B0004020202020204" pitchFamily="34" charset="0"/>
              </a:rPr>
              <a:t>Tìm</a:t>
            </a:r>
            <a:r>
              <a:rPr lang="en-US" sz="8000" b="1" dirty="0">
                <a:latin typeface="Aptos" panose="020B0004020202020204" pitchFamily="34" charset="0"/>
              </a:rPr>
              <a:t> </a:t>
            </a:r>
            <a:r>
              <a:rPr lang="en-US" sz="8000" b="1" dirty="0" err="1">
                <a:latin typeface="Aptos" panose="020B0004020202020204" pitchFamily="34" charset="0"/>
              </a:rPr>
              <a:t>chỗ</a:t>
            </a:r>
            <a:r>
              <a:rPr lang="en-US" sz="8000" b="1" dirty="0">
                <a:latin typeface="Aptos" panose="020B0004020202020204" pitchFamily="34" charset="0"/>
              </a:rPr>
              <a:t> </a:t>
            </a:r>
            <a:r>
              <a:rPr lang="en-US" sz="8000" b="1" dirty="0" err="1">
                <a:latin typeface="Aptos" panose="020B0004020202020204" pitchFamily="34" charset="0"/>
              </a:rPr>
              <a:t>đỗ</a:t>
            </a:r>
            <a:r>
              <a:rPr lang="en-US" sz="8000" b="1" dirty="0">
                <a:latin typeface="Aptos" panose="020B0004020202020204" pitchFamily="34" charset="0"/>
              </a:rPr>
              <a:t> </a:t>
            </a:r>
            <a:r>
              <a:rPr lang="en-US" sz="8000" b="1" dirty="0" err="1">
                <a:latin typeface="Aptos" panose="020B0004020202020204" pitchFamily="34" charset="0"/>
              </a:rPr>
              <a:t>cho</a:t>
            </a:r>
            <a:r>
              <a:rPr lang="en-US" sz="8000" b="1" dirty="0">
                <a:latin typeface="Aptos" panose="020B0004020202020204" pitchFamily="34" charset="0"/>
              </a:rPr>
              <a:t> </a:t>
            </a:r>
            <a:r>
              <a:rPr lang="en-US" sz="8000" b="1" dirty="0" err="1">
                <a:latin typeface="Aptos" panose="020B0004020202020204" pitchFamily="34" charset="0"/>
              </a:rPr>
              <a:t>xe</a:t>
            </a:r>
            <a:r>
              <a:rPr lang="en-US" sz="8000" b="1" dirty="0">
                <a:latin typeface="Aptos" panose="020B0004020202020204" pitchFamily="34" charset="0"/>
              </a:rPr>
              <a:t> ô </a:t>
            </a:r>
            <a:r>
              <a:rPr lang="en-US" sz="8000" b="1" dirty="0" err="1">
                <a:latin typeface="Aptos" panose="020B0004020202020204" pitchFamily="34" charset="0"/>
              </a:rPr>
              <a:t>tô</a:t>
            </a:r>
            <a:endParaRPr lang="en-US" sz="8000" b="1" dirty="0">
              <a:latin typeface="Aptos" panose="020B0004020202020204" pitchFamily="34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3756A7CF-4800-633B-9CD3-891CA8D4A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353746"/>
              </p:ext>
            </p:extLst>
          </p:nvPr>
        </p:nvGraphicFramePr>
        <p:xfrm>
          <a:off x="6477000" y="1784172"/>
          <a:ext cx="6096000" cy="2625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310580979"/>
                    </a:ext>
                  </a:extLst>
                </a:gridCol>
              </a:tblGrid>
              <a:tr h="262573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More Sugar" panose="020B0604020202020204" charset="0"/>
                          <a:cs typeface="More Sugar" panose="020B0604020202020204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974332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7987EEC3-75E9-7B7A-241E-15A1A32CA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050909"/>
              </p:ext>
            </p:extLst>
          </p:nvPr>
        </p:nvGraphicFramePr>
        <p:xfrm>
          <a:off x="6477000" y="4567674"/>
          <a:ext cx="6096000" cy="2625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310580979"/>
                    </a:ext>
                  </a:extLst>
                </a:gridCol>
              </a:tblGrid>
              <a:tr h="262573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More Sugar" panose="020B0604020202020204" charset="0"/>
                          <a:cs typeface="More Sugar" panose="020B0604020202020204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974332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A136B6BA-36E5-FAFB-AF5A-CC48DA8239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301419"/>
              </p:ext>
            </p:extLst>
          </p:nvPr>
        </p:nvGraphicFramePr>
        <p:xfrm>
          <a:off x="6477000" y="7385119"/>
          <a:ext cx="6096000" cy="26257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310580979"/>
                    </a:ext>
                  </a:extLst>
                </a:gridCol>
              </a:tblGrid>
              <a:tr h="262573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0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More Sugar" panose="020B0604020202020204" charset="0"/>
                          <a:cs typeface="More Sugar" panose="020B060402020202020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974332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50946414-1697-94E0-51C7-76D6B9BDD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774840"/>
            <a:ext cx="4180458" cy="22114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9277EE-F16D-7D80-BC63-399CD7F86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7622578"/>
            <a:ext cx="4180458" cy="21508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8181990-3A44-601F-7157-D0CC920CF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041105"/>
            <a:ext cx="4180461" cy="211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14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474"/>
          <a:stretch>
            <a:fillRect/>
          </a:stretch>
        </p:blipFill>
        <p:spPr>
          <a:xfrm>
            <a:off x="3873314" y="2057400"/>
            <a:ext cx="14414686" cy="822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5FD43C9-FFE9-9203-3A7A-770B0A0F7C9D}"/>
              </a:ext>
            </a:extLst>
          </p:cNvPr>
          <p:cNvGrpSpPr/>
          <p:nvPr/>
        </p:nvGrpSpPr>
        <p:grpSpPr>
          <a:xfrm>
            <a:off x="10439400" y="520462"/>
            <a:ext cx="6445343" cy="1291689"/>
            <a:chOff x="4644008" y="2643758"/>
            <a:chExt cx="3229912" cy="6480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4ABD4A-74E8-D991-65E3-99068C21BFF0}"/>
                </a:ext>
              </a:extLst>
            </p:cNvPr>
            <p:cNvSpPr/>
            <p:nvPr/>
          </p:nvSpPr>
          <p:spPr>
            <a:xfrm>
              <a:off x="5292080" y="2643758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8000" b="1" dirty="0">
                  <a:solidFill>
                    <a:schemeClr val="tx1"/>
                  </a:solidFill>
                  <a:latin typeface="More Sugar"/>
                  <a:ea typeface="More Sugar"/>
                  <a:cs typeface="More Sugar"/>
                  <a:sym typeface="More Sugar"/>
                </a:rPr>
                <a:t>-</a:t>
              </a:r>
              <a:endParaRPr lang="en-US" sz="8000" dirty="0">
                <a:solidFill>
                  <a:schemeClr val="tx1"/>
                </a:solidFill>
              </a:endParaRPr>
            </a:p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B7286C-C319-EE6C-2F43-B28304DB7CFE}"/>
                </a:ext>
              </a:extLst>
            </p:cNvPr>
            <p:cNvSpPr/>
            <p:nvPr/>
          </p:nvSpPr>
          <p:spPr>
            <a:xfrm>
              <a:off x="4644008" y="2643758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8000" b="1" dirty="0">
                  <a:solidFill>
                    <a:schemeClr val="tx1"/>
                  </a:solidFill>
                  <a:latin typeface="More Sugar"/>
                  <a:ea typeface="More Sugar"/>
                  <a:cs typeface="More Sugar"/>
                  <a:sym typeface="More Sugar"/>
                </a:rPr>
                <a:t>?</a:t>
              </a:r>
              <a:endParaRPr lang="en-US" sz="8000" dirty="0">
                <a:solidFill>
                  <a:schemeClr val="tx1"/>
                </a:solidFill>
              </a:endParaRPr>
            </a:p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46B4EE-DC7C-5BB2-BF85-F2B3F66267D6}"/>
                </a:ext>
              </a:extLst>
            </p:cNvPr>
            <p:cNvSpPr/>
            <p:nvPr/>
          </p:nvSpPr>
          <p:spPr>
            <a:xfrm>
              <a:off x="6578560" y="2643758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8000" b="1" dirty="0">
                  <a:solidFill>
                    <a:schemeClr val="tx1"/>
                  </a:solidFill>
                  <a:latin typeface="More Sugar"/>
                  <a:ea typeface="More Sugar"/>
                  <a:cs typeface="More Sugar"/>
                  <a:sym typeface="More Sugar"/>
                </a:rPr>
                <a:t>=</a:t>
              </a:r>
              <a:endParaRPr lang="en-US" sz="8000" dirty="0">
                <a:solidFill>
                  <a:schemeClr val="tx1"/>
                </a:solidFill>
              </a:endParaRPr>
            </a:p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212316-9C2A-EA2E-1C42-E4644BF10763}"/>
                </a:ext>
              </a:extLst>
            </p:cNvPr>
            <p:cNvSpPr/>
            <p:nvPr/>
          </p:nvSpPr>
          <p:spPr>
            <a:xfrm>
              <a:off x="5930488" y="2643758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70000"/>
                </a:lnSpc>
              </a:pPr>
              <a:r>
                <a:rPr lang="en-US" sz="8000" b="1" dirty="0">
                  <a:solidFill>
                    <a:schemeClr val="tx1"/>
                  </a:solidFill>
                  <a:latin typeface="More Sugar"/>
                  <a:ea typeface="More Sugar"/>
                  <a:cs typeface="More Sugar"/>
                  <a:sym typeface="More Sugar"/>
                </a:rPr>
                <a:t>?</a:t>
              </a:r>
              <a:endParaRPr lang="en-US" sz="8000" dirty="0">
                <a:solidFill>
                  <a:schemeClr val="tx1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8F586A1-6A3F-018B-CE96-B250E55B73AF}"/>
                </a:ext>
              </a:extLst>
            </p:cNvPr>
            <p:cNvSpPr/>
            <p:nvPr/>
          </p:nvSpPr>
          <p:spPr>
            <a:xfrm>
              <a:off x="7225848" y="2643758"/>
              <a:ext cx="648072" cy="6480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8000" b="1" dirty="0">
                  <a:solidFill>
                    <a:schemeClr val="tx1"/>
                  </a:solidFill>
                  <a:latin typeface="More Sugar"/>
                  <a:ea typeface="More Sugar"/>
                  <a:cs typeface="More Sugar"/>
                  <a:sym typeface="More Sugar"/>
                </a:rPr>
                <a:t>?</a:t>
              </a:r>
              <a:endParaRPr lang="en-US" sz="8000" dirty="0">
                <a:solidFill>
                  <a:schemeClr val="tx1"/>
                </a:solidFill>
              </a:endParaRPr>
            </a:p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3969BD6-2159-4360-A070-E5633B3A1BE2}"/>
              </a:ext>
            </a:extLst>
          </p:cNvPr>
          <p:cNvSpPr/>
          <p:nvPr/>
        </p:nvSpPr>
        <p:spPr>
          <a:xfrm>
            <a:off x="10440182" y="520462"/>
            <a:ext cx="1293238" cy="12916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FF0000"/>
                </a:solidFill>
                <a:latin typeface="More Sugar"/>
                <a:ea typeface="More Sugar"/>
                <a:cs typeface="More Sugar"/>
                <a:sym typeface="More Sugar"/>
              </a:rPr>
              <a:t>29</a:t>
            </a:r>
            <a:endParaRPr lang="en-US" sz="7000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774AF3-835A-42DA-65EC-202595349A57}"/>
              </a:ext>
            </a:extLst>
          </p:cNvPr>
          <p:cNvSpPr/>
          <p:nvPr/>
        </p:nvSpPr>
        <p:spPr>
          <a:xfrm>
            <a:off x="13006592" y="520462"/>
            <a:ext cx="1293238" cy="12916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70000"/>
              </a:lnSpc>
            </a:pPr>
            <a:r>
              <a:rPr lang="en-US" sz="7000" b="1" dirty="0">
                <a:solidFill>
                  <a:srgbClr val="FF0000"/>
                </a:solidFill>
                <a:latin typeface="More Sugar"/>
                <a:ea typeface="More Sugar"/>
                <a:cs typeface="More Sugar"/>
                <a:sym typeface="More Sugar"/>
              </a:rPr>
              <a:t>5</a:t>
            </a:r>
            <a:endParaRPr lang="en-US" sz="70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04B307-EF7C-DA95-21F9-9AA09E29C5C5}"/>
              </a:ext>
            </a:extLst>
          </p:cNvPr>
          <p:cNvSpPr/>
          <p:nvPr/>
        </p:nvSpPr>
        <p:spPr>
          <a:xfrm>
            <a:off x="15592287" y="520462"/>
            <a:ext cx="1292456" cy="12916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FF0000"/>
                </a:solidFill>
                <a:latin typeface="More Sugar"/>
                <a:ea typeface="More Sugar"/>
                <a:cs typeface="More Sugar"/>
                <a:sym typeface="More Sugar"/>
              </a:rPr>
              <a:t>24</a:t>
            </a:r>
            <a:endParaRPr lang="en-US" sz="7000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AD9CF4-BF0C-C131-08EC-000798A28634}"/>
              </a:ext>
            </a:extLst>
          </p:cNvPr>
          <p:cNvSpPr/>
          <p:nvPr/>
        </p:nvSpPr>
        <p:spPr>
          <a:xfrm>
            <a:off x="317873" y="342901"/>
            <a:ext cx="9320784" cy="3429000"/>
          </a:xfrm>
          <a:prstGeom prst="wedgeRoundRectCallout">
            <a:avLst>
              <a:gd name="adj1" fmla="val -27661"/>
              <a:gd name="adj2" fmla="val 9492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Bài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4: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Một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xe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buýt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chở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29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hành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khách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.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Đến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bến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đỗ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có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5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hành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khách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xuống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xe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.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Hỏi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trên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xe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buýt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còn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lại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bao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nhiêu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hành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US" sz="4700" b="1" dirty="0" err="1">
                <a:solidFill>
                  <a:schemeClr val="tx1"/>
                </a:solidFill>
                <a:latin typeface="Aptos" panose="020B0004020202020204" pitchFamily="34" charset="0"/>
              </a:rPr>
              <a:t>khách</a:t>
            </a:r>
            <a:r>
              <a:rPr lang="en-US" sz="4700" b="1" dirty="0">
                <a:solidFill>
                  <a:schemeClr val="tx1"/>
                </a:solidFill>
                <a:latin typeface="Aptos" panose="020B0004020202020204" pitchFamily="34" charset="0"/>
              </a:rPr>
              <a:t>?</a:t>
            </a:r>
            <a:r>
              <a:rPr lang="en-US" sz="4700" b="1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CD2616-C50A-F51C-A544-1AB8C4C16A43}"/>
              </a:ext>
            </a:extLst>
          </p:cNvPr>
          <p:cNvSpPr txBox="1"/>
          <p:nvPr/>
        </p:nvSpPr>
        <p:spPr>
          <a:xfrm>
            <a:off x="6781800" y="410410"/>
            <a:ext cx="939571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700" b="1" dirty="0">
                <a:solidFill>
                  <a:srgbClr val="FF0000"/>
                </a:solidFill>
                <a:latin typeface="Aptos" panose="020B0004020202020204" pitchFamily="34" charset="0"/>
                <a:ea typeface="More Sugar"/>
                <a:cs typeface="More Sugar"/>
                <a:sym typeface="More Sugar"/>
              </a:rPr>
              <a:t>29</a:t>
            </a:r>
            <a:endParaRPr lang="en-US" sz="47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A8CC70-6C77-48B7-E6BD-EE0A9BCCC01B}"/>
              </a:ext>
            </a:extLst>
          </p:cNvPr>
          <p:cNvSpPr txBox="1"/>
          <p:nvPr/>
        </p:nvSpPr>
        <p:spPr>
          <a:xfrm>
            <a:off x="6942431" y="1277423"/>
            <a:ext cx="406515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700" b="1" dirty="0">
                <a:solidFill>
                  <a:srgbClr val="FF0000"/>
                </a:solidFill>
                <a:latin typeface="Aptos" panose="020B0004020202020204" pitchFamily="34" charset="0"/>
                <a:ea typeface="More Sugar"/>
                <a:cs typeface="More Sugar"/>
                <a:sym typeface="More Sugar"/>
              </a:rPr>
              <a:t>5</a:t>
            </a:r>
            <a:endParaRPr lang="en-US" sz="47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5A01F2-B8A7-6CC9-5BA7-2762F59AC1A7}"/>
              </a:ext>
            </a:extLst>
          </p:cNvPr>
          <p:cNvSpPr txBox="1"/>
          <p:nvPr/>
        </p:nvSpPr>
        <p:spPr>
          <a:xfrm>
            <a:off x="2333298" y="2126141"/>
            <a:ext cx="2739797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700" b="1" dirty="0" err="1">
                <a:solidFill>
                  <a:srgbClr val="FF0000"/>
                </a:solidFill>
                <a:latin typeface="Aptos" panose="020B0004020202020204" pitchFamily="34" charset="0"/>
                <a:ea typeface="More Sugar"/>
                <a:cs typeface="More Sugar"/>
                <a:sym typeface="More Sugar"/>
              </a:rPr>
              <a:t>xuống</a:t>
            </a:r>
            <a:r>
              <a:rPr lang="en-US" sz="4700" b="1" dirty="0">
                <a:solidFill>
                  <a:srgbClr val="FF0000"/>
                </a:solidFill>
                <a:latin typeface="Aptos" panose="020B0004020202020204" pitchFamily="34" charset="0"/>
                <a:ea typeface="More Sugar"/>
                <a:cs typeface="More Sugar"/>
                <a:sym typeface="More Sugar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Aptos" panose="020B0004020202020204" pitchFamily="34" charset="0"/>
                <a:ea typeface="More Sugar"/>
                <a:cs typeface="More Sugar"/>
                <a:sym typeface="More Sugar"/>
              </a:rPr>
              <a:t>xe</a:t>
            </a:r>
            <a:endParaRPr lang="en-US" sz="47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5034BC-8E8C-C79B-C579-EFC0AF1EAFE8}"/>
              </a:ext>
            </a:extLst>
          </p:cNvPr>
          <p:cNvSpPr txBox="1"/>
          <p:nvPr/>
        </p:nvSpPr>
        <p:spPr>
          <a:xfrm>
            <a:off x="812188" y="2998626"/>
            <a:ext cx="2739797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700" b="1" dirty="0" err="1">
                <a:solidFill>
                  <a:srgbClr val="FF0000"/>
                </a:solidFill>
                <a:latin typeface="Aptos" panose="020B0004020202020204" pitchFamily="34" charset="0"/>
                <a:ea typeface="More Sugar"/>
                <a:cs typeface="More Sugar"/>
                <a:sym typeface="More Sugar"/>
              </a:rPr>
              <a:t>còn</a:t>
            </a:r>
            <a:r>
              <a:rPr lang="en-US" sz="4700" b="1" dirty="0">
                <a:solidFill>
                  <a:srgbClr val="FF0000"/>
                </a:solidFill>
                <a:latin typeface="Aptos" panose="020B0004020202020204" pitchFamily="34" charset="0"/>
                <a:ea typeface="More Sugar"/>
                <a:cs typeface="More Sugar"/>
                <a:sym typeface="More Sugar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Aptos" panose="020B0004020202020204" pitchFamily="34" charset="0"/>
                <a:ea typeface="More Sugar"/>
                <a:cs typeface="More Sugar"/>
                <a:sym typeface="More Sugar"/>
              </a:rPr>
              <a:t>lại</a:t>
            </a:r>
            <a:endParaRPr lang="en-US" sz="47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515FD-9FAE-556F-E35E-AE9CDC456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19877"/>
            <a:ext cx="3541099" cy="50671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0" y="5019139"/>
            <a:ext cx="3517833" cy="52859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77B3F3-D839-CD1A-293B-9754A5E4D88C}"/>
              </a:ext>
            </a:extLst>
          </p:cNvPr>
          <p:cNvSpPr/>
          <p:nvPr/>
        </p:nvSpPr>
        <p:spPr>
          <a:xfrm>
            <a:off x="11710413" y="520462"/>
            <a:ext cx="1293238" cy="12916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FF0000"/>
                </a:solidFill>
                <a:latin typeface="More Sugar"/>
                <a:cs typeface="More Sugar"/>
                <a:sym typeface="More Sugar"/>
              </a:rPr>
              <a:t>-</a:t>
            </a:r>
            <a:endParaRPr lang="en-US" sz="7000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37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  <p:bldP spid="17" grpId="0" animBg="1"/>
      <p:bldP spid="18" grpId="0" animBg="1"/>
      <p:bldP spid="23" grpId="0"/>
      <p:bldP spid="24" grpId="0"/>
      <p:bldP spid="25" grpId="0"/>
      <p:bldP spid="26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6B8C77-C49C-2BB5-12B5-C939DAEA02D0}"/>
              </a:ext>
            </a:extLst>
          </p:cNvPr>
          <p:cNvSpPr/>
          <p:nvPr/>
        </p:nvSpPr>
        <p:spPr>
          <a:xfrm>
            <a:off x="381000" y="342900"/>
            <a:ext cx="3429000" cy="960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Trừ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số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có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hai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chữ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số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cho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số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có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một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chữ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số</a:t>
            </a:r>
            <a:endParaRPr lang="en-US" sz="7500" dirty="0">
              <a:solidFill>
                <a:srgbClr val="C0000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A4AAE6-5B8C-065E-5BD2-9B53FD67A7D7}"/>
              </a:ext>
            </a:extLst>
          </p:cNvPr>
          <p:cNvSpPr/>
          <p:nvPr/>
        </p:nvSpPr>
        <p:spPr>
          <a:xfrm>
            <a:off x="4621785" y="7436341"/>
            <a:ext cx="4719084" cy="1752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Tính</a:t>
            </a:r>
            <a:r>
              <a:rPr lang="en-US" sz="7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nhẩm</a:t>
            </a:r>
            <a:endParaRPr lang="en-US" sz="7500" dirty="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781AB4-D5E8-B455-9DD3-6AC6C184E0BE}"/>
              </a:ext>
            </a:extLst>
          </p:cNvPr>
          <p:cNvSpPr/>
          <p:nvPr/>
        </p:nvSpPr>
        <p:spPr>
          <a:xfrm>
            <a:off x="4448175" y="1106285"/>
            <a:ext cx="5066304" cy="41390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Viết</a:t>
            </a:r>
            <a:r>
              <a:rPr lang="en-US" sz="6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6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phép</a:t>
            </a:r>
            <a:r>
              <a:rPr lang="en-US" sz="6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6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tính</a:t>
            </a:r>
            <a:r>
              <a:rPr lang="en-US" sz="6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6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dựa</a:t>
            </a:r>
            <a:r>
              <a:rPr lang="en-US" sz="6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6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vào</a:t>
            </a:r>
            <a:r>
              <a:rPr lang="en-US" sz="6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6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bài</a:t>
            </a:r>
            <a:r>
              <a:rPr lang="en-US" sz="6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6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toán</a:t>
            </a:r>
            <a:r>
              <a:rPr lang="en-US" sz="6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6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có</a:t>
            </a:r>
            <a:r>
              <a:rPr lang="en-US" sz="6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6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lời</a:t>
            </a:r>
            <a:r>
              <a:rPr lang="en-US" sz="6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6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văn</a:t>
            </a:r>
            <a:endParaRPr lang="en-US" sz="6500" dirty="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350BF9-9C6B-25F3-C9CB-47ADCF9564FB}"/>
              </a:ext>
            </a:extLst>
          </p:cNvPr>
          <p:cNvSpPr/>
          <p:nvPr/>
        </p:nvSpPr>
        <p:spPr>
          <a:xfrm>
            <a:off x="10601960" y="7436341"/>
            <a:ext cx="7143750" cy="1981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đơn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vị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trừ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đơn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vị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giữ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nguyên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chục</a:t>
            </a:r>
            <a:endParaRPr lang="en-US" sz="5500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A764D3-547A-520D-9346-2B7AACB870B6}"/>
              </a:ext>
            </a:extLst>
          </p:cNvPr>
          <p:cNvSpPr/>
          <p:nvPr/>
        </p:nvSpPr>
        <p:spPr>
          <a:xfrm>
            <a:off x="10601960" y="3175833"/>
            <a:ext cx="7143750" cy="14003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Bước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2: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Viết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phép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tính</a:t>
            </a:r>
            <a:endParaRPr lang="en-US" sz="5500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C70625-B99C-1406-EA4F-E3C66F71BFA7}"/>
              </a:ext>
            </a:extLst>
          </p:cNvPr>
          <p:cNvSpPr/>
          <p:nvPr/>
        </p:nvSpPr>
        <p:spPr>
          <a:xfrm>
            <a:off x="11142393" y="633515"/>
            <a:ext cx="6062885" cy="20454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Bước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1: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Đọc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và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phân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tích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bài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toán</a:t>
            </a:r>
            <a:endParaRPr lang="en-US" sz="5500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907F0C-81AB-099E-BC7B-80288B17F683}"/>
              </a:ext>
            </a:extLst>
          </p:cNvPr>
          <p:cNvCxnSpPr>
            <a:cxnSpLocks/>
          </p:cNvCxnSpPr>
          <p:nvPr/>
        </p:nvCxnSpPr>
        <p:spPr>
          <a:xfrm flipV="1">
            <a:off x="3871732" y="5245380"/>
            <a:ext cx="3258305" cy="96492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F4F83A-A2D4-117A-68C2-7A20710238F1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3871732" y="6210300"/>
            <a:ext cx="3109595" cy="1226041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2CB38C-7E21-503C-F229-FFE7497C37CA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9330180" y="8426941"/>
            <a:ext cx="1271780" cy="0"/>
          </a:xfrm>
          <a:prstGeom prst="straightConnector1">
            <a:avLst/>
          </a:prstGeom>
          <a:ln w="762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C25B30-064A-4155-06B1-E26C0814C94B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9514479" y="3175833"/>
            <a:ext cx="1087481" cy="700199"/>
          </a:xfrm>
          <a:prstGeom prst="straightConnector1">
            <a:avLst/>
          </a:prstGeom>
          <a:ln w="762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3530DB3-274D-1204-45EC-EE93810E8140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9514479" y="1656234"/>
            <a:ext cx="1627914" cy="1519599"/>
          </a:xfrm>
          <a:prstGeom prst="straightConnector1">
            <a:avLst/>
          </a:prstGeom>
          <a:ln w="762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79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9841" y="677785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513501" flipH="1">
            <a:off x="399976" y="767974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08184" y="4262360"/>
            <a:ext cx="4994516" cy="6667436"/>
          </a:xfrm>
          <a:custGeom>
            <a:avLst/>
            <a:gdLst/>
            <a:ahLst/>
            <a:cxnLst/>
            <a:rect l="l" t="t" r="r" b="b"/>
            <a:pathLst>
              <a:path w="4994516" h="6667436">
                <a:moveTo>
                  <a:pt x="0" y="0"/>
                </a:moveTo>
                <a:lnTo>
                  <a:pt x="4994516" y="0"/>
                </a:lnTo>
                <a:lnTo>
                  <a:pt x="4994516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154299" y="3349467"/>
            <a:ext cx="7763614" cy="1450156"/>
            <a:chOff x="0" y="0"/>
            <a:chExt cx="2362040" cy="476089"/>
          </a:xfrm>
          <a:solidFill>
            <a:srgbClr val="ADE1E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62040" cy="476089"/>
            </a:xfrm>
            <a:custGeom>
              <a:avLst/>
              <a:gdLst/>
              <a:ahLst/>
              <a:cxnLst/>
              <a:rect l="l" t="t" r="r" b="b"/>
              <a:pathLst>
                <a:path w="2362040" h="476089">
                  <a:moveTo>
                    <a:pt x="54879" y="0"/>
                  </a:moveTo>
                  <a:lnTo>
                    <a:pt x="2307161" y="0"/>
                  </a:lnTo>
                  <a:cubicBezTo>
                    <a:pt x="2337470" y="0"/>
                    <a:pt x="2362040" y="24570"/>
                    <a:pt x="2362040" y="54879"/>
                  </a:cubicBezTo>
                  <a:lnTo>
                    <a:pt x="2362040" y="421210"/>
                  </a:lnTo>
                  <a:cubicBezTo>
                    <a:pt x="2362040" y="435765"/>
                    <a:pt x="2356258" y="449723"/>
                    <a:pt x="2345966" y="460015"/>
                  </a:cubicBezTo>
                  <a:cubicBezTo>
                    <a:pt x="2335674" y="470307"/>
                    <a:pt x="2321715" y="476089"/>
                    <a:pt x="2307161" y="476089"/>
                  </a:cubicBezTo>
                  <a:lnTo>
                    <a:pt x="54879" y="476089"/>
                  </a:lnTo>
                  <a:cubicBezTo>
                    <a:pt x="24570" y="476089"/>
                    <a:pt x="0" y="451519"/>
                    <a:pt x="0" y="421210"/>
                  </a:cubicBezTo>
                  <a:lnTo>
                    <a:pt x="0" y="54879"/>
                  </a:lnTo>
                  <a:cubicBezTo>
                    <a:pt x="0" y="40324"/>
                    <a:pt x="5782" y="26365"/>
                    <a:pt x="16074" y="16074"/>
                  </a:cubicBezTo>
                  <a:cubicBezTo>
                    <a:pt x="26365" y="5782"/>
                    <a:pt x="40324" y="0"/>
                    <a:pt x="54879" y="0"/>
                  </a:cubicBez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362040" cy="514189"/>
            </a:xfrm>
            <a:prstGeom prst="round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36308" y="3118182"/>
            <a:ext cx="7216613" cy="1674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34 + 2 </a:t>
            </a:r>
            <a:r>
              <a:rPr lang="en-US" sz="9999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= </a:t>
            </a:r>
            <a:r>
              <a:rPr lang="en-US" sz="9999" b="1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D2953D-B429-9C9F-4235-E6F2AEE1C9CC}"/>
              </a:ext>
            </a:extLst>
          </p:cNvPr>
          <p:cNvSpPr/>
          <p:nvPr/>
        </p:nvSpPr>
        <p:spPr>
          <a:xfrm>
            <a:off x="10714831" y="3233415"/>
            <a:ext cx="2192789" cy="1566208"/>
          </a:xfrm>
          <a:prstGeom prst="roundRect">
            <a:avLst/>
          </a:prstGeom>
          <a:solidFill>
            <a:srgbClr val="56C2BF"/>
          </a:solidFill>
          <a:ln>
            <a:solidFill>
              <a:srgbClr val="56C2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  <a:latin typeface="More Sugar"/>
                <a:ea typeface="More Sugar"/>
                <a:cs typeface="More Sugar"/>
                <a:sym typeface="More Sugar"/>
              </a:rPr>
              <a:t>36</a:t>
            </a: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22C1AD7D-7625-CA05-E079-CE47A3221720}"/>
              </a:ext>
            </a:extLst>
          </p:cNvPr>
          <p:cNvSpPr txBox="1"/>
          <p:nvPr/>
        </p:nvSpPr>
        <p:spPr>
          <a:xfrm>
            <a:off x="146331" y="1413202"/>
            <a:ext cx="10306160" cy="185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13800" dirty="0" err="1">
                <a:latin typeface="Coiny"/>
                <a:ea typeface="Coiny"/>
                <a:cs typeface="Coiny"/>
                <a:sym typeface="Coiny"/>
              </a:rPr>
              <a:t>Tính</a:t>
            </a:r>
            <a:r>
              <a:rPr lang="en-US" sz="13800" dirty="0">
                <a:latin typeface="Coiny"/>
                <a:ea typeface="Coiny"/>
                <a:cs typeface="Coiny"/>
                <a:sym typeface="Coiny"/>
              </a:rPr>
              <a:t>:</a:t>
            </a: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361B029C-31C3-C7E6-75C8-C231CF9B2375}"/>
              </a:ext>
            </a:extLst>
          </p:cNvPr>
          <p:cNvGrpSpPr/>
          <p:nvPr/>
        </p:nvGrpSpPr>
        <p:grpSpPr>
          <a:xfrm>
            <a:off x="5087342" y="5326047"/>
            <a:ext cx="7897529" cy="1450156"/>
            <a:chOff x="0" y="0"/>
            <a:chExt cx="2362040" cy="476089"/>
          </a:xfrm>
          <a:solidFill>
            <a:srgbClr val="ADE1E0"/>
          </a:solidFill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8110905-E2E7-8730-EDC5-65159CA7E50A}"/>
                </a:ext>
              </a:extLst>
            </p:cNvPr>
            <p:cNvSpPr/>
            <p:nvPr/>
          </p:nvSpPr>
          <p:spPr>
            <a:xfrm>
              <a:off x="0" y="0"/>
              <a:ext cx="2362040" cy="476089"/>
            </a:xfrm>
            <a:custGeom>
              <a:avLst/>
              <a:gdLst/>
              <a:ahLst/>
              <a:cxnLst/>
              <a:rect l="l" t="t" r="r" b="b"/>
              <a:pathLst>
                <a:path w="2362040" h="476089">
                  <a:moveTo>
                    <a:pt x="54879" y="0"/>
                  </a:moveTo>
                  <a:lnTo>
                    <a:pt x="2307161" y="0"/>
                  </a:lnTo>
                  <a:cubicBezTo>
                    <a:pt x="2337470" y="0"/>
                    <a:pt x="2362040" y="24570"/>
                    <a:pt x="2362040" y="54879"/>
                  </a:cubicBezTo>
                  <a:lnTo>
                    <a:pt x="2362040" y="421210"/>
                  </a:lnTo>
                  <a:cubicBezTo>
                    <a:pt x="2362040" y="435765"/>
                    <a:pt x="2356258" y="449723"/>
                    <a:pt x="2345966" y="460015"/>
                  </a:cubicBezTo>
                  <a:cubicBezTo>
                    <a:pt x="2335674" y="470307"/>
                    <a:pt x="2321715" y="476089"/>
                    <a:pt x="2307161" y="476089"/>
                  </a:cubicBezTo>
                  <a:lnTo>
                    <a:pt x="54879" y="476089"/>
                  </a:lnTo>
                  <a:cubicBezTo>
                    <a:pt x="24570" y="476089"/>
                    <a:pt x="0" y="451519"/>
                    <a:pt x="0" y="421210"/>
                  </a:cubicBezTo>
                  <a:lnTo>
                    <a:pt x="0" y="54879"/>
                  </a:lnTo>
                  <a:cubicBezTo>
                    <a:pt x="0" y="40324"/>
                    <a:pt x="5782" y="26365"/>
                    <a:pt x="16074" y="16074"/>
                  </a:cubicBezTo>
                  <a:cubicBezTo>
                    <a:pt x="26365" y="5782"/>
                    <a:pt x="40324" y="0"/>
                    <a:pt x="54879" y="0"/>
                  </a:cubicBezTo>
                  <a:close/>
                </a:path>
              </a:pathLst>
            </a:custGeom>
            <a:grpFill/>
          </p:spPr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724763A5-6ECD-3888-47D3-AEDBCB2707AB}"/>
                </a:ext>
              </a:extLst>
            </p:cNvPr>
            <p:cNvSpPr txBox="1"/>
            <p:nvPr/>
          </p:nvSpPr>
          <p:spPr>
            <a:xfrm>
              <a:off x="0" y="-38100"/>
              <a:ext cx="2362040" cy="514189"/>
            </a:xfrm>
            <a:prstGeom prst="round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71DD38F5-537F-B786-03C8-016A2B8AF22A}"/>
              </a:ext>
            </a:extLst>
          </p:cNvPr>
          <p:cNvSpPr txBox="1"/>
          <p:nvPr/>
        </p:nvSpPr>
        <p:spPr>
          <a:xfrm>
            <a:off x="4983098" y="5094762"/>
            <a:ext cx="7216613" cy="1674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10 + 20 </a:t>
            </a:r>
            <a:r>
              <a:rPr lang="en-US" sz="9999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= </a:t>
            </a:r>
            <a:r>
              <a:rPr lang="en-US" sz="9999" b="1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8A3960-FD1B-6697-A137-05B6D6C329C2}"/>
              </a:ext>
            </a:extLst>
          </p:cNvPr>
          <p:cNvSpPr/>
          <p:nvPr/>
        </p:nvSpPr>
        <p:spPr>
          <a:xfrm>
            <a:off x="10795536" y="5192798"/>
            <a:ext cx="2192789" cy="1566208"/>
          </a:xfrm>
          <a:prstGeom prst="roundRect">
            <a:avLst/>
          </a:prstGeom>
          <a:solidFill>
            <a:srgbClr val="56C2BF"/>
          </a:solidFill>
          <a:ln>
            <a:solidFill>
              <a:srgbClr val="56C2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  <a:latin typeface="More Sugar"/>
                <a:ea typeface="More Sugar"/>
                <a:cs typeface="More Sugar"/>
                <a:sym typeface="More Sugar"/>
              </a:rPr>
              <a:t>30</a:t>
            </a: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793C5FEA-2720-1752-73DD-7316A0F22E20}"/>
              </a:ext>
            </a:extLst>
          </p:cNvPr>
          <p:cNvGrpSpPr/>
          <p:nvPr/>
        </p:nvGrpSpPr>
        <p:grpSpPr>
          <a:xfrm>
            <a:off x="5154299" y="7216695"/>
            <a:ext cx="7763614" cy="1450156"/>
            <a:chOff x="0" y="0"/>
            <a:chExt cx="2362040" cy="476089"/>
          </a:xfrm>
          <a:solidFill>
            <a:srgbClr val="ADE1E0"/>
          </a:soli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5B81874-A5FA-C459-3619-58BC1A630241}"/>
                </a:ext>
              </a:extLst>
            </p:cNvPr>
            <p:cNvSpPr/>
            <p:nvPr/>
          </p:nvSpPr>
          <p:spPr>
            <a:xfrm>
              <a:off x="0" y="0"/>
              <a:ext cx="2362040" cy="476089"/>
            </a:xfrm>
            <a:custGeom>
              <a:avLst/>
              <a:gdLst/>
              <a:ahLst/>
              <a:cxnLst/>
              <a:rect l="l" t="t" r="r" b="b"/>
              <a:pathLst>
                <a:path w="2362040" h="476089">
                  <a:moveTo>
                    <a:pt x="54879" y="0"/>
                  </a:moveTo>
                  <a:lnTo>
                    <a:pt x="2307161" y="0"/>
                  </a:lnTo>
                  <a:cubicBezTo>
                    <a:pt x="2337470" y="0"/>
                    <a:pt x="2362040" y="24570"/>
                    <a:pt x="2362040" y="54879"/>
                  </a:cubicBezTo>
                  <a:lnTo>
                    <a:pt x="2362040" y="421210"/>
                  </a:lnTo>
                  <a:cubicBezTo>
                    <a:pt x="2362040" y="435765"/>
                    <a:pt x="2356258" y="449723"/>
                    <a:pt x="2345966" y="460015"/>
                  </a:cubicBezTo>
                  <a:cubicBezTo>
                    <a:pt x="2335674" y="470307"/>
                    <a:pt x="2321715" y="476089"/>
                    <a:pt x="2307161" y="476089"/>
                  </a:cubicBezTo>
                  <a:lnTo>
                    <a:pt x="54879" y="476089"/>
                  </a:lnTo>
                  <a:cubicBezTo>
                    <a:pt x="24570" y="476089"/>
                    <a:pt x="0" y="451519"/>
                    <a:pt x="0" y="421210"/>
                  </a:cubicBezTo>
                  <a:lnTo>
                    <a:pt x="0" y="54879"/>
                  </a:lnTo>
                  <a:cubicBezTo>
                    <a:pt x="0" y="40324"/>
                    <a:pt x="5782" y="26365"/>
                    <a:pt x="16074" y="16074"/>
                  </a:cubicBezTo>
                  <a:cubicBezTo>
                    <a:pt x="26365" y="5782"/>
                    <a:pt x="40324" y="0"/>
                    <a:pt x="54879" y="0"/>
                  </a:cubicBezTo>
                  <a:close/>
                </a:path>
              </a:pathLst>
            </a:custGeom>
            <a:grpFill/>
          </p:spPr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F71377D-5AE2-F5C5-A9D7-B079762B0AFA}"/>
                </a:ext>
              </a:extLst>
            </p:cNvPr>
            <p:cNvSpPr txBox="1"/>
            <p:nvPr/>
          </p:nvSpPr>
          <p:spPr>
            <a:xfrm>
              <a:off x="0" y="-38100"/>
              <a:ext cx="2362040" cy="514189"/>
            </a:xfrm>
            <a:prstGeom prst="round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13">
            <a:extLst>
              <a:ext uri="{FF2B5EF4-FFF2-40B4-BE49-F238E27FC236}">
                <a16:creationId xmlns:a16="http://schemas.microsoft.com/office/drawing/2014/main" id="{FD299184-B276-B3BE-5BCA-EBA083D314B5}"/>
              </a:ext>
            </a:extLst>
          </p:cNvPr>
          <p:cNvSpPr txBox="1"/>
          <p:nvPr/>
        </p:nvSpPr>
        <p:spPr>
          <a:xfrm>
            <a:off x="4976189" y="6985410"/>
            <a:ext cx="7216613" cy="1674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13 + 3 </a:t>
            </a:r>
            <a:r>
              <a:rPr lang="en-US" sz="9999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= </a:t>
            </a:r>
            <a:r>
              <a:rPr lang="en-US" sz="9999" b="1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67D56B5-A85A-03B2-6DA3-5F85CE6B3DA9}"/>
              </a:ext>
            </a:extLst>
          </p:cNvPr>
          <p:cNvSpPr/>
          <p:nvPr/>
        </p:nvSpPr>
        <p:spPr>
          <a:xfrm>
            <a:off x="10654712" y="7100643"/>
            <a:ext cx="2192789" cy="1566208"/>
          </a:xfrm>
          <a:prstGeom prst="roundRect">
            <a:avLst/>
          </a:prstGeom>
          <a:solidFill>
            <a:srgbClr val="56C2BF"/>
          </a:solidFill>
          <a:ln>
            <a:solidFill>
              <a:srgbClr val="56C2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  <a:latin typeface="More Sugar"/>
                <a:ea typeface="More Sugar"/>
                <a:cs typeface="More Sugar"/>
                <a:sym typeface="More Sugar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4168" y="8803343"/>
            <a:ext cx="19413995" cy="1998007"/>
            <a:chOff x="0" y="0"/>
            <a:chExt cx="5113151" cy="526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3151" cy="526224"/>
            </a:xfrm>
            <a:custGeom>
              <a:avLst/>
              <a:gdLst/>
              <a:ahLst/>
              <a:cxnLst/>
              <a:rect l="l" t="t" r="r" b="b"/>
              <a:pathLst>
                <a:path w="5113151" h="526224">
                  <a:moveTo>
                    <a:pt x="0" y="0"/>
                  </a:moveTo>
                  <a:lnTo>
                    <a:pt x="5113151" y="0"/>
                  </a:lnTo>
                  <a:lnTo>
                    <a:pt x="5113151" y="526224"/>
                  </a:lnTo>
                  <a:lnTo>
                    <a:pt x="0" y="526224"/>
                  </a:lnTo>
                  <a:close/>
                </a:path>
              </a:pathLst>
            </a:custGeom>
            <a:solidFill>
              <a:srgbClr val="68C1A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13151" cy="564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54397" y="277936"/>
            <a:ext cx="17665024" cy="750764"/>
          </a:xfrm>
          <a:custGeom>
            <a:avLst/>
            <a:gdLst/>
            <a:ahLst/>
            <a:cxnLst/>
            <a:rect l="l" t="t" r="r" b="b"/>
            <a:pathLst>
              <a:path w="17665024" h="750764">
                <a:moveTo>
                  <a:pt x="0" y="0"/>
                </a:moveTo>
                <a:lnTo>
                  <a:pt x="17665023" y="0"/>
                </a:lnTo>
                <a:lnTo>
                  <a:pt x="17665023" y="750764"/>
                </a:lnTo>
                <a:lnTo>
                  <a:pt x="0" y="750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57400" y="1494739"/>
            <a:ext cx="14173200" cy="6364183"/>
          </a:xfrm>
          <a:custGeom>
            <a:avLst/>
            <a:gdLst/>
            <a:ahLst/>
            <a:cxnLst/>
            <a:rect l="l" t="t" r="r" b="b"/>
            <a:pathLst>
              <a:path w="11305729" h="6364183">
                <a:moveTo>
                  <a:pt x="0" y="0"/>
                </a:moveTo>
                <a:lnTo>
                  <a:pt x="11305728" y="0"/>
                </a:lnTo>
                <a:lnTo>
                  <a:pt x="11305728" y="6364183"/>
                </a:lnTo>
                <a:lnTo>
                  <a:pt x="0" y="6364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26774" y="1943185"/>
            <a:ext cx="12712057" cy="5212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Bài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31: </a:t>
            </a: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Phép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trừ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</a:t>
            </a:r>
          </a:p>
          <a:p>
            <a:pPr algn="ctr">
              <a:lnSpc>
                <a:spcPts val="13800"/>
              </a:lnSpc>
            </a:pP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số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có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hai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chữ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số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</a:t>
            </a:r>
          </a:p>
          <a:p>
            <a:pPr algn="ctr">
              <a:lnSpc>
                <a:spcPts val="13800"/>
              </a:lnSpc>
            </a:pP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cho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số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có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một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chữ</a:t>
            </a:r>
            <a:r>
              <a:rPr lang="en-US" sz="9000" dirty="0"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9000" dirty="0" err="1">
                <a:latin typeface="Coiny"/>
                <a:ea typeface="Coiny"/>
                <a:cs typeface="Coiny"/>
                <a:sym typeface="Coiny"/>
              </a:rPr>
              <a:t>số</a:t>
            </a:r>
            <a:endParaRPr lang="en-US" sz="9000" dirty="0"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560864" y="1474927"/>
            <a:ext cx="2399967" cy="2391967"/>
          </a:xfrm>
          <a:custGeom>
            <a:avLst/>
            <a:gdLst/>
            <a:ahLst/>
            <a:cxnLst/>
            <a:rect l="l" t="t" r="r" b="b"/>
            <a:pathLst>
              <a:path w="2399967" h="2391967">
                <a:moveTo>
                  <a:pt x="0" y="0"/>
                </a:moveTo>
                <a:lnTo>
                  <a:pt x="2399967" y="0"/>
                </a:lnTo>
                <a:lnTo>
                  <a:pt x="2399967" y="2391967"/>
                </a:lnTo>
                <a:lnTo>
                  <a:pt x="0" y="23919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9119" y="5796628"/>
            <a:ext cx="3169412" cy="3945326"/>
          </a:xfrm>
          <a:custGeom>
            <a:avLst/>
            <a:gdLst/>
            <a:ahLst/>
            <a:cxnLst/>
            <a:rect l="l" t="t" r="r" b="b"/>
            <a:pathLst>
              <a:path w="3169412" h="3945326">
                <a:moveTo>
                  <a:pt x="0" y="0"/>
                </a:moveTo>
                <a:lnTo>
                  <a:pt x="3169412" y="0"/>
                </a:lnTo>
                <a:lnTo>
                  <a:pt x="3169412" y="3945326"/>
                </a:lnTo>
                <a:lnTo>
                  <a:pt x="0" y="39453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548672" y="9802347"/>
            <a:ext cx="19803091" cy="945096"/>
            <a:chOff x="0" y="0"/>
            <a:chExt cx="5215629" cy="2489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15629" cy="248914"/>
            </a:xfrm>
            <a:custGeom>
              <a:avLst/>
              <a:gdLst/>
              <a:ahLst/>
              <a:cxnLst/>
              <a:rect l="l" t="t" r="r" b="b"/>
              <a:pathLst>
                <a:path w="5215629" h="248914">
                  <a:moveTo>
                    <a:pt x="0" y="0"/>
                  </a:moveTo>
                  <a:lnTo>
                    <a:pt x="5215629" y="0"/>
                  </a:lnTo>
                  <a:lnTo>
                    <a:pt x="5215629" y="248914"/>
                  </a:lnTo>
                  <a:lnTo>
                    <a:pt x="0" y="248914"/>
                  </a:lnTo>
                  <a:close/>
                </a:path>
              </a:pathLst>
            </a:custGeom>
            <a:solidFill>
              <a:srgbClr val="7E788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215629" cy="287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289499" y="5811656"/>
            <a:ext cx="2220284" cy="3915270"/>
          </a:xfrm>
          <a:custGeom>
            <a:avLst/>
            <a:gdLst/>
            <a:ahLst/>
            <a:cxnLst/>
            <a:rect l="l" t="t" r="r" b="b"/>
            <a:pathLst>
              <a:path w="2220284" h="3915270">
                <a:moveTo>
                  <a:pt x="0" y="0"/>
                </a:moveTo>
                <a:lnTo>
                  <a:pt x="2220284" y="0"/>
                </a:lnTo>
                <a:lnTo>
                  <a:pt x="2220284" y="3915269"/>
                </a:lnTo>
                <a:lnTo>
                  <a:pt x="0" y="3915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96600" y="2857500"/>
            <a:ext cx="7781340" cy="7965384"/>
          </a:xfrm>
          <a:custGeom>
            <a:avLst/>
            <a:gdLst/>
            <a:ahLst/>
            <a:cxnLst/>
            <a:rect l="l" t="t" r="r" b="b"/>
            <a:pathLst>
              <a:path w="7627264" h="7669096">
                <a:moveTo>
                  <a:pt x="0" y="0"/>
                </a:moveTo>
                <a:lnTo>
                  <a:pt x="7627265" y="0"/>
                </a:lnTo>
                <a:lnTo>
                  <a:pt x="7627265" y="7669095"/>
                </a:lnTo>
                <a:lnTo>
                  <a:pt x="0" y="7669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18948" y="3980301"/>
            <a:ext cx="10306160" cy="2217780"/>
            <a:chOff x="0" y="0"/>
            <a:chExt cx="1928576" cy="4981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8576" cy="498179"/>
            </a:xfrm>
            <a:custGeom>
              <a:avLst/>
              <a:gdLst/>
              <a:ahLst/>
              <a:cxnLst/>
              <a:rect l="l" t="t" r="r" b="b"/>
              <a:pathLst>
                <a:path w="1928576" h="498179">
                  <a:moveTo>
                    <a:pt x="45989" y="0"/>
                  </a:moveTo>
                  <a:lnTo>
                    <a:pt x="1882588" y="0"/>
                  </a:lnTo>
                  <a:cubicBezTo>
                    <a:pt x="1894785" y="0"/>
                    <a:pt x="1906482" y="4845"/>
                    <a:pt x="1915106" y="13470"/>
                  </a:cubicBezTo>
                  <a:cubicBezTo>
                    <a:pt x="1923731" y="22094"/>
                    <a:pt x="1928576" y="33792"/>
                    <a:pt x="1928576" y="45989"/>
                  </a:cubicBezTo>
                  <a:lnTo>
                    <a:pt x="1928576" y="452191"/>
                  </a:lnTo>
                  <a:cubicBezTo>
                    <a:pt x="1928576" y="477590"/>
                    <a:pt x="1907986" y="498179"/>
                    <a:pt x="1882588" y="498179"/>
                  </a:cubicBezTo>
                  <a:lnTo>
                    <a:pt x="45989" y="498179"/>
                  </a:lnTo>
                  <a:cubicBezTo>
                    <a:pt x="33792" y="498179"/>
                    <a:pt x="22094" y="493334"/>
                    <a:pt x="13470" y="484710"/>
                  </a:cubicBezTo>
                  <a:cubicBezTo>
                    <a:pt x="4845" y="476085"/>
                    <a:pt x="0" y="464388"/>
                    <a:pt x="0" y="452191"/>
                  </a:cubicBezTo>
                  <a:lnTo>
                    <a:pt x="0" y="45989"/>
                  </a:lnTo>
                  <a:cubicBezTo>
                    <a:pt x="0" y="20590"/>
                    <a:pt x="20590" y="0"/>
                    <a:pt x="45989" y="0"/>
                  </a:cubicBezTo>
                  <a:close/>
                </a:path>
              </a:pathLst>
            </a:custGeom>
            <a:solidFill>
              <a:srgbClr val="548B8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28576" cy="536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513501" flipH="1">
            <a:off x="399976" y="767974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BC4E4566-135B-4A3F-CD05-51CEA5C89D4F}"/>
              </a:ext>
            </a:extLst>
          </p:cNvPr>
          <p:cNvSpPr txBox="1"/>
          <p:nvPr/>
        </p:nvSpPr>
        <p:spPr>
          <a:xfrm>
            <a:off x="2118948" y="4356836"/>
            <a:ext cx="10306160" cy="185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13800" dirty="0" err="1">
                <a:solidFill>
                  <a:schemeClr val="bg1"/>
                </a:solidFill>
                <a:latin typeface="Coiny"/>
                <a:ea typeface="Coiny"/>
                <a:cs typeface="Coiny"/>
                <a:sym typeface="Coiny"/>
              </a:rPr>
              <a:t>Khám</a:t>
            </a:r>
            <a:r>
              <a:rPr lang="en-US" sz="13800" dirty="0">
                <a:solidFill>
                  <a:schemeClr val="bg1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13800" dirty="0" err="1">
                <a:solidFill>
                  <a:schemeClr val="bg1"/>
                </a:solidFill>
                <a:latin typeface="Coiny"/>
                <a:ea typeface="Coiny"/>
                <a:cs typeface="Coiny"/>
                <a:sym typeface="Coiny"/>
              </a:rPr>
              <a:t>phá</a:t>
            </a:r>
            <a:endParaRPr lang="en-US" sz="13800" dirty="0">
              <a:solidFill>
                <a:schemeClr val="bg1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8358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012CF5E-2EED-FB2A-8C57-FAA15C92F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"/>
            <a:ext cx="5334000" cy="2264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674F5-1B13-A547-79FE-174B064DA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66"/>
          <a:stretch/>
        </p:blipFill>
        <p:spPr>
          <a:xfrm>
            <a:off x="1374246" y="2396447"/>
            <a:ext cx="8503941" cy="7010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0F91E5-0293-3F40-9DB0-7EB41BD98594}"/>
              </a:ext>
            </a:extLst>
          </p:cNvPr>
          <p:cNvCxnSpPr>
            <a:cxnSpLocks/>
          </p:cNvCxnSpPr>
          <p:nvPr/>
        </p:nvCxnSpPr>
        <p:spPr>
          <a:xfrm flipH="1">
            <a:off x="7886700" y="6286500"/>
            <a:ext cx="647700" cy="451866"/>
          </a:xfrm>
          <a:prstGeom prst="line">
            <a:avLst/>
          </a:prstGeom>
          <a:ln>
            <a:solidFill>
              <a:srgbClr val="FC321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D8C9473-2AAD-0191-B1A4-99EC5DEBE4EC}"/>
              </a:ext>
            </a:extLst>
          </p:cNvPr>
          <p:cNvSpPr txBox="1"/>
          <p:nvPr/>
        </p:nvSpPr>
        <p:spPr>
          <a:xfrm>
            <a:off x="2261030" y="7935658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76 – 5 = 71</a:t>
            </a:r>
            <a:endParaRPr lang="en-US" sz="90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4422A4-3A5B-4DA6-BCEF-E102BBA64F97}"/>
              </a:ext>
            </a:extLst>
          </p:cNvPr>
          <p:cNvCxnSpPr>
            <a:cxnSpLocks/>
          </p:cNvCxnSpPr>
          <p:nvPr/>
        </p:nvCxnSpPr>
        <p:spPr>
          <a:xfrm flipH="1">
            <a:off x="6449187" y="6286500"/>
            <a:ext cx="647700" cy="451866"/>
          </a:xfrm>
          <a:prstGeom prst="line">
            <a:avLst/>
          </a:prstGeom>
          <a:ln>
            <a:solidFill>
              <a:srgbClr val="FC321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9BD6D0-E9F1-B219-D872-A30CAA01FCEC}"/>
              </a:ext>
            </a:extLst>
          </p:cNvPr>
          <p:cNvCxnSpPr>
            <a:cxnSpLocks/>
          </p:cNvCxnSpPr>
          <p:nvPr/>
        </p:nvCxnSpPr>
        <p:spPr>
          <a:xfrm flipH="1">
            <a:off x="7096887" y="6286500"/>
            <a:ext cx="647700" cy="451866"/>
          </a:xfrm>
          <a:prstGeom prst="line">
            <a:avLst/>
          </a:prstGeom>
          <a:ln>
            <a:solidFill>
              <a:srgbClr val="FC321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18C34B-E929-972C-F655-4CC6B094D8BB}"/>
              </a:ext>
            </a:extLst>
          </p:cNvPr>
          <p:cNvCxnSpPr>
            <a:cxnSpLocks/>
          </p:cNvCxnSpPr>
          <p:nvPr/>
        </p:nvCxnSpPr>
        <p:spPr>
          <a:xfrm flipH="1">
            <a:off x="5801487" y="6312789"/>
            <a:ext cx="647700" cy="451866"/>
          </a:xfrm>
          <a:prstGeom prst="line">
            <a:avLst/>
          </a:prstGeom>
          <a:ln>
            <a:solidFill>
              <a:srgbClr val="FC321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8E7E54-C505-BEA7-1DFC-FF1C885CF38D}"/>
              </a:ext>
            </a:extLst>
          </p:cNvPr>
          <p:cNvCxnSpPr>
            <a:cxnSpLocks/>
          </p:cNvCxnSpPr>
          <p:nvPr/>
        </p:nvCxnSpPr>
        <p:spPr>
          <a:xfrm flipH="1">
            <a:off x="8534400" y="6312789"/>
            <a:ext cx="647700" cy="451866"/>
          </a:xfrm>
          <a:prstGeom prst="line">
            <a:avLst/>
          </a:prstGeom>
          <a:ln>
            <a:solidFill>
              <a:srgbClr val="FC321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62BC8D2-4C73-63E9-4D21-C3FD223461AB}"/>
              </a:ext>
            </a:extLst>
          </p:cNvPr>
          <p:cNvSpPr txBox="1"/>
          <p:nvPr/>
        </p:nvSpPr>
        <p:spPr>
          <a:xfrm>
            <a:off x="2895600" y="7947088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chemeClr val="accent6">
                    <a:lumMod val="50000"/>
                  </a:schemeClr>
                </a:solidFill>
                <a:latin typeface="More Sugar"/>
                <a:ea typeface="More Sugar"/>
                <a:cs typeface="More Sugar"/>
                <a:sym typeface="More Sugar"/>
              </a:rPr>
              <a:t>6</a:t>
            </a:r>
            <a:endParaRPr lang="en-US" sz="9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880517-E3B3-548F-138C-9416E80AE903}"/>
              </a:ext>
            </a:extLst>
          </p:cNvPr>
          <p:cNvSpPr txBox="1"/>
          <p:nvPr/>
        </p:nvSpPr>
        <p:spPr>
          <a:xfrm>
            <a:off x="4809353" y="7947088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chemeClr val="accent6">
                    <a:lumMod val="50000"/>
                  </a:schemeClr>
                </a:solidFill>
                <a:latin typeface="More Sugar"/>
                <a:ea typeface="More Sugar"/>
                <a:cs typeface="More Sugar"/>
                <a:sym typeface="More Sugar"/>
              </a:rPr>
              <a:t>5</a:t>
            </a:r>
            <a:endParaRPr lang="en-US" sz="9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4DA166-069E-23EF-6F21-904BDAB312BA}"/>
              </a:ext>
            </a:extLst>
          </p:cNvPr>
          <p:cNvSpPr txBox="1"/>
          <p:nvPr/>
        </p:nvSpPr>
        <p:spPr>
          <a:xfrm>
            <a:off x="7391400" y="7929519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chemeClr val="accent6">
                    <a:lumMod val="50000"/>
                  </a:schemeClr>
                </a:solidFill>
                <a:latin typeface="More Sugar"/>
                <a:ea typeface="More Sugar"/>
                <a:cs typeface="More Sugar"/>
                <a:sym typeface="More Sugar"/>
              </a:rPr>
              <a:t>1</a:t>
            </a:r>
            <a:endParaRPr lang="en-US" sz="9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F0DFA7-08F3-3EF0-D3C1-8E54310D5F2D}"/>
              </a:ext>
            </a:extLst>
          </p:cNvPr>
          <p:cNvSpPr txBox="1"/>
          <p:nvPr/>
        </p:nvSpPr>
        <p:spPr>
          <a:xfrm>
            <a:off x="2261030" y="7941797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More Sugar"/>
                <a:ea typeface="More Sugar"/>
                <a:cs typeface="More Sugar"/>
                <a:sym typeface="More Sugar"/>
              </a:rPr>
              <a:t>7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8AF849-5099-9EA4-078C-5B6BDC9D0DB5}"/>
              </a:ext>
            </a:extLst>
          </p:cNvPr>
          <p:cNvSpPr txBox="1"/>
          <p:nvPr/>
        </p:nvSpPr>
        <p:spPr>
          <a:xfrm>
            <a:off x="6746435" y="7947088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More Sugar"/>
                <a:ea typeface="More Sugar"/>
                <a:cs typeface="More Sugar"/>
                <a:sym typeface="More Sugar"/>
              </a:rPr>
              <a:t>7</a:t>
            </a:r>
            <a:endParaRPr lang="en-US" sz="9000" dirty="0">
              <a:solidFill>
                <a:srgbClr val="FF0000"/>
              </a:solidFill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7F0C1D6-261D-7251-28D8-FDD172684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198215"/>
              </p:ext>
            </p:extLst>
          </p:nvPr>
        </p:nvGraphicFramePr>
        <p:xfrm>
          <a:off x="11030409" y="2396447"/>
          <a:ext cx="6553200" cy="7475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3969336168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1788500501"/>
                    </a:ext>
                  </a:extLst>
                </a:gridCol>
              </a:tblGrid>
              <a:tr h="13754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0" b="1" dirty="0" err="1">
                          <a:solidFill>
                            <a:schemeClr val="tx1"/>
                          </a:solidFill>
                          <a:latin typeface="More Sugar" panose="020B0604020202020204" charset="0"/>
                          <a:ea typeface="More Sugar"/>
                          <a:cs typeface="More Sugar"/>
                          <a:sym typeface="More Sugar"/>
                        </a:rPr>
                        <a:t>Chục</a:t>
                      </a:r>
                      <a:endParaRPr lang="en-US" sz="7000" dirty="0">
                        <a:solidFill>
                          <a:schemeClr val="tx1"/>
                        </a:solidFill>
                        <a:latin typeface="More Sugar" panose="020B060402020202020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0" b="1" dirty="0" err="1">
                          <a:solidFill>
                            <a:schemeClr val="tx1"/>
                          </a:solidFill>
                          <a:latin typeface="More Sugar" panose="020B0604020202020204" charset="0"/>
                          <a:sym typeface="More Sugar"/>
                        </a:rPr>
                        <a:t>Đơn</a:t>
                      </a:r>
                      <a:r>
                        <a:rPr lang="en-US" sz="7000" b="1" dirty="0">
                          <a:solidFill>
                            <a:schemeClr val="tx1"/>
                          </a:solidFill>
                          <a:latin typeface="More Sugar" panose="020B0604020202020204" charset="0"/>
                          <a:sym typeface="More Sugar"/>
                        </a:rPr>
                        <a:t> </a:t>
                      </a:r>
                      <a:r>
                        <a:rPr lang="en-US" sz="7000" b="1" dirty="0" err="1">
                          <a:solidFill>
                            <a:schemeClr val="tx1"/>
                          </a:solidFill>
                          <a:latin typeface="More Sugar" panose="020B0604020202020204" charset="0"/>
                          <a:sym typeface="More Sugar"/>
                        </a:rPr>
                        <a:t>vị</a:t>
                      </a:r>
                      <a:endParaRPr lang="en-US" sz="7000" dirty="0">
                        <a:solidFill>
                          <a:schemeClr val="tx1"/>
                        </a:solidFill>
                        <a:latin typeface="More Sugar" panose="020B060402020202020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114828"/>
                  </a:ext>
                </a:extLst>
              </a:tr>
              <a:tr h="13982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9000" b="1" dirty="0">
                        <a:latin typeface="More Sugar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9000" b="1">
                        <a:latin typeface="More Sugar" panose="020B060402020202020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9000" b="1">
                        <a:latin typeface="More Sugar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395992"/>
                  </a:ext>
                </a:extLst>
              </a:tr>
              <a:tr h="1398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9000" b="1" dirty="0">
                        <a:latin typeface="More Sugar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9000" b="1" dirty="0">
                        <a:latin typeface="More Sugar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765363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90B422E2-532E-FE5A-3F16-E1D11A1FB6FF}"/>
              </a:ext>
            </a:extLst>
          </p:cNvPr>
          <p:cNvSpPr txBox="1"/>
          <p:nvPr/>
        </p:nvSpPr>
        <p:spPr>
          <a:xfrm>
            <a:off x="11185857" y="4835461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latin typeface="More Sugar"/>
                <a:ea typeface="More Sugar"/>
                <a:cs typeface="More Sugar"/>
                <a:sym typeface="More Sugar"/>
              </a:rPr>
              <a:t>_</a:t>
            </a:r>
            <a:endParaRPr lang="en-US" sz="9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9AEB37-0FF8-32D1-4D0B-CBA4C73B0FA6}"/>
              </a:ext>
            </a:extLst>
          </p:cNvPr>
          <p:cNvSpPr txBox="1"/>
          <p:nvPr/>
        </p:nvSpPr>
        <p:spPr>
          <a:xfrm>
            <a:off x="12226396" y="4548663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latin typeface="More Sugar"/>
                <a:ea typeface="More Sugar"/>
                <a:cs typeface="More Sugar"/>
                <a:sym typeface="More Sugar"/>
              </a:rPr>
              <a:t>7</a:t>
            </a:r>
            <a:endParaRPr lang="en-US" sz="9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DFB1D9-3887-9AA1-DCFB-A88C243704B0}"/>
              </a:ext>
            </a:extLst>
          </p:cNvPr>
          <p:cNvSpPr txBox="1"/>
          <p:nvPr/>
        </p:nvSpPr>
        <p:spPr>
          <a:xfrm>
            <a:off x="15471451" y="4556283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latin typeface="More Sugar"/>
                <a:ea typeface="More Sugar"/>
                <a:cs typeface="More Sugar"/>
                <a:sym typeface="More Sugar"/>
              </a:rPr>
              <a:t>6</a:t>
            </a:r>
            <a:endParaRPr lang="en-US" sz="9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F0B862-94C0-B471-EA7D-9712420AF4CF}"/>
              </a:ext>
            </a:extLst>
          </p:cNvPr>
          <p:cNvSpPr txBox="1"/>
          <p:nvPr/>
        </p:nvSpPr>
        <p:spPr>
          <a:xfrm>
            <a:off x="15535429" y="6764655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latin typeface="More Sugar"/>
                <a:ea typeface="More Sugar"/>
                <a:cs typeface="More Sugar"/>
                <a:sym typeface="More Sugar"/>
              </a:rPr>
              <a:t>5</a:t>
            </a:r>
            <a:endParaRPr lang="en-US" sz="9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463B66-60FB-2D49-D97D-4E899E5AD91C}"/>
              </a:ext>
            </a:extLst>
          </p:cNvPr>
          <p:cNvSpPr txBox="1"/>
          <p:nvPr/>
        </p:nvSpPr>
        <p:spPr>
          <a:xfrm>
            <a:off x="12335334" y="8394974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latin typeface="More Sugar"/>
                <a:ea typeface="More Sugar"/>
                <a:cs typeface="More Sugar"/>
                <a:sym typeface="More Sugar"/>
              </a:rPr>
              <a:t>7</a:t>
            </a:r>
            <a:endParaRPr lang="en-US" sz="9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EE9B5E-A7B2-D0ED-F54F-F97ED0628E9D}"/>
              </a:ext>
            </a:extLst>
          </p:cNvPr>
          <p:cNvSpPr txBox="1"/>
          <p:nvPr/>
        </p:nvSpPr>
        <p:spPr>
          <a:xfrm>
            <a:off x="15526209" y="8394974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latin typeface="More Sugar"/>
                <a:ea typeface="More Sugar"/>
                <a:cs typeface="More Sugar"/>
                <a:sym typeface="More Sugar"/>
              </a:rPr>
              <a:t>1</a:t>
            </a:r>
            <a:endParaRPr lang="en-US" sz="9000" dirty="0"/>
          </a:p>
        </p:txBody>
      </p:sp>
    </p:spTree>
    <p:extLst>
      <p:ext uri="{BB962C8B-B14F-4D97-AF65-F5344CB8AC3E}">
        <p14:creationId xmlns:p14="http://schemas.microsoft.com/office/powerpoint/2010/main" val="64363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8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6B8C77-C49C-2BB5-12B5-C939DAEA02D0}"/>
              </a:ext>
            </a:extLst>
          </p:cNvPr>
          <p:cNvSpPr/>
          <p:nvPr/>
        </p:nvSpPr>
        <p:spPr>
          <a:xfrm>
            <a:off x="381000" y="342900"/>
            <a:ext cx="3429000" cy="960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Trừ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số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có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hai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chữ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số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cho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số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có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một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chữ</a:t>
            </a:r>
            <a:r>
              <a:rPr lang="en-US" sz="7500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rgbClr val="C00000"/>
                </a:solidFill>
                <a:latin typeface="Aptos" panose="020B0004020202020204" pitchFamily="34" charset="0"/>
              </a:rPr>
              <a:t>số</a:t>
            </a:r>
            <a:endParaRPr lang="en-US" sz="7500" dirty="0">
              <a:solidFill>
                <a:srgbClr val="C00000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A4AAE6-5B8C-065E-5BD2-9B53FD67A7D7}"/>
              </a:ext>
            </a:extLst>
          </p:cNvPr>
          <p:cNvSpPr/>
          <p:nvPr/>
        </p:nvSpPr>
        <p:spPr>
          <a:xfrm>
            <a:off x="4520609" y="1128823"/>
            <a:ext cx="4719084" cy="1752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Tính</a:t>
            </a:r>
            <a:r>
              <a:rPr lang="en-US" sz="7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nhẩm</a:t>
            </a:r>
            <a:endParaRPr lang="en-US" sz="7500" dirty="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781AB4-D5E8-B455-9DD3-6AC6C184E0BE}"/>
              </a:ext>
            </a:extLst>
          </p:cNvPr>
          <p:cNvSpPr/>
          <p:nvPr/>
        </p:nvSpPr>
        <p:spPr>
          <a:xfrm>
            <a:off x="4520609" y="5676900"/>
            <a:ext cx="4719084" cy="2438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Đặt</a:t>
            </a:r>
            <a:r>
              <a:rPr lang="en-US" sz="7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tính</a:t>
            </a:r>
            <a:r>
              <a:rPr lang="en-US" sz="7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en-US" sz="7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rồi</a:t>
            </a:r>
            <a:r>
              <a:rPr lang="en-US" sz="7500" dirty="0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7500" dirty="0" err="1">
                <a:solidFill>
                  <a:schemeClr val="accent4">
                    <a:lumMod val="50000"/>
                  </a:schemeClr>
                </a:solidFill>
                <a:latin typeface="Aptos" panose="020B0004020202020204" pitchFamily="34" charset="0"/>
              </a:rPr>
              <a:t>tính</a:t>
            </a:r>
            <a:endParaRPr lang="en-US" sz="7500" dirty="0">
              <a:solidFill>
                <a:schemeClr val="accent4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350BF9-9C6B-25F3-C9CB-47ADCF9564FB}"/>
              </a:ext>
            </a:extLst>
          </p:cNvPr>
          <p:cNvSpPr/>
          <p:nvPr/>
        </p:nvSpPr>
        <p:spPr>
          <a:xfrm>
            <a:off x="10696575" y="342900"/>
            <a:ext cx="7143750" cy="1981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đơn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vị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trừ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đơn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vị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giữ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nguyên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chục</a:t>
            </a:r>
            <a:endParaRPr lang="en-US" sz="5500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A764D3-547A-520D-9346-2B7AACB870B6}"/>
              </a:ext>
            </a:extLst>
          </p:cNvPr>
          <p:cNvSpPr/>
          <p:nvPr/>
        </p:nvSpPr>
        <p:spPr>
          <a:xfrm>
            <a:off x="10439400" y="7167228"/>
            <a:ext cx="7658100" cy="27768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Bước</a:t>
            </a:r>
            <a:r>
              <a:rPr lang="en-US" sz="5500" b="1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 2: </a:t>
            </a:r>
            <a:r>
              <a:rPr lang="en-US" sz="5500" b="1" dirty="0" err="1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Tính</a:t>
            </a:r>
            <a:endParaRPr lang="en-US" sz="5500" b="1" dirty="0">
              <a:solidFill>
                <a:schemeClr val="tx2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Thực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hiện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từ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phải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sang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trái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bắt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đầu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từ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đơn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vị</a:t>
            </a:r>
            <a:endParaRPr lang="en-US" sz="5500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C70625-B99C-1406-EA4F-E3C66F71BFA7}"/>
              </a:ext>
            </a:extLst>
          </p:cNvPr>
          <p:cNvSpPr/>
          <p:nvPr/>
        </p:nvSpPr>
        <p:spPr>
          <a:xfrm>
            <a:off x="10763250" y="2776425"/>
            <a:ext cx="7010400" cy="39384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err="1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Bước</a:t>
            </a:r>
            <a:r>
              <a:rPr lang="en-US" sz="5500" b="1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 1: </a:t>
            </a:r>
            <a:r>
              <a:rPr lang="en-US" sz="5500" b="1" dirty="0" err="1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Đặt</a:t>
            </a:r>
            <a:r>
              <a:rPr lang="en-US" sz="5500" b="1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b="1" dirty="0" err="1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tính</a:t>
            </a:r>
            <a:endParaRPr lang="en-US" sz="5500" b="1" dirty="0">
              <a:solidFill>
                <a:schemeClr val="tx2">
                  <a:lumMod val="50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Viết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chục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thẳng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với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chục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đơn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vị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thẳng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với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đơn</a:t>
            </a:r>
            <a:r>
              <a:rPr lang="en-US" sz="5500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50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vị</a:t>
            </a:r>
            <a:endParaRPr lang="en-US" sz="5500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907F0C-81AB-099E-BC7B-80288B17F683}"/>
              </a:ext>
            </a:extLst>
          </p:cNvPr>
          <p:cNvCxnSpPr>
            <a:cxnSpLocks/>
          </p:cNvCxnSpPr>
          <p:nvPr/>
        </p:nvCxnSpPr>
        <p:spPr>
          <a:xfrm flipV="1">
            <a:off x="3810000" y="2881423"/>
            <a:ext cx="3070151" cy="1347677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F4F83A-A2D4-117A-68C2-7A20710238F1}"/>
              </a:ext>
            </a:extLst>
          </p:cNvPr>
          <p:cNvCxnSpPr>
            <a:cxnSpLocks/>
          </p:cNvCxnSpPr>
          <p:nvPr/>
        </p:nvCxnSpPr>
        <p:spPr>
          <a:xfrm>
            <a:off x="3810000" y="4229100"/>
            <a:ext cx="3070151" cy="144780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2CB38C-7E21-503C-F229-FFE7497C37CA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9239693" y="1333500"/>
            <a:ext cx="1456882" cy="674723"/>
          </a:xfrm>
          <a:prstGeom prst="straightConnector1">
            <a:avLst/>
          </a:prstGeom>
          <a:ln w="762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C25B30-064A-4155-06B1-E26C0814C94B}"/>
              </a:ext>
            </a:extLst>
          </p:cNvPr>
          <p:cNvCxnSpPr>
            <a:cxnSpLocks/>
          </p:cNvCxnSpPr>
          <p:nvPr/>
        </p:nvCxnSpPr>
        <p:spPr>
          <a:xfrm>
            <a:off x="9273030" y="6819900"/>
            <a:ext cx="1166370" cy="1747726"/>
          </a:xfrm>
          <a:prstGeom prst="straightConnector1">
            <a:avLst/>
          </a:prstGeom>
          <a:ln w="762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3530DB3-274D-1204-45EC-EE93810E8140}"/>
              </a:ext>
            </a:extLst>
          </p:cNvPr>
          <p:cNvCxnSpPr>
            <a:cxnSpLocks/>
          </p:cNvCxnSpPr>
          <p:nvPr/>
        </p:nvCxnSpPr>
        <p:spPr>
          <a:xfrm flipV="1">
            <a:off x="9273030" y="4669464"/>
            <a:ext cx="1490220" cy="2150436"/>
          </a:xfrm>
          <a:prstGeom prst="straightConnector1">
            <a:avLst/>
          </a:prstGeom>
          <a:ln w="762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1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81699A-46AB-51CC-E4CA-F1EEE261C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8696" r="17129" b="9851"/>
          <a:stretch/>
        </p:blipFill>
        <p:spPr>
          <a:xfrm>
            <a:off x="748205" y="2697775"/>
            <a:ext cx="9730649" cy="5544207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012CF5E-2EED-FB2A-8C57-FAA15C92F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"/>
            <a:ext cx="5334000" cy="22645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8C9473-2AAD-0191-B1A4-99EC5DEBE4EC}"/>
              </a:ext>
            </a:extLst>
          </p:cNvPr>
          <p:cNvSpPr txBox="1"/>
          <p:nvPr/>
        </p:nvSpPr>
        <p:spPr>
          <a:xfrm>
            <a:off x="2570613" y="6915626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34 – 4 = 30</a:t>
            </a:r>
            <a:endParaRPr lang="en-US" sz="90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18C34B-E929-972C-F655-4CC6B094D8BB}"/>
              </a:ext>
            </a:extLst>
          </p:cNvPr>
          <p:cNvCxnSpPr>
            <a:cxnSpLocks/>
          </p:cNvCxnSpPr>
          <p:nvPr/>
        </p:nvCxnSpPr>
        <p:spPr>
          <a:xfrm flipH="1">
            <a:off x="3950923" y="6134374"/>
            <a:ext cx="697277" cy="6188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62BC8D2-4C73-63E9-4D21-C3FD223461AB}"/>
              </a:ext>
            </a:extLst>
          </p:cNvPr>
          <p:cNvSpPr txBox="1"/>
          <p:nvPr/>
        </p:nvSpPr>
        <p:spPr>
          <a:xfrm>
            <a:off x="3201946" y="6915626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chemeClr val="accent6">
                    <a:lumMod val="50000"/>
                  </a:schemeClr>
                </a:solidFill>
                <a:latin typeface="More Sugar"/>
                <a:ea typeface="More Sugar"/>
                <a:cs typeface="More Sugar"/>
                <a:sym typeface="More Sugar"/>
              </a:rPr>
              <a:t>4</a:t>
            </a:r>
            <a:endParaRPr lang="en-US" sz="9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880517-E3B3-548F-138C-9416E80AE903}"/>
              </a:ext>
            </a:extLst>
          </p:cNvPr>
          <p:cNvSpPr txBox="1"/>
          <p:nvPr/>
        </p:nvSpPr>
        <p:spPr>
          <a:xfrm>
            <a:off x="5138462" y="6928789"/>
            <a:ext cx="950134" cy="1480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chemeClr val="accent6">
                    <a:lumMod val="50000"/>
                  </a:schemeClr>
                </a:solidFill>
                <a:latin typeface="More Sugar"/>
                <a:ea typeface="More Sugar"/>
                <a:cs typeface="More Sugar"/>
                <a:sym typeface="More Sugar"/>
              </a:rPr>
              <a:t>4</a:t>
            </a:r>
            <a:endParaRPr lang="en-US" sz="9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4DA166-069E-23EF-6F21-904BDAB312BA}"/>
              </a:ext>
            </a:extLst>
          </p:cNvPr>
          <p:cNvSpPr txBox="1"/>
          <p:nvPr/>
        </p:nvSpPr>
        <p:spPr>
          <a:xfrm>
            <a:off x="7703655" y="6930557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chemeClr val="accent6">
                    <a:lumMod val="50000"/>
                  </a:schemeClr>
                </a:solidFill>
                <a:latin typeface="More Sugar"/>
                <a:ea typeface="More Sugar"/>
                <a:cs typeface="More Sugar"/>
                <a:sym typeface="More Sugar"/>
              </a:rPr>
              <a:t>0</a:t>
            </a:r>
            <a:endParaRPr lang="en-US" sz="9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F0DFA7-08F3-3EF0-D3C1-8E54310D5F2D}"/>
              </a:ext>
            </a:extLst>
          </p:cNvPr>
          <p:cNvSpPr txBox="1"/>
          <p:nvPr/>
        </p:nvSpPr>
        <p:spPr>
          <a:xfrm>
            <a:off x="2570613" y="6915626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More Sugar"/>
                <a:ea typeface="More Sugar"/>
                <a:cs typeface="More Sugar"/>
                <a:sym typeface="More Sugar"/>
              </a:rPr>
              <a:t>3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8AF849-5099-9EA4-078C-5B6BDC9D0DB5}"/>
              </a:ext>
            </a:extLst>
          </p:cNvPr>
          <p:cNvSpPr txBox="1"/>
          <p:nvPr/>
        </p:nvSpPr>
        <p:spPr>
          <a:xfrm>
            <a:off x="7075633" y="6923092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More Sugar"/>
                <a:ea typeface="More Sugar"/>
                <a:cs typeface="More Sugar"/>
                <a:sym typeface="More Sugar"/>
              </a:rPr>
              <a:t>3</a:t>
            </a:r>
            <a:endParaRPr lang="en-US" sz="9000" dirty="0">
              <a:solidFill>
                <a:srgbClr val="FF0000"/>
              </a:solidFill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7F0C1D6-261D-7251-28D8-FDD172684E1A}"/>
              </a:ext>
            </a:extLst>
          </p:cNvPr>
          <p:cNvGraphicFramePr>
            <a:graphicFrameLocks noGrp="1"/>
          </p:cNvGraphicFramePr>
          <p:nvPr/>
        </p:nvGraphicFramePr>
        <p:xfrm>
          <a:off x="11030409" y="2396447"/>
          <a:ext cx="6553200" cy="7475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3969336168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1788500501"/>
                    </a:ext>
                  </a:extLst>
                </a:gridCol>
              </a:tblGrid>
              <a:tr h="13754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0" b="1" dirty="0" err="1">
                          <a:solidFill>
                            <a:schemeClr val="tx1"/>
                          </a:solidFill>
                          <a:latin typeface="More Sugar" panose="020B0604020202020204" charset="0"/>
                          <a:ea typeface="More Sugar"/>
                          <a:cs typeface="More Sugar"/>
                          <a:sym typeface="More Sugar"/>
                        </a:rPr>
                        <a:t>Chục</a:t>
                      </a:r>
                      <a:endParaRPr lang="en-US" sz="7000" dirty="0">
                        <a:solidFill>
                          <a:schemeClr val="tx1"/>
                        </a:solidFill>
                        <a:latin typeface="More Sugar" panose="020B060402020202020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0" b="1" dirty="0" err="1">
                          <a:solidFill>
                            <a:schemeClr val="tx1"/>
                          </a:solidFill>
                          <a:latin typeface="More Sugar" panose="020B0604020202020204" charset="0"/>
                          <a:sym typeface="More Sugar"/>
                        </a:rPr>
                        <a:t>Đơn</a:t>
                      </a:r>
                      <a:r>
                        <a:rPr lang="en-US" sz="7000" b="1" dirty="0">
                          <a:solidFill>
                            <a:schemeClr val="tx1"/>
                          </a:solidFill>
                          <a:latin typeface="More Sugar" panose="020B0604020202020204" charset="0"/>
                          <a:sym typeface="More Sugar"/>
                        </a:rPr>
                        <a:t> </a:t>
                      </a:r>
                      <a:r>
                        <a:rPr lang="en-US" sz="7000" b="1" dirty="0" err="1">
                          <a:solidFill>
                            <a:schemeClr val="tx1"/>
                          </a:solidFill>
                          <a:latin typeface="More Sugar" panose="020B0604020202020204" charset="0"/>
                          <a:sym typeface="More Sugar"/>
                        </a:rPr>
                        <a:t>vị</a:t>
                      </a:r>
                      <a:endParaRPr lang="en-US" sz="7000" dirty="0">
                        <a:solidFill>
                          <a:schemeClr val="tx1"/>
                        </a:solidFill>
                        <a:latin typeface="More Sugar" panose="020B060402020202020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114828"/>
                  </a:ext>
                </a:extLst>
              </a:tr>
              <a:tr h="13982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9000" b="1" dirty="0">
                        <a:latin typeface="More Sugar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9000" b="1" dirty="0">
                        <a:latin typeface="More Sugar" panose="020B060402020202020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9000" b="1" dirty="0">
                        <a:latin typeface="More Sugar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395992"/>
                  </a:ext>
                </a:extLst>
              </a:tr>
              <a:tr h="1398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9000" b="1" dirty="0">
                        <a:latin typeface="More Sugar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9000" b="1" dirty="0">
                        <a:latin typeface="More Sugar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765363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90B422E2-532E-FE5A-3F16-E1D11A1FB6FF}"/>
              </a:ext>
            </a:extLst>
          </p:cNvPr>
          <p:cNvSpPr txBox="1"/>
          <p:nvPr/>
        </p:nvSpPr>
        <p:spPr>
          <a:xfrm>
            <a:off x="11185857" y="4835461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latin typeface="More Sugar"/>
                <a:ea typeface="More Sugar"/>
                <a:cs typeface="More Sugar"/>
                <a:sym typeface="More Sugar"/>
              </a:rPr>
              <a:t>_</a:t>
            </a:r>
            <a:endParaRPr lang="en-US" sz="9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9AEB37-0FF8-32D1-4D0B-CBA4C73B0FA6}"/>
              </a:ext>
            </a:extLst>
          </p:cNvPr>
          <p:cNvSpPr txBox="1"/>
          <p:nvPr/>
        </p:nvSpPr>
        <p:spPr>
          <a:xfrm>
            <a:off x="12226396" y="4548663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latin typeface="More Sugar"/>
                <a:ea typeface="More Sugar"/>
                <a:cs typeface="More Sugar"/>
                <a:sym typeface="More Sugar"/>
              </a:rPr>
              <a:t>3</a:t>
            </a:r>
            <a:endParaRPr lang="en-US" sz="9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DFB1D9-3887-9AA1-DCFB-A88C243704B0}"/>
              </a:ext>
            </a:extLst>
          </p:cNvPr>
          <p:cNvSpPr txBox="1"/>
          <p:nvPr/>
        </p:nvSpPr>
        <p:spPr>
          <a:xfrm>
            <a:off x="15471451" y="4556283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latin typeface="More Sugar"/>
                <a:ea typeface="More Sugar"/>
                <a:cs typeface="More Sugar"/>
                <a:sym typeface="More Sugar"/>
              </a:rPr>
              <a:t>4</a:t>
            </a:r>
            <a:endParaRPr lang="en-US" sz="9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F0B862-94C0-B471-EA7D-9712420AF4CF}"/>
              </a:ext>
            </a:extLst>
          </p:cNvPr>
          <p:cNvSpPr txBox="1"/>
          <p:nvPr/>
        </p:nvSpPr>
        <p:spPr>
          <a:xfrm>
            <a:off x="15535429" y="6764655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latin typeface="More Sugar"/>
                <a:ea typeface="More Sugar"/>
                <a:cs typeface="More Sugar"/>
                <a:sym typeface="More Sugar"/>
              </a:rPr>
              <a:t>4</a:t>
            </a:r>
            <a:endParaRPr lang="en-US" sz="9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463B66-60FB-2D49-D97D-4E899E5AD91C}"/>
              </a:ext>
            </a:extLst>
          </p:cNvPr>
          <p:cNvSpPr txBox="1"/>
          <p:nvPr/>
        </p:nvSpPr>
        <p:spPr>
          <a:xfrm>
            <a:off x="12335334" y="8394974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latin typeface="More Sugar"/>
                <a:ea typeface="More Sugar"/>
                <a:cs typeface="More Sugar"/>
                <a:sym typeface="More Sugar"/>
              </a:rPr>
              <a:t>3</a:t>
            </a:r>
            <a:endParaRPr lang="en-US" sz="9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EE9B5E-A7B2-D0ED-F54F-F97ED0628E9D}"/>
              </a:ext>
            </a:extLst>
          </p:cNvPr>
          <p:cNvSpPr txBox="1"/>
          <p:nvPr/>
        </p:nvSpPr>
        <p:spPr>
          <a:xfrm>
            <a:off x="15526209" y="8394974"/>
            <a:ext cx="787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latin typeface="More Sugar"/>
                <a:ea typeface="More Sugar"/>
                <a:cs typeface="More Sugar"/>
                <a:sym typeface="More Sugar"/>
              </a:rPr>
              <a:t>0</a:t>
            </a:r>
            <a:endParaRPr lang="en-US" sz="9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B21A03-F3CB-DDDF-C02C-8192D160CA45}"/>
              </a:ext>
            </a:extLst>
          </p:cNvPr>
          <p:cNvCxnSpPr>
            <a:cxnSpLocks/>
          </p:cNvCxnSpPr>
          <p:nvPr/>
        </p:nvCxnSpPr>
        <p:spPr>
          <a:xfrm flipH="1">
            <a:off x="4869365" y="6142268"/>
            <a:ext cx="697277" cy="6188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104531-5338-5D62-4D09-BCD344B48EEA}"/>
              </a:ext>
            </a:extLst>
          </p:cNvPr>
          <p:cNvCxnSpPr>
            <a:cxnSpLocks/>
          </p:cNvCxnSpPr>
          <p:nvPr/>
        </p:nvCxnSpPr>
        <p:spPr>
          <a:xfrm flipH="1">
            <a:off x="5759487" y="6129749"/>
            <a:ext cx="697277" cy="6188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630788-028E-355C-40BC-AB4DE4976E12}"/>
              </a:ext>
            </a:extLst>
          </p:cNvPr>
          <p:cNvCxnSpPr>
            <a:cxnSpLocks/>
          </p:cNvCxnSpPr>
          <p:nvPr/>
        </p:nvCxnSpPr>
        <p:spPr>
          <a:xfrm flipH="1">
            <a:off x="6659681" y="6129749"/>
            <a:ext cx="697277" cy="6188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6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6" grpId="0"/>
      <p:bldP spid="28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939D12-38B5-D488-973C-93E445D0B7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66"/>
          <a:stretch/>
        </p:blipFill>
        <p:spPr>
          <a:xfrm>
            <a:off x="945443" y="1820688"/>
            <a:ext cx="7317068" cy="60319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EE941F-2DF6-0F39-D58A-C572CDCE5857}"/>
              </a:ext>
            </a:extLst>
          </p:cNvPr>
          <p:cNvCxnSpPr>
            <a:cxnSpLocks/>
          </p:cNvCxnSpPr>
          <p:nvPr/>
        </p:nvCxnSpPr>
        <p:spPr>
          <a:xfrm flipH="1">
            <a:off x="5988681" y="5306426"/>
            <a:ext cx="325043" cy="312600"/>
          </a:xfrm>
          <a:prstGeom prst="line">
            <a:avLst/>
          </a:prstGeom>
          <a:ln>
            <a:solidFill>
              <a:srgbClr val="FC321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D1C0E3-E9A7-BFAB-27A2-BE5DBC934FDB}"/>
              </a:ext>
            </a:extLst>
          </p:cNvPr>
          <p:cNvSpPr txBox="1"/>
          <p:nvPr/>
        </p:nvSpPr>
        <p:spPr>
          <a:xfrm>
            <a:off x="1648648" y="6586205"/>
            <a:ext cx="6246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76 – 5 = 71</a:t>
            </a:r>
            <a:endParaRPr lang="en-US" sz="9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8E076B-A344-B437-A73C-9C2C0173C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t="8696" r="17129" b="9851"/>
          <a:stretch/>
        </p:blipFill>
        <p:spPr>
          <a:xfrm>
            <a:off x="8992297" y="2275241"/>
            <a:ext cx="8847110" cy="5040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D0F972-6FCB-CFF1-E637-ADD781FFE442}"/>
              </a:ext>
            </a:extLst>
          </p:cNvPr>
          <p:cNvSpPr txBox="1"/>
          <p:nvPr/>
        </p:nvSpPr>
        <p:spPr>
          <a:xfrm>
            <a:off x="10515267" y="5931430"/>
            <a:ext cx="82892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548B89"/>
                </a:solidFill>
                <a:latin typeface="More Sugar"/>
                <a:ea typeface="More Sugar"/>
                <a:cs typeface="More Sugar"/>
                <a:sym typeface="More Sugar"/>
              </a:rPr>
              <a:t>34 – 4 = 30</a:t>
            </a:r>
            <a:endParaRPr lang="en-US" sz="9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A75FA7-9E80-679B-678B-965D40E2F579}"/>
              </a:ext>
            </a:extLst>
          </p:cNvPr>
          <p:cNvCxnSpPr>
            <a:cxnSpLocks/>
          </p:cNvCxnSpPr>
          <p:nvPr/>
        </p:nvCxnSpPr>
        <p:spPr>
          <a:xfrm flipH="1">
            <a:off x="11887200" y="5379132"/>
            <a:ext cx="697277" cy="6188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4325E7-49A5-F94A-0C05-CF4194FC55AC}"/>
              </a:ext>
            </a:extLst>
          </p:cNvPr>
          <p:cNvCxnSpPr>
            <a:cxnSpLocks/>
          </p:cNvCxnSpPr>
          <p:nvPr/>
        </p:nvCxnSpPr>
        <p:spPr>
          <a:xfrm flipH="1">
            <a:off x="12678223" y="5379132"/>
            <a:ext cx="697277" cy="6188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3D87A-AB84-6C56-77C2-B990003C0626}"/>
              </a:ext>
            </a:extLst>
          </p:cNvPr>
          <p:cNvCxnSpPr>
            <a:cxnSpLocks/>
          </p:cNvCxnSpPr>
          <p:nvPr/>
        </p:nvCxnSpPr>
        <p:spPr>
          <a:xfrm flipH="1">
            <a:off x="13509412" y="5379132"/>
            <a:ext cx="697277" cy="6188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D84C7A-BD5A-B91E-F6C7-82C2E09EF233}"/>
              </a:ext>
            </a:extLst>
          </p:cNvPr>
          <p:cNvCxnSpPr>
            <a:cxnSpLocks/>
          </p:cNvCxnSpPr>
          <p:nvPr/>
        </p:nvCxnSpPr>
        <p:spPr>
          <a:xfrm flipH="1">
            <a:off x="14311249" y="5377537"/>
            <a:ext cx="697277" cy="6188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45CD2F4-0471-3B28-F5FB-2ABBC060D0CD}"/>
              </a:ext>
            </a:extLst>
          </p:cNvPr>
          <p:cNvCxnSpPr>
            <a:cxnSpLocks/>
          </p:cNvCxnSpPr>
          <p:nvPr/>
        </p:nvCxnSpPr>
        <p:spPr>
          <a:xfrm flipH="1">
            <a:off x="5443656" y="5295900"/>
            <a:ext cx="325043" cy="312600"/>
          </a:xfrm>
          <a:prstGeom prst="line">
            <a:avLst/>
          </a:prstGeom>
          <a:ln>
            <a:solidFill>
              <a:srgbClr val="FC321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2310F67-4FDF-60F8-067A-5D1FA61ABB59}"/>
              </a:ext>
            </a:extLst>
          </p:cNvPr>
          <p:cNvCxnSpPr>
            <a:cxnSpLocks/>
          </p:cNvCxnSpPr>
          <p:nvPr/>
        </p:nvCxnSpPr>
        <p:spPr>
          <a:xfrm flipH="1">
            <a:off x="6643229" y="5296487"/>
            <a:ext cx="325043" cy="312600"/>
          </a:xfrm>
          <a:prstGeom prst="line">
            <a:avLst/>
          </a:prstGeom>
          <a:ln>
            <a:solidFill>
              <a:srgbClr val="FC321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A3FFD0D-D861-41D6-F779-E2A00DF33BF6}"/>
              </a:ext>
            </a:extLst>
          </p:cNvPr>
          <p:cNvCxnSpPr>
            <a:cxnSpLocks/>
          </p:cNvCxnSpPr>
          <p:nvPr/>
        </p:nvCxnSpPr>
        <p:spPr>
          <a:xfrm flipH="1">
            <a:off x="7275946" y="5295900"/>
            <a:ext cx="325043" cy="312600"/>
          </a:xfrm>
          <a:prstGeom prst="line">
            <a:avLst/>
          </a:prstGeom>
          <a:ln>
            <a:solidFill>
              <a:srgbClr val="FC321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EB65E5A-7B58-400C-EE5F-1D1249E892EA}"/>
              </a:ext>
            </a:extLst>
          </p:cNvPr>
          <p:cNvCxnSpPr>
            <a:cxnSpLocks/>
          </p:cNvCxnSpPr>
          <p:nvPr/>
        </p:nvCxnSpPr>
        <p:spPr>
          <a:xfrm flipH="1">
            <a:off x="4860668" y="5306426"/>
            <a:ext cx="325043" cy="312600"/>
          </a:xfrm>
          <a:prstGeom prst="line">
            <a:avLst/>
          </a:prstGeom>
          <a:ln>
            <a:solidFill>
              <a:srgbClr val="FC321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597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18948" y="3980301"/>
            <a:ext cx="10306160" cy="2217780"/>
            <a:chOff x="0" y="0"/>
            <a:chExt cx="1928576" cy="4981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8576" cy="498179"/>
            </a:xfrm>
            <a:custGeom>
              <a:avLst/>
              <a:gdLst/>
              <a:ahLst/>
              <a:cxnLst/>
              <a:rect l="l" t="t" r="r" b="b"/>
              <a:pathLst>
                <a:path w="1928576" h="498179">
                  <a:moveTo>
                    <a:pt x="45989" y="0"/>
                  </a:moveTo>
                  <a:lnTo>
                    <a:pt x="1882588" y="0"/>
                  </a:lnTo>
                  <a:cubicBezTo>
                    <a:pt x="1894785" y="0"/>
                    <a:pt x="1906482" y="4845"/>
                    <a:pt x="1915106" y="13470"/>
                  </a:cubicBezTo>
                  <a:cubicBezTo>
                    <a:pt x="1923731" y="22094"/>
                    <a:pt x="1928576" y="33792"/>
                    <a:pt x="1928576" y="45989"/>
                  </a:cubicBezTo>
                  <a:lnTo>
                    <a:pt x="1928576" y="452191"/>
                  </a:lnTo>
                  <a:cubicBezTo>
                    <a:pt x="1928576" y="477590"/>
                    <a:pt x="1907986" y="498179"/>
                    <a:pt x="1882588" y="498179"/>
                  </a:cubicBezTo>
                  <a:lnTo>
                    <a:pt x="45989" y="498179"/>
                  </a:lnTo>
                  <a:cubicBezTo>
                    <a:pt x="33792" y="498179"/>
                    <a:pt x="22094" y="493334"/>
                    <a:pt x="13470" y="484710"/>
                  </a:cubicBezTo>
                  <a:cubicBezTo>
                    <a:pt x="4845" y="476085"/>
                    <a:pt x="0" y="464388"/>
                    <a:pt x="0" y="452191"/>
                  </a:cubicBezTo>
                  <a:lnTo>
                    <a:pt x="0" y="45989"/>
                  </a:lnTo>
                  <a:cubicBezTo>
                    <a:pt x="0" y="20590"/>
                    <a:pt x="20590" y="0"/>
                    <a:pt x="45989" y="0"/>
                  </a:cubicBezTo>
                  <a:close/>
                </a:path>
              </a:pathLst>
            </a:custGeom>
            <a:solidFill>
              <a:srgbClr val="548B8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28576" cy="536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513501" flipH="1">
            <a:off x="399976" y="767974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BC4E4566-135B-4A3F-CD05-51CEA5C89D4F}"/>
              </a:ext>
            </a:extLst>
          </p:cNvPr>
          <p:cNvSpPr txBox="1"/>
          <p:nvPr/>
        </p:nvSpPr>
        <p:spPr>
          <a:xfrm>
            <a:off x="2118948" y="4356836"/>
            <a:ext cx="10306160" cy="185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13800" dirty="0" err="1">
                <a:solidFill>
                  <a:schemeClr val="bg1"/>
                </a:solidFill>
                <a:latin typeface="Coiny"/>
                <a:ea typeface="Coiny"/>
                <a:cs typeface="Coiny"/>
                <a:sym typeface="Coiny"/>
              </a:rPr>
              <a:t>Hoạt</a:t>
            </a:r>
            <a:r>
              <a:rPr lang="en-US" sz="13800" dirty="0">
                <a:solidFill>
                  <a:schemeClr val="bg1"/>
                </a:solidFill>
                <a:latin typeface="Coiny"/>
                <a:ea typeface="Coiny"/>
                <a:cs typeface="Coiny"/>
                <a:sym typeface="Coiny"/>
              </a:rPr>
              <a:t> </a:t>
            </a:r>
            <a:r>
              <a:rPr lang="en-US" sz="13800" dirty="0" err="1">
                <a:solidFill>
                  <a:schemeClr val="bg1"/>
                </a:solidFill>
                <a:latin typeface="Coiny"/>
                <a:ea typeface="Coiny"/>
                <a:cs typeface="Coiny"/>
                <a:sym typeface="Coiny"/>
              </a:rPr>
              <a:t>động</a:t>
            </a:r>
            <a:endParaRPr lang="en-US" sz="13800" dirty="0">
              <a:solidFill>
                <a:schemeClr val="bg1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3515AF9-7CF1-CBCD-5855-114F00FCAF40}"/>
              </a:ext>
            </a:extLst>
          </p:cNvPr>
          <p:cNvSpPr/>
          <p:nvPr/>
        </p:nvSpPr>
        <p:spPr>
          <a:xfrm>
            <a:off x="11353800" y="3390900"/>
            <a:ext cx="6934200" cy="6901895"/>
          </a:xfrm>
          <a:custGeom>
            <a:avLst/>
            <a:gdLst/>
            <a:ahLst/>
            <a:cxnLst/>
            <a:rect l="l" t="t" r="r" b="b"/>
            <a:pathLst>
              <a:path w="6132078" h="5864496">
                <a:moveTo>
                  <a:pt x="0" y="0"/>
                </a:moveTo>
                <a:lnTo>
                  <a:pt x="6132078" y="0"/>
                </a:lnTo>
                <a:lnTo>
                  <a:pt x="6132078" y="5864496"/>
                </a:lnTo>
                <a:lnTo>
                  <a:pt x="0" y="5864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16667400"/>
      </p:ext>
    </p:extLst>
  </p:cSld>
  <p:clrMapOvr>
    <a:masterClrMapping/>
  </p:clrMapOvr>
  <p:transition spd="med">
    <p:pull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356</Words>
  <Application>Microsoft Office PowerPoint</Application>
  <PresentationFormat>Custom</PresentationFormat>
  <Paragraphs>100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Coiny</vt:lpstr>
      <vt:lpstr>Aptos</vt:lpstr>
      <vt:lpstr>More Sugar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Anh Nguyễn</cp:lastModifiedBy>
  <cp:revision>13</cp:revision>
  <dcterms:created xsi:type="dcterms:W3CDTF">2006-08-16T00:00:00Z</dcterms:created>
  <dcterms:modified xsi:type="dcterms:W3CDTF">2025-03-25T07:22:46Z</dcterms:modified>
  <dc:identifier>DAGiPkWx8Tc</dc:identifier>
</cp:coreProperties>
</file>