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58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8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B0"/>
    <a:srgbClr val="D6009E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27584" y="205445"/>
            <a:ext cx="7992888" cy="1149793"/>
          </a:xfrm>
          <a:prstGeom prst="horizontalScroll">
            <a:avLst/>
          </a:prstGeom>
          <a:noFill/>
          <a:ln w="76200">
            <a:solidFill>
              <a:srgbClr val="D6009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Ư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691680" y="352276"/>
            <a:ext cx="69847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RUỘNG BẬC THANG Ở SA PA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496" y="36311"/>
            <a:ext cx="1872208" cy="1606157"/>
            <a:chOff x="35496" y="3587532"/>
            <a:chExt cx="2016224" cy="2564889"/>
          </a:xfrm>
        </p:grpSpPr>
        <p:sp>
          <p:nvSpPr>
            <p:cNvPr id="3" name="Oval 2"/>
            <p:cNvSpPr/>
            <p:nvPr/>
          </p:nvSpPr>
          <p:spPr>
            <a:xfrm>
              <a:off x="35496" y="3587532"/>
              <a:ext cx="2016224" cy="2303783"/>
            </a:xfrm>
            <a:prstGeom prst="ellipse">
              <a:avLst/>
            </a:prstGeom>
            <a:solidFill>
              <a:srgbClr val="D6009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367" y="4235603"/>
              <a:ext cx="861774" cy="19168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  <a:latin typeface="Arial Black" pitchFamily="34" charset="0"/>
                  <a:cs typeface="Calibri" pitchFamily="34" charset="0"/>
                </a:rPr>
                <a:t>4</a:t>
              </a:r>
              <a:endParaRPr lang="en-US" sz="7200" b="1" dirty="0">
                <a:solidFill>
                  <a:schemeClr val="bg1"/>
                </a:solidFill>
                <a:latin typeface="Arial Black" pitchFamily="34" charset="0"/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536" y="3587532"/>
              <a:ext cx="1296143" cy="1228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"/>
            <a:ext cx="90590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 c. Ai ®· t¹o </a:t>
            </a:r>
            <a:r>
              <a:rPr lang="en-US" sz="4500" b="1" dirty="0" err="1" smtClean="0">
                <a:latin typeface=".VnAvant" pitchFamily="34" charset="0"/>
              </a:rPr>
              <a:t>nªn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nh÷ng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khu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ruéng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bËc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thang</a:t>
            </a:r>
            <a:r>
              <a:rPr lang="en-US" sz="4500" b="1" dirty="0" smtClean="0">
                <a:latin typeface=".VnAvant" pitchFamily="34" charset="0"/>
              </a:rPr>
              <a:t> ?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9" y="2070526"/>
            <a:ext cx="9059092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Ruéng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bËc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thang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®­</a:t>
            </a:r>
            <a:r>
              <a:rPr lang="vi-VN" sz="45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îc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t¹o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nªn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bëi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ng­</a:t>
            </a:r>
            <a:r>
              <a:rPr lang="vi-VN" sz="45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êi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5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Dao, Hµ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×,…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sèng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ë ®©y.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1131590"/>
            <a:ext cx="9144000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857250" indent="-857250">
              <a:lnSpc>
                <a:spcPct val="150000"/>
              </a:lnSpc>
            </a:pPr>
            <a:r>
              <a:rPr lang="en-US" sz="3000" b="1" dirty="0" smtClean="0">
                <a:latin typeface=".VnAvant" pitchFamily="34" charset="0"/>
              </a:rPr>
              <a:t>a.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r>
              <a:rPr lang="en-US" sz="3000" b="1" dirty="0" smtClean="0">
                <a:latin typeface=".VnAvant" pitchFamily="34" charset="0"/>
              </a:rPr>
              <a:t> hay 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r>
              <a:rPr lang="en-US" sz="3000" b="1" dirty="0" smtClean="0">
                <a:latin typeface=".VnAvant" pitchFamily="34" charset="0"/>
              </a:rPr>
              <a:t>:   </a:t>
            </a:r>
            <a:endParaRPr lang="en-US" sz="3000" b="1" dirty="0">
              <a:latin typeface=".VnAvant" pitchFamily="34" charset="0"/>
            </a:endParaRPr>
          </a:p>
          <a:p>
            <a:pPr marL="857250" indent="-857250">
              <a:lnSpc>
                <a:spcPct val="150000"/>
              </a:lnSpc>
            </a:pPr>
            <a:r>
              <a:rPr lang="en-US" sz="3000" b="1" dirty="0" smtClean="0">
                <a:latin typeface=".VnAvant" pitchFamily="34" charset="0"/>
              </a:rPr>
              <a:t>   </a:t>
            </a:r>
            <a:r>
              <a:rPr lang="en-US" sz="3000" b="1" dirty="0" err="1" smtClean="0">
                <a:latin typeface=".VnAvant" pitchFamily="34" charset="0"/>
              </a:rPr>
              <a:t>tê</a:t>
            </a:r>
            <a:r>
              <a:rPr lang="en-US" sz="3000" b="1" dirty="0" smtClean="0">
                <a:latin typeface=".VnAvant" pitchFamily="34" charset="0"/>
              </a:rPr>
              <a:t> l                  </a:t>
            </a:r>
            <a:r>
              <a:rPr lang="en-US" sz="3000" b="1" dirty="0" err="1" smtClean="0">
                <a:latin typeface=".VnAvant" pitchFamily="34" charset="0"/>
              </a:rPr>
              <a:t>yªu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th</a:t>
            </a:r>
            <a:r>
              <a:rPr lang="en-US" sz="3000" b="1" dirty="0" smtClean="0">
                <a:latin typeface=".VnAvant" pitchFamily="34" charset="0"/>
              </a:rPr>
              <a:t>                  </a:t>
            </a:r>
            <a:r>
              <a:rPr lang="en-US" sz="3000" b="1" dirty="0" err="1" smtClean="0">
                <a:latin typeface=".VnAvant" pitchFamily="34" charset="0"/>
              </a:rPr>
              <a:t>tèi</a:t>
            </a:r>
            <a:r>
              <a:rPr lang="en-US" sz="3000" b="1" dirty="0" smtClean="0">
                <a:latin typeface=".VnAvant" pitchFamily="34" charset="0"/>
              </a:rPr>
              <a:t>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912016"/>
            <a:ext cx="9144000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857250" indent="-857250">
              <a:lnSpc>
                <a:spcPct val="150000"/>
              </a:lnSpc>
            </a:pPr>
            <a:r>
              <a:rPr lang="en-US" sz="3000" b="1" dirty="0" smtClean="0">
                <a:latin typeface=".VnAvant" pitchFamily="34" charset="0"/>
              </a:rPr>
              <a:t>b. 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r>
              <a:rPr lang="en-US" sz="3000" b="1" dirty="0" smtClean="0">
                <a:latin typeface=".VnAvant" pitchFamily="34" charset="0"/>
              </a:rPr>
              <a:t> hay 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smtClean="0">
                <a:latin typeface=".VnAvant" pitchFamily="34" charset="0"/>
              </a:rPr>
              <a:t>:   </a:t>
            </a:r>
            <a:endParaRPr lang="en-US" sz="3000" b="1" dirty="0">
              <a:latin typeface=".VnAvant" pitchFamily="34" charset="0"/>
            </a:endParaRPr>
          </a:p>
          <a:p>
            <a:pPr marL="857250" indent="-857250">
              <a:lnSpc>
                <a:spcPct val="150000"/>
              </a:lnSpc>
            </a:pPr>
            <a:r>
              <a:rPr lang="en-US" sz="3000" b="1" dirty="0" smtClean="0">
                <a:latin typeface=".VnAvant" pitchFamily="34" charset="0"/>
              </a:rPr>
              <a:t>   c           </a:t>
            </a:r>
            <a:r>
              <a:rPr lang="en-US" sz="3000" b="1" dirty="0" err="1" smtClean="0">
                <a:latin typeface=".VnAvant" pitchFamily="34" charset="0"/>
              </a:rPr>
              <a:t>xa</a:t>
            </a:r>
            <a:r>
              <a:rPr lang="en-US" sz="3000" b="1" dirty="0" smtClean="0">
                <a:latin typeface=".VnAvant" pitchFamily="34" charset="0"/>
              </a:rPr>
              <a:t>          </a:t>
            </a:r>
            <a:r>
              <a:rPr lang="en-US" sz="3000" b="1" dirty="0" err="1" smtClean="0">
                <a:latin typeface=".VnAvant" pitchFamily="34" charset="0"/>
              </a:rPr>
              <a:t>tói</a:t>
            </a:r>
            <a:r>
              <a:rPr lang="en-US" sz="3000" b="1" dirty="0" smtClean="0">
                <a:latin typeface=".VnAvant" pitchFamily="34" charset="0"/>
              </a:rPr>
              <a:t> x                </a:t>
            </a:r>
            <a:r>
              <a:rPr lang="en-US" sz="3000" b="1" dirty="0" err="1" smtClean="0">
                <a:latin typeface=".VnAvant" pitchFamily="34" charset="0"/>
              </a:rPr>
              <a:t>chªnh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ch</a:t>
            </a:r>
            <a:endParaRPr lang="en-US" sz="3000" b="1" dirty="0" smtClean="0"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8897030">
            <a:off x="3902692" y="1488108"/>
            <a:ext cx="50945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-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6935" y="2067694"/>
            <a:ext cx="776753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9592" y="1968827"/>
            <a:ext cx="89263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20676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9583" y="20676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3855843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3279" y="38678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9663" y="3855843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915260" y="2262654"/>
            <a:ext cx="509452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.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 rot="5400000">
            <a:off x="6819916" y="2196043"/>
            <a:ext cx="509452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8897030">
            <a:off x="662332" y="3288308"/>
            <a:ext cx="50945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-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8897030">
            <a:off x="4083784" y="3325693"/>
            <a:ext cx="50945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-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8897030">
            <a:off x="7540168" y="3288308"/>
            <a:ext cx="50945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-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7400" y="1968827"/>
            <a:ext cx="89263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04248" y="1968827"/>
            <a:ext cx="89263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3024" y="3723878"/>
            <a:ext cx="89263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9408" y="3723878"/>
            <a:ext cx="89263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5792" y="3723878"/>
            <a:ext cx="89263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34" b="333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" y="0"/>
            <a:ext cx="9107424" cy="3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5846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6732240" y="1275606"/>
            <a:ext cx="144016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436096" y="1779662"/>
            <a:ext cx="144016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47864" y="2283718"/>
            <a:ext cx="144016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40352" y="2283718"/>
            <a:ext cx="144016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23928" y="2715766"/>
            <a:ext cx="144016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1560" y="3939902"/>
            <a:ext cx="144016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76256" y="4371950"/>
            <a:ext cx="144016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87624" y="1203598"/>
            <a:ext cx="7200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7624" y="1707654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55976" y="1707654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52120" y="2715766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40352" y="3867894"/>
            <a:ext cx="12961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79712" y="4876006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9502"/>
            <a:ext cx="9144000" cy="42242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   </a:t>
            </a:r>
            <a:r>
              <a:rPr lang="en-US" sz="5400" b="1" dirty="0" smtClean="0">
                <a:latin typeface=".VnAvant" pitchFamily="34" charset="0"/>
              </a:rPr>
              <a:t>§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 Sa Pa </a:t>
            </a:r>
            <a:r>
              <a:rPr lang="en-US" sz="5400" b="1" dirty="0" err="1" smtClean="0">
                <a:latin typeface=".VnAvant" pitchFamily="34" charset="0"/>
              </a:rPr>
              <a:t>vµo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mïa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lóa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chÝn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kh¸ch</a:t>
            </a:r>
            <a:r>
              <a:rPr lang="en-US" sz="5400" b="1" dirty="0" smtClean="0">
                <a:latin typeface=".VnAvant" pitchFamily="34" charset="0"/>
              </a:rPr>
              <a:t> du </a:t>
            </a:r>
            <a:r>
              <a:rPr lang="en-US" sz="5400" b="1" dirty="0" err="1" smtClean="0">
                <a:latin typeface=".VnAvant" pitchFamily="34" charset="0"/>
              </a:rPr>
              <a:t>lÞch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dÞp</a:t>
            </a:r>
            <a:r>
              <a:rPr lang="en-US" sz="5400" b="1" dirty="0" smtClean="0">
                <a:latin typeface=".VnAvant" pitchFamily="34" charset="0"/>
              </a:rPr>
              <a:t> ng¾m </a:t>
            </a:r>
            <a:r>
              <a:rPr lang="en-US" sz="5400" b="1" dirty="0" err="1" smtClean="0">
                <a:latin typeface=".VnAvant" pitchFamily="34" charset="0"/>
              </a:rPr>
              <a:t>nh×n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vÎ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Ñp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cña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nh÷ng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ruéng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bËc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thang</a:t>
            </a:r>
            <a:r>
              <a:rPr lang="en-US" sz="5400" b="1" dirty="0" smtClean="0">
                <a:latin typeface=".VnAvant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47664" y="1203598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748464" y="1275606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071476" y="3730410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23728" y="3723878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228184" y="1995686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9502"/>
            <a:ext cx="8892480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Nh÷ng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ruéng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bËc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thang</a:t>
            </a:r>
            <a:r>
              <a:rPr lang="en-US" sz="5400" b="1" dirty="0" smtClean="0">
                <a:latin typeface=".VnAvant" pitchFamily="34" charset="0"/>
              </a:rPr>
              <a:t> ë Sa Pa ®·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tõ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hµng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tr¨m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n¨m</a:t>
            </a:r>
            <a:r>
              <a:rPr lang="en-US" sz="5400" b="1" dirty="0" smtClean="0">
                <a:latin typeface=".VnAvant" pitchFamily="34" charset="0"/>
              </a:rPr>
              <a:t> nay.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04048" y="1203598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68020" y="2074226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20272" y="2067694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" y="0"/>
            <a:ext cx="9107424" cy="3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5846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4355976" y="1707654"/>
            <a:ext cx="2304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11960" y="2211710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9592" y="3219822"/>
            <a:ext cx="14401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60232" y="2715766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2" y="627534"/>
            <a:ext cx="34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3363838"/>
            <a:ext cx="34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08304" y="4371950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59092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a. </a:t>
            </a:r>
            <a:r>
              <a:rPr lang="en-US" sz="4800" b="1" dirty="0" err="1" smtClean="0">
                <a:latin typeface=".VnAvant" pitchFamily="34" charset="0"/>
              </a:rPr>
              <a:t>Vµo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mïa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lóa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chÝn</a:t>
            </a:r>
            <a:r>
              <a:rPr lang="en-US" sz="4800" b="1" dirty="0" smtClean="0">
                <a:latin typeface=".VnAvant" pitchFamily="34" charset="0"/>
              </a:rPr>
              <a:t>, Sa Pa </a:t>
            </a:r>
            <a:r>
              <a:rPr lang="en-US" sz="4800" b="1" dirty="0" err="1" smtClean="0">
                <a:latin typeface=".VnAvant" pitchFamily="34" charset="0"/>
              </a:rPr>
              <a:t>cã</a:t>
            </a:r>
            <a:r>
              <a:rPr lang="en-US" sz="4800" b="1" dirty="0" smtClean="0">
                <a:latin typeface=".VnAvant" pitchFamily="34" charset="0"/>
              </a:rPr>
              <a:t> g× ®</a:t>
            </a:r>
            <a:r>
              <a:rPr lang="en-US" sz="4800" b="1" dirty="0" err="1" smtClean="0">
                <a:latin typeface=".VnAvant" pitchFamily="34" charset="0"/>
              </a:rPr>
              <a:t>Æc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biÖt</a:t>
            </a:r>
            <a:r>
              <a:rPr lang="en-US" sz="4800" b="1" dirty="0" smtClean="0">
                <a:latin typeface=".VnAvant" pitchFamily="34" charset="0"/>
              </a:rPr>
              <a:t> ?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35646"/>
            <a:ext cx="8964488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Vµo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mïa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lóa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chÝn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, ®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Sa Pa,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kh¸ch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du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lÞch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dÞp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ng¾m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nh×n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vÎ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rùc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rì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khu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ruéng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bËc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thang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"/>
            <a:ext cx="90590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b. </a:t>
            </a:r>
            <a:r>
              <a:rPr lang="en-US" sz="4500" b="1" dirty="0" err="1" smtClean="0">
                <a:latin typeface=".VnAvant" pitchFamily="34" charset="0"/>
              </a:rPr>
              <a:t>Ruéng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bËc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thang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cã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tõ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bao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giê</a:t>
            </a:r>
            <a:r>
              <a:rPr lang="en-US" sz="4500" b="1" dirty="0" smtClean="0">
                <a:latin typeface=".VnAvant" pitchFamily="34" charset="0"/>
              </a:rPr>
              <a:t> ?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98680"/>
            <a:ext cx="90590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Ruéng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bËc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thang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hµng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tr¨m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n¨m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nay.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205</Words>
  <Application>Microsoft Office PowerPoint</Application>
  <PresentationFormat>On-screen Show (16:9)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15</cp:revision>
  <dcterms:created xsi:type="dcterms:W3CDTF">2020-08-24T07:38:25Z</dcterms:created>
  <dcterms:modified xsi:type="dcterms:W3CDTF">2024-05-10T09:07:14Z</dcterms:modified>
</cp:coreProperties>
</file>