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69" r:id="rId5"/>
    <p:sldId id="256" r:id="rId6"/>
    <p:sldId id="316" r:id="rId7"/>
    <p:sldId id="317" r:id="rId8"/>
    <p:sldId id="319" r:id="rId9"/>
    <p:sldId id="321" r:id="rId10"/>
    <p:sldId id="306" r:id="rId11"/>
    <p:sldId id="324" r:id="rId12"/>
    <p:sldId id="333" r:id="rId13"/>
    <p:sldId id="334" r:id="rId14"/>
    <p:sldId id="335" r:id="rId15"/>
    <p:sldId id="336" r:id="rId16"/>
    <p:sldId id="307" r:id="rId17"/>
    <p:sldId id="309" r:id="rId18"/>
    <p:sldId id="310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3D"/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80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slide" Target="slide1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0.png"/><Relationship Id="rId7" Type="http://schemas.openxmlformats.org/officeDocument/2006/relationships/image" Target="../media/image21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slide" Target="slide1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slide" Target="slide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10.GIF"/><Relationship Id="rId7" Type="http://schemas.openxmlformats.org/officeDocument/2006/relationships/image" Target="../media/image9.GIF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13.xml"/><Relationship Id="rId12" Type="http://schemas.openxmlformats.org/officeDocument/2006/relationships/image" Target="../media/image12.png"/><Relationship Id="rId11" Type="http://schemas.microsoft.com/office/2007/relationships/media" Target="../media/audio1.wav"/><Relationship Id="rId10" Type="http://schemas.openxmlformats.org/officeDocument/2006/relationships/audio" Target="../media/audio1.wav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096662" y="1576463"/>
            <a:ext cx="6006773" cy="25853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Chµo mõng </a:t>
            </a:r>
            <a:endParaRPr lang="en-US" sz="5400" b="1" cap="none" spc="0" smtClean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5400" b="1" cap="none" spc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c¸c thÇy c« gi¸o</a:t>
            </a:r>
            <a:endParaRPr lang="en-US" sz="5400" b="1" cap="none" spc="0" smtClean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5400" b="1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vÒ dù giê</a:t>
            </a:r>
            <a:endParaRPr lang="en-US" sz="5400" b="1" cap="none" spc="0" smtClean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1853" y="4586563"/>
            <a:ext cx="413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TiÕt tËp ®äc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990483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225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ChuyÖn g× x¶y ra khi gÊu con vui mõng reo lªn” A”?</a:t>
            </a:r>
            <a:endParaRPr kumimoji="0" lang="en-US" sz="22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829" y="2338388"/>
            <a:ext cx="4311491" cy="8305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A.</a:t>
            </a:r>
            <a:r>
              <a:rPr lang="en-US" sz="225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cã tiÕng “A! väng l¹i</a:t>
            </a:r>
            <a:endParaRPr kumimoji="0" lang="en-US" altLang="vi-VN" sz="22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48726" y="2353151"/>
            <a:ext cx="4012406" cy="815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B</a:t>
            </a:r>
            <a:r>
              <a:rPr lang="vi-VN" sz="2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. </a:t>
            </a:r>
            <a:r>
              <a:rPr lang="en-US" altLang="vi-VN" sz="2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cã tiÕng C väng l¹i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3829" y="3241358"/>
            <a:ext cx="4311015" cy="7977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C. 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cã tiÕng B väng l¹i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48726" y="3265170"/>
            <a:ext cx="4012406" cy="7734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D.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Kh«ng cã g× x¶y ra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3897154" y="2705576"/>
            <a:ext cx="567690" cy="4633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909060" y="3539014"/>
            <a:ext cx="555784" cy="4076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99" y="3630930"/>
            <a:ext cx="542449" cy="40814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16" y="2774156"/>
            <a:ext cx="504825" cy="394811"/>
          </a:xfrm>
          <a:prstGeom prst="rect">
            <a:avLst/>
          </a:prstGeom>
        </p:spPr>
      </p:pic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3500621" y="438412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999056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b) GÊu mÑ nãi g× víi gÊu con?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485" y="2314575"/>
            <a:ext cx="3679984" cy="705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A.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kh«ng nãi g×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718" y="2314575"/>
            <a:ext cx="3679984" cy="6962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B. </a:t>
            </a:r>
            <a:r>
              <a:rPr lang="en-US" sz="225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“Con h·y quay l¹i vµ nãi víi nói: “T«i yªu b¹n”</a:t>
            </a:r>
            <a:endParaRPr kumimoji="0" lang="en-US" altLang="vi-VN" sz="22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485" y="3139916"/>
            <a:ext cx="3679984" cy="68246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C.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con ngoan l¾m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718" y="3139440"/>
            <a:ext cx="3679984" cy="6829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D.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con ch­a ngoan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233836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909362" y="321690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10" y="3291840"/>
            <a:ext cx="530066" cy="53054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37712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3500621" y="438412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00715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c</a:t>
            </a:r>
            <a:r>
              <a:rPr lang="en-US" sz="240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) Sau khi lµm theo lêi mÑ, gÊu con c¶m thÊy thÕ nµo?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448" y="2439829"/>
            <a:ext cx="4040505" cy="8520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A. </a:t>
            </a:r>
            <a:r>
              <a:rPr lang="en-US" sz="240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GÊu con bËt c­êi vui vÎ</a:t>
            </a:r>
            <a:endParaRPr kumimoji="0" lang="en-US" altLang="vi-V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40555" y="2439829"/>
            <a:ext cx="3679984" cy="8520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B.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gÊu khãc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1448" y="3445193"/>
            <a:ext cx="4040029" cy="8863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C.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GÊu buån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81989" y="3445193"/>
            <a:ext cx="3679984" cy="8863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D.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gÊu nh¶y móa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3527918" y="2561727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528060" y="3891439"/>
            <a:ext cx="603409" cy="4400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75" y="3800909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75" y="2585753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3444423" y="4571291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71" y="1014978"/>
            <a:ext cx="8759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ViÕt vµo vë c©u tr¶ lêi cho c©u hái c ë môc 3</a:t>
            </a:r>
            <a:endParaRPr lang="en-US" sz="3600" smtClean="0">
              <a:latin typeface=".VnAvant" panose="020B7200000000000000" pitchFamily="34" charset="0"/>
            </a:endParaRPr>
          </a:p>
          <a:p>
            <a:endParaRPr lang="en-US" sz="3600">
              <a:latin typeface=".VnAvant" panose="020B7200000000000000" pitchFamily="34" charset="0"/>
            </a:endParaRPr>
          </a:p>
          <a:p>
            <a:r>
              <a:rPr lang="en-US" sz="3600" smtClean="0">
                <a:solidFill>
                  <a:srgbClr val="FFC000"/>
                </a:solidFill>
                <a:latin typeface=".VnAvant" panose="020B7200000000000000" pitchFamily="34" charset="0"/>
              </a:rPr>
              <a:t>Sau khi lµm theo lê mÑ, gÊu con c¶m thÊy(….)</a:t>
            </a:r>
            <a:endParaRPr lang="en-US" sz="360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830" y="853022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Chän tõ ng÷ ®Ó hoµn thiÖn c©u vµ viÕt c©u vµo vë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3206" y="2386498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     </a:t>
            </a:r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vui mõng   yªu mÕn   nh×n thÊy</a:t>
            </a:r>
            <a:endParaRPr lang="en-US" sz="3600" smtClean="0">
              <a:solidFill>
                <a:srgbClr val="F60A3D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>
                <a:solidFill>
                  <a:srgbClr val="F60A3D"/>
                </a:solidFill>
                <a:latin typeface=".VnAvant" panose="020B7200000000000000" pitchFamily="34" charset="0"/>
              </a:rPr>
              <a:t>t</a:t>
            </a:r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ñi th©n   reo lªn</a:t>
            </a:r>
            <a:endParaRPr lang="en-US" sz="3600">
              <a:solidFill>
                <a:srgbClr val="F60A3D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2169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6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a) </a:t>
            </a:r>
            <a:r>
              <a:rPr lang="en-US" sz="36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Hµ lu«n gióp®ì b¹n nªn ®u­îc c¶ l­íp (…).</a:t>
            </a:r>
            <a:endParaRPr lang="en-US" sz="3600">
              <a:solidFill>
                <a:schemeClr val="accent5">
                  <a:lumMod val="60000"/>
                  <a:lumOff val="4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20304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60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b</a:t>
            </a:r>
            <a:r>
              <a:rPr lang="en-US" sz="36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) </a:t>
            </a:r>
            <a:r>
              <a:rPr lang="en-US" sz="36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Gêu con(…) v× c¸c b¹n kh«ng ch¬I cïng. </a:t>
            </a:r>
            <a:endParaRPr lang="en-US" sz="3600">
              <a:solidFill>
                <a:schemeClr val="accent5">
                  <a:lumMod val="60000"/>
                  <a:lumOff val="40000"/>
                </a:schemeClr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55"/>
            <a:ext cx="9144000" cy="6534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1378" y="876039"/>
            <a:ext cx="8164018" cy="48705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  <a:endParaRPr lang="en-US" sz="6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TiÕng väng cña nói </a:t>
            </a:r>
            <a:endParaRPr lang="en-US" sz="6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6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  <a:latin typeface=".VnAvant" panose="020B7200000000000000" pitchFamily="34" charset="0"/>
              </a:rPr>
              <a:t>TiÕng väng cña nói</a:t>
            </a:r>
            <a:endParaRPr lang="en-US" sz="36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69" y="964571"/>
            <a:ext cx="867878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§ang ®i ch¬i trong nói, gÊu con chît nh×n thÊy mét h¹t dÎ. GÊu con vui mõng reo lªn: “A!. Ngay lËp tøc, cã tiÕng “A! väng l¹i. GÊu con ng¹c nhiªn kªu to: “B¹n lµ ai?. L¹i cã tiÕng väng ra tõ v¸ch nói: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“B¹n lµ ai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?. GÊu con hÐt lªn: “Sao kh«ng nãi cho t«i biÕt?”. Nói còng ®¸p l¹i n­hu vËy. GÊu con bùc tøc: “T«I ghÐt b¹n”. Kh¾p n¬i cã tiÕng väng: “ T«i ghÐt b¹n”. GÊu con tñi th©n, ßa khãc.</a:t>
            </a:r>
            <a:endParaRPr lang="en-US" sz="200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200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VÒ nhµ, gÊu con kÓ cho mÑ nghe. GÊu mÑ c­êi b¶o: “Con h·y quay l¹i vµ nãi víi nói: “T«i yªu b¹n”. GÊu con lµm theo lêi mÑ. Qu¶ nhiªn, cã tiÕng väng l¹i: “ T«i yªu b¹n”. GÊu con bËt c­uêi vui vÎ.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  <a:latin typeface=".VnAvant" panose="020B7200000000000000" pitchFamily="34" charset="0"/>
              </a:rPr>
              <a:t>TiÕng väng cña nói</a:t>
            </a:r>
            <a:endParaRPr lang="en-US" sz="36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69" y="964571"/>
            <a:ext cx="86787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§ang ®i ch¬i trong nói, gÊu con chît nh×n thÊy mét h¹t dÎ. GÊu con vui mõng reo lªn: “A!. Ngay lËp tøc, cã tiÕng “A! väng l¹i. GÊu con ng¹c nhiªn kªu to: “B¹n lµ ai?. L¹i cã tiÕng väng ra tõ v¸ch nói: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“B¹n lµ ai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?. GÊu con hÐt lªn: “Sao kh«ng nãi cho t«i biÕt?”. Nói còng ®¸p l¹i n­hu vËy. GÊu con bùc tøc: “T«i ghÐt b¹n”. Kh¾p n¬i cã tiÕng väng: “ T«i ghÐt b¹n”. GÊu con tñi th©n, ßa khãc.</a:t>
            </a:r>
            <a:endParaRPr lang="en-US" sz="200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200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VÒ nhµ, gÊu con kÓ cho mÑ nghe. GÊu mÑ cu­êi b¶o: “Con h·y quay l¹i vµ nãi víi nói: “T«i yªu b¹n”. GÊu con lµm theo lêi mÑ. Qu¶ nhiªn, cã tiÕng väng l¹i: “ T«i yªu b¹n”. GÊu con bËt c­uêi vui vÎ.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933" y="964571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6912" y="842620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3938" y="1304285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4859" y="1834944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1503" y="2301175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7162" y="2204276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556" y="2670507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5724" y="2782480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0847" y="3151812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932" y="4091264"/>
            <a:ext cx="64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6807" y="4091264"/>
            <a:ext cx="64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0745" y="4582547"/>
            <a:ext cx="64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6912" y="4568042"/>
            <a:ext cx="64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4842" y="4943451"/>
            <a:ext cx="64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14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  <a:latin typeface=".VnAvant" panose="020B7200000000000000" pitchFamily="34" charset="0"/>
              </a:rPr>
              <a:t>TiÕng väng cña nói</a:t>
            </a:r>
            <a:endParaRPr lang="en-US" sz="36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69" y="964571"/>
            <a:ext cx="86787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§ang ®i ch¬i trong nói, gÊu con chît nh×n thÊy mét h¹t dÎ.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GÊu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con vui mõng reo lªn: “A!. Ngay lËp tøc, cã tiÕng “A! väng l¹i.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GÊu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con ng¹c nhiªn kªu to: “B¹n lµ ai?.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L¹i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cã tiÕng väng ra tõ v¸ch nói: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“B¹n lµ ai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?.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GÊu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con hÐt lªn: “Sao kh«ng nãi cho t«i biÕt?”.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Nói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còng ®¸p l¹i n­hu vËy.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GÊu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con bùc tøc: “T«I ghÐt b¹n”.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Kh¾p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n¬i cã tiÕng väng: “ T«i ghÐt b¹n”.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GÊu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con tñi th©n, ßa khãc.</a:t>
            </a:r>
            <a:endParaRPr lang="en-US" sz="200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200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VÒ nhµ, gÊu con kÓ cho mÑ nghe.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GÊu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mÑ cu­êi b¶o: “Con h·y quay l¹i vµ nãi víi nói: “T«i yªu b¹n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”.  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GÊu con lµm theo lêi mÑ.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Qu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¶ nhiªn, cã tiÕng väng l¹i: “ T«i yªu b¹n”.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GÊu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con bËt c­uêi vui vÎ.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51539" y="964571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944590" y="964571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013746" y="964571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48141" y="1445067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07216" y="1470389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09493" y="1470389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87990" y="1445066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229246" y="1899369"/>
            <a:ext cx="64392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71678" y="1899369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819277" y="1931831"/>
            <a:ext cx="26026" cy="389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91724" y="2321265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50451" y="2393615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59592" y="2393614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564859" y="2404638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24517" y="2393614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398436" y="2393614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48185" y="2893453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57653" y="2880498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904262" y="2868794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787575" y="2815511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886635" y="2826535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566467" y="3288886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526221" y="3251548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629252" y="3251548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895448" y="3237408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098924" y="3288885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218674" y="3288885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587673" y="4190407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986969" y="4190407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076394" y="4190405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462118" y="4190406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076859" y="4718440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825986" y="4612303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18985" y="4660598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218673" y="4660597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323116" y="4680028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933529" y="5101925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743757" y="5140337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846087" y="5140337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13533" y="5562234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915863" y="5562234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912393" y="1452584"/>
            <a:ext cx="64393" cy="42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637" y="2490817"/>
            <a:ext cx="3390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Giải lao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  <a:latin typeface=".VnAvant" panose="020B7200000000000000" pitchFamily="34" charset="0"/>
              </a:rPr>
              <a:t>TiÕng väng cña nói</a:t>
            </a:r>
            <a:endParaRPr lang="en-US" sz="36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69" y="964571"/>
            <a:ext cx="86787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§ang ®i ch¬i trong nói, gÊu con chît nh×n thÊy mét h¹t dÎ. GÊu con vui mõng reo lªn: “A!. Ngay lËp tøc, cã tiÕng “A! väng l¹i. GÊu con ng¹c nhiªn kªu to: “B¹n lµ ai?. L¹i cã tiÕng väng ra tõ v¸ch nói: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“B¹n lµ ai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?. GÊu con hÐt lªn: “Sao kh«ng nãi cho t«i biÕt?”. Nói còng ®¸p l¹i n­hu vËy. GÊu con bùc tøc: “T«I ghÐt b¹n”. Kh¾p n¬i cã tiÕng väng: “ T«i ghÐt b¹n”. GÊu con tñi th©n, ßa khãc.</a:t>
            </a:r>
            <a:endParaRPr lang="en-US" sz="200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200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VÒ nhµ, gÊu con kÓ cho mÑ nghe. GÊu mÑ cu­êi b¶o: “Con h·y quay l¹i vµ nãi víi nói: “T«i yªu b¹n”. GÊu con lµm theo lêi mÑ. Qu¶ nhiªn, cã tiÕng väng l¹i: “ T«i yªu b¹n”. GÊu con bËt c­uêi vui vÎ.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90153" y="1146220"/>
            <a:ext cx="231820" cy="303941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9722" y="900579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64119" y="4367283"/>
            <a:ext cx="115910" cy="11706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306" y="4661210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4369487" y="1216131"/>
            <a:ext cx="3781594" cy="3777641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768" y="5265965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3" action="ppaction://hlinksldjump"/>
          </p:cNvPr>
          <p:cNvSpPr/>
          <p:nvPr/>
        </p:nvSpPr>
        <p:spPr>
          <a:xfrm>
            <a:off x="643354" y="249748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1766792" y="249748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2890229" y="249748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6" action="ppaction://hlinksldjump"/>
          </p:cNvPr>
          <p:cNvSpPr/>
          <p:nvPr/>
        </p:nvSpPr>
        <p:spPr>
          <a:xfrm>
            <a:off x="643922" y="3657037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1767360" y="3657037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2890797" y="3657037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6" action="ppaction://hlinksldjump"/>
          </p:cNvPr>
          <p:cNvSpPr/>
          <p:nvPr/>
        </p:nvSpPr>
        <p:spPr>
          <a:xfrm>
            <a:off x="644491" y="481659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6" action="ppaction://hlinksldjump"/>
          </p:cNvPr>
          <p:cNvSpPr/>
          <p:nvPr/>
        </p:nvSpPr>
        <p:spPr>
          <a:xfrm>
            <a:off x="1767929" y="481659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6" action="ppaction://hlinksldjump"/>
          </p:cNvPr>
          <p:cNvSpPr/>
          <p:nvPr/>
        </p:nvSpPr>
        <p:spPr>
          <a:xfrm>
            <a:off x="2891366" y="481659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2300" y="928583"/>
            <a:ext cx="3800475" cy="1453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  <a:endParaRPr kumimoji="0" lang="en-US" sz="45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  <a:endParaRPr kumimoji="0" lang="en-US" sz="45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5" y="1491398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304" y="176285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363" y="13674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3873" y="1216131"/>
            <a:ext cx="535781" cy="89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4646" y="265525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85614" y="33695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6" action="ppaction://hlinksldjump"/>
          </p:cNvPr>
          <p:cNvSpPr/>
          <p:nvPr/>
        </p:nvSpPr>
        <p:spPr>
          <a:xfrm rot="5400000">
            <a:off x="8513716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bldLvl="0" animBg="1"/>
      <p:bldP spid="32" grpId="0" bldLvl="0" animBg="1"/>
      <p:bldP spid="33" grpId="0" bldLvl="0" animBg="1"/>
      <p:bldP spid="34" grpId="0" bldLvl="0" animBg="1"/>
      <p:bldP spid="42" grpId="0" bldLvl="0" animBg="1"/>
      <p:bldP spid="43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3291</Words>
  <Application>WPS Presentation</Application>
  <PresentationFormat>On-screen Show (4:3)</PresentationFormat>
  <Paragraphs>158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.VnAvant</vt:lpstr>
      <vt:lpstr>Microsoft YaHei</vt:lpstr>
      <vt:lpstr>Arial Unicode MS</vt:lpstr>
      <vt:lpstr>Calibri Light</vt:lpstr>
      <vt:lpstr>Calibri</vt:lpstr>
      <vt:lpstr>Tahoma</vt:lpstr>
      <vt:lpstr>Times New Roman</vt:lpstr>
      <vt:lpstr>Calibri</vt:lpstr>
      <vt:lpstr>.VnTime</vt:lpstr>
      <vt:lpstr>Office Theme</vt:lpstr>
      <vt:lpstr>2_Office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36</cp:revision>
  <dcterms:created xsi:type="dcterms:W3CDTF">2020-08-26T02:05:00Z</dcterms:created>
  <dcterms:modified xsi:type="dcterms:W3CDTF">2020-10-25T08:49:47Z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