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70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A8D92-0A75-4DF3-B6FE-C4ED94F2597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280C-6DF7-49E8-A2DE-C553E6AF9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86877"/>
              </p:ext>
            </p:extLst>
          </p:nvPr>
        </p:nvGraphicFramePr>
        <p:xfrm>
          <a:off x="228600" y="579120"/>
          <a:ext cx="8686800" cy="553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895600"/>
                <a:gridCol w="2895600"/>
              </a:tblGrid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ui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b="1" dirty="0" err="1" smtClean="0">
                          <a:latin typeface=".VnAvant" pitchFamily="34" charset="0"/>
                        </a:rPr>
                        <a:t>ư­i</a:t>
                      </a:r>
                      <a:endParaRPr lang="en-US" sz="8000" b="1" dirty="0" smtClean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ao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b="1" dirty="0" err="1" smtClean="0">
                          <a:latin typeface=".VnAvant" pitchFamily="34" charset="0"/>
                        </a:rPr>
                        <a:t>eo</a:t>
                      </a:r>
                      <a:endParaRPr lang="en-US" sz="8000" b="1" dirty="0" smtClean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 smtClean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au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b="1" dirty="0" smtClean="0">
                          <a:latin typeface=".VnAvant" pitchFamily="34" charset="0"/>
                        </a:rPr>
                        <a:t>©u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ªu</a:t>
                      </a:r>
                      <a:endParaRPr lang="en-US" sz="8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iu</a:t>
                      </a:r>
                      <a:endParaRPr 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b="1" dirty="0" smtClean="0">
                          <a:latin typeface=".VnAvant" pitchFamily="34" charset="0"/>
                        </a:rPr>
                        <a:t>­</a:t>
                      </a:r>
                      <a:r>
                        <a:rPr lang="en-US" sz="8000" b="1" dirty="0" err="1" smtClean="0">
                          <a:latin typeface=".VnAvant" pitchFamily="34" charset="0"/>
                        </a:rPr>
                        <a:t>ưu</a:t>
                      </a:r>
                      <a:endParaRPr lang="en-US" sz="80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Hµ ®· </a:t>
            </a:r>
            <a:r>
              <a:rPr lang="en-US" sz="6000" b="1" dirty="0" err="1" smtClean="0">
                <a:latin typeface=".VnAvant" pitchFamily="34" charset="0"/>
              </a:rPr>
              <a:t>dËy</a:t>
            </a:r>
            <a:r>
              <a:rPr lang="en-US" sz="6000" b="1" dirty="0" smtClean="0">
                <a:latin typeface=".VnAvant" pitchFamily="34" charset="0"/>
              </a:rPr>
              <a:t> ng¾m </a:t>
            </a:r>
            <a:r>
              <a:rPr lang="en-US" sz="6000" b="1" dirty="0" err="1" smtClean="0">
                <a:latin typeface=".VnAvant" pitchFamily="34" charset="0"/>
              </a:rPr>
              <a:t>m©y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mï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Flowchart: Data 7"/>
          <p:cNvSpPr/>
          <p:nvPr/>
        </p:nvSpPr>
        <p:spPr>
          <a:xfrm rot="1291750">
            <a:off x="4694254" y="11133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1425069" y="2407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/>
        </p:nvSpPr>
        <p:spPr>
          <a:xfrm rot="1291750">
            <a:off x="1501269" y="24073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§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tr­ưa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nh­ư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Flowchart: Data 7"/>
          <p:cNvSpPr/>
          <p:nvPr/>
        </p:nvSpPr>
        <p:spPr>
          <a:xfrm rot="1291750">
            <a:off x="4008454" y="11133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1425069" y="2407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/>
        </p:nvSpPr>
        <p:spPr>
          <a:xfrm rot="1291750">
            <a:off x="1501269" y="24073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hÌ</a:t>
            </a:r>
            <a:r>
              <a:rPr lang="en-US" sz="6000" b="1" dirty="0" smtClean="0">
                <a:latin typeface=".VnAvant" pitchFamily="34" charset="0"/>
              </a:rPr>
              <a:t> ë Tam §¶o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lµ </a:t>
            </a:r>
            <a:r>
              <a:rPr lang="en-US" sz="6000" b="1" dirty="0" err="1" smtClean="0">
                <a:latin typeface=".VnAvant" pitchFamily="34" charset="0"/>
              </a:rPr>
              <a:t>dÔ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chÞu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Flowchart: Data 7"/>
          <p:cNvSpPr/>
          <p:nvPr/>
        </p:nvSpPr>
        <p:spPr>
          <a:xfrm rot="1291750">
            <a:off x="7742254" y="11895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5539869" y="2559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/>
        </p:nvSpPr>
        <p:spPr>
          <a:xfrm rot="1291750">
            <a:off x="5616069" y="2559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hÌ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Hµ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Tam §¶o.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t¸n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ngän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cá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cßn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thiu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thiu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ngñ</a:t>
            </a:r>
            <a:r>
              <a:rPr lang="en-US" sz="6000" b="1" dirty="0" smtClean="0">
                <a:latin typeface=".VnAvant" pitchFamily="34" charset="0"/>
              </a:rPr>
              <a:t>. Hµ ®· </a:t>
            </a:r>
            <a:r>
              <a:rPr lang="en-US" sz="6000" b="1" dirty="0" err="1" smtClean="0">
                <a:latin typeface=".VnAvant" pitchFamily="34" charset="0"/>
              </a:rPr>
              <a:t>dËy</a:t>
            </a:r>
            <a:r>
              <a:rPr lang="en-US" sz="6000" b="1" dirty="0" smtClean="0">
                <a:latin typeface=".VnAvant" pitchFamily="34" charset="0"/>
              </a:rPr>
              <a:t> ng¾m </a:t>
            </a:r>
            <a:r>
              <a:rPr lang="en-US" sz="6000" b="1" dirty="0" err="1" smtClean="0">
                <a:latin typeface=".VnAvant" pitchFamily="34" charset="0"/>
              </a:rPr>
              <a:t>m©y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mï</a:t>
            </a:r>
            <a:r>
              <a:rPr lang="en-US" sz="6000" b="1" dirty="0" smtClean="0">
                <a:latin typeface=".VnAvant" pitchFamily="34" charset="0"/>
              </a:rPr>
              <a:t>. §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tr­ưa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như</a:t>
            </a:r>
            <a:r>
              <a:rPr lang="en-US" sz="6000" b="1" dirty="0" smtClean="0">
                <a:latin typeface=".VnAvant" pitchFamily="34" charset="0"/>
              </a:rPr>
              <a:t>­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thu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hÌ</a:t>
            </a:r>
            <a:r>
              <a:rPr lang="en-US" sz="6000" b="1" dirty="0" smtClean="0">
                <a:latin typeface=".VnAvant" pitchFamily="34" charset="0"/>
              </a:rPr>
              <a:t> ë Tam §¶o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lµ </a:t>
            </a:r>
            <a:r>
              <a:rPr lang="en-US" sz="6000" b="1" dirty="0" err="1" smtClean="0">
                <a:latin typeface=".VnAvant" pitchFamily="34" charset="0"/>
              </a:rPr>
              <a:t>dÔ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chÞu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8118"/>
            <a:ext cx="1612900" cy="9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0387" y="194180"/>
            <a:ext cx="290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Kiến và dế mèn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98430" y="80332"/>
            <a:ext cx="5791201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Sự tích hoa cúc trắng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18422"/>
              </p:ext>
            </p:extLst>
          </p:nvPr>
        </p:nvGraphicFramePr>
        <p:xfrm>
          <a:off x="228600" y="1249680"/>
          <a:ext cx="86106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0200"/>
                <a:gridCol w="2870200"/>
                <a:gridCol w="287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cñi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cöi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chµo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®</a:t>
                      </a:r>
                      <a:r>
                        <a:rPr lang="en-US" sz="8000" b="1" dirty="0" err="1" smtClean="0">
                          <a:latin typeface=".VnAvant" pitchFamily="34" charset="0"/>
                        </a:rPr>
                        <a:t>Ïo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rau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c©u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rªu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dÞu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s­ưu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0"/>
            <a:ext cx="6324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kh©u</a:t>
            </a:r>
            <a:r>
              <a:rPr lang="en-US" sz="12000" b="1" dirty="0" smtClean="0">
                <a:latin typeface=".VnAvant" pitchFamily="34" charset="0"/>
              </a:rPr>
              <a:t> v¸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0"/>
            <a:ext cx="6324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vui</a:t>
            </a:r>
            <a:r>
              <a:rPr lang="en-US" sz="12000" b="1" dirty="0" smtClean="0">
                <a:latin typeface=".VnAvant" pitchFamily="34" charset="0"/>
              </a:rPr>
              <a:t> </a:t>
            </a:r>
            <a:r>
              <a:rPr lang="en-US" sz="12000" b="1" dirty="0" err="1" smtClean="0">
                <a:latin typeface=".VnAvant" pitchFamily="34" charset="0"/>
              </a:rPr>
              <a:t>vÎ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495800"/>
            <a:ext cx="6324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göi</a:t>
            </a:r>
            <a:r>
              <a:rPr lang="en-US" sz="12000" b="1" dirty="0" smtClean="0">
                <a:latin typeface=".VnAvant" pitchFamily="34" charset="0"/>
              </a:rPr>
              <a:t> </a:t>
            </a:r>
            <a:r>
              <a:rPr lang="en-US" sz="12000" b="1" dirty="0" err="1" smtClean="0">
                <a:latin typeface=".VnAvant" pitchFamily="34" charset="0"/>
              </a:rPr>
              <a:t>qu</a:t>
            </a:r>
            <a:r>
              <a:rPr lang="en-US" sz="12000" b="1" dirty="0" smtClean="0">
                <a:latin typeface=".VnAvant" pitchFamily="34" charset="0"/>
              </a:rPr>
              <a:t>µ</a:t>
            </a:r>
            <a:endParaRPr lang="en-US" sz="12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0"/>
            <a:ext cx="6324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kªu</a:t>
            </a:r>
            <a:r>
              <a:rPr lang="en-US" sz="12000" b="1" dirty="0" smtClean="0">
                <a:latin typeface=".VnAvant" pitchFamily="34" charset="0"/>
              </a:rPr>
              <a:t> </a:t>
            </a:r>
            <a:r>
              <a:rPr lang="en-US" sz="12000" b="1" dirty="0" err="1" smtClean="0">
                <a:latin typeface=".VnAvant" pitchFamily="34" charset="0"/>
              </a:rPr>
              <a:t>gäi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286000"/>
            <a:ext cx="69342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ng«i</a:t>
            </a:r>
            <a:r>
              <a:rPr lang="en-US" sz="12000" b="1" dirty="0" smtClean="0">
                <a:latin typeface=".VnAvant" pitchFamily="34" charset="0"/>
              </a:rPr>
              <a:t> </a:t>
            </a:r>
            <a:r>
              <a:rPr lang="en-US" sz="12000" b="1" dirty="0" err="1" smtClean="0">
                <a:latin typeface=".VnAvant" pitchFamily="34" charset="0"/>
              </a:rPr>
              <a:t>sao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495800"/>
            <a:ext cx="65532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c©y</a:t>
            </a:r>
            <a:r>
              <a:rPr lang="en-US" sz="12000" b="1" dirty="0" smtClean="0">
                <a:latin typeface=".VnAvant" pitchFamily="34" charset="0"/>
              </a:rPr>
              <a:t> </a:t>
            </a:r>
            <a:r>
              <a:rPr lang="en-US" sz="12000" b="1" dirty="0" err="1" smtClean="0">
                <a:latin typeface=".VnAvant" pitchFamily="34" charset="0"/>
              </a:rPr>
              <a:t>cau</a:t>
            </a:r>
            <a:endParaRPr lang="en-US" sz="12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0"/>
            <a:ext cx="66294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chÞu</a:t>
            </a:r>
            <a:r>
              <a:rPr lang="en-US" sz="12000" b="1" dirty="0" smtClean="0">
                <a:latin typeface=".VnAvant" pitchFamily="34" charset="0"/>
              </a:rPr>
              <a:t> </a:t>
            </a:r>
            <a:r>
              <a:rPr lang="en-US" sz="12000" b="1" dirty="0" err="1" smtClean="0">
                <a:latin typeface=".VnAvant" pitchFamily="34" charset="0"/>
              </a:rPr>
              <a:t>khã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286000"/>
            <a:ext cx="69342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kÐo</a:t>
            </a:r>
            <a:r>
              <a:rPr lang="en-US" sz="12000" b="1" dirty="0" smtClean="0">
                <a:latin typeface=".VnAvant" pitchFamily="34" charset="0"/>
              </a:rPr>
              <a:t> co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495800"/>
            <a:ext cx="65532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m­ưu</a:t>
            </a:r>
            <a:r>
              <a:rPr lang="en-US" sz="12000" b="1" dirty="0" smtClean="0">
                <a:latin typeface=".VnAvant" pitchFamily="34" charset="0"/>
              </a:rPr>
              <a:t> </a:t>
            </a:r>
            <a:r>
              <a:rPr lang="en-US" sz="12000" b="1" dirty="0" err="1" smtClean="0">
                <a:latin typeface=".VnAvant" pitchFamily="34" charset="0"/>
              </a:rPr>
              <a:t>trÝ</a:t>
            </a:r>
            <a:endParaRPr lang="en-US" sz="12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7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hÌ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Hµ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Tam §¶o.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t¸n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ngän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cá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cßn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thiu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thiu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ngñ</a:t>
            </a:r>
            <a:r>
              <a:rPr lang="en-US" sz="6000" b="1" dirty="0">
                <a:latin typeface=".VnAvant" pitchFamily="34" charset="0"/>
              </a:rPr>
              <a:t>,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Hµ ®· </a:t>
            </a:r>
            <a:r>
              <a:rPr lang="en-US" sz="6000" b="1" dirty="0" err="1" smtClean="0">
                <a:latin typeface=".VnAvant" pitchFamily="34" charset="0"/>
              </a:rPr>
              <a:t>dËy</a:t>
            </a:r>
            <a:r>
              <a:rPr lang="en-US" sz="6000" b="1" dirty="0" smtClean="0">
                <a:latin typeface=".VnAvant" pitchFamily="34" charset="0"/>
              </a:rPr>
              <a:t> ng¾m </a:t>
            </a:r>
            <a:r>
              <a:rPr lang="en-US" sz="6000" b="1" dirty="0" err="1" smtClean="0">
                <a:latin typeface=".VnAvant" pitchFamily="34" charset="0"/>
              </a:rPr>
              <a:t>m©y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mï</a:t>
            </a:r>
            <a:r>
              <a:rPr lang="en-US" sz="6000" b="1" dirty="0" smtClean="0">
                <a:latin typeface=".VnAvant" pitchFamily="34" charset="0"/>
              </a:rPr>
              <a:t>. §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tr­ưa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nh­ư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thu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hÌ</a:t>
            </a:r>
            <a:r>
              <a:rPr lang="en-US" sz="6000" b="1" dirty="0" smtClean="0">
                <a:latin typeface=".VnAvant" pitchFamily="34" charset="0"/>
              </a:rPr>
              <a:t> ë Tam §¶o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lµ </a:t>
            </a:r>
            <a:r>
              <a:rPr lang="en-US" sz="6000" b="1" dirty="0" err="1" smtClean="0">
                <a:latin typeface=".VnAvant" pitchFamily="34" charset="0"/>
              </a:rPr>
              <a:t>dÔ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chÞu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Flowchart: Data 9"/>
          <p:cNvSpPr/>
          <p:nvPr/>
        </p:nvSpPr>
        <p:spPr>
          <a:xfrm rot="1291750">
            <a:off x="1729869" y="11119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/>
        </p:nvSpPr>
        <p:spPr>
          <a:xfrm rot="1291750">
            <a:off x="6759069" y="27121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ata 12"/>
          <p:cNvSpPr/>
          <p:nvPr/>
        </p:nvSpPr>
        <p:spPr>
          <a:xfrm rot="1291750">
            <a:off x="7444611" y="34741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/>
        </p:nvSpPr>
        <p:spPr>
          <a:xfrm rot="1291750">
            <a:off x="1806069" y="5226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 rot="1291750">
            <a:off x="1882270" y="5226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hÌ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Hµ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Tam §¶o.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3932252" y="11895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3482470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3558670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t¸n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ngän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cá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cßn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thiu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thiu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ngñ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5151454" y="12657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6378069" y="25597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6454270" y="2557982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207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NghØ hÌ, nhµ Hµ ®i Tam §¶o. Khi t¸n c©y, ngän cá cßn thiu thiu ngñ, Hµ ®· dËy ng¾m m©y mï. §Õn tr­ưa, trêi nh­ư vµo thu. Mïa hÌ ë Tam §¶o qu¶ lµ dÔ chÞu.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NghØ hÌ, nhµ Hµ ®i Tam §¶o. Khi t¸n c©y, ngän cá cßn thiu thiu ngñ. Hµ ®· dËy ng¾m m©y mï. §Õn tr­ưa, trêi như­ vµo thu. Mïa hÌ ë Tam §¶o qu¶ lµ dÔ chÞu.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2020-10-18T09:25:57Z</dcterms:created>
  <dcterms:modified xsi:type="dcterms:W3CDTF">2021-10-04T00:34:39Z</dcterms:modified>
</cp:coreProperties>
</file>