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9" r:id="rId5"/>
    <p:sldId id="275" r:id="rId6"/>
    <p:sldId id="279" r:id="rId7"/>
    <p:sldId id="276" r:id="rId8"/>
    <p:sldId id="277" r:id="rId9"/>
    <p:sldId id="278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>
        <p:scale>
          <a:sx n="76" d="100"/>
          <a:sy n="76" d="100"/>
        </p:scale>
        <p:origin x="-1206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09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54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26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87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31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52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80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56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07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35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5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00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31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72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01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25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883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28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02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351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28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0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40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917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03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49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72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2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93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96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6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14C98-D3F9-4BE3-A6E7-F570215E2E68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3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14C98-D3F9-4BE3-A6E7-F570215E2E68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F5B5B-96BF-4A7D-A337-BC3BD49A3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4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5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0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jp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jp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1628800"/>
            <a:ext cx="7344816" cy="1200329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</a:rPr>
              <a:t>Chào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mừng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quý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thầy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cô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đến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tiết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Â</a:t>
            </a:r>
            <a:r>
              <a:rPr lang="en-US" sz="3600" b="1" dirty="0" err="1" smtClean="0">
                <a:solidFill>
                  <a:srgbClr val="002060"/>
                </a:solidFill>
              </a:rPr>
              <a:t>m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nhạc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8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06839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-Đọc mẫu và dạy HS đọc nhạc từng câu có cao độ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20182" y="1003374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CÂU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1440160"/>
          </a:xfrm>
          <a:prstGeom prst="rect">
            <a:avLst/>
          </a:prstGeom>
        </p:spPr>
      </p:pic>
      <p:pic>
        <p:nvPicPr>
          <p:cNvPr id="3" name="c1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0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79912" y="404664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72" y="2045715"/>
            <a:ext cx="9207172" cy="1192138"/>
          </a:xfrm>
          <a:prstGeom prst="rect">
            <a:avLst/>
          </a:prstGeom>
        </p:spPr>
      </p:pic>
      <p:pic>
        <p:nvPicPr>
          <p:cNvPr id="6" name="c2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2128" y="18041"/>
            <a:ext cx="64956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-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ghép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nối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cả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nhau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271"/>
            <a:ext cx="9144000" cy="1440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94" y="2641784"/>
            <a:ext cx="9207172" cy="1192138"/>
          </a:xfrm>
          <a:prstGeom prst="rect">
            <a:avLst/>
          </a:prstGeom>
        </p:spPr>
      </p:pic>
      <p:pic>
        <p:nvPicPr>
          <p:cNvPr id="10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5918" y="5556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8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316961"/>
            <a:ext cx="8128001" cy="554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prstClr val="black"/>
                </a:solidFill>
                <a:latin typeface="Times New Roman"/>
                <a:ea typeface="Calibri"/>
              </a:rPr>
              <a:t> -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GV làm mẫu ký hiệu bàn tay và yêu cầu HS thể hiện lại thế tay trên cao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độ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6 nốt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7704" y="5733256"/>
            <a:ext cx="6120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Times New Roman"/>
                <a:ea typeface="Calibri"/>
              </a:rPr>
              <a:t>Tập đọc nhạc theo kí hiệu bàn tay</a:t>
            </a:r>
            <a:endParaRPr lang="en-US" sz="3200">
              <a:solidFill>
                <a:prstClr val="black"/>
              </a:solidFill>
            </a:endParaRPr>
          </a:p>
        </p:txBody>
      </p:sp>
      <p:pic>
        <p:nvPicPr>
          <p:cNvPr id="8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5504" y="2812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576" y="2492896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292" y="4509120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2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608" y="421204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- GV đọc nhạc và làm kí hiệu bàn tay mẫu từng câu và hướng dẫn HS đọc theo kết hợp làm thế tay bài đọc nhạc với các hình thức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0" y="6410858"/>
            <a:ext cx="612576" cy="491108"/>
          </a:xfrm>
          <a:prstGeom prst="rect">
            <a:avLst/>
          </a:prstGeom>
        </p:spPr>
      </p:pic>
      <p:pic>
        <p:nvPicPr>
          <p:cNvPr id="10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9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416" y="906662"/>
            <a:ext cx="30243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Calibri"/>
              </a:rPr>
              <a:t>Đọc nhạc với nhạc đệm: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1392" y="1772816"/>
            <a:ext cx="5472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-</a:t>
            </a:r>
            <a:r>
              <a:rPr lang="en-US" sz="3600" i="1">
                <a:solidFill>
                  <a:srgbClr val="FF0000"/>
                </a:solidFill>
              </a:rPr>
              <a:t>Đọc mẫu hd HS đọc nhạc làm ký hiệu bàn tay với các hình thức với nhạc đêm</a:t>
            </a:r>
          </a:p>
        </p:txBody>
      </p:sp>
      <p:sp>
        <p:nvSpPr>
          <p:cNvPr id="7" name="Rectangle 6"/>
          <p:cNvSpPr/>
          <p:nvPr/>
        </p:nvSpPr>
        <p:spPr>
          <a:xfrm>
            <a:off x="3995936" y="51783"/>
            <a:ext cx="2789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THỰC HÀNH </a:t>
            </a:r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7696" y="4077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07904" y="1700808"/>
            <a:ext cx="5040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/>
                <a:ea typeface="Calibri"/>
              </a:rPr>
              <a:t>- 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GV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yêu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cầu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hs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lên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ký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hiệu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bàn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tay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cả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lớp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3384" y="3789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0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4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308" y="76808"/>
            <a:ext cx="7992888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021" y="-99392"/>
            <a:ext cx="911979" cy="911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42266" y="980728"/>
            <a:ext cx="184730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endParaRPr lang="en-AU" sz="4400" b="1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41325" y="2852766"/>
            <a:ext cx="3786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</a:rPr>
              <a:t>ĐỌC NHẠC BÀI SỐ 2</a:t>
            </a:r>
            <a:r>
              <a:rPr lang="en-US" sz="280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endParaRPr lang="en-US" sz="280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63" y="6201602"/>
            <a:ext cx="369654" cy="2963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2156063"/>
            <a:ext cx="9468544" cy="53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9310" marR="12700" indent="-802005" algn="ctr">
              <a:lnSpc>
                <a:spcPct val="121000"/>
              </a:lnSpc>
              <a:spcAft>
                <a:spcPts val="0"/>
              </a:spcAft>
              <a:tabLst>
                <a:tab pos="816610" algn="l"/>
              </a:tabLst>
            </a:pPr>
            <a:r>
              <a:rPr lang="en-US" sz="2400" b="1" dirty="0" smtClean="0">
                <a:solidFill>
                  <a:srgbClr val="FC190F"/>
                </a:solidFill>
                <a:effectLst/>
                <a:latin typeface="Times New Roman"/>
                <a:ea typeface="Arial"/>
              </a:rPr>
              <a:t> ÔN TẬP BÀI HÁT </a:t>
            </a:r>
            <a:r>
              <a:rPr lang="en-US" sz="2400" b="1" i="1" dirty="0" smtClean="0">
                <a:solidFill>
                  <a:srgbClr val="FC190F"/>
                </a:solidFill>
                <a:effectLst/>
                <a:latin typeface="Times New Roman"/>
                <a:ea typeface="Arial"/>
              </a:rPr>
              <a:t>HỌC SINH LỚP HAI CHĂM NGOAN</a:t>
            </a:r>
            <a:endParaRPr lang="en-US" sz="2400" dirty="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12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1893" y="-99392"/>
            <a:ext cx="26356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FC330E"/>
                </a:solidFill>
                <a:latin typeface="Times New Roman"/>
                <a:ea typeface="Arial"/>
              </a:rPr>
              <a:t>KHỞI ĐỘNG</a:t>
            </a:r>
            <a:endParaRPr lang="en-US" sz="32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791126"/>
            <a:ext cx="3501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Bài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hát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Chân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đầu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tai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0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1893" y="-99392"/>
            <a:ext cx="26356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FC330E"/>
                </a:solidFill>
                <a:latin typeface="Times New Roman"/>
                <a:ea typeface="Arial"/>
              </a:rPr>
              <a:t>KHỞI ĐỘNG</a:t>
            </a:r>
            <a:endParaRPr lang="en-US" sz="32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791126"/>
            <a:ext cx="3501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Bài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hát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Chân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đầu</a:t>
            </a:r>
            <a:r>
              <a:rPr lang="en-US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tai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6492182"/>
              </p:ext>
            </p:extLst>
          </p:nvPr>
        </p:nvGraphicFramePr>
        <p:xfrm>
          <a:off x="395536" y="2348880"/>
          <a:ext cx="8177745" cy="11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Packager Shell Object" showAsIcon="1" r:id="rId4" imgW="3843720" imgH="437760" progId="Package">
                  <p:embed/>
                </p:oleObj>
              </mc:Choice>
              <mc:Fallback>
                <p:oleObj name="Packager Shell Object" showAsIcon="1" r:id="rId4" imgW="384372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5536" y="2348880"/>
                        <a:ext cx="8177745" cy="1152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644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458" y="2516884"/>
            <a:ext cx="5822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Lớp</a:t>
            </a:r>
            <a:r>
              <a:rPr lang="en-US" sz="3600" dirty="0" smtClean="0"/>
              <a:t> </a:t>
            </a:r>
            <a:r>
              <a:rPr lang="en-US" sz="3600" dirty="0" err="1" smtClean="0"/>
              <a:t>hát</a:t>
            </a:r>
            <a:r>
              <a:rPr lang="en-US" sz="3600" dirty="0" smtClean="0"/>
              <a:t> </a:t>
            </a:r>
            <a:r>
              <a:rPr lang="en-US" sz="3600" dirty="0" err="1" smtClean="0"/>
              <a:t>lại</a:t>
            </a:r>
            <a:r>
              <a:rPr lang="en-US" sz="3600" dirty="0" smtClean="0"/>
              <a:t> </a:t>
            </a:r>
            <a:r>
              <a:rPr lang="en-US" sz="3600" dirty="0" err="1" smtClean="0"/>
              <a:t>lại</a:t>
            </a:r>
            <a:r>
              <a:rPr lang="en-US" sz="3600" dirty="0" smtClean="0"/>
              <a:t> </a:t>
            </a:r>
            <a:r>
              <a:rPr lang="en-US" sz="3600" dirty="0" err="1" smtClean="0"/>
              <a:t>bài</a:t>
            </a:r>
            <a:r>
              <a:rPr lang="en-US" sz="3600" dirty="0" smtClean="0"/>
              <a:t> </a:t>
            </a:r>
            <a:r>
              <a:rPr lang="en-US" sz="3600" dirty="0" err="1" smtClean="0"/>
              <a:t>hát</a:t>
            </a:r>
            <a:r>
              <a:rPr lang="en-US" sz="3600" dirty="0" smtClean="0"/>
              <a:t>: </a:t>
            </a:r>
            <a:r>
              <a:rPr lang="en-US" sz="3600" i="1" dirty="0" err="1" smtClean="0">
                <a:solidFill>
                  <a:srgbClr val="FF0000"/>
                </a:solidFill>
              </a:rPr>
              <a:t>Học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sinh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lớp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Hai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chăm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ngoan</a:t>
            </a:r>
            <a:endParaRPr lang="en-US" sz="3600" i="1" dirty="0">
              <a:solidFill>
                <a:srgbClr val="FF0000"/>
              </a:solidFill>
            </a:endParaRPr>
          </a:p>
        </p:txBody>
      </p:sp>
      <p:pic>
        <p:nvPicPr>
          <p:cNvPr id="3" name="Học sinh lớp 2 chăm ngoan (Karaoke theo bài hát mẫu kết nối tri thức với cuộc sống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728" y="436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8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458" y="2516884"/>
            <a:ext cx="3662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prstClr val="black"/>
                </a:solidFill>
              </a:rPr>
              <a:t>Ôn lại bài hát với các hình thức</a:t>
            </a:r>
            <a:endParaRPr lang="en-US" sz="3600" i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458" y="0"/>
            <a:ext cx="51746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THỰC HÀNH − LUYỆN TẬP</a:t>
            </a:r>
            <a:endParaRPr lang="en-US" smtClean="0">
              <a:effectLst/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*Ôn tập bài hát Học sinh lớp Hai chăm ngoan</a:t>
            </a:r>
            <a:endParaRPr lang="en-US">
              <a:effectLst/>
              <a:latin typeface="Times New Roman"/>
              <a:ea typeface="Calibri"/>
            </a:endParaRPr>
          </a:p>
        </p:txBody>
      </p:sp>
      <p:pic>
        <p:nvPicPr>
          <p:cNvPr id="4" name="Học sinh lớp 2 chăm ngoan (Karaoke theo bài hát mẫu kết nối tri thức với cuộc sống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9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1" y="6362590"/>
            <a:ext cx="617942" cy="4954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08560"/>
            <a:ext cx="48866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prstClr val="black"/>
                </a:solidFill>
              </a:rPr>
              <a:t>Thực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hiện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mẫu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và</a:t>
            </a:r>
            <a:r>
              <a:rPr lang="en-US" sz="3600" dirty="0" smtClean="0">
                <a:solidFill>
                  <a:prstClr val="black"/>
                </a:solidFill>
              </a:rPr>
              <a:t> HD HS </a:t>
            </a:r>
            <a:r>
              <a:rPr lang="en-US" sz="3600" dirty="0" err="1" smtClean="0">
                <a:solidFill>
                  <a:prstClr val="black"/>
                </a:solidFill>
              </a:rPr>
              <a:t>các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động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tác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phụ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họa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kết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hợp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nhún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trái</a:t>
            </a:r>
            <a:r>
              <a:rPr lang="en-US" sz="3600" dirty="0" smtClean="0">
                <a:solidFill>
                  <a:prstClr val="black"/>
                </a:solidFill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</a:rPr>
              <a:t>phải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theo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nhịp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với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các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hình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</a:rPr>
              <a:t>thức</a:t>
            </a:r>
            <a:endParaRPr lang="en-US" sz="3600" i="1" dirty="0">
              <a:solidFill>
                <a:srgbClr val="FF0000"/>
              </a:solidFill>
            </a:endParaRPr>
          </a:p>
        </p:txBody>
      </p:sp>
      <p:pic>
        <p:nvPicPr>
          <p:cNvPr id="3" name="Học sinh lớp 2 chăm ngoan (Karaoke theo bài hát mẫu kết nối tri thức với cuộc sống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2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1556791"/>
            <a:ext cx="9036496" cy="5229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0104" y="836712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Nghe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nhạc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mẫu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HD HS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cao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độ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6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nốt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-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-mi-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pha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-sol-la</a:t>
            </a:r>
          </a:p>
        </p:txBody>
      </p:sp>
      <p:sp>
        <p:nvSpPr>
          <p:cNvPr id="3" name="Rectangle 2"/>
          <p:cNvSpPr/>
          <p:nvPr/>
        </p:nvSpPr>
        <p:spPr>
          <a:xfrm>
            <a:off x="2085504" y="5589240"/>
            <a:ext cx="583264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Calibri"/>
              </a:rPr>
              <a:t>Giới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Calibri"/>
              </a:rPr>
              <a:t>thiệu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Calibri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Calibri"/>
              </a:rPr>
              <a:t>đọc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Calibri"/>
              </a:rPr>
              <a:t>nhạc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/>
                <a:ea typeface="Calibri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Calibri"/>
              </a:rPr>
              <a:t> 2</a:t>
            </a:r>
            <a:endParaRPr lang="en-US" sz="32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3768" y="-148879"/>
            <a:ext cx="3223959" cy="985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/>
                <a:ea typeface="Arial"/>
              </a:rPr>
              <a:t>KHÁM PHÁ</a:t>
            </a:r>
            <a:endParaRPr lang="en-US" sz="4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08" y="6295012"/>
            <a:ext cx="612576" cy="491108"/>
          </a:xfrm>
          <a:prstGeom prst="rect">
            <a:avLst/>
          </a:prstGeom>
        </p:spPr>
      </p:pic>
      <p:pic>
        <p:nvPicPr>
          <p:cNvPr id="5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5504" y="2812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5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5287" y="188640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-Đọc mẫu và HD HS đọc tên nốt nhạc từng </a:t>
            </a:r>
            <a:r>
              <a:rPr lang="en-US" sz="4000" smtClean="0">
                <a:solidFill>
                  <a:srgbClr val="FF0000"/>
                </a:solidFill>
              </a:rPr>
              <a:t>câu chưa có cao độ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1896" y="2564904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4581128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2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286</Words>
  <Application>Microsoft Office PowerPoint</Application>
  <PresentationFormat>On-screen Show (4:3)</PresentationFormat>
  <Paragraphs>32</Paragraphs>
  <Slides>17</Slides>
  <Notes>0</Notes>
  <HiddenSlides>0</HiddenSlides>
  <MMClips>12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Office Theme</vt:lpstr>
      <vt:lpstr>1_Office Theme</vt:lpstr>
      <vt:lpstr>2_Office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34</cp:revision>
  <dcterms:created xsi:type="dcterms:W3CDTF">2021-06-19T11:16:59Z</dcterms:created>
  <dcterms:modified xsi:type="dcterms:W3CDTF">2021-10-27T02:30:00Z</dcterms:modified>
</cp:coreProperties>
</file>