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3" r:id="rId3"/>
    <p:sldMasterId id="2147483731" r:id="rId4"/>
    <p:sldMasterId id="2147483744" r:id="rId5"/>
    <p:sldMasterId id="2147483749" r:id="rId6"/>
  </p:sldMasterIdLst>
  <p:notesMasterIdLst>
    <p:notesMasterId r:id="rId35"/>
  </p:notesMasterIdLst>
  <p:sldIdLst>
    <p:sldId id="260" r:id="rId7"/>
    <p:sldId id="2642" r:id="rId8"/>
    <p:sldId id="290" r:id="rId9"/>
    <p:sldId id="261" r:id="rId10"/>
    <p:sldId id="2643" r:id="rId11"/>
    <p:sldId id="299" r:id="rId12"/>
    <p:sldId id="2636" r:id="rId13"/>
    <p:sldId id="316" r:id="rId14"/>
    <p:sldId id="326" r:id="rId15"/>
    <p:sldId id="308" r:id="rId16"/>
    <p:sldId id="330" r:id="rId17"/>
    <p:sldId id="331" r:id="rId18"/>
    <p:sldId id="332" r:id="rId19"/>
    <p:sldId id="288" r:id="rId20"/>
    <p:sldId id="334" r:id="rId21"/>
    <p:sldId id="335" r:id="rId22"/>
    <p:sldId id="336" r:id="rId23"/>
    <p:sldId id="337" r:id="rId24"/>
    <p:sldId id="341" r:id="rId25"/>
    <p:sldId id="2637" r:id="rId26"/>
    <p:sldId id="2639" r:id="rId27"/>
    <p:sldId id="2645" r:id="rId28"/>
    <p:sldId id="2646" r:id="rId29"/>
    <p:sldId id="2647" r:id="rId30"/>
    <p:sldId id="530" r:id="rId31"/>
    <p:sldId id="2644" r:id="rId32"/>
    <p:sldId id="2641"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2C00E-89B4-4669-87E8-FBDBFE6F31E2}"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B1F-4895-46AF-A1DE-D0C6B88A5559}" type="slidenum">
              <a:rPr lang="en-US" smtClean="0"/>
              <a:t>‹#›</a:t>
            </a:fld>
            <a:endParaRPr lang="en-US"/>
          </a:p>
        </p:txBody>
      </p:sp>
    </p:spTree>
    <p:extLst>
      <p:ext uri="{BB962C8B-B14F-4D97-AF65-F5344CB8AC3E}">
        <p14:creationId xmlns:p14="http://schemas.microsoft.com/office/powerpoint/2010/main" val="18572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536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209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43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3974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1617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343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5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052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872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52042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14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006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76525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3651698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32629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65012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9" y="2505074"/>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1" y="2505074"/>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936256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214312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5402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11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79985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40508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56603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1" y="365124"/>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10/9/2025</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6493221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651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942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64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553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21078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677788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42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6130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270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81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113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03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35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345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8000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6022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7771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35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1769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45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9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128626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06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4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40758226"/>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7077445"/>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6148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669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79897476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4739978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01599587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2460264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6207760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780272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69487721"/>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1510668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52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8450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42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2025/10/9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21925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5.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theme" Target="../theme/theme5.xml"/><Relationship Id="rId10" Type="http://schemas.openxmlformats.org/officeDocument/2006/relationships/image" Target="../media/image20.png"/><Relationship Id="rId4" Type="http://schemas.openxmlformats.org/officeDocument/2006/relationships/slideLayout" Target="../slideLayouts/slideLayout46.xml"/><Relationship Id="rId9"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55210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D963535-A7B7-C2A9-CACC-BDDA14171D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0"/>
            <a:ext cx="1663622" cy="1663622"/>
          </a:xfrm>
          <a:prstGeom prst="rect">
            <a:avLst/>
          </a:prstGeom>
        </p:spPr>
      </p:pic>
    </p:spTree>
    <p:extLst>
      <p:ext uri="{BB962C8B-B14F-4D97-AF65-F5344CB8AC3E}">
        <p14:creationId xmlns:p14="http://schemas.microsoft.com/office/powerpoint/2010/main" val="4087422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E0F13D4-7B01-F09E-248C-1D3203C497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57401" y="0"/>
            <a:ext cx="1663622" cy="1663622"/>
          </a:xfrm>
          <a:prstGeom prst="rect">
            <a:avLst/>
          </a:prstGeom>
        </p:spPr>
      </p:pic>
    </p:spTree>
    <p:extLst>
      <p:ext uri="{BB962C8B-B14F-4D97-AF65-F5344CB8AC3E}">
        <p14:creationId xmlns:p14="http://schemas.microsoft.com/office/powerpoint/2010/main" val="42763061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9Slide.vn - 2019">
            <a:extLst>
              <a:ext uri="{FF2B5EF4-FFF2-40B4-BE49-F238E27FC236}">
                <a16:creationId xmlns:a16="http://schemas.microsoft.com/office/drawing/2014/main" id="{BCA275A0-7BD5-4A29-9628-FCB55C8E76F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992276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
        <p:nvSpPr>
          <p:cNvPr id="2" name="Title Placeholder 1">
            <a:extLst>
              <a:ext uri="{FF2B5EF4-FFF2-40B4-BE49-F238E27FC236}">
                <a16:creationId xmlns:a16="http://schemas.microsoft.com/office/drawing/2014/main" id="{C40E139C-347E-29B1-4EDA-B5DC7D9A21C3}"/>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D3F8F40-D85C-9E8D-D359-25CE7D4AE07E}"/>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8031A9-5DC4-4B21-FF4B-E587514C94AA}"/>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10/9/2025</a:t>
            </a:fld>
            <a:endParaRPr lang="en-US"/>
          </a:p>
        </p:txBody>
      </p:sp>
      <p:sp>
        <p:nvSpPr>
          <p:cNvPr id="6" name="Footer Placeholder 4">
            <a:extLst>
              <a:ext uri="{FF2B5EF4-FFF2-40B4-BE49-F238E27FC236}">
                <a16:creationId xmlns:a16="http://schemas.microsoft.com/office/drawing/2014/main" id="{0F2AE85F-5516-A6F0-B7AB-FEEB09F45377}"/>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BAAAE08-4371-9598-D19C-7FEBC407D6BD}"/>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A70A40D3-2275-7EF8-27F5-898A0D21DF51}"/>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7986A6D-B5FC-1E64-FB24-95F174DEEE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1" name="Picture 10">
            <a:extLst>
              <a:ext uri="{FF2B5EF4-FFF2-40B4-BE49-F238E27FC236}">
                <a16:creationId xmlns:a16="http://schemas.microsoft.com/office/drawing/2014/main" id="{DF07CA4F-455A-4007-9E8D-48C36CD01AA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2" name="Date Placeholder 3">
            <a:extLst>
              <a:ext uri="{FF2B5EF4-FFF2-40B4-BE49-F238E27FC236}">
                <a16:creationId xmlns:a16="http://schemas.microsoft.com/office/drawing/2014/main" id="{AF30FB50-91FA-762B-0F7D-4C6618AD506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10/9/2025</a:t>
            </a:fld>
            <a:endParaRPr lang="en-US" sz="800"/>
          </a:p>
        </p:txBody>
      </p:sp>
      <p:sp>
        <p:nvSpPr>
          <p:cNvPr id="13" name="Slide Number Placeholder 5">
            <a:extLst>
              <a:ext uri="{FF2B5EF4-FFF2-40B4-BE49-F238E27FC236}">
                <a16:creationId xmlns:a16="http://schemas.microsoft.com/office/drawing/2014/main" id="{6779EF88-5A4E-F3A1-DD24-B72B8A5E1B7C}"/>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6B679689-E84A-4D74-3BDB-5D036158380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5537CBDC-D9A1-A5AA-8018-55B40C9B63B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62156E1E-38E0-56BF-9858-2BA89963232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693450C3-6A30-4ED6-8065-F1F877DE385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8309E839-9203-A91D-A90D-C4DCA185C4B9}"/>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A4AD8B06-B474-9787-4735-EECDED73CB6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340D76FC-C149-1FB8-2AE3-5F9D2F40E1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1E88E3A6-A242-ACDC-0245-5D2CA946A0E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46EB9812-4DD2-BC99-42D2-DADD900AC023}"/>
              </a:ext>
            </a:extLst>
          </p:cNvPr>
          <p:cNvPicPr>
            <a:picLocks noChangeAspect="1"/>
          </p:cNvPicPr>
          <p:nvPr userDrawn="1"/>
        </p:nvPicPr>
        <p:blipFill>
          <a:blip r:embed="rId10"/>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27970266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09/10/2025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spTree>
    <p:extLst>
      <p:ext uri="{BB962C8B-B14F-4D97-AF65-F5344CB8AC3E}">
        <p14:creationId xmlns:p14="http://schemas.microsoft.com/office/powerpoint/2010/main" val="252161142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microsoft.com/office/2007/relationships/hdphoto" Target="../media/hdphoto4.wdp"/><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51.pn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sv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91.png"/><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51.png"/><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881" y="-36254"/>
            <a:ext cx="12188238" cy="6855884"/>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pic>
        <p:nvPicPr>
          <p:cNvPr id="2" name="Picture 1">
            <a:extLst>
              <a:ext uri="{FF2B5EF4-FFF2-40B4-BE49-F238E27FC236}">
                <a16:creationId xmlns:a16="http://schemas.microsoft.com/office/drawing/2014/main" id="{1EA2698A-6299-4060-B031-C690690403C1}"/>
              </a:ext>
            </a:extLst>
          </p:cNvPr>
          <p:cNvPicPr>
            <a:picLocks noChangeAspect="1"/>
          </p:cNvPicPr>
          <p:nvPr/>
        </p:nvPicPr>
        <p:blipFill>
          <a:blip r:embed="rId6"/>
          <a:stretch>
            <a:fillRect/>
          </a:stretch>
        </p:blipFill>
        <p:spPr>
          <a:xfrm>
            <a:off x="2670809" y="1004295"/>
            <a:ext cx="6850383" cy="1730880"/>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030550" y="722481"/>
            <a:ext cx="3894015" cy="830677"/>
          </a:xfrm>
          <a:prstGeom prst="rect">
            <a:avLst/>
          </a:prstGeom>
          <a:noFill/>
        </p:spPr>
        <p:txBody>
          <a:bodyPr wrap="none" rtlCol="0">
            <a:spAutoFit/>
          </a:bodyPr>
          <a:lstStyle/>
          <a:p>
            <a:pPr defTabSz="1218804">
              <a:defRPr/>
            </a:pPr>
            <a:r>
              <a:rPr lang="en-US" sz="4798" b="1" dirty="0" err="1">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Luyện</a:t>
            </a:r>
            <a:r>
              <a:rPr lang="en-US" sz="4798" b="1" dirty="0">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798" b="1" dirty="0" err="1">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từ</a:t>
            </a:r>
            <a:r>
              <a:rPr lang="en-US" sz="4798" b="1" dirty="0">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 </a:t>
            </a:r>
            <a:r>
              <a:rPr lang="en-US" sz="4798" b="1" dirty="0" err="1">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khó</a:t>
            </a:r>
            <a:endParaRPr lang="en-US" sz="4798" b="1" dirty="0">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giá</a:t>
            </a:r>
            <a:r>
              <a:rPr lang="en-US" sz="4798" dirty="0">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4798" dirty="0" err="1">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sách</a:t>
            </a:r>
            <a:endParaRPr lang="en-US" sz="4798" dirty="0">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giá</a:t>
            </a:r>
            <a:r>
              <a:rPr lang="en-US" sz="3732" dirty="0">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732" dirty="0" err="1">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rPr>
              <a:t>sách</a:t>
            </a:r>
            <a:endParaRPr lang="en-US" sz="3732" dirty="0">
              <a:solidFill>
                <a:srgbClr val="8064A2">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545452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80">
                                          <p:stCondLst>
                                            <p:cond delay="0"/>
                                          </p:stCondLst>
                                        </p:cTn>
                                        <p:tgtEl>
                                          <p:spTgt spid="18"/>
                                        </p:tgtEl>
                                      </p:cBhvr>
                                    </p:animEffect>
                                    <p:anim calcmode="lin" valueType="num">
                                      <p:cBhvr>
                                        <p:cTn id="3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9" dur="26">
                                          <p:stCondLst>
                                            <p:cond delay="650"/>
                                          </p:stCondLst>
                                        </p:cTn>
                                        <p:tgtEl>
                                          <p:spTgt spid="18"/>
                                        </p:tgtEl>
                                      </p:cBhvr>
                                      <p:to x="100000" y="60000"/>
                                    </p:animScale>
                                    <p:animScale>
                                      <p:cBhvr>
                                        <p:cTn id="40" dur="166" decel="50000">
                                          <p:stCondLst>
                                            <p:cond delay="676"/>
                                          </p:stCondLst>
                                        </p:cTn>
                                        <p:tgtEl>
                                          <p:spTgt spid="18"/>
                                        </p:tgtEl>
                                      </p:cBhvr>
                                      <p:to x="100000" y="100000"/>
                                    </p:animScale>
                                    <p:animScale>
                                      <p:cBhvr>
                                        <p:cTn id="41" dur="26">
                                          <p:stCondLst>
                                            <p:cond delay="1312"/>
                                          </p:stCondLst>
                                        </p:cTn>
                                        <p:tgtEl>
                                          <p:spTgt spid="18"/>
                                        </p:tgtEl>
                                      </p:cBhvr>
                                      <p:to x="100000" y="80000"/>
                                    </p:animScale>
                                    <p:animScale>
                                      <p:cBhvr>
                                        <p:cTn id="42" dur="166" decel="50000">
                                          <p:stCondLst>
                                            <p:cond delay="1338"/>
                                          </p:stCondLst>
                                        </p:cTn>
                                        <p:tgtEl>
                                          <p:spTgt spid="18"/>
                                        </p:tgtEl>
                                      </p:cBhvr>
                                      <p:to x="100000" y="100000"/>
                                    </p:animScale>
                                    <p:animScale>
                                      <p:cBhvr>
                                        <p:cTn id="43" dur="26">
                                          <p:stCondLst>
                                            <p:cond delay="1642"/>
                                          </p:stCondLst>
                                        </p:cTn>
                                        <p:tgtEl>
                                          <p:spTgt spid="18"/>
                                        </p:tgtEl>
                                      </p:cBhvr>
                                      <p:to x="100000" y="90000"/>
                                    </p:animScale>
                                    <p:animScale>
                                      <p:cBhvr>
                                        <p:cTn id="44" dur="166" decel="50000">
                                          <p:stCondLst>
                                            <p:cond delay="1668"/>
                                          </p:stCondLst>
                                        </p:cTn>
                                        <p:tgtEl>
                                          <p:spTgt spid="18"/>
                                        </p:tgtEl>
                                      </p:cBhvr>
                                      <p:to x="100000" y="100000"/>
                                    </p:animScale>
                                    <p:animScale>
                                      <p:cBhvr>
                                        <p:cTn id="45" dur="26">
                                          <p:stCondLst>
                                            <p:cond delay="1808"/>
                                          </p:stCondLst>
                                        </p:cTn>
                                        <p:tgtEl>
                                          <p:spTgt spid="18"/>
                                        </p:tgtEl>
                                      </p:cBhvr>
                                      <p:to x="100000" y="95000"/>
                                    </p:animScale>
                                    <p:animScale>
                                      <p:cBhvr>
                                        <p:cTn id="46" dur="166" decel="50000">
                                          <p:stCondLst>
                                            <p:cond delay="1834"/>
                                          </p:stCondLst>
                                        </p:cTn>
                                        <p:tgtEl>
                                          <p:spTgt spid="1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545651" cy="830677"/>
          </a:xfrm>
          <a:prstGeom prst="rect">
            <a:avLst/>
          </a:prstGeom>
          <a:noFill/>
        </p:spPr>
        <p:txBody>
          <a:bodyPr wrap="none" rtlCol="0">
            <a:spAutoFit/>
          </a:bodyPr>
          <a:lstStyle/>
          <a:p>
            <a:pPr defTabSz="1218804">
              <a:defRPr/>
            </a:pPr>
            <a:r>
              <a:rPr lang="en-US" sz="4798" b="1" dirty="0" err="1">
                <a:solidFill>
                  <a:srgbClr val="4F81BD">
                    <a:lumMod val="50000"/>
                  </a:srgbClr>
                </a:solidFill>
                <a:effectLst>
                  <a:glow rad="63500">
                    <a:srgbClr val="F79646">
                      <a:satMod val="175000"/>
                      <a:alpha val="40000"/>
                    </a:srgbClr>
                  </a:glow>
                </a:effectLst>
                <a:latin typeface="+mj-lt"/>
              </a:rPr>
              <a:t>Luyện</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từ</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khó</a:t>
            </a:r>
            <a:endParaRPr lang="en-US" sz="4798" b="1"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đầy</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ắp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8767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545651" cy="830677"/>
          </a:xfrm>
          <a:prstGeom prst="rect">
            <a:avLst/>
          </a:prstGeom>
          <a:noFill/>
        </p:spPr>
        <p:txBody>
          <a:bodyPr wrap="none" rtlCol="0">
            <a:spAutoFit/>
          </a:bodyPr>
          <a:lstStyle/>
          <a:p>
            <a:pPr defTabSz="1218804">
              <a:defRPr/>
            </a:pPr>
            <a:r>
              <a:rPr lang="en-US" sz="4798" b="1" dirty="0" err="1">
                <a:solidFill>
                  <a:srgbClr val="4F81BD">
                    <a:lumMod val="50000"/>
                  </a:srgbClr>
                </a:solidFill>
                <a:effectLst>
                  <a:glow rad="63500">
                    <a:srgbClr val="F79646">
                      <a:satMod val="175000"/>
                      <a:alpha val="40000"/>
                    </a:srgbClr>
                  </a:glow>
                </a:effectLst>
                <a:latin typeface="+mj-lt"/>
              </a:rPr>
              <a:t>Luyện</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từ</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khó</a:t>
            </a:r>
            <a:endParaRPr lang="en-US" sz="4798" b="1"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trí</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nhớ</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1286313" y="213143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1321299" y="2985070"/>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33F138-9CD4-4972-A90D-78606134DD8F}"/>
              </a:ext>
            </a:extLst>
          </p:cNvPr>
          <p:cNvSpPr txBox="1"/>
          <p:nvPr/>
        </p:nvSpPr>
        <p:spPr>
          <a:xfrm>
            <a:off x="1311333" y="394964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3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545651" cy="830677"/>
          </a:xfrm>
          <a:prstGeom prst="rect">
            <a:avLst/>
          </a:prstGeom>
          <a:noFill/>
        </p:spPr>
        <p:txBody>
          <a:bodyPr wrap="none" rtlCol="0">
            <a:spAutoFit/>
          </a:bodyPr>
          <a:lstStyle/>
          <a:p>
            <a:pPr defTabSz="1218804">
              <a:defRPr/>
            </a:pPr>
            <a:r>
              <a:rPr lang="en-US" sz="4798" b="1" dirty="0" err="1">
                <a:solidFill>
                  <a:srgbClr val="4F81BD">
                    <a:lumMod val="50000"/>
                  </a:srgbClr>
                </a:solidFill>
                <a:effectLst>
                  <a:glow rad="63500">
                    <a:srgbClr val="F79646">
                      <a:satMod val="175000"/>
                      <a:alpha val="40000"/>
                    </a:srgbClr>
                  </a:glow>
                </a:effectLst>
                <a:latin typeface="+mj-lt"/>
              </a:rPr>
              <a:t>Luyện</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từ</a:t>
            </a:r>
            <a:r>
              <a:rPr lang="en-US" sz="4798" b="1" dirty="0">
                <a:solidFill>
                  <a:srgbClr val="4F81BD">
                    <a:lumMod val="50000"/>
                  </a:srgbClr>
                </a:solidFill>
                <a:effectLst>
                  <a:glow rad="63500">
                    <a:srgbClr val="F79646">
                      <a:satMod val="175000"/>
                      <a:alpha val="40000"/>
                    </a:srgbClr>
                  </a:glow>
                </a:effectLst>
                <a:latin typeface="+mj-lt"/>
              </a:rPr>
              <a:t> </a:t>
            </a:r>
            <a:r>
              <a:rPr lang="en-US" sz="4798" b="1" dirty="0" err="1">
                <a:solidFill>
                  <a:srgbClr val="4F81BD">
                    <a:lumMod val="50000"/>
                  </a:srgbClr>
                </a:solidFill>
                <a:effectLst>
                  <a:glow rad="63500">
                    <a:srgbClr val="F79646">
                      <a:satMod val="175000"/>
                      <a:alpha val="40000"/>
                    </a:srgbClr>
                  </a:glow>
                </a:effectLst>
                <a:latin typeface="+mj-lt"/>
              </a:rPr>
              <a:t>khó</a:t>
            </a:r>
            <a:endParaRPr lang="en-US" sz="4798" b="1"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kho</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11" name="TextBox 10">
            <a:extLst>
              <a:ext uri="{FF2B5EF4-FFF2-40B4-BE49-F238E27FC236}">
                <a16:creationId xmlns:a16="http://schemas.microsoft.com/office/drawing/2014/main" id="{33C69F53-8B77-43D9-86A8-A43BBA7A5036}"/>
              </a:ext>
            </a:extLst>
          </p:cNvPr>
          <p:cNvSpPr txBox="1"/>
          <p:nvPr/>
        </p:nvSpPr>
        <p:spPr>
          <a:xfrm>
            <a:off x="2274790" y="423991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kho</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E8954EA-AF22-4AC9-8E06-F2DEEA53C156}"/>
              </a:ext>
            </a:extLst>
          </p:cNvPr>
          <p:cNvSpPr txBox="1"/>
          <p:nvPr/>
        </p:nvSpPr>
        <p:spPr>
          <a:xfrm>
            <a:off x="682668" y="212155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5C6740-0BC9-4F7D-B600-643BA15C613E}"/>
              </a:ext>
            </a:extLst>
          </p:cNvPr>
          <p:cNvSpPr txBox="1"/>
          <p:nvPr/>
        </p:nvSpPr>
        <p:spPr>
          <a:xfrm>
            <a:off x="3823050" y="2114538"/>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0AABD25-4F72-482B-BE8D-66E4AF7321D8}"/>
              </a:ext>
            </a:extLst>
          </p:cNvPr>
          <p:cNvSpPr txBox="1"/>
          <p:nvPr/>
        </p:nvSpPr>
        <p:spPr>
          <a:xfrm>
            <a:off x="2275939" y="309026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73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mj-lt"/>
                <a:ea typeface="字魂59号-创粗黑"/>
              </a:rPr>
              <a:t>Lưu</a:t>
            </a:r>
            <a:r>
              <a:rPr lang="en-US" sz="4265" b="1" dirty="0">
                <a:solidFill>
                  <a:srgbClr val="C0504D">
                    <a:lumMod val="75000"/>
                  </a:srgbClr>
                </a:solidFill>
                <a:latin typeface="+mj-lt"/>
                <a:ea typeface="字魂59号-创粗黑"/>
              </a:rPr>
              <a:t> ý </a:t>
            </a:r>
            <a:r>
              <a:rPr lang="en-US" sz="4265" b="1" dirty="0" err="1">
                <a:solidFill>
                  <a:srgbClr val="C0504D">
                    <a:lumMod val="75000"/>
                  </a:srgbClr>
                </a:solidFill>
                <a:latin typeface="+mj-lt"/>
                <a:ea typeface="字魂59号-创粗黑"/>
              </a:rPr>
              <a:t>khi</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trình</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bày</a:t>
            </a:r>
            <a:endParaRPr lang="en-US" sz="4265" b="1" dirty="0">
              <a:solidFill>
                <a:srgbClr val="C0504D">
                  <a:lumMod val="75000"/>
                </a:srgbClr>
              </a:solidFill>
              <a:latin typeface="+mj-lt"/>
              <a:ea typeface="字魂59号-创粗黑"/>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 Ông Ǉċ có ǟất </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ηΗϛ</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u sá</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ε</a:t>
            </a:r>
            <a:endPar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4103">
              <a:buClr>
                <a:prstClr val="black"/>
              </a:buClr>
              <a:defRPr/>
            </a:pPr>
            <a:r>
              <a:rPr lang="en-US" sz="3199" kern="0" dirty="0" err="1">
                <a:solidFill>
                  <a:srgbClr val="FD5901"/>
                </a:solidFill>
                <a:latin typeface="Calibri" panose="020F0502020204030204" pitchFamily="34" charset="0"/>
                <a:cs typeface="Calibri" panose="020F0502020204030204" pitchFamily="34" charset="0"/>
              </a:rPr>
              <a:t>Cuối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mỗi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câu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có</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dấu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chấm</a:t>
            </a:r>
            <a:endParaRPr lang="vi-VN" sz="3199" kern="0" dirty="0">
              <a:solidFill>
                <a:srgbClr val="FD5901"/>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defTabSz="1218804"/>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Lùi</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vào</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1 ô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ly</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807719" y="192742"/>
            <a:ext cx="6882948" cy="1405000"/>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Lưu</a:t>
            </a:r>
            <a:r>
              <a:rPr lang="en-US" sz="4265" b="1" dirty="0">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 ý </a:t>
            </a:r>
            <a:r>
              <a:rPr lang="en-US" sz="4265" b="1" dirty="0" err="1">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tư</a:t>
            </a:r>
            <a:r>
              <a:rPr lang="en-US" sz="4265" b="1" dirty="0">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 </a:t>
            </a:r>
            <a:r>
              <a:rPr lang="en-US" sz="4265" b="1" dirty="0" err="1">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thế</a:t>
            </a:r>
            <a:r>
              <a:rPr lang="en-US" sz="4265" b="1" dirty="0">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 </a:t>
            </a:r>
          </a:p>
          <a:p>
            <a:pPr algn="ctr" defTabSz="1218804">
              <a:defRPr/>
            </a:pPr>
            <a:r>
              <a:rPr lang="en-US" sz="4265" b="1" dirty="0" err="1">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viết</a:t>
            </a:r>
            <a:r>
              <a:rPr lang="en-US" sz="4265" b="1" dirty="0">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 </a:t>
            </a:r>
            <a:r>
              <a:rPr lang="en-US" sz="4265" b="1" dirty="0" err="1">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rPr>
              <a:t>bài</a:t>
            </a:r>
            <a:endParaRPr lang="en-US" sz="4265" b="1" dirty="0">
              <a:solidFill>
                <a:srgbClr val="C0504D">
                  <a:lumMod val="75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6">
              <a:lumMod val="20000"/>
              <a:lumOff val="8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Thẳng</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lưng</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chân</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đặt</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đúng</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vị</a:t>
            </a:r>
            <a:r>
              <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sz="3199" kern="0" dirty="0" err="1">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rPr>
              <a:t>trí</a:t>
            </a:r>
            <a:endParaRPr lang="en-US" sz="3199" kern="0" dirty="0">
              <a:solidFill>
                <a:srgbClr val="C0504D">
                  <a:lumMod val="7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777240" y="3206004"/>
            <a:ext cx="6526530" cy="523220"/>
          </a:xfrm>
          <a:custGeom>
            <a:avLst/>
            <a:gdLst>
              <a:gd name="connsiteX0" fmla="*/ 0 w 6526530"/>
              <a:gd name="connsiteY0" fmla="*/ 0 h 523220"/>
              <a:gd name="connsiteX1" fmla="*/ 587388 w 6526530"/>
              <a:gd name="connsiteY1" fmla="*/ 0 h 523220"/>
              <a:gd name="connsiteX2" fmla="*/ 1174775 w 6526530"/>
              <a:gd name="connsiteY2" fmla="*/ 0 h 523220"/>
              <a:gd name="connsiteX3" fmla="*/ 1957959 w 6526530"/>
              <a:gd name="connsiteY3" fmla="*/ 0 h 523220"/>
              <a:gd name="connsiteX4" fmla="*/ 2414816 w 6526530"/>
              <a:gd name="connsiteY4" fmla="*/ 0 h 523220"/>
              <a:gd name="connsiteX5" fmla="*/ 2936939 w 6526530"/>
              <a:gd name="connsiteY5" fmla="*/ 0 h 523220"/>
              <a:gd name="connsiteX6" fmla="*/ 3459061 w 6526530"/>
              <a:gd name="connsiteY6" fmla="*/ 0 h 523220"/>
              <a:gd name="connsiteX7" fmla="*/ 4176979 w 6526530"/>
              <a:gd name="connsiteY7" fmla="*/ 0 h 523220"/>
              <a:gd name="connsiteX8" fmla="*/ 4633836 w 6526530"/>
              <a:gd name="connsiteY8" fmla="*/ 0 h 523220"/>
              <a:gd name="connsiteX9" fmla="*/ 5286489 w 6526530"/>
              <a:gd name="connsiteY9" fmla="*/ 0 h 523220"/>
              <a:gd name="connsiteX10" fmla="*/ 5808612 w 6526530"/>
              <a:gd name="connsiteY10" fmla="*/ 0 h 523220"/>
              <a:gd name="connsiteX11" fmla="*/ 6526530 w 6526530"/>
              <a:gd name="connsiteY11" fmla="*/ 0 h 523220"/>
              <a:gd name="connsiteX12" fmla="*/ 6526530 w 6526530"/>
              <a:gd name="connsiteY12" fmla="*/ 523220 h 523220"/>
              <a:gd name="connsiteX13" fmla="*/ 6069673 w 6526530"/>
              <a:gd name="connsiteY13" fmla="*/ 523220 h 523220"/>
              <a:gd name="connsiteX14" fmla="*/ 5286489 w 6526530"/>
              <a:gd name="connsiteY14" fmla="*/ 523220 h 523220"/>
              <a:gd name="connsiteX15" fmla="*/ 4829632 w 6526530"/>
              <a:gd name="connsiteY15" fmla="*/ 523220 h 523220"/>
              <a:gd name="connsiteX16" fmla="*/ 4176979 w 6526530"/>
              <a:gd name="connsiteY16" fmla="*/ 523220 h 523220"/>
              <a:gd name="connsiteX17" fmla="*/ 3720122 w 6526530"/>
              <a:gd name="connsiteY17" fmla="*/ 523220 h 523220"/>
              <a:gd name="connsiteX18" fmla="*/ 3198000 w 6526530"/>
              <a:gd name="connsiteY18" fmla="*/ 523220 h 523220"/>
              <a:gd name="connsiteX19" fmla="*/ 2741143 w 6526530"/>
              <a:gd name="connsiteY19" fmla="*/ 523220 h 523220"/>
              <a:gd name="connsiteX20" fmla="*/ 2284285 w 6526530"/>
              <a:gd name="connsiteY20" fmla="*/ 523220 h 523220"/>
              <a:gd name="connsiteX21" fmla="*/ 1762163 w 6526530"/>
              <a:gd name="connsiteY21" fmla="*/ 523220 h 523220"/>
              <a:gd name="connsiteX22" fmla="*/ 1044245 w 6526530"/>
              <a:gd name="connsiteY22" fmla="*/ 523220 h 523220"/>
              <a:gd name="connsiteX23" fmla="*/ 0 w 6526530"/>
              <a:gd name="connsiteY23" fmla="*/ 523220 h 523220"/>
              <a:gd name="connsiteX24" fmla="*/ 0 w 6526530"/>
              <a:gd name="connsiteY2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26530" h="523220" fill="none" extrusionOk="0">
                <a:moveTo>
                  <a:pt x="0" y="0"/>
                </a:moveTo>
                <a:cubicBezTo>
                  <a:pt x="176261" y="3836"/>
                  <a:pt x="435995" y="-13418"/>
                  <a:pt x="587388" y="0"/>
                </a:cubicBezTo>
                <a:cubicBezTo>
                  <a:pt x="738781" y="13418"/>
                  <a:pt x="1040285" y="-14743"/>
                  <a:pt x="1174775" y="0"/>
                </a:cubicBezTo>
                <a:cubicBezTo>
                  <a:pt x="1309265" y="14743"/>
                  <a:pt x="1725443" y="25708"/>
                  <a:pt x="1957959" y="0"/>
                </a:cubicBezTo>
                <a:cubicBezTo>
                  <a:pt x="2190475" y="-25708"/>
                  <a:pt x="2196094" y="-3754"/>
                  <a:pt x="2414816" y="0"/>
                </a:cubicBezTo>
                <a:cubicBezTo>
                  <a:pt x="2633538" y="3754"/>
                  <a:pt x="2746274" y="8413"/>
                  <a:pt x="2936939" y="0"/>
                </a:cubicBezTo>
                <a:cubicBezTo>
                  <a:pt x="3127604" y="-8413"/>
                  <a:pt x="3201810" y="-14121"/>
                  <a:pt x="3459061" y="0"/>
                </a:cubicBezTo>
                <a:cubicBezTo>
                  <a:pt x="3716312" y="14121"/>
                  <a:pt x="3908036" y="3452"/>
                  <a:pt x="4176979" y="0"/>
                </a:cubicBezTo>
                <a:cubicBezTo>
                  <a:pt x="4445922" y="-3452"/>
                  <a:pt x="4460577" y="-2653"/>
                  <a:pt x="4633836" y="0"/>
                </a:cubicBezTo>
                <a:cubicBezTo>
                  <a:pt x="4807095" y="2653"/>
                  <a:pt x="4965066" y="-28591"/>
                  <a:pt x="5286489" y="0"/>
                </a:cubicBezTo>
                <a:cubicBezTo>
                  <a:pt x="5607912" y="28591"/>
                  <a:pt x="5596057" y="9982"/>
                  <a:pt x="5808612" y="0"/>
                </a:cubicBezTo>
                <a:cubicBezTo>
                  <a:pt x="6021167" y="-9982"/>
                  <a:pt x="6345025" y="-26022"/>
                  <a:pt x="6526530" y="0"/>
                </a:cubicBezTo>
                <a:cubicBezTo>
                  <a:pt x="6538053" y="182243"/>
                  <a:pt x="6509276" y="341890"/>
                  <a:pt x="6526530" y="523220"/>
                </a:cubicBezTo>
                <a:cubicBezTo>
                  <a:pt x="6394178" y="540031"/>
                  <a:pt x="6290591" y="512661"/>
                  <a:pt x="6069673" y="523220"/>
                </a:cubicBezTo>
                <a:cubicBezTo>
                  <a:pt x="5848755" y="533779"/>
                  <a:pt x="5494124" y="545930"/>
                  <a:pt x="5286489" y="523220"/>
                </a:cubicBezTo>
                <a:cubicBezTo>
                  <a:pt x="5078854" y="500510"/>
                  <a:pt x="5021265" y="510578"/>
                  <a:pt x="4829632" y="523220"/>
                </a:cubicBezTo>
                <a:cubicBezTo>
                  <a:pt x="4637999" y="535862"/>
                  <a:pt x="4427608" y="504104"/>
                  <a:pt x="4176979" y="523220"/>
                </a:cubicBezTo>
                <a:cubicBezTo>
                  <a:pt x="3926350" y="542336"/>
                  <a:pt x="3840184" y="501544"/>
                  <a:pt x="3720122" y="523220"/>
                </a:cubicBezTo>
                <a:cubicBezTo>
                  <a:pt x="3600060" y="544896"/>
                  <a:pt x="3319951" y="510079"/>
                  <a:pt x="3198000" y="523220"/>
                </a:cubicBezTo>
                <a:cubicBezTo>
                  <a:pt x="3076049" y="536361"/>
                  <a:pt x="2862195" y="502687"/>
                  <a:pt x="2741143" y="523220"/>
                </a:cubicBezTo>
                <a:cubicBezTo>
                  <a:pt x="2620091" y="543753"/>
                  <a:pt x="2418693" y="534633"/>
                  <a:pt x="2284285" y="523220"/>
                </a:cubicBezTo>
                <a:cubicBezTo>
                  <a:pt x="2149877" y="511807"/>
                  <a:pt x="2014439" y="528484"/>
                  <a:pt x="1762163" y="523220"/>
                </a:cubicBezTo>
                <a:cubicBezTo>
                  <a:pt x="1509887" y="517956"/>
                  <a:pt x="1360746" y="500699"/>
                  <a:pt x="1044245" y="523220"/>
                </a:cubicBezTo>
                <a:cubicBezTo>
                  <a:pt x="727744" y="545741"/>
                  <a:pt x="254090" y="507320"/>
                  <a:pt x="0" y="523220"/>
                </a:cubicBezTo>
                <a:cubicBezTo>
                  <a:pt x="6629" y="382594"/>
                  <a:pt x="13658" y="168660"/>
                  <a:pt x="0" y="0"/>
                </a:cubicBezTo>
                <a:close/>
              </a:path>
              <a:path w="6526530" h="523220" stroke="0" extrusionOk="0">
                <a:moveTo>
                  <a:pt x="0" y="0"/>
                </a:moveTo>
                <a:cubicBezTo>
                  <a:pt x="169409" y="-27380"/>
                  <a:pt x="327667" y="9730"/>
                  <a:pt x="587388" y="0"/>
                </a:cubicBezTo>
                <a:cubicBezTo>
                  <a:pt x="847109" y="-9730"/>
                  <a:pt x="965781" y="-13092"/>
                  <a:pt x="1305306" y="0"/>
                </a:cubicBezTo>
                <a:cubicBezTo>
                  <a:pt x="1644831" y="13092"/>
                  <a:pt x="1684966" y="-20196"/>
                  <a:pt x="1957959" y="0"/>
                </a:cubicBezTo>
                <a:cubicBezTo>
                  <a:pt x="2230952" y="20196"/>
                  <a:pt x="2387295" y="-16215"/>
                  <a:pt x="2741143" y="0"/>
                </a:cubicBezTo>
                <a:cubicBezTo>
                  <a:pt x="3094991" y="16215"/>
                  <a:pt x="3219556" y="8282"/>
                  <a:pt x="3459061" y="0"/>
                </a:cubicBezTo>
                <a:cubicBezTo>
                  <a:pt x="3698566" y="-8282"/>
                  <a:pt x="3792855" y="-21995"/>
                  <a:pt x="3981183" y="0"/>
                </a:cubicBezTo>
                <a:cubicBezTo>
                  <a:pt x="4169511" y="21995"/>
                  <a:pt x="4319797" y="-22227"/>
                  <a:pt x="4503306" y="0"/>
                </a:cubicBezTo>
                <a:cubicBezTo>
                  <a:pt x="4686815" y="22227"/>
                  <a:pt x="4843039" y="-26059"/>
                  <a:pt x="5025428" y="0"/>
                </a:cubicBezTo>
                <a:cubicBezTo>
                  <a:pt x="5207817" y="26059"/>
                  <a:pt x="5424253" y="16836"/>
                  <a:pt x="5547550" y="0"/>
                </a:cubicBezTo>
                <a:cubicBezTo>
                  <a:pt x="5670847" y="-16836"/>
                  <a:pt x="6209669" y="-19532"/>
                  <a:pt x="6526530" y="0"/>
                </a:cubicBezTo>
                <a:cubicBezTo>
                  <a:pt x="6529264" y="186993"/>
                  <a:pt x="6503422" y="414579"/>
                  <a:pt x="6526530" y="523220"/>
                </a:cubicBezTo>
                <a:cubicBezTo>
                  <a:pt x="6233919" y="530023"/>
                  <a:pt x="6162675" y="546409"/>
                  <a:pt x="5873877" y="523220"/>
                </a:cubicBezTo>
                <a:cubicBezTo>
                  <a:pt x="5585079" y="500031"/>
                  <a:pt x="5341146" y="552378"/>
                  <a:pt x="5155959" y="523220"/>
                </a:cubicBezTo>
                <a:cubicBezTo>
                  <a:pt x="4970772" y="494062"/>
                  <a:pt x="4821033" y="510956"/>
                  <a:pt x="4699102" y="523220"/>
                </a:cubicBezTo>
                <a:cubicBezTo>
                  <a:pt x="4577171" y="535484"/>
                  <a:pt x="4130509" y="533110"/>
                  <a:pt x="3981183" y="523220"/>
                </a:cubicBezTo>
                <a:cubicBezTo>
                  <a:pt x="3831857" y="513330"/>
                  <a:pt x="3600036" y="544921"/>
                  <a:pt x="3393796" y="523220"/>
                </a:cubicBezTo>
                <a:cubicBezTo>
                  <a:pt x="3187556" y="501519"/>
                  <a:pt x="3026138" y="507393"/>
                  <a:pt x="2806408" y="523220"/>
                </a:cubicBezTo>
                <a:cubicBezTo>
                  <a:pt x="2586678" y="539047"/>
                  <a:pt x="2523884" y="499732"/>
                  <a:pt x="2284286" y="523220"/>
                </a:cubicBezTo>
                <a:cubicBezTo>
                  <a:pt x="2044688" y="546708"/>
                  <a:pt x="1768182" y="517623"/>
                  <a:pt x="1501102" y="523220"/>
                </a:cubicBezTo>
                <a:cubicBezTo>
                  <a:pt x="1234022" y="528817"/>
                  <a:pt x="1205813" y="526353"/>
                  <a:pt x="1044245" y="523220"/>
                </a:cubicBezTo>
                <a:cubicBezTo>
                  <a:pt x="882677" y="520087"/>
                  <a:pt x="495338" y="519015"/>
                  <a:pt x="0" y="523220"/>
                </a:cubicBezTo>
                <a:cubicBezTo>
                  <a:pt x="-22633" y="266276"/>
                  <a:pt x="20054" y="126918"/>
                  <a:pt x="0" y="0"/>
                </a:cubicBezTo>
                <a:close/>
              </a:path>
            </a:pathLst>
          </a:custGeom>
          <a:solidFill>
            <a:schemeClr val="accent5">
              <a:lumMod val="40000"/>
              <a:lumOff val="6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algn="ctr" defTabSz="1218804"/>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Khoảng</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từ</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mắt</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đến</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vở</a:t>
            </a:r>
            <a:r>
              <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 25 – </a:t>
            </a:r>
            <a:r>
              <a:rPr lang="en-US" sz="2800" dirty="0" err="1">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rPr>
              <a:t>30cm</a:t>
            </a:r>
            <a:endParaRPr lang="en-US" sz="2800" dirty="0">
              <a:solidFill>
                <a:srgbClr val="1F497D">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904568" y="423245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algn="ctr" defTabSz="609402"/>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1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tay</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cầm</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viết</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1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tay</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giữ</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trang</a:t>
            </a:r>
            <a:r>
              <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3199" dirty="0" err="1">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rPr>
              <a:t>vở</a:t>
            </a:r>
            <a:endParaRPr lang="en-US" sz="3199" dirty="0">
              <a:solidFill>
                <a:srgbClr val="9BBB59">
                  <a:lumMod val="5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9BBB59">
                    <a:lumMod val="50000"/>
                  </a:srgbClr>
                </a:solidFill>
                <a:latin typeface="Calibri"/>
                <a:ea typeface="微软雅黑"/>
                <a:cs typeface="Calibri" panose="020F0502020204030204" pitchFamily="34" charset="0"/>
              </a:rPr>
              <a:t>Chữ</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viết</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rõ</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ràng</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sạch</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đẹp</a:t>
            </a:r>
            <a:endParaRPr lang="en-US" sz="4265" dirty="0">
              <a:solidFill>
                <a:srgbClr val="9BBB59">
                  <a:lumMod val="50000"/>
                </a:srgbClr>
              </a:solidFill>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668962"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6250" y="217980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1993650" y="1564186"/>
            <a:ext cx="7984739" cy="1405000"/>
          </a:xfrm>
          <a:prstGeom prst="rect">
            <a:avLst/>
          </a:prstGeom>
          <a:noFill/>
        </p:spPr>
        <p:txBody>
          <a:bodyPr wrap="square">
            <a:spAutoFit/>
          </a:bodyPr>
          <a:lstStyle/>
          <a:p>
            <a:pPr algn="ctr" defTabSz="1218804">
              <a:defRPr/>
            </a:pPr>
            <a:r>
              <a:rPr lang="en-US" sz="4265" b="1" dirty="0" err="1">
                <a:solidFill>
                  <a:srgbClr val="C00000"/>
                </a:solidFill>
                <a:latin typeface="Cambria" panose="02040503050406030204" pitchFamily="18" charset="0"/>
                <a:ea typeface="Cambria" panose="02040503050406030204" pitchFamily="18" charset="0"/>
              </a:rPr>
              <a:t>Em</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hãy</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tự</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đánh</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giá</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phần</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trình</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bày</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của</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mình</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và</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của</a:t>
            </a:r>
            <a:r>
              <a:rPr lang="en-US" sz="4265" b="1" dirty="0">
                <a:solidFill>
                  <a:srgbClr val="C00000"/>
                </a:solidFill>
                <a:latin typeface="Cambria" panose="02040503050406030204" pitchFamily="18" charset="0"/>
                <a:ea typeface="Cambria" panose="02040503050406030204" pitchFamily="18" charset="0"/>
              </a:rPr>
              <a:t> </a:t>
            </a:r>
            <a:r>
              <a:rPr lang="en-US" sz="4265" b="1" dirty="0" err="1">
                <a:solidFill>
                  <a:srgbClr val="C00000"/>
                </a:solidFill>
                <a:latin typeface="Cambria" panose="02040503050406030204" pitchFamily="18" charset="0"/>
                <a:ea typeface="Cambria" panose="02040503050406030204" pitchFamily="18" charset="0"/>
              </a:rPr>
              <a:t>bạn</a:t>
            </a:r>
            <a:endParaRPr lang="en-US" sz="4265" b="1" dirty="0">
              <a:solidFill>
                <a:srgbClr val="C00000"/>
              </a:solidFill>
              <a:latin typeface="Cambria" panose="02040503050406030204" pitchFamily="18" charset="0"/>
              <a:ea typeface="Cambria" panose="02040503050406030204" pitchFamily="18" charset="0"/>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8729677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12" name="组合 12">
            <a:extLst>
              <a:ext uri="{FF2B5EF4-FFF2-40B4-BE49-F238E27FC236}">
                <a16:creationId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a16="http://schemas.microsoft.com/office/drawing/2014/main" id="{4C1FE378-DBA2-4186-A90A-3881C6ABF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a16="http://schemas.microsoft.com/office/drawing/2014/main" id="{5E8E99E0-301B-4C55-9B9D-DE264C7FEF7A}"/>
                </a:ext>
              </a:extLst>
            </p:cNvPr>
            <p:cNvSpPr/>
            <p:nvPr/>
          </p:nvSpPr>
          <p:spPr>
            <a:xfrm>
              <a:off x="1181100" y="3295650"/>
              <a:ext cx="90868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xiêu</a:t>
              </a:r>
              <a:endParaRPr lang="en-US" sz="2000" dirty="0">
                <a:solidFill>
                  <a:srgbClr val="002060"/>
                </a:solidFill>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820BFD13-0C70-4694-B71C-747C46CB491C}"/>
                </a:ext>
              </a:extLst>
            </p:cNvPr>
            <p:cNvSpPr/>
            <p:nvPr/>
          </p:nvSpPr>
          <p:spPr>
            <a:xfrm>
              <a:off x="2771775" y="3038475"/>
              <a:ext cx="92964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siêu</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a16="http://schemas.microsoft.com/office/drawing/2014/main" id="{F0E40B61-F9AB-4FA1-9DB7-7B3E4C81D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sôi</a:t>
              </a:r>
              <a:endParaRPr lang="en-US" sz="2000" dirty="0">
                <a:solidFill>
                  <a:srgbClr val="002060"/>
                </a:solidFill>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xôi</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a16="http://schemas.microsoft.com/office/drawing/2014/main" id="{6FC454E9-7DFE-47F0-A4CD-4BD830813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a16="http://schemas.microsoft.com/office/drawing/2014/main" id="{9AF5AA1A-814E-4E13-896D-C7C4C2A28528}"/>
                </a:ext>
              </a:extLst>
            </p:cNvPr>
            <p:cNvSpPr/>
            <p:nvPr/>
          </p:nvSpPr>
          <p:spPr>
            <a:xfrm>
              <a:off x="1102996" y="3295650"/>
              <a:ext cx="94488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sinh</a:t>
              </a:r>
              <a:endParaRPr lang="en-US" sz="2000" dirty="0">
                <a:solidFill>
                  <a:srgbClr val="002060"/>
                </a:solidFill>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xinh</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a16="http://schemas.microsoft.com/office/drawing/2014/main" id="{EFD0132B-87FC-4CC7-990E-C75D7A28A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sử</a:t>
              </a:r>
              <a:endParaRPr lang="en-US" sz="2000" dirty="0">
                <a:solidFill>
                  <a:srgbClr val="002060"/>
                </a:solidFill>
                <a:latin typeface="Cambria" panose="02040503050406030204" pitchFamily="18" charset="0"/>
                <a:ea typeface="Cambria" panose="02040503050406030204" pitchFamily="18" charset="0"/>
              </a:endParaRPr>
            </a:p>
          </p:txBody>
        </p:sp>
        <p:sp>
          <p:nvSpPr>
            <p:cNvPr id="38" name="Oval 37">
              <a:extLst>
                <a:ext uri="{FF2B5EF4-FFF2-40B4-BE49-F238E27FC236}">
                  <a16:creationId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xử</a:t>
              </a:r>
              <a:endParaRPr lang="en-US" sz="2000" dirty="0">
                <a:solidFill>
                  <a:srgbClr val="002060"/>
                </a:solidFill>
                <a:latin typeface="Cambria" panose="02040503050406030204" pitchFamily="18" charset="0"/>
                <a:ea typeface="Cambria" panose="02040503050406030204" pitchFamily="18" charset="0"/>
              </a:endParaRPr>
            </a:p>
          </p:txBody>
        </p:sp>
      </p:grpSp>
      <p:sp>
        <p:nvSpPr>
          <p:cNvPr id="39" name="Rectangle 38">
            <a:extLst>
              <a:ext uri="{FF2B5EF4-FFF2-40B4-BE49-F238E27FC236}">
                <a16:creationId xmlns:a16="http://schemas.microsoft.com/office/drawing/2014/main" id="{76717A99-EBD4-4D43-A3E6-7F2A2CAC2AD9}"/>
              </a:ext>
            </a:extLst>
          </p:cNvPr>
          <p:cNvSpPr/>
          <p:nvPr/>
        </p:nvSpPr>
        <p:spPr>
          <a:xfrm>
            <a:off x="2775538" y="1552199"/>
            <a:ext cx="7442882" cy="1200329"/>
          </a:xfrm>
          <a:custGeom>
            <a:avLst/>
            <a:gdLst>
              <a:gd name="connsiteX0" fmla="*/ 0 w 7442882"/>
              <a:gd name="connsiteY0" fmla="*/ 0 h 1200329"/>
              <a:gd name="connsiteX1" fmla="*/ 7442882 w 7442882"/>
              <a:gd name="connsiteY1" fmla="*/ 0 h 1200329"/>
              <a:gd name="connsiteX2" fmla="*/ 7442882 w 7442882"/>
              <a:gd name="connsiteY2" fmla="*/ 1200329 h 1200329"/>
              <a:gd name="connsiteX3" fmla="*/ 0 w 7442882"/>
              <a:gd name="connsiteY3" fmla="*/ 1200329 h 1200329"/>
              <a:gd name="connsiteX4" fmla="*/ 0 w 744288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882" h="1200329" fill="none" extrusionOk="0">
                <a:moveTo>
                  <a:pt x="0" y="0"/>
                </a:moveTo>
                <a:cubicBezTo>
                  <a:pt x="1317235" y="-108347"/>
                  <a:pt x="6582114" y="-22314"/>
                  <a:pt x="7442882" y="0"/>
                </a:cubicBezTo>
                <a:cubicBezTo>
                  <a:pt x="7426388" y="259548"/>
                  <a:pt x="7345502" y="821022"/>
                  <a:pt x="7442882" y="1200329"/>
                </a:cubicBezTo>
                <a:cubicBezTo>
                  <a:pt x="3907854" y="1340548"/>
                  <a:pt x="2428933" y="1287250"/>
                  <a:pt x="0" y="1200329"/>
                </a:cubicBezTo>
                <a:cubicBezTo>
                  <a:pt x="-75968" y="763038"/>
                  <a:pt x="29721" y="558595"/>
                  <a:pt x="0" y="0"/>
                </a:cubicBezTo>
                <a:close/>
              </a:path>
              <a:path w="7442882" h="1200329" stroke="0" extrusionOk="0">
                <a:moveTo>
                  <a:pt x="0" y="0"/>
                </a:moveTo>
                <a:cubicBezTo>
                  <a:pt x="1297577" y="-89055"/>
                  <a:pt x="5233833" y="83564"/>
                  <a:pt x="7442882" y="0"/>
                </a:cubicBezTo>
                <a:cubicBezTo>
                  <a:pt x="7538354" y="128244"/>
                  <a:pt x="7404257" y="610468"/>
                  <a:pt x="7442882" y="1200329"/>
                </a:cubicBezTo>
                <a:cubicBezTo>
                  <a:pt x="3803849" y="1323772"/>
                  <a:pt x="1446723"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 Sôi nổi</a:t>
            </a:r>
          </a:p>
          <a:p>
            <a:pPr defTabSz="1218804"/>
            <a:r>
              <a:rPr lang="fi-FI"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CCC50F79-D764-91DA-D14A-FEA2B1992E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287577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rPr>
              <a:t>THẢO LUẬN NHÓM</a:t>
            </a:r>
          </a:p>
        </p:txBody>
      </p:sp>
      <p:pic>
        <p:nvPicPr>
          <p:cNvPr id="17" name="Picture 16" descr="A picture containing toy, doll&#10;&#10;Description automatically generated">
            <a:extLst>
              <a:ext uri="{FF2B5EF4-FFF2-40B4-BE49-F238E27FC236}">
                <a16:creationId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grpSp>
        <p:sp>
          <p:nvSpPr>
            <p:cNvPr id="21" name="TextBox 15">
              <a:extLst>
                <a:ext uri="{FF2B5EF4-FFF2-40B4-BE49-F238E27FC236}">
                  <a16:creationId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Đặt câu với 2 từ đã ghép được.</a:t>
              </a:r>
              <a:endParaRPr lang="en-US" sz="3200" b="1" kern="1200" dirty="0">
                <a:solidFill>
                  <a:schemeClr val="tx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grpSp>
        </p:grpSp>
        <p:sp>
          <p:nvSpPr>
            <p:cNvPr id="25" name="TextBox 23">
              <a:extLst>
                <a:ext uri="{FF2B5EF4-FFF2-40B4-BE49-F238E27FC236}">
                  <a16:creationId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Tìm các tiếng ghép được với mỗi tiếng để tạo từ</a:t>
              </a:r>
              <a:endParaRPr lang="en-US" sz="3200" b="1" kern="1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1764030" y="119596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Liêu xiêu – </a:t>
            </a:r>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Ông lão say rượu đi liêu xiêu.</a:t>
            </a:r>
            <a:endParaRPr kumimoji="0" lang="fi-FI" sz="3600" b="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descr="A cartoon of a person holding a bottle&#10;&#10;AI-generated content may be incorrect.">
            <a:extLst>
              <a:ext uri="{FF2B5EF4-FFF2-40B4-BE49-F238E27FC236}">
                <a16:creationId xmlns:a16="http://schemas.microsoft.com/office/drawing/2014/main" id="{252CADCC-C1B1-9445-535C-6A54DF47ADEB}"/>
              </a:ext>
            </a:extLst>
          </p:cNvPr>
          <p:cNvPicPr>
            <a:picLocks noChangeAspect="1"/>
          </p:cNvPicPr>
          <p:nvPr/>
        </p:nvPicPr>
        <p:blipFill>
          <a:blip r:embed="rId2"/>
          <a:stretch>
            <a:fillRect/>
          </a:stretch>
        </p:blipFill>
        <p:spPr>
          <a:xfrm>
            <a:off x="2834640" y="2127250"/>
            <a:ext cx="6598920" cy="4399280"/>
          </a:xfrm>
          <a:prstGeom prst="rect">
            <a:avLst/>
          </a:prstGeom>
        </p:spPr>
      </p:pic>
    </p:spTree>
    <p:extLst>
      <p:ext uri="{BB962C8B-B14F-4D97-AF65-F5344CB8AC3E}">
        <p14:creationId xmlns:p14="http://schemas.microsoft.com/office/powerpoint/2010/main" val="168944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BAB2-4D8E-06DF-04C1-9D9C1183EF2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D56E3B3-96FD-8330-A18B-4F7F94296870}"/>
              </a:ext>
            </a:extLst>
          </p:cNvPr>
          <p:cNvSpPr/>
          <p:nvPr/>
        </p:nvSpPr>
        <p:spPr>
          <a:xfrm>
            <a:off x="1764030" y="119596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Siêu nhân – </a:t>
            </a:r>
            <a:r>
              <a:rPr lang="vi-VN"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Tớ rất thích xem phim siêu nhân!</a:t>
            </a:r>
            <a:endParaRPr kumimoji="0" lang="fi-FI" sz="360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19 Phim Siêu Nhân Biến Hình Hay, Mới Nhất 2023 Không Thể Bỏ Lỡ | Nguyễn Kim  Blog">
            <a:extLst>
              <a:ext uri="{FF2B5EF4-FFF2-40B4-BE49-F238E27FC236}">
                <a16:creationId xmlns:a16="http://schemas.microsoft.com/office/drawing/2014/main" id="{86AF9A88-E01F-FC7F-6594-BB363B2FB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768" y="2006918"/>
            <a:ext cx="7106503" cy="399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43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E079-616A-DA64-093E-8AC6F36979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C448315-2559-1AA9-2FBD-EC917C1C8808}"/>
              </a:ext>
            </a:extLst>
          </p:cNvPr>
          <p:cNvSpPr/>
          <p:nvPr/>
        </p:nvSpPr>
        <p:spPr>
          <a:xfrm>
            <a:off x="1764030" y="119596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Sôi nổi –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Cả</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lớp</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học</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tập</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rất</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sôi</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nổi</a:t>
            </a:r>
            <a:r>
              <a:rPr lang="en-US"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Làm Thế Nào Để Tạo Không Khí Lớp Học Sôi Động?">
            <a:extLst>
              <a:ext uri="{FF2B5EF4-FFF2-40B4-BE49-F238E27FC236}">
                <a16:creationId xmlns:a16="http://schemas.microsoft.com/office/drawing/2014/main" id="{3E7CF8F2-D2C1-188F-FF99-F8F3BF76A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170" y="2048826"/>
            <a:ext cx="5436870" cy="407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765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1578A-F422-E6B3-C930-DAA98C8383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6F3A857-F24F-FF43-3FE5-8612586F5A09}"/>
              </a:ext>
            </a:extLst>
          </p:cNvPr>
          <p:cNvSpPr/>
          <p:nvPr/>
        </p:nvSpPr>
        <p:spPr>
          <a:xfrm>
            <a:off x="1497330" y="1195964"/>
            <a:ext cx="10081260" cy="646331"/>
          </a:xfrm>
          <a:custGeom>
            <a:avLst/>
            <a:gdLst>
              <a:gd name="connsiteX0" fmla="*/ 0 w 10081260"/>
              <a:gd name="connsiteY0" fmla="*/ 0 h 646331"/>
              <a:gd name="connsiteX1" fmla="*/ 10081260 w 10081260"/>
              <a:gd name="connsiteY1" fmla="*/ 0 h 646331"/>
              <a:gd name="connsiteX2" fmla="*/ 10081260 w 10081260"/>
              <a:gd name="connsiteY2" fmla="*/ 646331 h 646331"/>
              <a:gd name="connsiteX3" fmla="*/ 0 w 10081260"/>
              <a:gd name="connsiteY3" fmla="*/ 646331 h 646331"/>
              <a:gd name="connsiteX4" fmla="*/ 0 w 1008126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260" h="646331" fill="none" extrusionOk="0">
                <a:moveTo>
                  <a:pt x="0" y="0"/>
                </a:moveTo>
                <a:cubicBezTo>
                  <a:pt x="4630670" y="-108347"/>
                  <a:pt x="8327763" y="-22314"/>
                  <a:pt x="10081260" y="0"/>
                </a:cubicBezTo>
                <a:cubicBezTo>
                  <a:pt x="10114626" y="167196"/>
                  <a:pt x="10050360" y="538725"/>
                  <a:pt x="10081260" y="646331"/>
                </a:cubicBezTo>
                <a:cubicBezTo>
                  <a:pt x="8517481" y="786550"/>
                  <a:pt x="3760560" y="733252"/>
                  <a:pt x="0" y="646331"/>
                </a:cubicBezTo>
                <a:cubicBezTo>
                  <a:pt x="-42728" y="490665"/>
                  <a:pt x="46341" y="102187"/>
                  <a:pt x="0" y="0"/>
                </a:cubicBezTo>
                <a:close/>
              </a:path>
              <a:path w="10081260" h="646331" stroke="0" extrusionOk="0">
                <a:moveTo>
                  <a:pt x="0" y="0"/>
                </a:moveTo>
                <a:cubicBezTo>
                  <a:pt x="3116763" y="-89055"/>
                  <a:pt x="6445587" y="83564"/>
                  <a:pt x="10081260" y="0"/>
                </a:cubicBezTo>
                <a:cubicBezTo>
                  <a:pt x="10126872" y="251455"/>
                  <a:pt x="10026015" y="478362"/>
                  <a:pt x="10081260" y="646331"/>
                </a:cubicBezTo>
                <a:cubicBezTo>
                  <a:pt x="7173735" y="769774"/>
                  <a:pt x="145605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Xôi gấc – Mỗi ngày, tớ đều ăn sáng với xôi gấc.</a:t>
            </a:r>
            <a:endParaRPr kumimoji="0" lang="fi-FI" sz="3600" b="0" i="0" u="none" strike="noStrike" kern="120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098" name="Picture 2" descr="Xôi Gấc Ngon">
            <a:extLst>
              <a:ext uri="{FF2B5EF4-FFF2-40B4-BE49-F238E27FC236}">
                <a16:creationId xmlns:a16="http://schemas.microsoft.com/office/drawing/2014/main" id="{96828B77-4300-5237-A8B0-B776383E9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580" y="197167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898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12" name="组合 12">
            <a:extLst>
              <a:ext uri="{FF2B5EF4-FFF2-40B4-BE49-F238E27FC236}">
                <a16:creationId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sp>
        <p:nvSpPr>
          <p:cNvPr id="28" name="TextBox 27">
            <a:extLst>
              <a:ext uri="{FF2B5EF4-FFF2-40B4-BE49-F238E27FC236}">
                <a16:creationId xmlns:a16="http://schemas.microsoft.com/office/drawing/2014/main" id="{46BF34D5-C8ED-43F4-8D54-35A5D16E1C69}"/>
              </a:ext>
            </a:extLst>
          </p:cNvPr>
          <p:cNvSpPr txBox="1"/>
          <p:nvPr/>
        </p:nvSpPr>
        <p:spPr>
          <a:xfrm>
            <a:off x="1522376" y="215376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a16="http://schemas.microsoft.com/office/drawing/2014/main" id="{7364AA8D-FBA5-4B8C-BA69-177775FC669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68343" y="266898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a16="http://schemas.microsoft.com/office/drawing/2014/main" id="{5CD90234-6092-43F4-AC6F-D3BA3CC13C0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382124" y="320719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a16="http://schemas.microsoft.com/office/drawing/2014/main" id="{4C771A30-F71C-470F-84C1-B6A6ED5B010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85139" y="378505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a16="http://schemas.microsoft.com/office/drawing/2014/main" id="{5B0094AE-8344-45F1-BF36-F54C1A6D624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12510" y="434440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337B-016B-5C67-D270-07CA0FB670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FDE4620-CB1C-49D7-BAC8-ED50E650A5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881" y="-36254"/>
            <a:ext cx="12188238" cy="6855884"/>
          </a:xfrm>
          <a:prstGeom prst="rect">
            <a:avLst/>
          </a:prstGeom>
        </p:spPr>
      </p:pic>
      <p:pic>
        <p:nvPicPr>
          <p:cNvPr id="3" name="Graphic 2">
            <a:extLst>
              <a:ext uri="{FF2B5EF4-FFF2-40B4-BE49-F238E27FC236}">
                <a16:creationId xmlns:a16="http://schemas.microsoft.com/office/drawing/2014/main" id="{82A1271F-B14C-3827-45A7-40FD49770D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pic>
        <p:nvPicPr>
          <p:cNvPr id="6" name="Picture 5" descr="A yellow and pink text on a black background&#10;&#10;AI-generated content may be incorrect.">
            <a:extLst>
              <a:ext uri="{FF2B5EF4-FFF2-40B4-BE49-F238E27FC236}">
                <a16:creationId xmlns:a16="http://schemas.microsoft.com/office/drawing/2014/main" id="{29596257-5C46-56E5-A6C4-39E23F7E5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05565">
            <a:off x="3436215" y="987408"/>
            <a:ext cx="5524958" cy="1855901"/>
          </a:xfrm>
          <a:prstGeom prst="rect">
            <a:avLst/>
          </a:prstGeom>
        </p:spPr>
      </p:pic>
    </p:spTree>
    <p:extLst>
      <p:ext uri="{BB962C8B-B14F-4D97-AF65-F5344CB8AC3E}">
        <p14:creationId xmlns:p14="http://schemas.microsoft.com/office/powerpoint/2010/main" val="8951149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2">
            <a:extLst>
              <a:ext uri="{FF2B5EF4-FFF2-40B4-BE49-F238E27FC236}">
                <a16:creationId xmlns:a16="http://schemas.microsoft.com/office/drawing/2014/main" id="{33AAF30E-2A68-49EC-A01D-38CF6E6BE66D}"/>
              </a:ext>
            </a:extLst>
          </p:cNvPr>
          <p:cNvGrpSpPr/>
          <p:nvPr/>
        </p:nvGrpSpPr>
        <p:grpSpPr>
          <a:xfrm>
            <a:off x="1676400" y="518070"/>
            <a:ext cx="9477375" cy="1672679"/>
            <a:chOff x="1828800" y="932844"/>
            <a:chExt cx="8382000" cy="4992311"/>
          </a:xfrm>
          <a:effectLst>
            <a:outerShdw blurRad="50800" dist="38100" dir="5400000" algn="t" rotWithShape="0">
              <a:prstClr val="black">
                <a:alpha val="40000"/>
              </a:prstClr>
            </a:outerShdw>
          </a:effectLst>
        </p:grpSpPr>
        <p:sp>
          <p:nvSpPr>
            <p:cNvPr id="9" name="圆角矩形 16">
              <a:extLst>
                <a:ext uri="{FF2B5EF4-FFF2-40B4-BE49-F238E27FC236}">
                  <a16:creationId xmlns:a16="http://schemas.microsoft.com/office/drawing/2014/main" id="{7F0EA441-6D7B-47D3-8D43-B4E84DC9C31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圆角矩形 17">
              <a:extLst>
                <a:ext uri="{FF2B5EF4-FFF2-40B4-BE49-F238E27FC236}">
                  <a16:creationId xmlns:a16="http://schemas.microsoft.com/office/drawing/2014/main" id="{51A0B8EE-3190-49F4-BE85-59D80021BA34}"/>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1" name="TextBox 10">
            <a:extLst>
              <a:ext uri="{FF2B5EF4-FFF2-40B4-BE49-F238E27FC236}">
                <a16:creationId xmlns:a16="http://schemas.microsoft.com/office/drawing/2014/main" id="{7071C46E-5908-4138-9028-C69C3B36E3FB}"/>
              </a:ext>
            </a:extLst>
          </p:cNvPr>
          <p:cNvSpPr txBox="1"/>
          <p:nvPr/>
        </p:nvSpPr>
        <p:spPr>
          <a:xfrm>
            <a:off x="1895475" y="505155"/>
            <a:ext cx="9020175" cy="1569660"/>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 Làm một tấm thiệp nhỏ, trang trí thật đẹp. Viết những lời thể hiện tình cảm yêu thương hoặc lòng biết ơn của em dành tặng cho một người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26" name="Picture 2" descr="Viết trang 101 Tiếng Việt lớp 3 Tập 1 | Kết nối tri thức ">
            <a:extLst>
              <a:ext uri="{FF2B5EF4-FFF2-40B4-BE49-F238E27FC236}">
                <a16:creationId xmlns:a16="http://schemas.microsoft.com/office/drawing/2014/main" id="{6A952BAA-13A1-49A0-84A2-FE7B194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2310120"/>
            <a:ext cx="5448300" cy="383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385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97167"/>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7" name="Picture 6">
            <a:extLst>
              <a:ext uri="{FF2B5EF4-FFF2-40B4-BE49-F238E27FC236}">
                <a16:creationId xmlns:a16="http://schemas.microsoft.com/office/drawing/2014/main" id="{4B04935C-1E70-1165-00C8-DA5347C6BA32}"/>
              </a:ext>
            </a:extLst>
          </p:cNvPr>
          <p:cNvPicPr>
            <a:picLocks noChangeAspect="1"/>
          </p:cNvPicPr>
          <p:nvPr/>
        </p:nvPicPr>
        <p:blipFill>
          <a:blip r:embed="rId8"/>
          <a:stretch>
            <a:fillRect/>
          </a:stretch>
        </p:blipFill>
        <p:spPr>
          <a:xfrm>
            <a:off x="2765584" y="297167"/>
            <a:ext cx="8248603" cy="4328535"/>
          </a:xfrm>
          <a:prstGeom prst="rect">
            <a:avLst/>
          </a:prstGeom>
        </p:spPr>
      </p:pic>
      <p:pic>
        <p:nvPicPr>
          <p:cNvPr id="9" name="图片 9">
            <a:extLst>
              <a:ext uri="{FF2B5EF4-FFF2-40B4-BE49-F238E27FC236}">
                <a16:creationId xmlns:a16="http://schemas.microsoft.com/office/drawing/2014/main" id="{C462DE37-3961-A5DE-30E3-02CBE49C5A9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7155" r="16928"/>
          <a:stretch/>
        </p:blipFill>
        <p:spPr>
          <a:xfrm>
            <a:off x="602210" y="2187053"/>
            <a:ext cx="3545990" cy="4670947"/>
          </a:xfrm>
          <a:prstGeom prst="ellipse">
            <a:avLst/>
          </a:prstGeom>
        </p:spPr>
      </p:pic>
      <p:pic>
        <p:nvPicPr>
          <p:cNvPr id="4" name="图片 2">
            <a:extLst>
              <a:ext uri="{FF2B5EF4-FFF2-40B4-BE49-F238E27FC236}">
                <a16:creationId xmlns:a16="http://schemas.microsoft.com/office/drawing/2014/main" id="{BD05E129-5A18-2B7E-B42B-84F46B79CF3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8285211" y="4623966"/>
            <a:ext cx="4011085" cy="2368607"/>
          </a:xfrm>
          <a:prstGeom prst="rect">
            <a:avLst/>
          </a:prstGeom>
        </p:spPr>
      </p:pic>
    </p:spTree>
    <p:extLst>
      <p:ext uri="{BB962C8B-B14F-4D97-AF65-F5344CB8AC3E}">
        <p14:creationId xmlns:p14="http://schemas.microsoft.com/office/powerpoint/2010/main" val="22109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64912"/>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D35D736E-DAAE-F06B-DABA-23465895E9B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12" name="图片 9">
            <a:extLst>
              <a:ext uri="{FF2B5EF4-FFF2-40B4-BE49-F238E27FC236}">
                <a16:creationId xmlns:a16="http://schemas.microsoft.com/office/drawing/2014/main" id="{C486894E-659D-59E6-400E-FF9CE1514F82}"/>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7155" r="16928"/>
          <a:stretch/>
        </p:blipFill>
        <p:spPr>
          <a:xfrm flipH="1">
            <a:off x="9378765" y="3048000"/>
            <a:ext cx="2987398" cy="3935143"/>
          </a:xfrm>
          <a:prstGeom prst="ellipse">
            <a:avLst/>
          </a:prstGeom>
        </p:spPr>
      </p:pic>
      <p:pic>
        <p:nvPicPr>
          <p:cNvPr id="7" name="Picture 6">
            <a:extLst>
              <a:ext uri="{FF2B5EF4-FFF2-40B4-BE49-F238E27FC236}">
                <a16:creationId xmlns:a16="http://schemas.microsoft.com/office/drawing/2014/main" id="{B983A36A-CD6A-AC2B-92E6-B93D0C9816B3}"/>
              </a:ext>
            </a:extLst>
          </p:cNvPr>
          <p:cNvPicPr>
            <a:picLocks noChangeAspect="1"/>
          </p:cNvPicPr>
          <p:nvPr/>
        </p:nvPicPr>
        <p:blipFill>
          <a:blip r:embed="rId11"/>
          <a:stretch>
            <a:fillRect/>
          </a:stretch>
        </p:blipFill>
        <p:spPr>
          <a:xfrm>
            <a:off x="4454440" y="524186"/>
            <a:ext cx="4883319" cy="1603387"/>
          </a:xfrm>
          <a:prstGeom prst="rect">
            <a:avLst/>
          </a:prstGeom>
        </p:spPr>
      </p:pic>
      <p:pic>
        <p:nvPicPr>
          <p:cNvPr id="15" name="Picture 14">
            <a:extLst>
              <a:ext uri="{FF2B5EF4-FFF2-40B4-BE49-F238E27FC236}">
                <a16:creationId xmlns:a16="http://schemas.microsoft.com/office/drawing/2014/main" id="{5027F5F3-A45A-0167-6C83-4015547FAC06}"/>
              </a:ext>
            </a:extLst>
          </p:cNvPr>
          <p:cNvPicPr>
            <a:picLocks noChangeAspect="1"/>
          </p:cNvPicPr>
          <p:nvPr/>
        </p:nvPicPr>
        <p:blipFill>
          <a:blip r:embed="rId12"/>
          <a:stretch>
            <a:fillRect/>
          </a:stretch>
        </p:blipFill>
        <p:spPr>
          <a:xfrm>
            <a:off x="2988960" y="1796680"/>
            <a:ext cx="8431499" cy="2670279"/>
          </a:xfrm>
          <a:prstGeom prst="rect">
            <a:avLst/>
          </a:prstGeom>
        </p:spPr>
      </p:pic>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6624A411-B91A-57A7-CCF6-49E2D414F04B}"/>
              </a:ext>
            </a:extLst>
          </p:cNvPr>
          <p:cNvPicPr>
            <a:picLocks noChangeAspect="1"/>
          </p:cNvPicPr>
          <p:nvPr/>
        </p:nvPicPr>
        <p:blipFill>
          <a:blip r:embed="rId6"/>
          <a:stretch>
            <a:fillRect/>
          </a:stretch>
        </p:blipFill>
        <p:spPr>
          <a:xfrm>
            <a:off x="2578315" y="2292017"/>
            <a:ext cx="6761050" cy="1816765"/>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09B2F54D-C9A9-F046-E56E-C3390916F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4938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10320413" y="3905250"/>
            <a:ext cx="2033370" cy="2751304"/>
          </a:xfrm>
          <a:prstGeom prst="rect">
            <a:avLst/>
          </a:prstGeom>
        </p:spPr>
      </p:pic>
      <p:grpSp>
        <p:nvGrpSpPr>
          <p:cNvPr id="17" name="组合 295">
            <a:extLst>
              <a:ext uri="{FF2B5EF4-FFF2-40B4-BE49-F238E27FC236}">
                <a16:creationId xmlns:a16="http://schemas.microsoft.com/office/drawing/2014/main" id="{F987437D-772D-4E67-8102-1F45F2B9CDD3}"/>
              </a:ext>
            </a:extLst>
          </p:cNvPr>
          <p:cNvGrpSpPr/>
          <p:nvPr/>
        </p:nvGrpSpPr>
        <p:grpSpPr>
          <a:xfrm>
            <a:off x="4840170" y="898097"/>
            <a:ext cx="2833416" cy="827950"/>
            <a:chOff x="3976504" y="1939290"/>
            <a:chExt cx="4096068" cy="1363816"/>
          </a:xfrm>
        </p:grpSpPr>
        <p:sp>
          <p:nvSpPr>
            <p:cNvPr id="18" name="矩形: 圆角 296">
              <a:extLst>
                <a:ext uri="{FF2B5EF4-FFF2-40B4-BE49-F238E27FC236}">
                  <a16:creationId xmlns:a16="http://schemas.microsoft.com/office/drawing/2014/main" id="{B61E3638-3510-458B-A001-B5AD0183763E}"/>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mbria" panose="02040503050406030204" pitchFamily="18" charset="0"/>
                <a:ea typeface="宋体" panose="02010600030101010101" pitchFamily="2" charset="-122"/>
              </a:endParaRPr>
            </a:p>
          </p:txBody>
        </p:sp>
        <p:sp>
          <p:nvSpPr>
            <p:cNvPr id="19" name="矩形: 圆角 297">
              <a:extLst>
                <a:ext uri="{FF2B5EF4-FFF2-40B4-BE49-F238E27FC236}">
                  <a16:creationId xmlns:a16="http://schemas.microsoft.com/office/drawing/2014/main" id="{58186D5D-4F72-41E9-A67A-AD2176DFD20D}"/>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mbria" panose="02040503050406030204" pitchFamily="18" charset="0"/>
                <a:ea typeface="宋体" panose="02010600030101010101" pitchFamily="2" charset="-122"/>
              </a:endParaRPr>
            </a:p>
          </p:txBody>
        </p:sp>
      </p:grpSp>
      <p:sp>
        <p:nvSpPr>
          <p:cNvPr id="20" name="TextBox 19">
            <a:extLst>
              <a:ext uri="{FF2B5EF4-FFF2-40B4-BE49-F238E27FC236}">
                <a16:creationId xmlns:a16="http://schemas.microsoft.com/office/drawing/2014/main" id="{23CE5167-B86C-42ED-9313-F7F6B7793A17}"/>
              </a:ext>
            </a:extLst>
          </p:cNvPr>
          <p:cNvSpPr txBox="1"/>
          <p:nvPr/>
        </p:nvSpPr>
        <p:spPr>
          <a:xfrm>
            <a:off x="5076550" y="982417"/>
            <a:ext cx="6162373" cy="666657"/>
          </a:xfrm>
          <a:prstGeom prst="rect">
            <a:avLst/>
          </a:prstGeom>
          <a:noFill/>
        </p:spPr>
        <p:txBody>
          <a:bodyPr wrap="square">
            <a:spAutoFit/>
          </a:bodyPr>
          <a:lstStyle/>
          <a:p>
            <a:pPr defTabSz="1218804"/>
            <a:r>
              <a:rPr lang="en-US" sz="3732" dirty="0">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Nghe – </a:t>
            </a:r>
            <a:r>
              <a:rPr lang="en-US" sz="3732" dirty="0" err="1">
                <a:solidFill>
                  <a:srgbClr val="4F81BD">
                    <a:lumMod val="50000"/>
                  </a:srgbClr>
                </a:solidFill>
                <a:effectLst>
                  <a:glow rad="63500">
                    <a:srgbClr val="F79646">
                      <a:satMod val="175000"/>
                      <a:alpha val="40000"/>
                    </a:srgbClr>
                  </a:glow>
                </a:effectLst>
                <a:latin typeface="Cambria" panose="02040503050406030204" pitchFamily="18" charset="0"/>
                <a:ea typeface="Cambria" panose="02040503050406030204" pitchFamily="18" charset="0"/>
              </a:rPr>
              <a:t>viết</a:t>
            </a:r>
            <a:endParaRPr lang="en-US" sz="3732"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96A9837-6961-4D64-B9BB-4B80A6621E21}"/>
              </a:ext>
            </a:extLst>
          </p:cNvPr>
          <p:cNvSpPr txBox="1"/>
          <p:nvPr/>
        </p:nvSpPr>
        <p:spPr>
          <a:xfrm>
            <a:off x="4405163" y="1702635"/>
            <a:ext cx="6162373" cy="666657"/>
          </a:xfrm>
          <a:prstGeom prst="rect">
            <a:avLst/>
          </a:prstGeom>
          <a:noFill/>
        </p:spPr>
        <p:txBody>
          <a:bodyPr wrap="square">
            <a:spAutoFit/>
          </a:bodyPr>
          <a:lstStyle/>
          <a:p>
            <a:pPr defTabSz="1218804"/>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Kho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sách</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của</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ông</a:t>
            </a:r>
            <a:r>
              <a:rPr lang="en-US" sz="3732"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prstClr val="white"/>
                </a:solidFill>
                <a:latin typeface="Cambria" panose="02040503050406030204" pitchFamily="18" charset="0"/>
                <a:ea typeface="Cambria" panose="02040503050406030204" pitchFamily="18" charset="0"/>
                <a:cs typeface="Calibri" panose="020F0502020204030204" pitchFamily="34" charset="0"/>
              </a:rPr>
              <a:t>bà</a:t>
            </a:r>
            <a:endParaRPr lang="en-US" sz="3732" dirty="0">
              <a:solidFill>
                <a:prstClr val="white"/>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2079998" y="2397751"/>
            <a:ext cx="8568952" cy="2553776"/>
          </a:xfrm>
          <a:prstGeom prst="rect">
            <a:avLst/>
          </a:prstGeom>
          <a:noFill/>
        </p:spPr>
        <p:txBody>
          <a:bodyPr wrap="square">
            <a:spAutoFit/>
          </a:bodyPr>
          <a:lstStyle/>
          <a:p>
            <a:pPr algn="just" defTabSz="1218804"/>
            <a:r>
              <a:rPr lang="en-US" sz="2666" dirty="0">
                <a:solidFill>
                  <a:prstClr val="white"/>
                </a:solidFill>
                <a:latin typeface="Cambria" panose="02040503050406030204" pitchFamily="18" charset="0"/>
                <a:ea typeface="Cambria" panose="02040503050406030204" pitchFamily="18" charset="0"/>
              </a:rPr>
              <a:t>   </a:t>
            </a:r>
            <a:r>
              <a:rPr lang="vi-VN" sz="2666" dirty="0">
                <a:solidFill>
                  <a:prstClr val="white"/>
                </a:solidFill>
                <a:latin typeface="Cambria" panose="02040503050406030204" pitchFamily="18" charset="0"/>
                <a:ea typeface="Cambria" panose="02040503050406030204" pitchFamily="18"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cũng thật kì diệu.</a:t>
            </a:r>
          </a:p>
          <a:p>
            <a:pPr algn="r" defTabSz="1218804"/>
            <a:r>
              <a:rPr lang="vi-VN" sz="2666" dirty="0">
                <a:solidFill>
                  <a:prstClr val="white"/>
                </a:solidFill>
                <a:latin typeface="Cambria" panose="02040503050406030204" pitchFamily="18" charset="0"/>
                <a:ea typeface="Cambria" panose="02040503050406030204" pitchFamily="18" charset="0"/>
              </a:rPr>
              <a:t>(Hoàng Hà)</a:t>
            </a:r>
            <a:endParaRPr lang="en-US" sz="2666"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12734" y="404630"/>
            <a:ext cx="3480441"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Kho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của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ông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bà</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09728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ng Ǉċ có ǟất ηΗϛu sáε.  Bà κì δŪg có ηững giá sáε đầy ắp ηư</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ηưng bà có cả jŎ δo sáε ǇrΪg Ǉrí ηớ.  Tċ ǟất κíε ωϙ ηà Ūg 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ất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thích</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 Ūg bà.  Ban wgày, Ǉċ jải j</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đǌ 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vƞ Ūg.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BuĔ</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ǇĒ,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Ǉċ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say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ΰ</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Ή; δ</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Kho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wào</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kì</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d</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İu</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851F27F8-BB7D-4E30-8D16-8F9F77478CCF}"/>
              </a:ext>
            </a:extLst>
          </p:cNvPr>
          <p:cNvSpPr txBox="1"/>
          <p:nvPr/>
        </p:nvSpPr>
        <p:spPr>
          <a:xfrm>
            <a:off x="9591675" y="3118774"/>
            <a:ext cx="2335282" cy="461665"/>
          </a:xfrm>
          <a:prstGeom prst="rect">
            <a:avLst/>
          </a:prstGeom>
          <a:noFill/>
        </p:spPr>
        <p:txBody>
          <a:bodyPr wrap="square" rtlCol="0">
            <a:spAutoFit/>
          </a:bodyPr>
          <a:lstStyle/>
          <a:p>
            <a:pPr lvl="0" indent="361950">
              <a:spcAft>
                <a:spcPts val="500"/>
              </a:spcAft>
            </a:pP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Hoàng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矩形 36">
            <a:extLst>
              <a:ext uri="{FF2B5EF4-FFF2-40B4-BE49-F238E27FC236}">
                <a16:creationId xmlns:a16="http://schemas.microsoft.com/office/drawing/2014/main" id="{511A7498-81E3-4BCE-B105-4034C6DA4F7D}"/>
              </a:ext>
            </a:extLst>
          </p:cNvPr>
          <p:cNvSpPr/>
          <p:nvPr/>
        </p:nvSpPr>
        <p:spPr>
          <a:xfrm>
            <a:off x="2640682" y="983678"/>
            <a:ext cx="6350168" cy="807465"/>
          </a:xfrm>
          <a:prstGeom prst="rect">
            <a:avLst/>
          </a:prstGeom>
        </p:spPr>
        <p:txBody>
          <a:bodyPr wrap="square">
            <a:spAutoFit/>
            <a:scene3d>
              <a:camera prst="orthographicFront"/>
              <a:lightRig rig="threePt" dir="t"/>
            </a:scene3d>
            <a:sp3d contourW="12700"/>
          </a:bodyPr>
          <a:lstStyle/>
          <a:p>
            <a:pPr algn="ctr" defTabSz="1218804">
              <a:lnSpc>
                <a:spcPct val="120000"/>
              </a:lnSpc>
            </a:pPr>
            <a:r>
              <a:rPr lang="en-US" altLang="zh-CN" sz="4265" b="1" dirty="0" err="1">
                <a:solidFill>
                  <a:srgbClr val="9C1D4C"/>
                </a:solidFill>
                <a:latin typeface="Cambria" panose="02040503050406030204" pitchFamily="18" charset="0"/>
                <a:ea typeface="Cambria" panose="02040503050406030204" pitchFamily="18" charset="0"/>
                <a:cs typeface="+mn-ea"/>
                <a:sym typeface="字魂59号-创粗黑" panose="00000500000000000000" pitchFamily="2" charset="-122"/>
              </a:rPr>
              <a:t>THẢO</a:t>
            </a:r>
            <a:r>
              <a:rPr lang="en-US" altLang="zh-CN" sz="4265" b="1" dirty="0">
                <a:solidFill>
                  <a:srgbClr val="9C1D4C"/>
                </a:solidFill>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4265" b="1" dirty="0" err="1">
                <a:solidFill>
                  <a:srgbClr val="9C1D4C"/>
                </a:solidFill>
                <a:latin typeface="Cambria" panose="02040503050406030204" pitchFamily="18" charset="0"/>
                <a:ea typeface="Cambria" panose="02040503050406030204" pitchFamily="18" charset="0"/>
                <a:cs typeface="+mn-ea"/>
                <a:sym typeface="字魂59号-创粗黑" panose="00000500000000000000" pitchFamily="2" charset="-122"/>
              </a:rPr>
              <a:t>LUẬN</a:t>
            </a:r>
            <a:r>
              <a:rPr lang="en-US" altLang="zh-CN" sz="4265" b="1" dirty="0">
                <a:solidFill>
                  <a:srgbClr val="9C1D4C"/>
                </a:solidFill>
                <a:latin typeface="Cambria" panose="02040503050406030204" pitchFamily="18" charset="0"/>
                <a:ea typeface="Cambria" panose="02040503050406030204" pitchFamily="18" charset="0"/>
                <a:cs typeface="+mn-ea"/>
                <a:sym typeface="字魂59号-创粗黑" panose="00000500000000000000" pitchFamily="2" charset="-122"/>
              </a:rPr>
              <a:t> NHÓM</a:t>
            </a:r>
            <a:endParaRPr lang="zh-CN" altLang="en-US" sz="4265" b="1" dirty="0">
              <a:solidFill>
                <a:srgbClr val="9C1D4C"/>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TextBox 38">
            <a:extLst>
              <a:ext uri="{FF2B5EF4-FFF2-40B4-BE49-F238E27FC236}">
                <a16:creationId xmlns:a16="http://schemas.microsoft.com/office/drawing/2014/main" id="{5E32AD79-A2EB-425E-82DC-F58849FC9496}"/>
              </a:ext>
            </a:extLst>
          </p:cNvPr>
          <p:cNvSpPr txBox="1"/>
          <p:nvPr/>
        </p:nvSpPr>
        <p:spPr>
          <a:xfrm>
            <a:off x="2933286" y="2036285"/>
            <a:ext cx="6094119" cy="666657"/>
          </a:xfrm>
          <a:prstGeom prst="rect">
            <a:avLst/>
          </a:prstGeom>
          <a:noFill/>
        </p:spPr>
        <p:txBody>
          <a:bodyPr wrap="square">
            <a:spAutoFit/>
          </a:bodyPr>
          <a:lstStyle/>
          <a:p>
            <a:pPr algn="ctr" defTabSz="1218804"/>
            <a:r>
              <a:rPr lang="en-029" sz="3732" dirty="0" err="1">
                <a:solidFill>
                  <a:prstClr val="black"/>
                </a:solidFill>
                <a:latin typeface="Cambria" panose="02040503050406030204" pitchFamily="18" charset="0"/>
                <a:ea typeface="Cambria" panose="02040503050406030204" pitchFamily="18" charset="0"/>
              </a:rPr>
              <a:t>Nêu</a:t>
            </a:r>
            <a:r>
              <a:rPr lang="en-029" sz="3732" dirty="0">
                <a:solidFill>
                  <a:prstClr val="black"/>
                </a:solidFill>
                <a:latin typeface="Cambria" panose="02040503050406030204" pitchFamily="18" charset="0"/>
                <a:ea typeface="Cambria" panose="02040503050406030204" pitchFamily="18" charset="0"/>
              </a:rPr>
              <a:t> </a:t>
            </a:r>
            <a:r>
              <a:rPr lang="en-029" sz="3732" dirty="0" err="1">
                <a:solidFill>
                  <a:prstClr val="black"/>
                </a:solidFill>
                <a:latin typeface="Cambria" panose="02040503050406030204" pitchFamily="18" charset="0"/>
                <a:ea typeface="Cambria" panose="02040503050406030204" pitchFamily="18" charset="0"/>
              </a:rPr>
              <a:t>nội</a:t>
            </a:r>
            <a:r>
              <a:rPr lang="en-029" sz="3732" dirty="0">
                <a:solidFill>
                  <a:prstClr val="black"/>
                </a:solidFill>
                <a:latin typeface="Cambria" panose="02040503050406030204" pitchFamily="18" charset="0"/>
                <a:ea typeface="Cambria" panose="02040503050406030204" pitchFamily="18" charset="0"/>
              </a:rPr>
              <a:t> dung </a:t>
            </a:r>
            <a:r>
              <a:rPr lang="en-029" sz="3732" dirty="0" err="1">
                <a:solidFill>
                  <a:prstClr val="black"/>
                </a:solidFill>
                <a:latin typeface="Cambria" panose="02040503050406030204" pitchFamily="18" charset="0"/>
                <a:ea typeface="Cambria" panose="02040503050406030204" pitchFamily="18" charset="0"/>
              </a:rPr>
              <a:t>của</a:t>
            </a:r>
            <a:r>
              <a:rPr lang="en-029" sz="3732" dirty="0">
                <a:solidFill>
                  <a:prstClr val="black"/>
                </a:solidFill>
                <a:latin typeface="Cambria" panose="02040503050406030204" pitchFamily="18" charset="0"/>
                <a:ea typeface="Cambria" panose="02040503050406030204" pitchFamily="18" charset="0"/>
              </a:rPr>
              <a:t> </a:t>
            </a:r>
            <a:r>
              <a:rPr lang="en-029" sz="3732" dirty="0" err="1">
                <a:solidFill>
                  <a:prstClr val="black"/>
                </a:solidFill>
                <a:latin typeface="Cambria" panose="02040503050406030204" pitchFamily="18" charset="0"/>
                <a:ea typeface="Cambria" panose="02040503050406030204" pitchFamily="18" charset="0"/>
              </a:rPr>
              <a:t>đoạn</a:t>
            </a:r>
            <a:r>
              <a:rPr lang="en-029" sz="3732" dirty="0">
                <a:solidFill>
                  <a:prstClr val="black"/>
                </a:solidFill>
                <a:latin typeface="Cambria" panose="02040503050406030204" pitchFamily="18" charset="0"/>
                <a:ea typeface="Cambria" panose="02040503050406030204" pitchFamily="18" charset="0"/>
              </a:rPr>
              <a:t> </a:t>
            </a:r>
            <a:r>
              <a:rPr lang="en-029" sz="3732" dirty="0" err="1">
                <a:solidFill>
                  <a:prstClr val="black"/>
                </a:solidFill>
                <a:latin typeface="Cambria" panose="02040503050406030204" pitchFamily="18" charset="0"/>
                <a:ea typeface="Cambria" panose="02040503050406030204" pitchFamily="18" charset="0"/>
              </a:rPr>
              <a:t>văn</a:t>
            </a:r>
            <a:r>
              <a:rPr lang="en-029" sz="3732" dirty="0">
                <a:solidFill>
                  <a:prstClr val="black"/>
                </a:solidFill>
                <a:latin typeface="Cambria" panose="02040503050406030204" pitchFamily="18" charset="0"/>
                <a:ea typeface="Cambria" panose="02040503050406030204" pitchFamily="18" charset="0"/>
              </a:rPr>
              <a:t>.</a:t>
            </a:r>
            <a:endParaRPr lang="en-US" sz="5332" dirty="0">
              <a:solidFill>
                <a:prstClr val="black"/>
              </a:solidFill>
              <a:latin typeface="Cambria" panose="02040503050406030204" pitchFamily="18" charset="0"/>
              <a:ea typeface="Cambria" panose="02040503050406030204" pitchFamily="18" charset="0"/>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435376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3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par>
                          <p:cTn id="26" fill="hold">
                            <p:stCondLst>
                              <p:cond delay="175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1571624" y="2036285"/>
            <a:ext cx="9721216" cy="2389629"/>
          </a:xfrm>
          <a:prstGeom prst="rect">
            <a:avLst/>
          </a:prstGeom>
          <a:noFill/>
        </p:spPr>
        <p:txBody>
          <a:bodyPr wrap="square">
            <a:spAutoFit/>
          </a:bodyPr>
          <a:lstStyle/>
          <a:p>
            <a:pPr algn="ctr" defTabSz="1218804">
              <a:defRPr/>
            </a:pPr>
            <a:r>
              <a:rPr lang="vi-VN" sz="3732" dirty="0">
                <a:solidFill>
                  <a:prstClr val="black"/>
                </a:solidFill>
                <a:latin typeface="Cambria" panose="02040503050406030204" pitchFamily="18" charset="0"/>
                <a:ea typeface="Cambria" panose="02040503050406030204" pitchFamily="18" charset="0"/>
              </a:rPr>
              <a:t>Đoạn văn viết về cảm nhận của bạn nh</a:t>
            </a:r>
            <a:r>
              <a:rPr lang="en-US" sz="3732" dirty="0">
                <a:solidFill>
                  <a:prstClr val="black"/>
                </a:solidFill>
                <a:latin typeface="Cambria" panose="02040503050406030204" pitchFamily="18" charset="0"/>
                <a:ea typeface="Cambria" panose="02040503050406030204" pitchFamily="18" charset="0"/>
              </a:rPr>
              <a:t>ỏ</a:t>
            </a:r>
            <a:r>
              <a:rPr lang="vi-VN" sz="3732" dirty="0">
                <a:solidFill>
                  <a:prstClr val="black"/>
                </a:solidFill>
                <a:latin typeface="Cambria" panose="02040503050406030204" pitchFamily="18" charset="0"/>
                <a:ea typeface="Cambria" panose="02040503050406030204" pitchFamily="18" charset="0"/>
              </a:rPr>
              <a:t> khi được đọc sách cùng ông bà và nghe truyện của bà. Bạn nhỏ cảm thấy  cả một thế giới kì diệu được mở ra nhờ những kho sách đó.</a:t>
            </a:r>
            <a:endParaRPr lang="en-US" sz="5332" dirty="0">
              <a:solidFill>
                <a:prstClr val="black"/>
              </a:solidFill>
              <a:latin typeface="Cambria" panose="02040503050406030204" pitchFamily="18" charset="0"/>
              <a:ea typeface="Cambria" panose="02040503050406030204" pitchFamily="18" charset="0"/>
            </a:endParaRPr>
          </a:p>
        </p:txBody>
      </p:sp>
      <p:pic>
        <p:nvPicPr>
          <p:cNvPr id="8" name="图片 45">
            <a:extLst>
              <a:ext uri="{FF2B5EF4-FFF2-40B4-BE49-F238E27FC236}">
                <a16:creationId xmlns:a16="http://schemas.microsoft.com/office/drawing/2014/main" id="{0E100FE6-7E3F-4328-A29D-DF4E6C7B6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39" y="4655944"/>
            <a:ext cx="2566082" cy="2202056"/>
          </a:xfrm>
          <a:prstGeom prst="rect">
            <a:avLst/>
          </a:prstGeom>
        </p:spPr>
      </p:pic>
      <p:pic>
        <p:nvPicPr>
          <p:cNvPr id="2" name="Picture 1">
            <a:extLst>
              <a:ext uri="{FF2B5EF4-FFF2-40B4-BE49-F238E27FC236}">
                <a16:creationId xmlns:a16="http://schemas.microsoft.com/office/drawing/2014/main" id="{E444B710-6F44-4177-94D7-119F3A4F9AB3}"/>
              </a:ext>
            </a:extLst>
          </p:cNvPr>
          <p:cNvPicPr>
            <a:picLocks noChangeAspect="1"/>
          </p:cNvPicPr>
          <p:nvPr/>
        </p:nvPicPr>
        <p:blipFill>
          <a:blip r:embed="rId5"/>
          <a:stretch>
            <a:fillRect/>
          </a:stretch>
        </p:blipFill>
        <p:spPr>
          <a:xfrm>
            <a:off x="1887888" y="1017601"/>
            <a:ext cx="8035224" cy="1146147"/>
          </a:xfrm>
          <a:prstGeom prst="rect">
            <a:avLst/>
          </a:prstGeom>
        </p:spPr>
      </p:pic>
    </p:spTree>
    <p:extLst>
      <p:ext uri="{BB962C8B-B14F-4D97-AF65-F5344CB8AC3E}">
        <p14:creationId xmlns:p14="http://schemas.microsoft.com/office/powerpoint/2010/main" val="24661137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609</Words>
  <Application>Microsoft Office PowerPoint</Application>
  <PresentationFormat>Widescreen</PresentationFormat>
  <Paragraphs>84</Paragraphs>
  <Slides>28</Slides>
  <Notes>16</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28</vt:i4>
      </vt:variant>
    </vt:vector>
  </HeadingPairs>
  <TitlesOfParts>
    <vt:vector size="49" baseType="lpstr">
      <vt:lpstr>等线</vt:lpstr>
      <vt:lpstr>zihun35hao-jindianyahei</vt:lpstr>
      <vt:lpstr>字魂59号-创粗黑</vt:lpstr>
      <vt:lpstr>字魂70号-灵悦黑体</vt:lpstr>
      <vt:lpstr>思源黑体 CN Bold</vt:lpstr>
      <vt:lpstr>#9Slide07 IcielHoneyCream</vt:lpstr>
      <vt:lpstr>Aptos</vt:lpstr>
      <vt:lpstr>Aptos Display</vt:lpstr>
      <vt:lpstr>Arial</vt:lpstr>
      <vt:lpstr>Calibri</vt:lpstr>
      <vt:lpstr>Cambria</vt:lpstr>
      <vt:lpstr>HP001 4 hàng</vt:lpstr>
      <vt:lpstr>HP001 5 hàng</vt:lpstr>
      <vt:lpstr>SVN-Newton</vt:lpstr>
      <vt:lpstr>Times New Roman</vt:lpstr>
      <vt:lpstr>Office 主题</vt:lpstr>
      <vt:lpstr>1_Office Theme</vt:lpstr>
      <vt:lpstr>千图网海量PPT模板www.58pic.com​​</vt:lpstr>
      <vt:lpstr>1_Office 主题</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60</cp:revision>
  <dcterms:created xsi:type="dcterms:W3CDTF">2022-09-16T23:48:56Z</dcterms:created>
  <dcterms:modified xsi:type="dcterms:W3CDTF">2025-10-09T05:00:57Z</dcterms:modified>
</cp:coreProperties>
</file>