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3"/>
  </p:notesMasterIdLst>
  <p:sldIdLst>
    <p:sldId id="282" r:id="rId2"/>
    <p:sldId id="256" r:id="rId3"/>
    <p:sldId id="257" r:id="rId4"/>
    <p:sldId id="264" r:id="rId5"/>
    <p:sldId id="281" r:id="rId6"/>
    <p:sldId id="267" r:id="rId7"/>
    <p:sldId id="268" r:id="rId8"/>
    <p:sldId id="272" r:id="rId9"/>
    <p:sldId id="269" r:id="rId10"/>
    <p:sldId id="277" r:id="rId11"/>
    <p:sldId id="280" r:id="rId12"/>
  </p:sldIdLst>
  <p:sldSz cx="18288000" cy="10287000"/>
  <p:notesSz cx="6858000" cy="9144000"/>
  <p:embeddedFontLst>
    <p:embeddedFont>
      <p:font typeface="Paytone One" panose="020B0604020202020204" charset="0"/>
      <p:regular r:id="rId1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462727C-7D43-4EB4-A6E7-983327922AB2}">
  <a:tblStyle styleId="{1462727C-7D43-4EB4-A6E7-983327922AB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2" d="100"/>
          <a:sy n="42" d="100"/>
        </p:scale>
        <p:origin x="780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199f375035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g2199f375035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040036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7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29.png"/><Relationship Id="rId4" Type="http://schemas.openxmlformats.org/officeDocument/2006/relationships/image" Target="../media/image28.jp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- MÁY TÍNH LÀ BẠN - NHẠC KHỞI ĐỘNG TIẾT HỌC TIN HỌC - YouTube">
            <a:hlinkClick r:id="" action="ppaction://media"/>
            <a:extLst>
              <a:ext uri="{FF2B5EF4-FFF2-40B4-BE49-F238E27FC236}">
                <a16:creationId xmlns:a16="http://schemas.microsoft.com/office/drawing/2014/main" id="{97D845AF-AE8E-3105-2A6B-F2D7095342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6747" y="121920"/>
            <a:ext cx="17949333" cy="1009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032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1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C680"/>
        </a:solidFill>
        <a:effectLst/>
      </p:bgPr>
    </p:bg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7" name="Google Shape;68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88" name="Google Shape;688;p34"/>
          <p:cNvGrpSpPr/>
          <p:nvPr/>
        </p:nvGrpSpPr>
        <p:grpSpPr>
          <a:xfrm>
            <a:off x="387343" y="1886209"/>
            <a:ext cx="17544871" cy="8026846"/>
            <a:chOff x="0" y="-38100"/>
            <a:chExt cx="4620871" cy="2114066"/>
          </a:xfrm>
        </p:grpSpPr>
        <p:sp>
          <p:nvSpPr>
            <p:cNvPr id="689" name="Google Shape;689;p34"/>
            <p:cNvSpPr/>
            <p:nvPr/>
          </p:nvSpPr>
          <p:spPr>
            <a:xfrm>
              <a:off x="0" y="0"/>
              <a:ext cx="4620871" cy="2075966"/>
            </a:xfrm>
            <a:custGeom>
              <a:avLst/>
              <a:gdLst/>
              <a:ahLst/>
              <a:cxnLst/>
              <a:rect l="l" t="t" r="r" b="b"/>
              <a:pathLst>
                <a:path w="4620871" h="2075966" extrusionOk="0">
                  <a:moveTo>
                    <a:pt x="0" y="0"/>
                  </a:moveTo>
                  <a:lnTo>
                    <a:pt x="4620871" y="0"/>
                  </a:lnTo>
                  <a:lnTo>
                    <a:pt x="4620871" y="2075966"/>
                  </a:lnTo>
                  <a:lnTo>
                    <a:pt x="0" y="20759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690" name="Google Shape;690;p3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91" name="Google Shape;691;p34"/>
          <p:cNvGrpSpPr/>
          <p:nvPr/>
        </p:nvGrpSpPr>
        <p:grpSpPr>
          <a:xfrm>
            <a:off x="483809" y="1786198"/>
            <a:ext cx="17416848" cy="7934537"/>
            <a:chOff x="-8311" y="-38100"/>
            <a:chExt cx="4587153" cy="2089754"/>
          </a:xfrm>
        </p:grpSpPr>
        <p:sp>
          <p:nvSpPr>
            <p:cNvPr id="692" name="Google Shape;692;p34"/>
            <p:cNvSpPr/>
            <p:nvPr/>
          </p:nvSpPr>
          <p:spPr>
            <a:xfrm>
              <a:off x="-8311" y="10526"/>
              <a:ext cx="4587153" cy="2041128"/>
            </a:xfrm>
            <a:custGeom>
              <a:avLst/>
              <a:gdLst/>
              <a:ahLst/>
              <a:cxnLst/>
              <a:rect l="l" t="t" r="r" b="b"/>
              <a:pathLst>
                <a:path w="4587153" h="2041128" extrusionOk="0">
                  <a:moveTo>
                    <a:pt x="0" y="0"/>
                  </a:moveTo>
                  <a:lnTo>
                    <a:pt x="4587153" y="0"/>
                  </a:lnTo>
                  <a:lnTo>
                    <a:pt x="4587153" y="2041128"/>
                  </a:lnTo>
                  <a:lnTo>
                    <a:pt x="0" y="2041128"/>
                  </a:lnTo>
                  <a:close/>
                </a:path>
              </a:pathLst>
            </a:custGeom>
            <a:solidFill>
              <a:srgbClr val="25A6CB"/>
            </a:solidFill>
            <a:ln>
              <a:noFill/>
            </a:ln>
          </p:spPr>
        </p:sp>
        <p:sp>
          <p:nvSpPr>
            <p:cNvPr id="693" name="Google Shape;693;p3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94" name="Google Shape;694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757238" y="-56528"/>
            <a:ext cx="3662315" cy="377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8AF07D8A-B6B2-4269-881E-7A5F344C6002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2543907" y="2067486"/>
            <a:ext cx="1522413" cy="1123950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95F55460-1222-4972-B60C-328965156870}"/>
              </a:ext>
            </a:extLst>
          </p:cNvPr>
          <p:cNvSpPr txBox="1"/>
          <p:nvPr/>
        </p:nvSpPr>
        <p:spPr>
          <a:xfrm>
            <a:off x="4066320" y="2337073"/>
            <a:ext cx="3086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FF00"/>
                </a:solidFill>
                <a:latin typeface="+mn-lt"/>
                <a:cs typeface="Times New Roman" panose="02020603050405020304" pitchFamily="18" charset="0"/>
              </a:rPr>
              <a:t>LUYỆN TẬP </a:t>
            </a:r>
            <a:endParaRPr lang="en-US" sz="3200" b="1" dirty="0">
              <a:solidFill>
                <a:srgbClr val="FFFF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9E3535B-FDAC-4521-8C26-93EEEC6E51EF}"/>
              </a:ext>
            </a:extLst>
          </p:cNvPr>
          <p:cNvSpPr txBox="1"/>
          <p:nvPr/>
        </p:nvSpPr>
        <p:spPr>
          <a:xfrm>
            <a:off x="3988808" y="2921848"/>
            <a:ext cx="134067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Em </a:t>
            </a:r>
            <a:r>
              <a:rPr lang="vi-VN" sz="3600" dirty="0" err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hãy</a:t>
            </a:r>
            <a:r>
              <a:rPr lang="vi-VN" sz="36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ghép</a:t>
            </a:r>
            <a:r>
              <a:rPr lang="vi-VN" sz="36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mỗi</a:t>
            </a:r>
            <a:r>
              <a:rPr lang="vi-VN" sz="36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khối</a:t>
            </a:r>
            <a:r>
              <a:rPr lang="vi-VN" sz="36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lệnh</a:t>
            </a:r>
            <a:r>
              <a:rPr lang="vi-VN" sz="36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 ở </a:t>
            </a:r>
            <a:r>
              <a:rPr lang="vi-VN" sz="3600" dirty="0" err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cột</a:t>
            </a:r>
            <a:r>
              <a:rPr lang="vi-VN" sz="36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 bên </a:t>
            </a:r>
            <a:r>
              <a:rPr lang="vi-VN" sz="3600" dirty="0" err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trái</a:t>
            </a:r>
            <a:r>
              <a:rPr lang="vi-VN" sz="36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với</a:t>
            </a:r>
            <a:r>
              <a:rPr lang="vi-VN" sz="36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một</a:t>
            </a:r>
            <a:r>
              <a:rPr lang="vi-VN" sz="36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 ý </a:t>
            </a:r>
            <a:r>
              <a:rPr lang="vi-VN" sz="3600" dirty="0" err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nghĩa</a:t>
            </a:r>
            <a:r>
              <a:rPr lang="vi-VN" sz="36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 ở </a:t>
            </a:r>
            <a:r>
              <a:rPr lang="vi-VN" sz="3600" dirty="0" err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cột</a:t>
            </a:r>
            <a:r>
              <a:rPr lang="vi-VN" sz="36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 bên </a:t>
            </a:r>
            <a:r>
              <a:rPr lang="vi-VN" sz="3600" dirty="0" err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phải</a:t>
            </a:r>
            <a:r>
              <a:rPr lang="vi-VN" sz="36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 cho </a:t>
            </a:r>
            <a:r>
              <a:rPr lang="vi-VN" sz="3600" dirty="0" err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phù</a:t>
            </a:r>
            <a:r>
              <a:rPr lang="vi-VN" sz="36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hợp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271D2A-342E-4542-82D5-8728F3C615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7068" y="4122177"/>
            <a:ext cx="11866371" cy="54143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A6CB"/>
        </a:solidFill>
        <a:effectLst/>
      </p:bgPr>
    </p:bg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8" name="Google Shape;868;p37"/>
          <p:cNvGrpSpPr/>
          <p:nvPr/>
        </p:nvGrpSpPr>
        <p:grpSpPr>
          <a:xfrm>
            <a:off x="3873493" y="186424"/>
            <a:ext cx="11723014" cy="9683764"/>
            <a:chOff x="0" y="-38100"/>
            <a:chExt cx="3087543" cy="2550456"/>
          </a:xfrm>
        </p:grpSpPr>
        <p:sp>
          <p:nvSpPr>
            <p:cNvPr id="869" name="Google Shape;869;p37"/>
            <p:cNvSpPr/>
            <p:nvPr/>
          </p:nvSpPr>
          <p:spPr>
            <a:xfrm>
              <a:off x="0" y="0"/>
              <a:ext cx="3087543" cy="2512356"/>
            </a:xfrm>
            <a:custGeom>
              <a:avLst/>
              <a:gdLst/>
              <a:ahLst/>
              <a:cxnLst/>
              <a:rect l="l" t="t" r="r" b="b"/>
              <a:pathLst>
                <a:path w="3087543" h="2512356" extrusionOk="0">
                  <a:moveTo>
                    <a:pt x="0" y="0"/>
                  </a:moveTo>
                  <a:lnTo>
                    <a:pt x="3087543" y="0"/>
                  </a:lnTo>
                  <a:lnTo>
                    <a:pt x="3087543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870" name="Google Shape;870;p3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71" name="Google Shape;871;p37"/>
          <p:cNvGrpSpPr/>
          <p:nvPr/>
        </p:nvGrpSpPr>
        <p:grpSpPr>
          <a:xfrm>
            <a:off x="3937504" y="248052"/>
            <a:ext cx="11604399" cy="9560509"/>
            <a:chOff x="0" y="-38100"/>
            <a:chExt cx="3056303" cy="2517994"/>
          </a:xfrm>
        </p:grpSpPr>
        <p:sp>
          <p:nvSpPr>
            <p:cNvPr id="872" name="Google Shape;872;p37"/>
            <p:cNvSpPr/>
            <p:nvPr/>
          </p:nvSpPr>
          <p:spPr>
            <a:xfrm>
              <a:off x="0" y="0"/>
              <a:ext cx="3056303" cy="2479894"/>
            </a:xfrm>
            <a:custGeom>
              <a:avLst/>
              <a:gdLst/>
              <a:ahLst/>
              <a:cxnLst/>
              <a:rect l="l" t="t" r="r" b="b"/>
              <a:pathLst>
                <a:path w="3056303" h="2479894" extrusionOk="0">
                  <a:moveTo>
                    <a:pt x="0" y="0"/>
                  </a:moveTo>
                  <a:lnTo>
                    <a:pt x="3056303" y="0"/>
                  </a:lnTo>
                  <a:lnTo>
                    <a:pt x="3056303" y="2479894"/>
                  </a:lnTo>
                  <a:lnTo>
                    <a:pt x="0" y="2479894"/>
                  </a:lnTo>
                  <a:close/>
                </a:path>
              </a:pathLst>
            </a:custGeom>
            <a:solidFill>
              <a:srgbClr val="F87591"/>
            </a:solidFill>
            <a:ln>
              <a:noFill/>
            </a:ln>
          </p:spPr>
        </p:sp>
        <p:sp>
          <p:nvSpPr>
            <p:cNvPr id="873" name="Google Shape;873;p3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74" name="Google Shape;87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73443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5" name="Google Shape;875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86282" y="416812"/>
            <a:ext cx="7161446" cy="8791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76" name="Google Shape;876;p37"/>
          <p:cNvPicPr preferRelativeResize="0"/>
          <p:nvPr/>
        </p:nvPicPr>
        <p:blipFill rotWithShape="1">
          <a:blip r:embed="rId5">
            <a:alphaModFix/>
          </a:blip>
          <a:srcRect l="22875" t="19880" r="26109" b="16502"/>
          <a:stretch/>
        </p:blipFill>
        <p:spPr>
          <a:xfrm>
            <a:off x="1034055" y="7250839"/>
            <a:ext cx="4446499" cy="311919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83" name="Google Shape;883;p37"/>
          <p:cNvGrpSpPr/>
          <p:nvPr/>
        </p:nvGrpSpPr>
        <p:grpSpPr>
          <a:xfrm>
            <a:off x="9186986" y="1216737"/>
            <a:ext cx="1039943" cy="875273"/>
            <a:chOff x="-33680" y="-8369"/>
            <a:chExt cx="854946" cy="719569"/>
          </a:xfrm>
        </p:grpSpPr>
        <p:sp>
          <p:nvSpPr>
            <p:cNvPr id="884" name="Google Shape;884;p37"/>
            <p:cNvSpPr/>
            <p:nvPr/>
          </p:nvSpPr>
          <p:spPr>
            <a:xfrm>
              <a:off x="-33680" y="-8369"/>
              <a:ext cx="854946" cy="719569"/>
            </a:xfrm>
            <a:custGeom>
              <a:avLst/>
              <a:gdLst/>
              <a:ahLst/>
              <a:cxnLst/>
              <a:rect l="l" t="t" r="r" b="b"/>
              <a:pathLst>
                <a:path w="854946" h="719569" extrusionOk="0">
                  <a:moveTo>
                    <a:pt x="65903" y="121927"/>
                  </a:moveTo>
                  <a:cubicBezTo>
                    <a:pt x="0" y="230500"/>
                    <a:pt x="46429" y="336178"/>
                    <a:pt x="104776" y="392266"/>
                  </a:cubicBezTo>
                  <a:lnTo>
                    <a:pt x="445927" y="719569"/>
                  </a:lnTo>
                  <a:lnTo>
                    <a:pt x="779877" y="393436"/>
                  </a:lnTo>
                  <a:cubicBezTo>
                    <a:pt x="834145" y="333099"/>
                    <a:pt x="854946" y="269099"/>
                    <a:pt x="843393" y="197834"/>
                  </a:cubicBezTo>
                  <a:cubicBezTo>
                    <a:pt x="827435" y="99251"/>
                    <a:pt x="746197" y="22767"/>
                    <a:pt x="645842" y="11845"/>
                  </a:cubicBezTo>
                  <a:cubicBezTo>
                    <a:pt x="584292" y="5218"/>
                    <a:pt x="524835" y="22636"/>
                    <a:pt x="478430" y="61198"/>
                  </a:cubicBezTo>
                  <a:cubicBezTo>
                    <a:pt x="465940" y="71573"/>
                    <a:pt x="454776" y="83173"/>
                    <a:pt x="445047" y="95780"/>
                  </a:cubicBezTo>
                  <a:cubicBezTo>
                    <a:pt x="433503" y="81425"/>
                    <a:pt x="419967" y="68294"/>
                    <a:pt x="404657" y="56657"/>
                  </a:cubicBezTo>
                  <a:cubicBezTo>
                    <a:pt x="351294" y="16102"/>
                    <a:pt x="283367" y="0"/>
                    <a:pt x="218120" y="12523"/>
                  </a:cubicBezTo>
                  <a:cubicBezTo>
                    <a:pt x="156323" y="24461"/>
                    <a:pt x="100853" y="64323"/>
                    <a:pt x="65903" y="121927"/>
                  </a:cubicBezTo>
                  <a:close/>
                </a:path>
              </a:pathLst>
            </a:custGeom>
            <a:solidFill>
              <a:srgbClr val="B0A5DB"/>
            </a:solidFill>
            <a:ln w="571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7"/>
            <p:cNvSpPr txBox="1"/>
            <p:nvPr/>
          </p:nvSpPr>
          <p:spPr>
            <a:xfrm>
              <a:off x="76200" y="22225"/>
              <a:ext cx="660400" cy="5619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B1D51E49-0F62-47F5-8CFA-DFBEED104319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6845880" y="2244435"/>
            <a:ext cx="1235303" cy="102285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CF0820A-0FF0-477B-9A7D-E32191A9F39D}"/>
              </a:ext>
            </a:extLst>
          </p:cNvPr>
          <p:cNvSpPr txBox="1"/>
          <p:nvPr/>
        </p:nvSpPr>
        <p:spPr>
          <a:xfrm>
            <a:off x="8480280" y="2390549"/>
            <a:ext cx="3086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+mn-lt"/>
                <a:cs typeface="Times New Roman" panose="02020603050405020304" pitchFamily="18" charset="0"/>
              </a:rPr>
              <a:t>VẬN DỤNG</a:t>
            </a:r>
            <a:endParaRPr lang="en-US" sz="3200" b="1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89CC4E-C13C-4970-BC8A-E67431053DDC}"/>
              </a:ext>
            </a:extLst>
          </p:cNvPr>
          <p:cNvSpPr txBox="1"/>
          <p:nvPr/>
        </p:nvSpPr>
        <p:spPr>
          <a:xfrm>
            <a:off x="6959593" y="3478813"/>
            <a:ext cx="570484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 err="1">
                <a:latin typeface="+mn-lt"/>
                <a:cs typeface="Times New Roman" panose="02020603050405020304" pitchFamily="18" charset="0"/>
              </a:rPr>
              <a:t>Hãy</a:t>
            </a:r>
            <a:r>
              <a:rPr lang="vi-VN" sz="3200" dirty="0">
                <a:latin typeface="+mn-lt"/>
                <a:cs typeface="Times New Roman" panose="02020603050405020304" pitchFamily="18" charset="0"/>
              </a:rPr>
              <a:t> mô </a:t>
            </a:r>
            <a:r>
              <a:rPr lang="vi-VN" sz="3200" dirty="0" err="1">
                <a:latin typeface="+mn-lt"/>
                <a:cs typeface="Times New Roman" panose="02020603050405020304" pitchFamily="18" charset="0"/>
              </a:rPr>
              <a:t>tả</a:t>
            </a:r>
            <a:r>
              <a:rPr lang="vi-VN" sz="32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+mn-lt"/>
                <a:cs typeface="Times New Roman" panose="02020603050405020304" pitchFamily="18" charset="0"/>
              </a:rPr>
              <a:t>các</a:t>
            </a:r>
            <a:r>
              <a:rPr lang="vi-VN" sz="32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+mn-lt"/>
                <a:cs typeface="Times New Roman" panose="02020603050405020304" pitchFamily="18" charset="0"/>
              </a:rPr>
              <a:t>bước</a:t>
            </a:r>
            <a:r>
              <a:rPr lang="vi-VN" sz="32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+mn-lt"/>
                <a:cs typeface="Times New Roman" panose="02020603050405020304" pitchFamily="18" charset="0"/>
              </a:rPr>
              <a:t>thực</a:t>
            </a:r>
            <a:r>
              <a:rPr lang="vi-VN" sz="32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+mn-lt"/>
                <a:cs typeface="Times New Roman" panose="02020603050405020304" pitchFamily="18" charset="0"/>
              </a:rPr>
              <a:t>hiện</a:t>
            </a:r>
            <a:r>
              <a:rPr lang="vi-VN" sz="32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+mn-lt"/>
                <a:cs typeface="Times New Roman" panose="02020603050405020304" pitchFamily="18" charset="0"/>
              </a:rPr>
              <a:t>của</a:t>
            </a:r>
            <a:r>
              <a:rPr lang="vi-VN" sz="3200" dirty="0">
                <a:latin typeface="+mn-lt"/>
                <a:cs typeface="Times New Roman" panose="02020603050405020304" pitchFamily="18" charset="0"/>
              </a:rPr>
              <a:t> chương </a:t>
            </a:r>
            <a:r>
              <a:rPr lang="vi-VN" sz="3200" dirty="0" err="1">
                <a:latin typeface="+mn-lt"/>
                <a:cs typeface="Times New Roman" panose="02020603050405020304" pitchFamily="18" charset="0"/>
              </a:rPr>
              <a:t>trình</a:t>
            </a:r>
            <a:r>
              <a:rPr lang="vi-VN" sz="32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+mn-lt"/>
                <a:cs typeface="Times New Roman" panose="02020603050405020304" pitchFamily="18" charset="0"/>
              </a:rPr>
              <a:t>có</a:t>
            </a:r>
            <a:r>
              <a:rPr lang="vi-VN" sz="32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+mn-lt"/>
                <a:cs typeface="Times New Roman" panose="02020603050405020304" pitchFamily="18" charset="0"/>
              </a:rPr>
              <a:t>một</a:t>
            </a:r>
            <a:r>
              <a:rPr lang="vi-VN" sz="32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+mn-lt"/>
                <a:cs typeface="Times New Roman" panose="02020603050405020304" pitchFamily="18" charset="0"/>
              </a:rPr>
              <a:t>chú</a:t>
            </a:r>
            <a:r>
              <a:rPr lang="vi-VN" sz="32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+mn-lt"/>
                <a:cs typeface="Times New Roman" panose="02020603050405020304" pitchFamily="18" charset="0"/>
              </a:rPr>
              <a:t>cá</a:t>
            </a:r>
            <a:r>
              <a:rPr lang="vi-VN" sz="3200" dirty="0">
                <a:latin typeface="+mn-lt"/>
                <a:cs typeface="Times New Roman" panose="02020603050405020304" pitchFamily="18" charset="0"/>
              </a:rPr>
              <a:t> bơi liên </a:t>
            </a:r>
            <a:r>
              <a:rPr lang="vi-VN" sz="3200" dirty="0" err="1">
                <a:latin typeface="+mn-lt"/>
                <a:cs typeface="Times New Roman" panose="02020603050405020304" pitchFamily="18" charset="0"/>
              </a:rPr>
              <a:t>tục</a:t>
            </a:r>
            <a:r>
              <a:rPr lang="vi-VN" sz="3200" dirty="0">
                <a:latin typeface="+mn-lt"/>
                <a:cs typeface="Times New Roman" panose="02020603050405020304" pitchFamily="18" charset="0"/>
              </a:rPr>
              <a:t> trong </a:t>
            </a:r>
            <a:r>
              <a:rPr lang="vi-VN" sz="3200" dirty="0" err="1">
                <a:latin typeface="+mn-lt"/>
                <a:cs typeface="Times New Roman" panose="02020603050405020304" pitchFamily="18" charset="0"/>
              </a:rPr>
              <a:t>bể</a:t>
            </a:r>
            <a:r>
              <a:rPr lang="vi-VN" sz="3200" dirty="0">
                <a:latin typeface="+mn-lt"/>
                <a:cs typeface="Times New Roman" panose="02020603050405020304" pitchFamily="18" charset="0"/>
              </a:rPr>
              <a:t>, khi </a:t>
            </a:r>
            <a:r>
              <a:rPr lang="vi-VN" sz="3200" dirty="0" err="1">
                <a:latin typeface="+mn-lt"/>
                <a:cs typeface="Times New Roman" panose="02020603050405020304" pitchFamily="18" charset="0"/>
              </a:rPr>
              <a:t>cá</a:t>
            </a:r>
            <a:r>
              <a:rPr lang="vi-VN" sz="32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+mn-lt"/>
                <a:cs typeface="Times New Roman" panose="02020603050405020304" pitchFamily="18" charset="0"/>
              </a:rPr>
              <a:t>chạm</a:t>
            </a:r>
            <a:r>
              <a:rPr lang="vi-VN" sz="32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+mn-lt"/>
                <a:cs typeface="Times New Roman" panose="02020603050405020304" pitchFamily="18" charset="0"/>
              </a:rPr>
              <a:t>cạnh</a:t>
            </a:r>
            <a:r>
              <a:rPr lang="vi-VN" sz="32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+mn-lt"/>
                <a:cs typeface="Times New Roman" panose="02020603050405020304" pitchFamily="18" charset="0"/>
              </a:rPr>
              <a:t>bể</a:t>
            </a:r>
            <a:r>
              <a:rPr lang="vi-VN" sz="32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+mn-lt"/>
                <a:cs typeface="Times New Roman" panose="02020603050405020304" pitchFamily="18" charset="0"/>
              </a:rPr>
              <a:t>thì</a:t>
            </a:r>
            <a:r>
              <a:rPr lang="vi-VN" sz="32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+mn-lt"/>
                <a:cs typeface="Times New Roman" panose="02020603050405020304" pitchFamily="18" charset="0"/>
              </a:rPr>
              <a:t>bật</a:t>
            </a:r>
            <a:r>
              <a:rPr lang="vi-VN" sz="32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+mn-lt"/>
                <a:cs typeface="Times New Roman" panose="02020603050405020304" pitchFamily="18" charset="0"/>
              </a:rPr>
              <a:t>lại</a:t>
            </a:r>
            <a:r>
              <a:rPr lang="vi-VN" sz="3200" dirty="0">
                <a:latin typeface="+mn-lt"/>
                <a:cs typeface="Times New Roman" panose="02020603050405020304" pitchFamily="18" charset="0"/>
              </a:rPr>
              <a:t>. Khi </a:t>
            </a:r>
            <a:r>
              <a:rPr lang="vi-VN" sz="3200" dirty="0" err="1">
                <a:latin typeface="+mn-lt"/>
                <a:cs typeface="Times New Roman" panose="02020603050405020304" pitchFamily="18" charset="0"/>
              </a:rPr>
              <a:t>tạo</a:t>
            </a:r>
            <a:r>
              <a:rPr lang="vi-VN" sz="3200" dirty="0">
                <a:latin typeface="+mn-lt"/>
                <a:cs typeface="Times New Roman" panose="02020603050405020304" pitchFamily="18" charset="0"/>
              </a:rPr>
              <a:t> chương </a:t>
            </a:r>
            <a:r>
              <a:rPr lang="vi-VN" sz="3200" dirty="0" err="1">
                <a:latin typeface="+mn-lt"/>
                <a:cs typeface="Times New Roman" panose="02020603050405020304" pitchFamily="18" charset="0"/>
              </a:rPr>
              <a:t>trình</a:t>
            </a:r>
            <a:r>
              <a:rPr lang="vi-VN" sz="3200" dirty="0">
                <a:latin typeface="+mn-lt"/>
                <a:cs typeface="Times New Roman" panose="02020603050405020304" pitchFamily="18" charset="0"/>
              </a:rPr>
              <a:t> em </a:t>
            </a:r>
            <a:r>
              <a:rPr lang="vi-VN" sz="3200" dirty="0" err="1">
                <a:latin typeface="+mn-lt"/>
                <a:cs typeface="Times New Roman" panose="02020603050405020304" pitchFamily="18" charset="0"/>
              </a:rPr>
              <a:t>sẽ</a:t>
            </a:r>
            <a:r>
              <a:rPr lang="vi-VN" sz="32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+mn-lt"/>
                <a:cs typeface="Times New Roman" panose="02020603050405020304" pitchFamily="18" charset="0"/>
              </a:rPr>
              <a:t>sử</a:t>
            </a:r>
            <a:r>
              <a:rPr lang="vi-VN" sz="32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+mn-lt"/>
                <a:cs typeface="Times New Roman" panose="02020603050405020304" pitchFamily="18" charset="0"/>
              </a:rPr>
              <a:t>dụng</a:t>
            </a:r>
            <a:r>
              <a:rPr lang="vi-VN" sz="32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+mn-lt"/>
                <a:cs typeface="Times New Roman" panose="02020603050405020304" pitchFamily="18" charset="0"/>
              </a:rPr>
              <a:t>lệnh</a:t>
            </a:r>
            <a:r>
              <a:rPr lang="vi-VN" sz="32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+mn-lt"/>
                <a:cs typeface="Times New Roman" panose="02020603050405020304" pitchFamily="18" charset="0"/>
              </a:rPr>
              <a:t>lặp</a:t>
            </a:r>
            <a:r>
              <a:rPr lang="vi-VN" sz="32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+mn-lt"/>
                <a:cs typeface="Times New Roman" panose="02020603050405020304" pitchFamily="18" charset="0"/>
              </a:rPr>
              <a:t>nào</a:t>
            </a:r>
            <a:r>
              <a:rPr lang="vi-VN" sz="3200" dirty="0">
                <a:latin typeface="+mn-lt"/>
                <a:cs typeface="Times New Roman" panose="02020603050405020304" pitchFamily="18" charset="0"/>
              </a:rPr>
              <a:t>?</a:t>
            </a:r>
            <a:endParaRPr lang="en-US" sz="3200" dirty="0">
              <a:latin typeface="+mn-lt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A5DB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84;p13"/>
          <p:cNvGrpSpPr/>
          <p:nvPr/>
        </p:nvGrpSpPr>
        <p:grpSpPr>
          <a:xfrm>
            <a:off x="371565" y="265452"/>
            <a:ext cx="17544985" cy="9647661"/>
            <a:chOff x="0" y="-28575"/>
            <a:chExt cx="4620871" cy="2540931"/>
          </a:xfrm>
        </p:grpSpPr>
        <p:sp>
          <p:nvSpPr>
            <p:cNvPr id="85" name="Google Shape;85;p13"/>
            <p:cNvSpPr/>
            <p:nvPr/>
          </p:nvSpPr>
          <p:spPr>
            <a:xfrm>
              <a:off x="0" y="0"/>
              <a:ext cx="4620871" cy="2512356"/>
            </a:xfrm>
            <a:custGeom>
              <a:avLst/>
              <a:gdLst/>
              <a:ahLst/>
              <a:cxnLst/>
              <a:rect l="l" t="t" r="r" b="b"/>
              <a:pathLst>
                <a:path w="4620871" h="2512356" extrusionOk="0">
                  <a:moveTo>
                    <a:pt x="0" y="0"/>
                  </a:moveTo>
                  <a:lnTo>
                    <a:pt x="4620871" y="0"/>
                  </a:lnTo>
                  <a:lnTo>
                    <a:pt x="4620871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86" name="Google Shape;86;p13"/>
            <p:cNvSpPr txBox="1"/>
            <p:nvPr/>
          </p:nvSpPr>
          <p:spPr>
            <a:xfrm>
              <a:off x="0" y="-28575"/>
              <a:ext cx="8127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7" name="Google Shape;87;p13"/>
          <p:cNvGrpSpPr/>
          <p:nvPr/>
        </p:nvGrpSpPr>
        <p:grpSpPr>
          <a:xfrm>
            <a:off x="435576" y="327080"/>
            <a:ext cx="17416961" cy="9524406"/>
            <a:chOff x="0" y="-28575"/>
            <a:chExt cx="4587153" cy="2508469"/>
          </a:xfrm>
        </p:grpSpPr>
        <p:sp>
          <p:nvSpPr>
            <p:cNvPr id="88" name="Google Shape;88;p13"/>
            <p:cNvSpPr/>
            <p:nvPr/>
          </p:nvSpPr>
          <p:spPr>
            <a:xfrm>
              <a:off x="0" y="0"/>
              <a:ext cx="4587153" cy="2479894"/>
            </a:xfrm>
            <a:custGeom>
              <a:avLst/>
              <a:gdLst/>
              <a:ahLst/>
              <a:cxnLst/>
              <a:rect l="l" t="t" r="r" b="b"/>
              <a:pathLst>
                <a:path w="4587153" h="2479894" extrusionOk="0">
                  <a:moveTo>
                    <a:pt x="0" y="0"/>
                  </a:moveTo>
                  <a:lnTo>
                    <a:pt x="4587153" y="0"/>
                  </a:lnTo>
                  <a:lnTo>
                    <a:pt x="4587153" y="2479894"/>
                  </a:lnTo>
                  <a:lnTo>
                    <a:pt x="0" y="2479894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</p:sp>
        <p:sp>
          <p:nvSpPr>
            <p:cNvPr id="89" name="Google Shape;89;p13"/>
            <p:cNvSpPr txBox="1"/>
            <p:nvPr/>
          </p:nvSpPr>
          <p:spPr>
            <a:xfrm>
              <a:off x="0" y="-28575"/>
              <a:ext cx="8127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90" name="Google Shape;90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3"/>
          <p:cNvSpPr txBox="1"/>
          <p:nvPr/>
        </p:nvSpPr>
        <p:spPr>
          <a:xfrm>
            <a:off x="3457306" y="2814841"/>
            <a:ext cx="11813345" cy="1318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9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7200" dirty="0" err="1">
                <a:latin typeface="Paytone One" panose="020B0604020202020204" charset="0"/>
              </a:rPr>
              <a:t>Bài</a:t>
            </a:r>
            <a:r>
              <a:rPr lang="vi-VN" sz="7200" dirty="0">
                <a:latin typeface="Paytone One" panose="020B0604020202020204" charset="0"/>
              </a:rPr>
              <a:t> 11: </a:t>
            </a:r>
            <a:r>
              <a:rPr lang="vi-VN" sz="7200" dirty="0" err="1">
                <a:latin typeface="Paytone One" panose="020B0604020202020204" charset="0"/>
              </a:rPr>
              <a:t>Cấu</a:t>
            </a:r>
            <a:r>
              <a:rPr lang="vi-VN" sz="7200" dirty="0">
                <a:latin typeface="Paytone One" panose="020B0604020202020204" charset="0"/>
              </a:rPr>
              <a:t> </a:t>
            </a:r>
            <a:r>
              <a:rPr lang="vi-VN" sz="7200" dirty="0" err="1">
                <a:latin typeface="Paytone One" panose="020B0604020202020204" charset="0"/>
              </a:rPr>
              <a:t>trúc</a:t>
            </a:r>
            <a:r>
              <a:rPr lang="vi-VN" sz="7200" dirty="0">
                <a:latin typeface="Paytone One" panose="020B0604020202020204" charset="0"/>
              </a:rPr>
              <a:t> </a:t>
            </a:r>
            <a:r>
              <a:rPr lang="vi-VN" sz="7200" dirty="0" err="1">
                <a:latin typeface="Paytone One" panose="020B0604020202020204" charset="0"/>
              </a:rPr>
              <a:t>lặp</a:t>
            </a:r>
            <a:endParaRPr sz="7200" dirty="0">
              <a:latin typeface="Paytone One" panose="020B0604020202020204" charset="0"/>
            </a:endParaRPr>
          </a:p>
        </p:txBody>
      </p:sp>
      <p:pic>
        <p:nvPicPr>
          <p:cNvPr id="97" name="Google Shape;97;p13"/>
          <p:cNvPicPr preferRelativeResize="0"/>
          <p:nvPr/>
        </p:nvPicPr>
        <p:blipFill rotWithShape="1">
          <a:blip r:embed="rId4">
            <a:alphaModFix/>
          </a:blip>
          <a:srcRect l="34595" t="11995" r="52026" b="68625"/>
          <a:stretch/>
        </p:blipFill>
        <p:spPr>
          <a:xfrm>
            <a:off x="2959644" y="6535719"/>
            <a:ext cx="1879877" cy="1531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3"/>
          <p:cNvPicPr preferRelativeResize="0"/>
          <p:nvPr/>
        </p:nvPicPr>
        <p:blipFill rotWithShape="1">
          <a:blip r:embed="rId4">
            <a:alphaModFix/>
          </a:blip>
          <a:srcRect l="55552" t="11995" r="30322" b="68625"/>
          <a:stretch/>
        </p:blipFill>
        <p:spPr>
          <a:xfrm>
            <a:off x="13291425" y="6535725"/>
            <a:ext cx="1984925" cy="1531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3"/>
          <p:cNvPicPr preferRelativeResize="0"/>
          <p:nvPr/>
        </p:nvPicPr>
        <p:blipFill rotWithShape="1">
          <a:blip r:embed="rId4">
            <a:alphaModFix/>
          </a:blip>
          <a:srcRect l="15507" t="35995" r="15507"/>
          <a:stretch/>
        </p:blipFill>
        <p:spPr>
          <a:xfrm>
            <a:off x="4297775" y="5326256"/>
            <a:ext cx="9693974" cy="505902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95;p13">
            <a:extLst>
              <a:ext uri="{FF2B5EF4-FFF2-40B4-BE49-F238E27FC236}">
                <a16:creationId xmlns:a16="http://schemas.microsoft.com/office/drawing/2014/main" id="{C4485C0B-F2CF-4BF3-A161-80647B30201D}"/>
              </a:ext>
            </a:extLst>
          </p:cNvPr>
          <p:cNvSpPr/>
          <p:nvPr/>
        </p:nvSpPr>
        <p:spPr>
          <a:xfrm>
            <a:off x="4297775" y="1170348"/>
            <a:ext cx="9825074" cy="1482285"/>
          </a:xfrm>
          <a:custGeom>
            <a:avLst/>
            <a:gdLst/>
            <a:ahLst/>
            <a:cxnLst/>
            <a:rect l="l" t="t" r="r" b="b"/>
            <a:pathLst>
              <a:path w="1561368" h="191618" extrusionOk="0">
                <a:moveTo>
                  <a:pt x="66602" y="0"/>
                </a:moveTo>
                <a:lnTo>
                  <a:pt x="1494766" y="0"/>
                </a:lnTo>
                <a:cubicBezTo>
                  <a:pt x="1512430" y="0"/>
                  <a:pt x="1529371" y="7017"/>
                  <a:pt x="1541861" y="19507"/>
                </a:cubicBezTo>
                <a:cubicBezTo>
                  <a:pt x="1554351" y="31998"/>
                  <a:pt x="1561368" y="48938"/>
                  <a:pt x="1561368" y="66602"/>
                </a:cubicBezTo>
                <a:lnTo>
                  <a:pt x="1561368" y="125016"/>
                </a:lnTo>
                <a:cubicBezTo>
                  <a:pt x="1561368" y="142680"/>
                  <a:pt x="1554351" y="159621"/>
                  <a:pt x="1541861" y="172111"/>
                </a:cubicBezTo>
                <a:cubicBezTo>
                  <a:pt x="1529371" y="184601"/>
                  <a:pt x="1512430" y="191618"/>
                  <a:pt x="1494766" y="191618"/>
                </a:cubicBezTo>
                <a:lnTo>
                  <a:pt x="66602" y="191618"/>
                </a:lnTo>
                <a:cubicBezTo>
                  <a:pt x="48938" y="191618"/>
                  <a:pt x="31998" y="184601"/>
                  <a:pt x="19507" y="172111"/>
                </a:cubicBezTo>
                <a:cubicBezTo>
                  <a:pt x="7017" y="159621"/>
                  <a:pt x="0" y="142680"/>
                  <a:pt x="0" y="125016"/>
                </a:cubicBezTo>
                <a:lnTo>
                  <a:pt x="0" y="66602"/>
                </a:lnTo>
                <a:cubicBezTo>
                  <a:pt x="0" y="48938"/>
                  <a:pt x="7017" y="31998"/>
                  <a:pt x="19507" y="19507"/>
                </a:cubicBezTo>
                <a:cubicBezTo>
                  <a:pt x="31998" y="7017"/>
                  <a:pt x="48938" y="0"/>
                  <a:pt x="66602" y="0"/>
                </a:cubicBezTo>
                <a:close/>
              </a:path>
            </a:pathLst>
          </a:custGeom>
          <a:solidFill>
            <a:srgbClr val="F5B9BE"/>
          </a:solidFill>
          <a:ln w="476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96;p13">
            <a:extLst>
              <a:ext uri="{FF2B5EF4-FFF2-40B4-BE49-F238E27FC236}">
                <a16:creationId xmlns:a16="http://schemas.microsoft.com/office/drawing/2014/main" id="{A4956825-7DBB-4721-8F78-DFDDFC54011D}"/>
              </a:ext>
            </a:extLst>
          </p:cNvPr>
          <p:cNvSpPr txBox="1"/>
          <p:nvPr/>
        </p:nvSpPr>
        <p:spPr>
          <a:xfrm>
            <a:off x="5215601" y="1342799"/>
            <a:ext cx="7856799" cy="1163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2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099" dirty="0">
                <a:latin typeface="Paytone One"/>
                <a:sym typeface="Paytone One"/>
              </a:rPr>
              <a:t>CHỦ ĐỀ 6. GIẢI QUYẾT VẤN ĐỀ VỚI SỰ </a:t>
            </a:r>
          </a:p>
          <a:p>
            <a:pPr marL="0" marR="0" lvl="0" indent="0" algn="ctr" rtl="0">
              <a:lnSpc>
                <a:spcPct val="122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099" dirty="0">
                <a:latin typeface="Paytone One"/>
                <a:sym typeface="Paytone One"/>
              </a:rPr>
              <a:t>TRỢ GIÚP CỦA MÁY TÍNH</a:t>
            </a:r>
            <a:endParaRPr lang="vi-VN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B9BE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14"/>
          <p:cNvGrpSpPr/>
          <p:nvPr/>
        </p:nvGrpSpPr>
        <p:grpSpPr>
          <a:xfrm>
            <a:off x="371565" y="265452"/>
            <a:ext cx="17544871" cy="9647599"/>
            <a:chOff x="0" y="-28575"/>
            <a:chExt cx="4620871" cy="2540931"/>
          </a:xfrm>
        </p:grpSpPr>
        <p:sp>
          <p:nvSpPr>
            <p:cNvPr id="105" name="Google Shape;105;p14"/>
            <p:cNvSpPr/>
            <p:nvPr/>
          </p:nvSpPr>
          <p:spPr>
            <a:xfrm>
              <a:off x="0" y="0"/>
              <a:ext cx="4620871" cy="2512356"/>
            </a:xfrm>
            <a:custGeom>
              <a:avLst/>
              <a:gdLst/>
              <a:ahLst/>
              <a:cxnLst/>
              <a:rect l="l" t="t" r="r" b="b"/>
              <a:pathLst>
                <a:path w="4620871" h="2512356" extrusionOk="0">
                  <a:moveTo>
                    <a:pt x="0" y="0"/>
                  </a:moveTo>
                  <a:lnTo>
                    <a:pt x="4620871" y="0"/>
                  </a:lnTo>
                  <a:lnTo>
                    <a:pt x="4620871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106" name="Google Shape;106;p1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7" name="Google Shape;107;p14"/>
          <p:cNvGrpSpPr/>
          <p:nvPr/>
        </p:nvGrpSpPr>
        <p:grpSpPr>
          <a:xfrm>
            <a:off x="435576" y="327080"/>
            <a:ext cx="17416848" cy="9524344"/>
            <a:chOff x="0" y="-28575"/>
            <a:chExt cx="4587153" cy="2508469"/>
          </a:xfrm>
        </p:grpSpPr>
        <p:sp>
          <p:nvSpPr>
            <p:cNvPr id="108" name="Google Shape;108;p14"/>
            <p:cNvSpPr/>
            <p:nvPr/>
          </p:nvSpPr>
          <p:spPr>
            <a:xfrm>
              <a:off x="0" y="0"/>
              <a:ext cx="4587153" cy="2479894"/>
            </a:xfrm>
            <a:custGeom>
              <a:avLst/>
              <a:gdLst/>
              <a:ahLst/>
              <a:cxnLst/>
              <a:rect l="l" t="t" r="r" b="b"/>
              <a:pathLst>
                <a:path w="4587153" h="2479894" extrusionOk="0">
                  <a:moveTo>
                    <a:pt x="0" y="0"/>
                  </a:moveTo>
                  <a:lnTo>
                    <a:pt x="4587153" y="0"/>
                  </a:lnTo>
                  <a:lnTo>
                    <a:pt x="4587153" y="2479894"/>
                  </a:lnTo>
                  <a:lnTo>
                    <a:pt x="0" y="2479894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</p:sp>
        <p:sp>
          <p:nvSpPr>
            <p:cNvPr id="109" name="Google Shape;109;p1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10" name="Google Shape;11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1" name="Google Shape;111;p14"/>
          <p:cNvGrpSpPr/>
          <p:nvPr/>
        </p:nvGrpSpPr>
        <p:grpSpPr>
          <a:xfrm>
            <a:off x="811315" y="435576"/>
            <a:ext cx="17030279" cy="8603360"/>
            <a:chOff x="0" y="0"/>
            <a:chExt cx="22707039" cy="11471146"/>
          </a:xfrm>
        </p:grpSpPr>
        <p:grpSp>
          <p:nvGrpSpPr>
            <p:cNvPr id="112" name="Google Shape;112;p14"/>
            <p:cNvGrpSpPr/>
            <p:nvPr/>
          </p:nvGrpSpPr>
          <p:grpSpPr>
            <a:xfrm>
              <a:off x="7850155" y="0"/>
              <a:ext cx="7006719" cy="7038126"/>
              <a:chOff x="1813" y="0"/>
              <a:chExt cx="809173" cy="812800"/>
            </a:xfrm>
          </p:grpSpPr>
          <p:sp>
            <p:nvSpPr>
              <p:cNvPr id="113" name="Google Shape;113;p1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1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5" name="Google Shape;115;p14"/>
            <p:cNvGrpSpPr/>
            <p:nvPr/>
          </p:nvGrpSpPr>
          <p:grpSpPr>
            <a:xfrm>
              <a:off x="0" y="3103273"/>
              <a:ext cx="22707039" cy="8367873"/>
              <a:chOff x="0" y="-38100"/>
              <a:chExt cx="4485341" cy="1652913"/>
            </a:xfrm>
          </p:grpSpPr>
          <p:sp>
            <p:nvSpPr>
              <p:cNvPr id="116" name="Google Shape;116;p14"/>
              <p:cNvSpPr/>
              <p:nvPr/>
            </p:nvSpPr>
            <p:spPr>
              <a:xfrm>
                <a:off x="0" y="0"/>
                <a:ext cx="4485341" cy="1614813"/>
              </a:xfrm>
              <a:custGeom>
                <a:avLst/>
                <a:gdLst/>
                <a:ahLst/>
                <a:cxnLst/>
                <a:rect l="l" t="t" r="r" b="b"/>
                <a:pathLst>
                  <a:path w="4485341" h="1614813" extrusionOk="0">
                    <a:moveTo>
                      <a:pt x="23184" y="0"/>
                    </a:moveTo>
                    <a:lnTo>
                      <a:pt x="4462156" y="0"/>
                    </a:lnTo>
                    <a:cubicBezTo>
                      <a:pt x="4468306" y="0"/>
                      <a:pt x="4474202" y="2443"/>
                      <a:pt x="4478550" y="6791"/>
                    </a:cubicBezTo>
                    <a:cubicBezTo>
                      <a:pt x="4482898" y="11139"/>
                      <a:pt x="4485341" y="17036"/>
                      <a:pt x="4485341" y="23184"/>
                    </a:cubicBezTo>
                    <a:lnTo>
                      <a:pt x="4485341" y="1591629"/>
                    </a:lnTo>
                    <a:cubicBezTo>
                      <a:pt x="4485341" y="1604433"/>
                      <a:pt x="4474961" y="1614813"/>
                      <a:pt x="4462156" y="1614813"/>
                    </a:cubicBezTo>
                    <a:lnTo>
                      <a:pt x="23184" y="1614813"/>
                    </a:lnTo>
                    <a:cubicBezTo>
                      <a:pt x="17036" y="1614813"/>
                      <a:pt x="11139" y="1612371"/>
                      <a:pt x="6791" y="1608023"/>
                    </a:cubicBezTo>
                    <a:cubicBezTo>
                      <a:pt x="2443" y="1603675"/>
                      <a:pt x="0" y="1597778"/>
                      <a:pt x="0" y="1591629"/>
                    </a:cubicBezTo>
                    <a:lnTo>
                      <a:pt x="0" y="23184"/>
                    </a:lnTo>
                    <a:cubicBezTo>
                      <a:pt x="0" y="17036"/>
                      <a:pt x="2443" y="11139"/>
                      <a:pt x="6791" y="6791"/>
                    </a:cubicBezTo>
                    <a:cubicBezTo>
                      <a:pt x="11139" y="2443"/>
                      <a:pt x="17036" y="0"/>
                      <a:pt x="23184" y="0"/>
                    </a:cubicBezTo>
                    <a:close/>
                  </a:path>
                </a:pathLst>
              </a:custGeom>
              <a:solidFill>
                <a:srgbClr val="ABE7F5"/>
              </a:solidFill>
              <a:ln w="666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14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8" name="Google Shape;118;p14"/>
            <p:cNvGrpSpPr/>
            <p:nvPr/>
          </p:nvGrpSpPr>
          <p:grpSpPr>
            <a:xfrm>
              <a:off x="7925985" y="91529"/>
              <a:ext cx="6855068" cy="6855068"/>
              <a:chOff x="0" y="0"/>
              <a:chExt cx="812800" cy="812800"/>
            </a:xfrm>
          </p:grpSpPr>
          <p:sp>
            <p:nvSpPr>
              <p:cNvPr id="119" name="Google Shape;119;p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630849" y="0"/>
                      <a:pt x="812800" y="181951"/>
                      <a:pt x="812800" y="406400"/>
                    </a:cubicBezTo>
                    <a:cubicBezTo>
                      <a:pt x="812800" y="630849"/>
                      <a:pt x="630849" y="812800"/>
                      <a:pt x="406400" y="812800"/>
                    </a:cubicBezTo>
                    <a:cubicBezTo>
                      <a:pt x="181951" y="812800"/>
                      <a:pt x="0" y="630849"/>
                      <a:pt x="0" y="406400"/>
                    </a:cubicBezTo>
                    <a:cubicBezTo>
                      <a:pt x="0" y="181951"/>
                      <a:pt x="181951" y="0"/>
                      <a:pt x="406400" y="0"/>
                    </a:cubicBez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ABE7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1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21" name="Google Shape;121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12877268" y="595308"/>
            <a:ext cx="3846484" cy="3524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50145" y="1081354"/>
            <a:ext cx="3292836" cy="2173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EA92106-EDEF-422A-B685-8C2BD2F117E5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939301" y="3040852"/>
            <a:ext cx="1229282" cy="961647"/>
          </a:xfrm>
          <a:prstGeom prst="rect">
            <a:avLst/>
          </a:prstGeom>
        </p:spPr>
      </p:pic>
      <p:sp>
        <p:nvSpPr>
          <p:cNvPr id="31" name="Google Shape;125;p14">
            <a:extLst>
              <a:ext uri="{FF2B5EF4-FFF2-40B4-BE49-F238E27FC236}">
                <a16:creationId xmlns:a16="http://schemas.microsoft.com/office/drawing/2014/main" id="{E3E8C3B1-4437-4EC8-97B1-0E0FD9B3592C}"/>
              </a:ext>
            </a:extLst>
          </p:cNvPr>
          <p:cNvSpPr txBox="1"/>
          <p:nvPr/>
        </p:nvSpPr>
        <p:spPr>
          <a:xfrm>
            <a:off x="1331408" y="2972640"/>
            <a:ext cx="4927773" cy="948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500" dirty="0" err="1">
                <a:latin typeface="Paytone One"/>
                <a:sym typeface="Paytone One"/>
              </a:rPr>
              <a:t>Khởi</a:t>
            </a:r>
            <a:r>
              <a:rPr lang="vi-VN" sz="4500" dirty="0">
                <a:latin typeface="Paytone One"/>
                <a:sym typeface="Paytone One"/>
              </a:rPr>
              <a:t> </a:t>
            </a:r>
            <a:r>
              <a:rPr lang="vi-VN" sz="4500" dirty="0" err="1">
                <a:latin typeface="Paytone One"/>
                <a:sym typeface="Paytone One"/>
              </a:rPr>
              <a:t>động</a:t>
            </a:r>
            <a:endParaRPr dirty="0"/>
          </a:p>
        </p:txBody>
      </p:sp>
      <p:sp>
        <p:nvSpPr>
          <p:cNvPr id="32" name="Google Shape;124;p14">
            <a:extLst>
              <a:ext uri="{FF2B5EF4-FFF2-40B4-BE49-F238E27FC236}">
                <a16:creationId xmlns:a16="http://schemas.microsoft.com/office/drawing/2014/main" id="{95F8C48F-3622-439B-B6EB-7F09ED4F2ADA}"/>
              </a:ext>
            </a:extLst>
          </p:cNvPr>
          <p:cNvSpPr txBox="1"/>
          <p:nvPr/>
        </p:nvSpPr>
        <p:spPr>
          <a:xfrm>
            <a:off x="1098339" y="3952175"/>
            <a:ext cx="10231942" cy="4731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just">
              <a:lnSpc>
                <a:spcPct val="122010"/>
              </a:lnSpc>
            </a:pPr>
            <a:r>
              <a:rPr lang="vi-VN" sz="3600" dirty="0">
                <a:latin typeface="+mn-lt"/>
              </a:rPr>
              <a:t>Trong môn </a:t>
            </a:r>
            <a:r>
              <a:rPr lang="vi-VN" sz="3600" dirty="0" err="1">
                <a:latin typeface="+mn-lt"/>
              </a:rPr>
              <a:t>Giáo</a:t>
            </a:r>
            <a:r>
              <a:rPr lang="vi-VN" sz="3600" dirty="0">
                <a:latin typeface="+mn-lt"/>
              </a:rPr>
              <a:t> </a:t>
            </a:r>
            <a:r>
              <a:rPr lang="vi-VN" sz="3600" dirty="0" err="1">
                <a:latin typeface="+mn-lt"/>
              </a:rPr>
              <a:t>dục</a:t>
            </a:r>
            <a:r>
              <a:rPr lang="vi-VN" sz="3600" dirty="0">
                <a:latin typeface="+mn-lt"/>
              </a:rPr>
              <a:t> </a:t>
            </a:r>
            <a:r>
              <a:rPr lang="vi-VN" sz="3600" dirty="0" err="1">
                <a:latin typeface="+mn-lt"/>
              </a:rPr>
              <a:t>thể</a:t>
            </a:r>
            <a:r>
              <a:rPr lang="vi-VN" sz="3600" dirty="0">
                <a:latin typeface="+mn-lt"/>
              </a:rPr>
              <a:t> </a:t>
            </a:r>
            <a:r>
              <a:rPr lang="vi-VN" sz="3600" dirty="0" err="1">
                <a:latin typeface="+mn-lt"/>
              </a:rPr>
              <a:t>chất</a:t>
            </a:r>
            <a:r>
              <a:rPr lang="vi-VN" sz="3600" dirty="0">
                <a:latin typeface="+mn-lt"/>
              </a:rPr>
              <a:t> 4, em </a:t>
            </a:r>
            <a:r>
              <a:rPr lang="vi-VN" sz="3600" dirty="0" err="1">
                <a:latin typeface="+mn-lt"/>
              </a:rPr>
              <a:t>đã</a:t>
            </a:r>
            <a:r>
              <a:rPr lang="vi-VN" sz="3600" dirty="0">
                <a:latin typeface="+mn-lt"/>
              </a:rPr>
              <a:t> </a:t>
            </a:r>
            <a:r>
              <a:rPr lang="vi-VN" sz="3600" dirty="0" err="1">
                <a:latin typeface="+mn-lt"/>
              </a:rPr>
              <a:t>làm</a:t>
            </a:r>
            <a:r>
              <a:rPr lang="vi-VN" sz="3600" dirty="0">
                <a:latin typeface="+mn-lt"/>
              </a:rPr>
              <a:t> quen </a:t>
            </a:r>
            <a:r>
              <a:rPr lang="vi-VN" sz="3600" dirty="0" err="1">
                <a:latin typeface="+mn-lt"/>
              </a:rPr>
              <a:t>với</a:t>
            </a:r>
            <a:r>
              <a:rPr lang="vi-VN" sz="3600" dirty="0">
                <a:latin typeface="+mn-lt"/>
              </a:rPr>
              <a:t> </a:t>
            </a:r>
            <a:r>
              <a:rPr lang="vi-VN" sz="3600" dirty="0" err="1">
                <a:latin typeface="+mn-lt"/>
              </a:rPr>
              <a:t>các</a:t>
            </a:r>
            <a:r>
              <a:rPr lang="vi-VN" sz="3600" dirty="0">
                <a:latin typeface="+mn-lt"/>
              </a:rPr>
              <a:t> </a:t>
            </a:r>
            <a:r>
              <a:rPr lang="vi-VN" sz="3600" dirty="0" err="1">
                <a:latin typeface="+mn-lt"/>
              </a:rPr>
              <a:t>bài</a:t>
            </a:r>
            <a:r>
              <a:rPr lang="vi-VN" sz="3600" dirty="0">
                <a:latin typeface="+mn-lt"/>
              </a:rPr>
              <a:t> </a:t>
            </a:r>
            <a:r>
              <a:rPr lang="vi-VN" sz="3600" dirty="0" err="1">
                <a:latin typeface="+mn-lt"/>
              </a:rPr>
              <a:t>tập</a:t>
            </a:r>
            <a:r>
              <a:rPr lang="vi-VN" sz="3600" dirty="0">
                <a:latin typeface="+mn-lt"/>
              </a:rPr>
              <a:t> </a:t>
            </a:r>
            <a:r>
              <a:rPr lang="vi-VN" sz="3600" dirty="0" err="1">
                <a:latin typeface="+mn-lt"/>
              </a:rPr>
              <a:t>rèn</a:t>
            </a:r>
            <a:r>
              <a:rPr lang="vi-VN" sz="3600" dirty="0">
                <a:latin typeface="+mn-lt"/>
              </a:rPr>
              <a:t> </a:t>
            </a:r>
            <a:r>
              <a:rPr lang="vi-VN" sz="3600" dirty="0" err="1">
                <a:latin typeface="+mn-lt"/>
              </a:rPr>
              <a:t>luyện</a:t>
            </a:r>
            <a:r>
              <a:rPr lang="vi-VN" sz="3600" dirty="0">
                <a:latin typeface="+mn-lt"/>
              </a:rPr>
              <a:t> </a:t>
            </a:r>
            <a:r>
              <a:rPr lang="vi-VN" sz="3600" dirty="0" err="1">
                <a:latin typeface="+mn-lt"/>
              </a:rPr>
              <a:t>kĩ</a:t>
            </a:r>
            <a:r>
              <a:rPr lang="vi-VN" sz="3600" dirty="0">
                <a:latin typeface="+mn-lt"/>
              </a:rPr>
              <a:t> năng </a:t>
            </a:r>
            <a:r>
              <a:rPr lang="vi-VN" sz="3600" dirty="0" err="1">
                <a:latin typeface="+mn-lt"/>
              </a:rPr>
              <a:t>bật</a:t>
            </a:r>
            <a:r>
              <a:rPr lang="vi-VN" sz="3600" dirty="0">
                <a:latin typeface="+mn-lt"/>
              </a:rPr>
              <a:t>, </a:t>
            </a:r>
            <a:r>
              <a:rPr lang="vi-VN" sz="3600" dirty="0" err="1">
                <a:latin typeface="+mn-lt"/>
              </a:rPr>
              <a:t>nhảy</a:t>
            </a:r>
            <a:r>
              <a:rPr lang="vi-VN" sz="3600" dirty="0">
                <a:latin typeface="+mn-lt"/>
              </a:rPr>
              <a:t>, trong </a:t>
            </a:r>
            <a:r>
              <a:rPr lang="vi-VN" sz="3600" dirty="0" err="1">
                <a:latin typeface="+mn-lt"/>
              </a:rPr>
              <a:t>đó</a:t>
            </a:r>
            <a:r>
              <a:rPr lang="vi-VN" sz="3600" dirty="0">
                <a:latin typeface="+mn-lt"/>
              </a:rPr>
              <a:t> em </a:t>
            </a:r>
            <a:r>
              <a:rPr lang="vi-VN" sz="3600" dirty="0" err="1">
                <a:latin typeface="+mn-lt"/>
              </a:rPr>
              <a:t>cần</a:t>
            </a:r>
            <a:r>
              <a:rPr lang="vi-VN" sz="3600" dirty="0">
                <a:latin typeface="+mn-lt"/>
              </a:rPr>
              <a:t> </a:t>
            </a:r>
            <a:r>
              <a:rPr lang="vi-VN" sz="3600" dirty="0" err="1">
                <a:latin typeface="+mn-lt"/>
              </a:rPr>
              <a:t>thực</a:t>
            </a:r>
            <a:r>
              <a:rPr lang="vi-VN" sz="3600" dirty="0">
                <a:latin typeface="+mn-lt"/>
              </a:rPr>
              <a:t> </a:t>
            </a:r>
            <a:r>
              <a:rPr lang="vi-VN" sz="3600" dirty="0" err="1">
                <a:latin typeface="+mn-lt"/>
              </a:rPr>
              <a:t>hiện</a:t>
            </a:r>
            <a:r>
              <a:rPr lang="vi-VN" sz="3600" dirty="0">
                <a:latin typeface="+mn-lt"/>
              </a:rPr>
              <a:t> </a:t>
            </a:r>
            <a:r>
              <a:rPr lang="vi-VN" sz="3600" dirty="0" err="1">
                <a:latin typeface="+mn-lt"/>
              </a:rPr>
              <a:t>lặp</a:t>
            </a:r>
            <a:r>
              <a:rPr lang="vi-VN" sz="3600" dirty="0">
                <a:latin typeface="+mn-lt"/>
              </a:rPr>
              <a:t> </a:t>
            </a:r>
            <a:r>
              <a:rPr lang="vi-VN" sz="3600" dirty="0" err="1">
                <a:latin typeface="+mn-lt"/>
              </a:rPr>
              <a:t>lại</a:t>
            </a:r>
            <a:r>
              <a:rPr lang="vi-VN" sz="3600" dirty="0">
                <a:latin typeface="+mn-lt"/>
              </a:rPr>
              <a:t> </a:t>
            </a:r>
            <a:r>
              <a:rPr lang="vi-VN" sz="3600" dirty="0" err="1">
                <a:latin typeface="+mn-lt"/>
              </a:rPr>
              <a:t>các</a:t>
            </a:r>
            <a:r>
              <a:rPr lang="vi-VN" sz="3600" dirty="0">
                <a:latin typeface="+mn-lt"/>
              </a:rPr>
              <a:t> </a:t>
            </a:r>
            <a:r>
              <a:rPr lang="vi-VN" sz="3600" dirty="0" err="1">
                <a:latin typeface="+mn-lt"/>
              </a:rPr>
              <a:t>động</a:t>
            </a:r>
            <a:r>
              <a:rPr lang="vi-VN" sz="3600" dirty="0">
                <a:latin typeface="+mn-lt"/>
              </a:rPr>
              <a:t> </a:t>
            </a:r>
            <a:r>
              <a:rPr lang="vi-VN" sz="3600" dirty="0" err="1">
                <a:latin typeface="+mn-lt"/>
              </a:rPr>
              <a:t>tác</a:t>
            </a:r>
            <a:r>
              <a:rPr lang="vi-VN" sz="3600" dirty="0">
                <a:latin typeface="+mn-lt"/>
              </a:rPr>
              <a:t>. </a:t>
            </a:r>
            <a:r>
              <a:rPr lang="vi-VN" sz="3600" dirty="0" err="1">
                <a:latin typeface="+mn-lt"/>
              </a:rPr>
              <a:t>Chẳng</a:t>
            </a:r>
            <a:r>
              <a:rPr lang="vi-VN" sz="3600" dirty="0">
                <a:latin typeface="+mn-lt"/>
              </a:rPr>
              <a:t> </a:t>
            </a:r>
            <a:r>
              <a:rPr lang="vi-VN" sz="3600" dirty="0" err="1">
                <a:latin typeface="+mn-lt"/>
              </a:rPr>
              <a:t>hạn</a:t>
            </a:r>
            <a:r>
              <a:rPr lang="vi-VN" sz="3600" dirty="0">
                <a:latin typeface="+mn-lt"/>
              </a:rPr>
              <a:t>, </a:t>
            </a:r>
            <a:r>
              <a:rPr lang="vi-VN" sz="3600" dirty="0" err="1">
                <a:latin typeface="+mn-lt"/>
              </a:rPr>
              <a:t>bài</a:t>
            </a:r>
            <a:r>
              <a:rPr lang="vi-VN" sz="3600" dirty="0">
                <a:latin typeface="+mn-lt"/>
              </a:rPr>
              <a:t> </a:t>
            </a:r>
            <a:r>
              <a:rPr lang="vi-VN" sz="3600" dirty="0" err="1">
                <a:latin typeface="+mn-lt"/>
              </a:rPr>
              <a:t>tập</a:t>
            </a:r>
            <a:r>
              <a:rPr lang="vi-VN" sz="3600" dirty="0">
                <a:latin typeface="+mn-lt"/>
              </a:rPr>
              <a:t> </a:t>
            </a:r>
            <a:r>
              <a:rPr lang="vi-VN" sz="3600" dirty="0" err="1">
                <a:latin typeface="+mn-lt"/>
              </a:rPr>
              <a:t>nhảy</a:t>
            </a:r>
            <a:r>
              <a:rPr lang="vi-VN" sz="3600" dirty="0">
                <a:latin typeface="+mn-lt"/>
              </a:rPr>
              <a:t> </a:t>
            </a:r>
            <a:r>
              <a:rPr lang="vi-VN" sz="3600" dirty="0" err="1">
                <a:latin typeface="+mn-lt"/>
              </a:rPr>
              <a:t>đập</a:t>
            </a:r>
            <a:r>
              <a:rPr lang="vi-VN" sz="3600" dirty="0">
                <a:latin typeface="+mn-lt"/>
              </a:rPr>
              <a:t> </a:t>
            </a:r>
            <a:r>
              <a:rPr lang="vi-VN" sz="3600" dirty="0" err="1">
                <a:latin typeface="+mn-lt"/>
              </a:rPr>
              <a:t>bóng</a:t>
            </a:r>
            <a:r>
              <a:rPr lang="vi-VN" sz="3600" dirty="0">
                <a:latin typeface="+mn-lt"/>
              </a:rPr>
              <a:t> (</a:t>
            </a:r>
            <a:r>
              <a:rPr lang="vi-VN" sz="3600" dirty="0" err="1">
                <a:latin typeface="+mn-lt"/>
              </a:rPr>
              <a:t>Hình</a:t>
            </a:r>
            <a:r>
              <a:rPr lang="vi-VN" sz="3600" dirty="0">
                <a:latin typeface="+mn-lt"/>
              </a:rPr>
              <a:t> 76) yêu </a:t>
            </a:r>
            <a:r>
              <a:rPr lang="vi-VN" sz="3600" dirty="0" err="1">
                <a:latin typeface="+mn-lt"/>
              </a:rPr>
              <a:t>cầu</a:t>
            </a:r>
            <a:r>
              <a:rPr lang="vi-VN" sz="3600" dirty="0">
                <a:latin typeface="+mn-lt"/>
              </a:rPr>
              <a:t> </a:t>
            </a:r>
            <a:r>
              <a:rPr lang="vi-VN" sz="3600" dirty="0" err="1">
                <a:latin typeface="+mn-lt"/>
              </a:rPr>
              <a:t>thực</a:t>
            </a:r>
            <a:r>
              <a:rPr lang="vi-VN" sz="3600" dirty="0">
                <a:latin typeface="+mn-lt"/>
              </a:rPr>
              <a:t> </a:t>
            </a:r>
            <a:r>
              <a:rPr lang="vi-VN" sz="3600" dirty="0" err="1">
                <a:latin typeface="+mn-lt"/>
              </a:rPr>
              <a:t>hiện</a:t>
            </a:r>
            <a:r>
              <a:rPr lang="vi-VN" sz="3600" dirty="0">
                <a:latin typeface="+mn-lt"/>
              </a:rPr>
              <a:t> </a:t>
            </a:r>
            <a:r>
              <a:rPr lang="vi-VN" sz="3600" dirty="0" err="1">
                <a:latin typeface="+mn-lt"/>
              </a:rPr>
              <a:t>gặp</a:t>
            </a:r>
            <a:r>
              <a:rPr lang="vi-VN" sz="3600" dirty="0">
                <a:latin typeface="+mn-lt"/>
              </a:rPr>
              <a:t> </a:t>
            </a:r>
            <a:r>
              <a:rPr lang="vi-VN" sz="3600" dirty="0" err="1">
                <a:latin typeface="+mn-lt"/>
              </a:rPr>
              <a:t>lại</a:t>
            </a:r>
            <a:r>
              <a:rPr lang="vi-VN" sz="3600" dirty="0">
                <a:latin typeface="+mn-lt"/>
              </a:rPr>
              <a:t> 20 </a:t>
            </a:r>
            <a:r>
              <a:rPr lang="vi-VN" sz="3600" dirty="0" err="1">
                <a:latin typeface="+mn-lt"/>
              </a:rPr>
              <a:t>lần</a:t>
            </a:r>
            <a:r>
              <a:rPr lang="vi-VN" sz="3600" dirty="0">
                <a:latin typeface="+mn-lt"/>
              </a:rPr>
              <a:t> </a:t>
            </a:r>
            <a:r>
              <a:rPr lang="vi-VN" sz="3600" dirty="0" err="1">
                <a:latin typeface="+mn-lt"/>
              </a:rPr>
              <a:t>động</a:t>
            </a:r>
            <a:r>
              <a:rPr lang="vi-VN" sz="3600" dirty="0">
                <a:latin typeface="+mn-lt"/>
              </a:rPr>
              <a:t> </a:t>
            </a:r>
            <a:r>
              <a:rPr lang="vi-VN" sz="3600" dirty="0" err="1">
                <a:latin typeface="+mn-lt"/>
              </a:rPr>
              <a:t>tác</a:t>
            </a:r>
            <a:r>
              <a:rPr lang="vi-VN" sz="3600" dirty="0">
                <a:latin typeface="+mn-lt"/>
              </a:rPr>
              <a:t> </a:t>
            </a:r>
            <a:r>
              <a:rPr lang="vi-VN" sz="3600" dirty="0" err="1">
                <a:latin typeface="+mn-lt"/>
              </a:rPr>
              <a:t>nhảy</a:t>
            </a:r>
            <a:r>
              <a:rPr lang="vi-VN" sz="3600" dirty="0">
                <a:latin typeface="+mn-lt"/>
              </a:rPr>
              <a:t> </a:t>
            </a:r>
            <a:r>
              <a:rPr lang="vi-VN" sz="3600" dirty="0" err="1">
                <a:latin typeface="+mn-lt"/>
              </a:rPr>
              <a:t>với</a:t>
            </a:r>
            <a:r>
              <a:rPr lang="vi-VN" sz="3600" dirty="0">
                <a:latin typeface="+mn-lt"/>
              </a:rPr>
              <a:t> tay </a:t>
            </a:r>
            <a:r>
              <a:rPr lang="vi-VN" sz="3600" dirty="0" err="1">
                <a:latin typeface="+mn-lt"/>
              </a:rPr>
              <a:t>đập</a:t>
            </a:r>
            <a:r>
              <a:rPr lang="vi-VN" sz="3600" dirty="0">
                <a:latin typeface="+mn-lt"/>
              </a:rPr>
              <a:t> </a:t>
            </a:r>
            <a:r>
              <a:rPr lang="vi-VN" sz="3600" dirty="0" err="1">
                <a:latin typeface="+mn-lt"/>
              </a:rPr>
              <a:t>bóng</a:t>
            </a:r>
            <a:r>
              <a:rPr lang="vi-VN" sz="3600" dirty="0">
                <a:latin typeface="+mn-lt"/>
              </a:rPr>
              <a:t>. Em </a:t>
            </a:r>
            <a:r>
              <a:rPr lang="vi-VN" sz="3600" dirty="0" err="1">
                <a:latin typeface="+mn-lt"/>
              </a:rPr>
              <a:t>hãy</a:t>
            </a:r>
            <a:r>
              <a:rPr lang="vi-VN" sz="3600" dirty="0">
                <a:latin typeface="+mn-lt"/>
              </a:rPr>
              <a:t> </a:t>
            </a:r>
            <a:r>
              <a:rPr lang="vi-VN" sz="3600" dirty="0" err="1">
                <a:latin typeface="+mn-lt"/>
              </a:rPr>
              <a:t>kể</a:t>
            </a:r>
            <a:r>
              <a:rPr lang="vi-VN" sz="3600" dirty="0">
                <a:latin typeface="+mn-lt"/>
              </a:rPr>
              <a:t> thêm </a:t>
            </a:r>
            <a:r>
              <a:rPr lang="vi-VN" sz="3600" dirty="0" err="1">
                <a:latin typeface="+mn-lt"/>
              </a:rPr>
              <a:t>một</a:t>
            </a:r>
            <a:r>
              <a:rPr lang="vi-VN" sz="3600" dirty="0">
                <a:latin typeface="+mn-lt"/>
              </a:rPr>
              <a:t> </a:t>
            </a:r>
            <a:r>
              <a:rPr lang="vi-VN" sz="3600" dirty="0" err="1">
                <a:latin typeface="+mn-lt"/>
              </a:rPr>
              <a:t>số</a:t>
            </a:r>
            <a:r>
              <a:rPr lang="vi-VN" sz="3600" dirty="0">
                <a:latin typeface="+mn-lt"/>
              </a:rPr>
              <a:t> </a:t>
            </a:r>
            <a:r>
              <a:rPr lang="vi-VN" sz="3600" dirty="0" err="1">
                <a:latin typeface="+mn-lt"/>
              </a:rPr>
              <a:t>việc</a:t>
            </a:r>
            <a:r>
              <a:rPr lang="vi-VN" sz="3600" dirty="0">
                <a:latin typeface="+mn-lt"/>
              </a:rPr>
              <a:t> </a:t>
            </a:r>
            <a:r>
              <a:rPr lang="vi-VN" sz="3600" dirty="0" err="1">
                <a:latin typeface="+mn-lt"/>
              </a:rPr>
              <a:t>khác</a:t>
            </a:r>
            <a:r>
              <a:rPr lang="vi-VN" sz="3600" dirty="0">
                <a:latin typeface="+mn-lt"/>
              </a:rPr>
              <a:t> </a:t>
            </a:r>
            <a:r>
              <a:rPr lang="vi-VN" sz="3600" dirty="0" err="1">
                <a:latin typeface="+mn-lt"/>
              </a:rPr>
              <a:t>mà</a:t>
            </a:r>
            <a:r>
              <a:rPr lang="vi-VN" sz="3600" dirty="0">
                <a:latin typeface="+mn-lt"/>
              </a:rPr>
              <a:t> em </a:t>
            </a:r>
            <a:r>
              <a:rPr lang="vi-VN" sz="3600" dirty="0" err="1">
                <a:latin typeface="+mn-lt"/>
              </a:rPr>
              <a:t>thực</a:t>
            </a:r>
            <a:r>
              <a:rPr lang="vi-VN" sz="3600" dirty="0">
                <a:latin typeface="+mn-lt"/>
              </a:rPr>
              <a:t> </a:t>
            </a:r>
            <a:r>
              <a:rPr lang="vi-VN" sz="3600" dirty="0" err="1">
                <a:latin typeface="+mn-lt"/>
              </a:rPr>
              <a:t>hiện</a:t>
            </a:r>
            <a:r>
              <a:rPr lang="vi-VN" sz="3600" dirty="0">
                <a:latin typeface="+mn-lt"/>
              </a:rPr>
              <a:t> </a:t>
            </a:r>
            <a:r>
              <a:rPr lang="vi-VN" sz="3600" dirty="0" err="1">
                <a:latin typeface="+mn-lt"/>
              </a:rPr>
              <a:t>lặp</a:t>
            </a:r>
            <a:r>
              <a:rPr lang="vi-VN" sz="3600" dirty="0">
                <a:latin typeface="+mn-lt"/>
              </a:rPr>
              <a:t> </a:t>
            </a:r>
            <a:r>
              <a:rPr lang="vi-VN" sz="3600" dirty="0" err="1">
                <a:latin typeface="+mn-lt"/>
              </a:rPr>
              <a:t>lại</a:t>
            </a:r>
            <a:r>
              <a:rPr lang="vi-VN" sz="3600" dirty="0">
                <a:latin typeface="+mn-lt"/>
              </a:rPr>
              <a:t> </a:t>
            </a:r>
            <a:r>
              <a:rPr lang="vi-VN" sz="3600" dirty="0" err="1">
                <a:latin typeface="+mn-lt"/>
              </a:rPr>
              <a:t>nhiều</a:t>
            </a:r>
            <a:r>
              <a:rPr lang="vi-VN" sz="3600" dirty="0">
                <a:latin typeface="+mn-lt"/>
              </a:rPr>
              <a:t> </a:t>
            </a:r>
            <a:r>
              <a:rPr lang="vi-VN" sz="3600" dirty="0" err="1">
                <a:latin typeface="+mn-lt"/>
              </a:rPr>
              <a:t>lần</a:t>
            </a:r>
            <a:endParaRPr lang="vi-VN" sz="3600" b="0" i="0" u="none" strike="noStrike" cap="none" dirty="0">
              <a:solidFill>
                <a:srgbClr val="000000"/>
              </a:solidFill>
              <a:latin typeface="+mn-lt"/>
              <a:ea typeface="Lato"/>
              <a:cs typeface="Times New Roman" panose="02020603050405020304" pitchFamily="18" charset="0"/>
              <a:sym typeface="Lato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A3AA1A-F323-4F4B-9711-56967959E9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42448" y="4161865"/>
            <a:ext cx="5155532" cy="3954666"/>
          </a:xfrm>
          <a:prstGeom prst="rect">
            <a:avLst/>
          </a:prstGeom>
        </p:spPr>
      </p:pic>
      <p:sp>
        <p:nvSpPr>
          <p:cNvPr id="26" name="Google Shape;338;p21">
            <a:extLst>
              <a:ext uri="{FF2B5EF4-FFF2-40B4-BE49-F238E27FC236}">
                <a16:creationId xmlns:a16="http://schemas.microsoft.com/office/drawing/2014/main" id="{D67416D6-BB5A-407C-BB20-3F62D3A3B39C}"/>
              </a:ext>
            </a:extLst>
          </p:cNvPr>
          <p:cNvSpPr txBox="1"/>
          <p:nvPr/>
        </p:nvSpPr>
        <p:spPr>
          <a:xfrm>
            <a:off x="11701845" y="8225027"/>
            <a:ext cx="5759948" cy="659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ctr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dirty="0">
                <a:latin typeface="+mn-lt"/>
              </a:rPr>
              <a:t>Hình 76. </a:t>
            </a:r>
            <a:r>
              <a:rPr lang="vi-VN" sz="3200" dirty="0" err="1">
                <a:latin typeface="+mn-lt"/>
              </a:rPr>
              <a:t>Bài</a:t>
            </a:r>
            <a:r>
              <a:rPr lang="vi-VN" sz="3200" dirty="0">
                <a:latin typeface="+mn-lt"/>
              </a:rPr>
              <a:t> </a:t>
            </a:r>
            <a:r>
              <a:rPr lang="vi-VN" sz="3200" dirty="0" err="1">
                <a:latin typeface="+mn-lt"/>
              </a:rPr>
              <a:t>tập</a:t>
            </a:r>
            <a:r>
              <a:rPr lang="vi-VN" sz="3200" dirty="0">
                <a:latin typeface="+mn-lt"/>
              </a:rPr>
              <a:t> </a:t>
            </a:r>
            <a:r>
              <a:rPr lang="vi-VN" sz="3200" dirty="0" err="1">
                <a:latin typeface="+mn-lt"/>
              </a:rPr>
              <a:t>nhảy</a:t>
            </a:r>
            <a:r>
              <a:rPr lang="vi-VN" sz="3200" dirty="0">
                <a:latin typeface="+mn-lt"/>
              </a:rPr>
              <a:t> </a:t>
            </a:r>
            <a:r>
              <a:rPr lang="vi-VN" sz="3200" dirty="0" err="1">
                <a:latin typeface="+mn-lt"/>
              </a:rPr>
              <a:t>đập</a:t>
            </a:r>
            <a:r>
              <a:rPr lang="vi-VN" sz="3200" dirty="0">
                <a:latin typeface="+mn-lt"/>
              </a:rPr>
              <a:t> </a:t>
            </a:r>
            <a:r>
              <a:rPr lang="vi-VN" sz="3200" dirty="0" err="1">
                <a:latin typeface="+mn-lt"/>
              </a:rPr>
              <a:t>bóng</a:t>
            </a:r>
            <a:endParaRPr sz="32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A5DB"/>
        </a:solidFill>
        <a:effectLst/>
      </p:bgPr>
    </p:bg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7" name="Google Shape;317;p21"/>
          <p:cNvGrpSpPr/>
          <p:nvPr/>
        </p:nvGrpSpPr>
        <p:grpSpPr>
          <a:xfrm>
            <a:off x="371565" y="2720893"/>
            <a:ext cx="17544871" cy="7192159"/>
            <a:chOff x="0" y="-38100"/>
            <a:chExt cx="4620871" cy="1894231"/>
          </a:xfrm>
        </p:grpSpPr>
        <p:sp>
          <p:nvSpPr>
            <p:cNvPr id="318" name="Google Shape;318;p21"/>
            <p:cNvSpPr/>
            <p:nvPr/>
          </p:nvSpPr>
          <p:spPr>
            <a:xfrm>
              <a:off x="0" y="0"/>
              <a:ext cx="4620871" cy="1856131"/>
            </a:xfrm>
            <a:custGeom>
              <a:avLst/>
              <a:gdLst/>
              <a:ahLst/>
              <a:cxnLst/>
              <a:rect l="l" t="t" r="r" b="b"/>
              <a:pathLst>
                <a:path w="4620871" h="1856131" extrusionOk="0">
                  <a:moveTo>
                    <a:pt x="0" y="0"/>
                  </a:moveTo>
                  <a:lnTo>
                    <a:pt x="4620871" y="0"/>
                  </a:lnTo>
                  <a:lnTo>
                    <a:pt x="4620871" y="1856131"/>
                  </a:lnTo>
                  <a:lnTo>
                    <a:pt x="0" y="18561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319" name="Google Shape;319;p2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0" name="Google Shape;320;p21"/>
          <p:cNvGrpSpPr/>
          <p:nvPr/>
        </p:nvGrpSpPr>
        <p:grpSpPr>
          <a:xfrm>
            <a:off x="333312" y="2678580"/>
            <a:ext cx="17416848" cy="7061078"/>
            <a:chOff x="0" y="-38100"/>
            <a:chExt cx="4587153" cy="1859708"/>
          </a:xfrm>
        </p:grpSpPr>
        <p:sp>
          <p:nvSpPr>
            <p:cNvPr id="321" name="Google Shape;321;p21"/>
            <p:cNvSpPr/>
            <p:nvPr/>
          </p:nvSpPr>
          <p:spPr>
            <a:xfrm>
              <a:off x="0" y="0"/>
              <a:ext cx="4587153" cy="1821608"/>
            </a:xfrm>
            <a:custGeom>
              <a:avLst/>
              <a:gdLst/>
              <a:ahLst/>
              <a:cxnLst/>
              <a:rect l="l" t="t" r="r" b="b"/>
              <a:pathLst>
                <a:path w="4587153" h="1821608" extrusionOk="0">
                  <a:moveTo>
                    <a:pt x="0" y="0"/>
                  </a:moveTo>
                  <a:lnTo>
                    <a:pt x="4587153" y="0"/>
                  </a:lnTo>
                  <a:lnTo>
                    <a:pt x="4587153" y="1821608"/>
                  </a:lnTo>
                  <a:lnTo>
                    <a:pt x="0" y="1821608"/>
                  </a:lnTo>
                  <a:close/>
                </a:path>
              </a:pathLst>
            </a:custGeom>
            <a:solidFill>
              <a:srgbClr val="F5B9BE"/>
            </a:solidFill>
            <a:ln>
              <a:noFill/>
            </a:ln>
          </p:spPr>
        </p:sp>
        <p:sp>
          <p:nvSpPr>
            <p:cNvPr id="322" name="Google Shape;322;p2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</p:grpSp>
      <p:sp>
        <p:nvSpPr>
          <p:cNvPr id="335" name="Google Shape;335;p21"/>
          <p:cNvSpPr txBox="1"/>
          <p:nvPr/>
        </p:nvSpPr>
        <p:spPr>
          <a:xfrm>
            <a:off x="2325689" y="1062539"/>
            <a:ext cx="7570074" cy="1138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7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5400" b="1" dirty="0">
                <a:latin typeface="Paytone One"/>
                <a:sym typeface="Paytone One"/>
              </a:rPr>
              <a:t>1</a:t>
            </a:r>
            <a:r>
              <a:rPr lang="vi-VN" sz="5400" b="1">
                <a:latin typeface="Paytone One"/>
                <a:sym typeface="Paytone One"/>
              </a:rPr>
              <a:t>. </a:t>
            </a:r>
            <a:r>
              <a:rPr lang="vi-VN" sz="5400" b="1" dirty="0" err="1">
                <a:latin typeface="Paytone One"/>
                <a:sym typeface="Paytone One"/>
              </a:rPr>
              <a:t>Cấu</a:t>
            </a:r>
            <a:r>
              <a:rPr lang="vi-VN" sz="5400" b="1" dirty="0">
                <a:latin typeface="Paytone One"/>
                <a:sym typeface="Paytone One"/>
              </a:rPr>
              <a:t> </a:t>
            </a:r>
            <a:r>
              <a:rPr lang="vi-VN" sz="5400" b="1" dirty="0" err="1">
                <a:latin typeface="Paytone One"/>
                <a:sym typeface="Paytone One"/>
              </a:rPr>
              <a:t>trúc</a:t>
            </a:r>
            <a:r>
              <a:rPr lang="vi-VN" sz="5400" b="1" dirty="0">
                <a:latin typeface="Paytone One"/>
                <a:sym typeface="Paytone One"/>
              </a:rPr>
              <a:t> </a:t>
            </a:r>
            <a:r>
              <a:rPr lang="vi-VN" sz="5400" b="1" dirty="0" err="1">
                <a:latin typeface="Paytone One"/>
                <a:sym typeface="Paytone One"/>
              </a:rPr>
              <a:t>lặp</a:t>
            </a:r>
            <a:endParaRPr sz="5400" dirty="0"/>
          </a:p>
        </p:txBody>
      </p:sp>
      <p:pic>
        <p:nvPicPr>
          <p:cNvPr id="336" name="Google Shape;336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43" y="231705"/>
            <a:ext cx="3779543" cy="3497795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21"/>
          <p:cNvSpPr txBox="1"/>
          <p:nvPr/>
        </p:nvSpPr>
        <p:spPr>
          <a:xfrm>
            <a:off x="1031348" y="4082173"/>
            <a:ext cx="14254372" cy="3711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just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dirty="0">
                <a:latin typeface="+mn-lt"/>
              </a:rPr>
              <a:t>Trong </a:t>
            </a:r>
            <a:r>
              <a:rPr lang="vi-VN" sz="3600" dirty="0" err="1">
                <a:latin typeface="+mn-lt"/>
              </a:rPr>
              <a:t>Nhiệm</a:t>
            </a:r>
            <a:r>
              <a:rPr lang="vi-VN" sz="3600" dirty="0">
                <a:latin typeface="+mn-lt"/>
              </a:rPr>
              <a:t> </a:t>
            </a:r>
            <a:r>
              <a:rPr lang="vi-VN" sz="3600" dirty="0" err="1">
                <a:latin typeface="+mn-lt"/>
              </a:rPr>
              <a:t>vụ</a:t>
            </a:r>
            <a:r>
              <a:rPr lang="vi-VN" sz="3600" dirty="0">
                <a:latin typeface="+mn-lt"/>
              </a:rPr>
              <a:t> 2 </a:t>
            </a:r>
            <a:r>
              <a:rPr lang="vi-VN" sz="3600" dirty="0" err="1">
                <a:latin typeface="+mn-lt"/>
              </a:rPr>
              <a:t>của</a:t>
            </a:r>
            <a:r>
              <a:rPr lang="vi-VN" sz="3600" dirty="0">
                <a:latin typeface="+mn-lt"/>
              </a:rPr>
              <a:t> </a:t>
            </a:r>
            <a:r>
              <a:rPr lang="vi-VN" sz="3600" dirty="0" err="1">
                <a:latin typeface="+mn-lt"/>
              </a:rPr>
              <a:t>Bài</a:t>
            </a:r>
            <a:r>
              <a:rPr lang="vi-VN" sz="3600" dirty="0">
                <a:latin typeface="+mn-lt"/>
              </a:rPr>
              <a:t> 10, em </a:t>
            </a:r>
            <a:r>
              <a:rPr lang="vi-VN" sz="3600" dirty="0" err="1">
                <a:latin typeface="+mn-lt"/>
              </a:rPr>
              <a:t>đã</a:t>
            </a:r>
            <a:r>
              <a:rPr lang="vi-VN" sz="3600" dirty="0">
                <a:latin typeface="+mn-lt"/>
              </a:rPr>
              <a:t> </a:t>
            </a:r>
            <a:r>
              <a:rPr lang="vi-VN" sz="3600" dirty="0" err="1">
                <a:latin typeface="+mn-lt"/>
              </a:rPr>
              <a:t>tạo</a:t>
            </a:r>
            <a:r>
              <a:rPr lang="vi-VN" sz="3600" dirty="0">
                <a:latin typeface="+mn-lt"/>
              </a:rPr>
              <a:t> chương </a:t>
            </a:r>
            <a:r>
              <a:rPr lang="vi-VN" sz="3600" dirty="0" err="1">
                <a:latin typeface="+mn-lt"/>
              </a:rPr>
              <a:t>trình</a:t>
            </a:r>
            <a:r>
              <a:rPr lang="vi-VN" sz="3600" dirty="0">
                <a:latin typeface="+mn-lt"/>
              </a:rPr>
              <a:t> </a:t>
            </a:r>
            <a:r>
              <a:rPr lang="vi-VN" sz="3600" dirty="0" err="1">
                <a:latin typeface="+mn-lt"/>
              </a:rPr>
              <a:t>điều</a:t>
            </a:r>
            <a:r>
              <a:rPr lang="vi-VN" sz="3600" dirty="0">
                <a:latin typeface="+mn-lt"/>
              </a:rPr>
              <a:t> </a:t>
            </a:r>
            <a:r>
              <a:rPr lang="vi-VN" sz="3600" dirty="0" err="1">
                <a:latin typeface="+mn-lt"/>
              </a:rPr>
              <a:t>khiển</a:t>
            </a:r>
            <a:r>
              <a:rPr lang="vi-VN" sz="3600" dirty="0">
                <a:latin typeface="+mn-lt"/>
              </a:rPr>
              <a:t> nhân </a:t>
            </a:r>
            <a:r>
              <a:rPr lang="vi-VN" sz="3600" dirty="0" err="1">
                <a:latin typeface="+mn-lt"/>
              </a:rPr>
              <a:t>vật</a:t>
            </a:r>
            <a:r>
              <a:rPr lang="vi-VN" sz="3600" dirty="0">
                <a:latin typeface="+mn-lt"/>
              </a:rPr>
              <a:t> </a:t>
            </a:r>
            <a:r>
              <a:rPr lang="vi-VN" sz="3600" dirty="0" err="1">
                <a:latin typeface="+mn-lt"/>
              </a:rPr>
              <a:t>mèo</a:t>
            </a:r>
            <a:r>
              <a:rPr lang="vi-VN" sz="3600" dirty="0">
                <a:latin typeface="+mn-lt"/>
              </a:rPr>
              <a:t> di </a:t>
            </a:r>
            <a:r>
              <a:rPr lang="vi-VN" sz="3600" dirty="0" err="1">
                <a:latin typeface="+mn-lt"/>
              </a:rPr>
              <a:t>chuyển</a:t>
            </a:r>
            <a:r>
              <a:rPr lang="vi-VN" sz="3600" dirty="0">
                <a:latin typeface="+mn-lt"/>
              </a:rPr>
              <a:t> trên sân </a:t>
            </a:r>
            <a:r>
              <a:rPr lang="vi-VN" sz="3600" dirty="0" err="1">
                <a:latin typeface="+mn-lt"/>
              </a:rPr>
              <a:t>khấu</a:t>
            </a:r>
            <a:r>
              <a:rPr lang="vi-VN" sz="3600" dirty="0">
                <a:latin typeface="+mn-lt"/>
              </a:rPr>
              <a:t> </a:t>
            </a:r>
            <a:r>
              <a:rPr lang="vi-VN" sz="3600" dirty="0" err="1">
                <a:latin typeface="+mn-lt"/>
              </a:rPr>
              <a:t>và</a:t>
            </a:r>
            <a:r>
              <a:rPr lang="vi-VN" sz="3600" dirty="0">
                <a:latin typeface="+mn-lt"/>
              </a:rPr>
              <a:t> thay </a:t>
            </a:r>
            <a:r>
              <a:rPr lang="vi-VN" sz="3600" dirty="0" err="1">
                <a:latin typeface="+mn-lt"/>
              </a:rPr>
              <a:t>đổi</a:t>
            </a:r>
            <a:r>
              <a:rPr lang="vi-VN" sz="3600" dirty="0">
                <a:latin typeface="+mn-lt"/>
              </a:rPr>
              <a:t> </a:t>
            </a:r>
            <a:r>
              <a:rPr lang="vi-VN" sz="3600" dirty="0" err="1">
                <a:latin typeface="+mn-lt"/>
              </a:rPr>
              <a:t>động</a:t>
            </a:r>
            <a:r>
              <a:rPr lang="vi-VN" sz="3600" dirty="0">
                <a:latin typeface="+mn-lt"/>
              </a:rPr>
              <a:t> </a:t>
            </a:r>
            <a:r>
              <a:rPr lang="vi-VN" sz="3600" dirty="0" err="1">
                <a:latin typeface="+mn-lt"/>
              </a:rPr>
              <a:t>tác</a:t>
            </a:r>
            <a:r>
              <a:rPr lang="vi-VN" sz="3600" dirty="0">
                <a:latin typeface="+mn-lt"/>
              </a:rPr>
              <a:t> (</a:t>
            </a:r>
            <a:r>
              <a:rPr lang="vi-VN" sz="3600" dirty="0" err="1">
                <a:latin typeface="+mn-lt"/>
              </a:rPr>
              <a:t>Hình</a:t>
            </a:r>
            <a:r>
              <a:rPr lang="vi-VN" sz="3600" dirty="0">
                <a:latin typeface="+mn-lt"/>
              </a:rPr>
              <a:t> 74). </a:t>
            </a:r>
          </a:p>
          <a:p>
            <a:pPr marL="0" marR="0" lvl="1" indent="0" algn="just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vi-VN" sz="3600" dirty="0">
              <a:latin typeface="+mn-lt"/>
            </a:endParaRPr>
          </a:p>
          <a:p>
            <a:pPr marL="0" marR="0" lvl="1" indent="0" algn="just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dirty="0">
                <a:latin typeface="+mn-lt"/>
              </a:rPr>
              <a:t>Trong chương </a:t>
            </a:r>
            <a:r>
              <a:rPr lang="vi-VN" sz="3600" dirty="0" err="1">
                <a:latin typeface="+mn-lt"/>
              </a:rPr>
              <a:t>trình</a:t>
            </a:r>
            <a:r>
              <a:rPr lang="vi-VN" sz="3600" dirty="0">
                <a:latin typeface="+mn-lt"/>
              </a:rPr>
              <a:t> </a:t>
            </a:r>
            <a:r>
              <a:rPr lang="vi-VN" sz="3600" dirty="0" err="1">
                <a:latin typeface="+mn-lt"/>
              </a:rPr>
              <a:t>đó</a:t>
            </a:r>
            <a:r>
              <a:rPr lang="vi-VN" sz="3600" dirty="0">
                <a:latin typeface="+mn-lt"/>
              </a:rPr>
              <a:t>, </a:t>
            </a:r>
            <a:r>
              <a:rPr lang="vi-VN" sz="3600" dirty="0" err="1">
                <a:latin typeface="+mn-lt"/>
              </a:rPr>
              <a:t>khối</a:t>
            </a:r>
            <a:r>
              <a:rPr lang="vi-VN" sz="3600" dirty="0">
                <a:latin typeface="+mn-lt"/>
              </a:rPr>
              <a:t> </a:t>
            </a:r>
            <a:r>
              <a:rPr lang="vi-VN" sz="3600" dirty="0" err="1">
                <a:latin typeface="+mn-lt"/>
              </a:rPr>
              <a:t>lệnh</a:t>
            </a:r>
            <a:r>
              <a:rPr lang="vi-VN" sz="3600" dirty="0">
                <a:latin typeface="+mn-lt"/>
              </a:rPr>
              <a:t> </a:t>
            </a:r>
            <a:r>
              <a:rPr lang="vi-VN" sz="3600" dirty="0" err="1">
                <a:latin typeface="+mn-lt"/>
              </a:rPr>
              <a:t>nào</a:t>
            </a:r>
            <a:r>
              <a:rPr lang="vi-VN" sz="3600" dirty="0">
                <a:latin typeface="+mn-lt"/>
              </a:rPr>
              <a:t> </a:t>
            </a:r>
            <a:r>
              <a:rPr lang="vi-VN" sz="3600" dirty="0" err="1">
                <a:latin typeface="+mn-lt"/>
              </a:rPr>
              <a:t>được</a:t>
            </a:r>
            <a:r>
              <a:rPr lang="vi-VN" sz="3600" dirty="0">
                <a:latin typeface="+mn-lt"/>
              </a:rPr>
              <a:t> </a:t>
            </a:r>
            <a:r>
              <a:rPr lang="vi-VN" sz="3600" dirty="0" err="1">
                <a:latin typeface="+mn-lt"/>
              </a:rPr>
              <a:t>lặp</a:t>
            </a:r>
            <a:r>
              <a:rPr lang="vi-VN" sz="3600" dirty="0">
                <a:latin typeface="+mn-lt"/>
              </a:rPr>
              <a:t> </a:t>
            </a:r>
            <a:r>
              <a:rPr lang="vi-VN" sz="3600" dirty="0" err="1">
                <a:latin typeface="+mn-lt"/>
              </a:rPr>
              <a:t>lại</a:t>
            </a:r>
            <a:r>
              <a:rPr lang="vi-VN" sz="3600" dirty="0">
                <a:latin typeface="+mn-lt"/>
              </a:rPr>
              <a:t> </a:t>
            </a:r>
            <a:r>
              <a:rPr lang="vi-VN" sz="3600" dirty="0" err="1">
                <a:latin typeface="+mn-lt"/>
              </a:rPr>
              <a:t>và</a:t>
            </a:r>
            <a:r>
              <a:rPr lang="vi-VN" sz="3600" dirty="0">
                <a:latin typeface="+mn-lt"/>
              </a:rPr>
              <a:t> </a:t>
            </a:r>
            <a:r>
              <a:rPr lang="vi-VN" sz="3600" dirty="0" err="1">
                <a:latin typeface="+mn-lt"/>
              </a:rPr>
              <a:t>lặp</a:t>
            </a:r>
            <a:r>
              <a:rPr lang="vi-VN" sz="3600" dirty="0">
                <a:latin typeface="+mn-lt"/>
              </a:rPr>
              <a:t> </a:t>
            </a:r>
            <a:r>
              <a:rPr lang="vi-VN" sz="3600" dirty="0" err="1">
                <a:latin typeface="+mn-lt"/>
              </a:rPr>
              <a:t>lại</a:t>
            </a:r>
            <a:r>
              <a:rPr lang="vi-VN" sz="3600" dirty="0">
                <a:latin typeface="+mn-lt"/>
              </a:rPr>
              <a:t> bao nhiêu </a:t>
            </a:r>
            <a:r>
              <a:rPr lang="vi-VN" sz="3600" dirty="0" err="1">
                <a:latin typeface="+mn-lt"/>
              </a:rPr>
              <a:t>lần</a:t>
            </a:r>
            <a:r>
              <a:rPr lang="vi-VN" sz="3600" dirty="0">
                <a:latin typeface="+mn-lt"/>
              </a:rPr>
              <a:t>? </a:t>
            </a:r>
            <a:r>
              <a:rPr lang="vi-VN" sz="3600" dirty="0" err="1">
                <a:latin typeface="+mn-lt"/>
              </a:rPr>
              <a:t>Có</a:t>
            </a:r>
            <a:r>
              <a:rPr lang="vi-VN" sz="3600" dirty="0">
                <a:latin typeface="+mn-lt"/>
              </a:rPr>
              <a:t> </a:t>
            </a:r>
            <a:r>
              <a:rPr lang="vi-VN" sz="3600" dirty="0" err="1">
                <a:latin typeface="+mn-lt"/>
              </a:rPr>
              <a:t>cách</a:t>
            </a:r>
            <a:r>
              <a:rPr lang="vi-VN" sz="3600" dirty="0">
                <a:latin typeface="+mn-lt"/>
              </a:rPr>
              <a:t> </a:t>
            </a:r>
            <a:r>
              <a:rPr lang="vi-VN" sz="3600" dirty="0" err="1">
                <a:latin typeface="+mn-lt"/>
              </a:rPr>
              <a:t>nào</a:t>
            </a:r>
            <a:r>
              <a:rPr lang="vi-VN" sz="3600" dirty="0">
                <a:latin typeface="+mn-lt"/>
              </a:rPr>
              <a:t> </a:t>
            </a:r>
            <a:r>
              <a:rPr lang="vi-VN" sz="3600" dirty="0" err="1">
                <a:latin typeface="+mn-lt"/>
              </a:rPr>
              <a:t>để</a:t>
            </a:r>
            <a:r>
              <a:rPr lang="vi-VN" sz="3600" dirty="0">
                <a:latin typeface="+mn-lt"/>
              </a:rPr>
              <a:t> chương </a:t>
            </a:r>
            <a:r>
              <a:rPr lang="vi-VN" sz="3600" dirty="0" err="1">
                <a:latin typeface="+mn-lt"/>
              </a:rPr>
              <a:t>trình</a:t>
            </a:r>
            <a:r>
              <a:rPr lang="vi-VN" sz="3600" dirty="0">
                <a:latin typeface="+mn-lt"/>
              </a:rPr>
              <a:t> </a:t>
            </a:r>
            <a:r>
              <a:rPr lang="vi-VN" sz="3600" dirty="0" err="1">
                <a:latin typeface="+mn-lt"/>
              </a:rPr>
              <a:t>ngắn</a:t>
            </a:r>
            <a:r>
              <a:rPr lang="vi-VN" sz="3600" dirty="0">
                <a:latin typeface="+mn-lt"/>
              </a:rPr>
              <a:t> </a:t>
            </a:r>
            <a:r>
              <a:rPr lang="vi-VN" sz="3600" dirty="0" err="1">
                <a:latin typeface="+mn-lt"/>
              </a:rPr>
              <a:t>gọn</a:t>
            </a:r>
            <a:r>
              <a:rPr lang="vi-VN" sz="3600" dirty="0">
                <a:latin typeface="+mn-lt"/>
              </a:rPr>
              <a:t> hơn không?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9E4C4E3-0EFA-4F4C-9281-5D6E2AE0B779}"/>
              </a:ext>
            </a:extLst>
          </p:cNvPr>
          <p:cNvGrpSpPr/>
          <p:nvPr/>
        </p:nvGrpSpPr>
        <p:grpSpPr>
          <a:xfrm>
            <a:off x="3646600" y="3084071"/>
            <a:ext cx="3368766" cy="895563"/>
            <a:chOff x="10697" y="0"/>
            <a:chExt cx="1437577" cy="502095"/>
          </a:xfrm>
        </p:grpSpPr>
        <p:sp>
          <p:nvSpPr>
            <p:cNvPr id="35" name="Shape 652">
              <a:extLst>
                <a:ext uri="{FF2B5EF4-FFF2-40B4-BE49-F238E27FC236}">
                  <a16:creationId xmlns:a16="http://schemas.microsoft.com/office/drawing/2014/main" id="{634794F9-4CB1-46EA-AD86-797220EEDF02}"/>
                </a:ext>
              </a:extLst>
            </p:cNvPr>
            <p:cNvSpPr/>
            <p:nvPr/>
          </p:nvSpPr>
          <p:spPr>
            <a:xfrm>
              <a:off x="10697" y="51707"/>
              <a:ext cx="1272959" cy="386995"/>
            </a:xfrm>
            <a:custGeom>
              <a:avLst/>
              <a:gdLst/>
              <a:ahLst/>
              <a:cxnLst/>
              <a:rect l="0" t="0" r="0" b="0"/>
              <a:pathLst>
                <a:path w="1272959" h="386995">
                  <a:moveTo>
                    <a:pt x="132334" y="0"/>
                  </a:moveTo>
                  <a:lnTo>
                    <a:pt x="1208164" y="0"/>
                  </a:lnTo>
                  <a:lnTo>
                    <a:pt x="1272959" y="260883"/>
                  </a:lnTo>
                  <a:lnTo>
                    <a:pt x="1204557" y="386995"/>
                  </a:lnTo>
                  <a:lnTo>
                    <a:pt x="11163" y="386995"/>
                  </a:lnTo>
                  <a:lnTo>
                    <a:pt x="10084" y="225158"/>
                  </a:lnTo>
                  <a:cubicBezTo>
                    <a:pt x="10084" y="225158"/>
                    <a:pt x="0" y="97727"/>
                    <a:pt x="30239" y="58636"/>
                  </a:cubicBezTo>
                  <a:cubicBezTo>
                    <a:pt x="73127" y="3201"/>
                    <a:pt x="132334" y="0"/>
                    <a:pt x="132334" y="0"/>
                  </a:cubicBezTo>
                  <a:close/>
                </a:path>
              </a:pathLst>
            </a:custGeom>
            <a:ln w="0" cap="flat">
              <a:miter lim="100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CB478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6" name="Shape 654">
              <a:extLst>
                <a:ext uri="{FF2B5EF4-FFF2-40B4-BE49-F238E27FC236}">
                  <a16:creationId xmlns:a16="http://schemas.microsoft.com/office/drawing/2014/main" id="{E7E85B6D-9B53-4A53-A3ED-2FF1D0C0E5DC}"/>
                </a:ext>
              </a:extLst>
            </p:cNvPr>
            <p:cNvSpPr/>
            <p:nvPr/>
          </p:nvSpPr>
          <p:spPr>
            <a:xfrm>
              <a:off x="935371" y="15395"/>
              <a:ext cx="512902" cy="486700"/>
            </a:xfrm>
            <a:custGeom>
              <a:avLst/>
              <a:gdLst/>
              <a:ahLst/>
              <a:cxnLst/>
              <a:rect l="0" t="0" r="0" b="0"/>
              <a:pathLst>
                <a:path w="512902" h="486700">
                  <a:moveTo>
                    <a:pt x="239562" y="2699"/>
                  </a:moveTo>
                  <a:cubicBezTo>
                    <a:pt x="257946" y="4318"/>
                    <a:pt x="275927" y="13299"/>
                    <a:pt x="288557" y="30516"/>
                  </a:cubicBezTo>
                  <a:lnTo>
                    <a:pt x="316738" y="68933"/>
                  </a:lnTo>
                  <a:cubicBezTo>
                    <a:pt x="330124" y="87157"/>
                    <a:pt x="351612" y="97635"/>
                    <a:pt x="374206" y="96962"/>
                  </a:cubicBezTo>
                  <a:lnTo>
                    <a:pt x="376098" y="96899"/>
                  </a:lnTo>
                  <a:lnTo>
                    <a:pt x="421818" y="95514"/>
                  </a:lnTo>
                  <a:cubicBezTo>
                    <a:pt x="478739" y="93800"/>
                    <a:pt x="512902" y="158087"/>
                    <a:pt x="479654" y="204328"/>
                  </a:cubicBezTo>
                  <a:lnTo>
                    <a:pt x="451828" y="243000"/>
                  </a:lnTo>
                  <a:cubicBezTo>
                    <a:pt x="438645" y="261351"/>
                    <a:pt x="435318" y="285011"/>
                    <a:pt x="442963" y="306309"/>
                  </a:cubicBezTo>
                  <a:lnTo>
                    <a:pt x="459029" y="351140"/>
                  </a:lnTo>
                  <a:cubicBezTo>
                    <a:pt x="478257" y="404734"/>
                    <a:pt x="427660" y="457122"/>
                    <a:pt x="373444" y="439786"/>
                  </a:cubicBezTo>
                  <a:lnTo>
                    <a:pt x="328054" y="425269"/>
                  </a:lnTo>
                  <a:cubicBezTo>
                    <a:pt x="306527" y="418374"/>
                    <a:pt x="282969" y="422526"/>
                    <a:pt x="265100" y="436370"/>
                  </a:cubicBezTo>
                  <a:lnTo>
                    <a:pt x="227406" y="465541"/>
                  </a:lnTo>
                  <a:cubicBezTo>
                    <a:pt x="200050" y="486700"/>
                    <a:pt x="165164" y="483220"/>
                    <a:pt x="141935" y="464462"/>
                  </a:cubicBezTo>
                  <a:cubicBezTo>
                    <a:pt x="126924" y="452346"/>
                    <a:pt x="116777" y="433855"/>
                    <a:pt x="116662" y="411503"/>
                  </a:cubicBezTo>
                  <a:lnTo>
                    <a:pt x="116434" y="363878"/>
                  </a:lnTo>
                  <a:cubicBezTo>
                    <a:pt x="116332" y="341259"/>
                    <a:pt x="105105" y="320165"/>
                    <a:pt x="86436" y="307427"/>
                  </a:cubicBezTo>
                  <a:lnTo>
                    <a:pt x="47066" y="280604"/>
                  </a:lnTo>
                  <a:cubicBezTo>
                    <a:pt x="0" y="248524"/>
                    <a:pt x="10122" y="176426"/>
                    <a:pt x="64199" y="158583"/>
                  </a:cubicBezTo>
                  <a:lnTo>
                    <a:pt x="109449" y="143647"/>
                  </a:lnTo>
                  <a:cubicBezTo>
                    <a:pt x="130899" y="136561"/>
                    <a:pt x="147511" y="119352"/>
                    <a:pt x="153848" y="97661"/>
                  </a:cubicBezTo>
                  <a:lnTo>
                    <a:pt x="167196" y="51915"/>
                  </a:lnTo>
                  <a:cubicBezTo>
                    <a:pt x="177165" y="17752"/>
                    <a:pt x="208923" y="0"/>
                    <a:pt x="239562" y="2699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CA702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7" name="Shape 655">
              <a:extLst>
                <a:ext uri="{FF2B5EF4-FFF2-40B4-BE49-F238E27FC236}">
                  <a16:creationId xmlns:a16="http://schemas.microsoft.com/office/drawing/2014/main" id="{2A907CA2-66F3-4EAD-B90F-7E3850073184}"/>
                </a:ext>
              </a:extLst>
            </p:cNvPr>
            <p:cNvSpPr/>
            <p:nvPr/>
          </p:nvSpPr>
          <p:spPr>
            <a:xfrm>
              <a:off x="935371" y="0"/>
              <a:ext cx="512902" cy="502095"/>
            </a:xfrm>
            <a:custGeom>
              <a:avLst/>
              <a:gdLst/>
              <a:ahLst/>
              <a:cxnLst/>
              <a:rect l="0" t="0" r="0" b="0"/>
              <a:pathLst>
                <a:path w="512902" h="502095">
                  <a:moveTo>
                    <a:pt x="479654" y="219723"/>
                  </a:moveTo>
                  <a:lnTo>
                    <a:pt x="451828" y="258394"/>
                  </a:lnTo>
                  <a:cubicBezTo>
                    <a:pt x="438645" y="276746"/>
                    <a:pt x="435318" y="300406"/>
                    <a:pt x="442963" y="321704"/>
                  </a:cubicBezTo>
                  <a:lnTo>
                    <a:pt x="459029" y="366535"/>
                  </a:lnTo>
                  <a:cubicBezTo>
                    <a:pt x="478257" y="420129"/>
                    <a:pt x="427660" y="472517"/>
                    <a:pt x="373444" y="455180"/>
                  </a:cubicBezTo>
                  <a:lnTo>
                    <a:pt x="328054" y="440664"/>
                  </a:lnTo>
                  <a:cubicBezTo>
                    <a:pt x="306527" y="433769"/>
                    <a:pt x="282969" y="437921"/>
                    <a:pt x="265100" y="451764"/>
                  </a:cubicBezTo>
                  <a:lnTo>
                    <a:pt x="227406" y="480936"/>
                  </a:lnTo>
                  <a:cubicBezTo>
                    <a:pt x="200050" y="502095"/>
                    <a:pt x="165164" y="498615"/>
                    <a:pt x="141935" y="479856"/>
                  </a:cubicBezTo>
                  <a:cubicBezTo>
                    <a:pt x="126924" y="467741"/>
                    <a:pt x="116777" y="449250"/>
                    <a:pt x="116662" y="426898"/>
                  </a:cubicBezTo>
                  <a:lnTo>
                    <a:pt x="116434" y="379273"/>
                  </a:lnTo>
                  <a:cubicBezTo>
                    <a:pt x="116332" y="356654"/>
                    <a:pt x="105105" y="335559"/>
                    <a:pt x="86436" y="322821"/>
                  </a:cubicBezTo>
                  <a:lnTo>
                    <a:pt x="47066" y="295999"/>
                  </a:lnTo>
                  <a:cubicBezTo>
                    <a:pt x="0" y="263919"/>
                    <a:pt x="10122" y="191821"/>
                    <a:pt x="64199" y="173977"/>
                  </a:cubicBezTo>
                  <a:lnTo>
                    <a:pt x="109449" y="159042"/>
                  </a:lnTo>
                  <a:cubicBezTo>
                    <a:pt x="130899" y="151955"/>
                    <a:pt x="147511" y="134747"/>
                    <a:pt x="153848" y="113056"/>
                  </a:cubicBezTo>
                  <a:lnTo>
                    <a:pt x="167196" y="67310"/>
                  </a:lnTo>
                  <a:cubicBezTo>
                    <a:pt x="183147" y="12649"/>
                    <a:pt x="254876" y="0"/>
                    <a:pt x="288557" y="45910"/>
                  </a:cubicBezTo>
                  <a:lnTo>
                    <a:pt x="316738" y="84328"/>
                  </a:lnTo>
                  <a:cubicBezTo>
                    <a:pt x="330124" y="102552"/>
                    <a:pt x="351612" y="113030"/>
                    <a:pt x="374206" y="112357"/>
                  </a:cubicBezTo>
                  <a:lnTo>
                    <a:pt x="376098" y="112294"/>
                  </a:lnTo>
                  <a:lnTo>
                    <a:pt x="421818" y="110909"/>
                  </a:lnTo>
                  <a:cubicBezTo>
                    <a:pt x="478739" y="109195"/>
                    <a:pt x="512902" y="173482"/>
                    <a:pt x="479654" y="219723"/>
                  </a:cubicBezTo>
                  <a:close/>
                </a:path>
              </a:pathLst>
            </a:custGeom>
            <a:ln w="15850" cap="flat">
              <a:miter lim="127000"/>
            </a:ln>
          </p:spPr>
          <p:style>
            <a:lnRef idx="1">
              <a:srgbClr val="FFFFF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8" name="Shape 657">
              <a:extLst>
                <a:ext uri="{FF2B5EF4-FFF2-40B4-BE49-F238E27FC236}">
                  <a16:creationId xmlns:a16="http://schemas.microsoft.com/office/drawing/2014/main" id="{82CCA3CB-7F28-4AEA-9FD9-299283817B53}"/>
                </a:ext>
              </a:extLst>
            </p:cNvPr>
            <p:cNvSpPr/>
            <p:nvPr/>
          </p:nvSpPr>
          <p:spPr>
            <a:xfrm>
              <a:off x="1077307" y="109195"/>
              <a:ext cx="370967" cy="392900"/>
            </a:xfrm>
            <a:custGeom>
              <a:avLst/>
              <a:gdLst/>
              <a:ahLst/>
              <a:cxnLst/>
              <a:rect l="0" t="0" r="0" b="0"/>
              <a:pathLst>
                <a:path w="370967" h="392900">
                  <a:moveTo>
                    <a:pt x="279883" y="1715"/>
                  </a:moveTo>
                  <a:cubicBezTo>
                    <a:pt x="336804" y="0"/>
                    <a:pt x="370967" y="64288"/>
                    <a:pt x="337718" y="110528"/>
                  </a:cubicBezTo>
                  <a:lnTo>
                    <a:pt x="309893" y="149200"/>
                  </a:lnTo>
                  <a:cubicBezTo>
                    <a:pt x="296710" y="167551"/>
                    <a:pt x="293383" y="191211"/>
                    <a:pt x="301028" y="212509"/>
                  </a:cubicBezTo>
                  <a:lnTo>
                    <a:pt x="317094" y="257340"/>
                  </a:lnTo>
                  <a:cubicBezTo>
                    <a:pt x="336321" y="310935"/>
                    <a:pt x="285725" y="363322"/>
                    <a:pt x="231508" y="345986"/>
                  </a:cubicBezTo>
                  <a:lnTo>
                    <a:pt x="186118" y="331470"/>
                  </a:lnTo>
                  <a:cubicBezTo>
                    <a:pt x="164592" y="324574"/>
                    <a:pt x="141033" y="328726"/>
                    <a:pt x="123165" y="342570"/>
                  </a:cubicBezTo>
                  <a:lnTo>
                    <a:pt x="85471" y="371742"/>
                  </a:lnTo>
                  <a:cubicBezTo>
                    <a:pt x="58115" y="392900"/>
                    <a:pt x="23228" y="389420"/>
                    <a:pt x="0" y="370662"/>
                  </a:cubicBezTo>
                  <a:cubicBezTo>
                    <a:pt x="63230" y="341314"/>
                    <a:pt x="200572" y="258526"/>
                    <a:pt x="229121" y="83748"/>
                  </a:cubicBezTo>
                  <a:lnTo>
                    <a:pt x="234162" y="3102"/>
                  </a:lnTo>
                  <a:lnTo>
                    <a:pt x="234184" y="3098"/>
                  </a:lnTo>
                  <a:lnTo>
                    <a:pt x="279883" y="1715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B5DBA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7B88FB95-539B-47F3-B47E-699616847A6F}"/>
              </a:ext>
            </a:extLst>
          </p:cNvPr>
          <p:cNvSpPr txBox="1"/>
          <p:nvPr/>
        </p:nvSpPr>
        <p:spPr>
          <a:xfrm>
            <a:off x="3683468" y="3209493"/>
            <a:ext cx="22731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06EEB86-2FAF-419E-9626-BCA88AAA8B7D}"/>
              </a:ext>
            </a:extLst>
          </p:cNvPr>
          <p:cNvSpPr txBox="1"/>
          <p:nvPr/>
        </p:nvSpPr>
        <p:spPr>
          <a:xfrm>
            <a:off x="6191799" y="3195959"/>
            <a:ext cx="7287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anose="02020603050405020304" pitchFamily="18" charset="0"/>
              </a:rPr>
              <a:t>1</a:t>
            </a:r>
            <a:endParaRPr lang="en-US" sz="3200" b="1" dirty="0">
              <a:solidFill>
                <a:schemeClr val="bg1">
                  <a:lumMod val="9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898A5C4-95A3-4F81-AE62-7ED76D956342}"/>
              </a:ext>
            </a:extLst>
          </p:cNvPr>
          <p:cNvSpPr txBox="1"/>
          <p:nvPr/>
        </p:nvSpPr>
        <p:spPr>
          <a:xfrm>
            <a:off x="6970865" y="3240871"/>
            <a:ext cx="33618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Cấu</a:t>
            </a:r>
            <a:r>
              <a:rPr lang="vi-VN" sz="3600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trúc</a:t>
            </a:r>
            <a:r>
              <a:rPr lang="vi-VN" sz="3600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lặp</a:t>
            </a:r>
            <a:endParaRPr lang="en-US" sz="3600" b="1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4" name="Graphic 3" descr="Questions with solid fill">
            <a:extLst>
              <a:ext uri="{FF2B5EF4-FFF2-40B4-BE49-F238E27FC236}">
                <a16:creationId xmlns:a16="http://schemas.microsoft.com/office/drawing/2014/main" id="{D273463D-4154-4282-B044-2B1300C366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996522" y="6442426"/>
            <a:ext cx="3657600" cy="3657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" grpId="0"/>
      <p:bldP spid="45" grpId="0"/>
      <p:bldP spid="46" grpId="0"/>
      <p:bldP spid="4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3" name="Google Shape;643;p33"/>
          <p:cNvGrpSpPr/>
          <p:nvPr/>
        </p:nvGrpSpPr>
        <p:grpSpPr>
          <a:xfrm>
            <a:off x="371564" y="165440"/>
            <a:ext cx="17544871" cy="9647599"/>
            <a:chOff x="0" y="-144661"/>
            <a:chExt cx="23393161" cy="12863465"/>
          </a:xfrm>
        </p:grpSpPr>
        <p:grpSp>
          <p:nvGrpSpPr>
            <p:cNvPr id="644" name="Google Shape;644;p33"/>
            <p:cNvGrpSpPr/>
            <p:nvPr/>
          </p:nvGrpSpPr>
          <p:grpSpPr>
            <a:xfrm>
              <a:off x="0" y="-144661"/>
              <a:ext cx="23393161" cy="12863465"/>
              <a:chOff x="0" y="-28575"/>
              <a:chExt cx="4620871" cy="2540931"/>
            </a:xfrm>
          </p:grpSpPr>
          <p:sp>
            <p:nvSpPr>
              <p:cNvPr id="645" name="Google Shape;645;p33"/>
              <p:cNvSpPr/>
              <p:nvPr/>
            </p:nvSpPr>
            <p:spPr>
              <a:xfrm>
                <a:off x="0" y="0"/>
                <a:ext cx="4620871" cy="2512356"/>
              </a:xfrm>
              <a:custGeom>
                <a:avLst/>
                <a:gdLst/>
                <a:ahLst/>
                <a:cxnLst/>
                <a:rect l="l" t="t" r="r" b="b"/>
                <a:pathLst>
                  <a:path w="4620871" h="2512356" extrusionOk="0">
                    <a:moveTo>
                      <a:pt x="0" y="0"/>
                    </a:moveTo>
                    <a:lnTo>
                      <a:pt x="4620871" y="0"/>
                    </a:lnTo>
                    <a:lnTo>
                      <a:pt x="4620871" y="2512356"/>
                    </a:lnTo>
                    <a:lnTo>
                      <a:pt x="0" y="25123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646" name="Google Shape;646;p33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47" name="Google Shape;647;p33"/>
            <p:cNvGrpSpPr/>
            <p:nvPr/>
          </p:nvGrpSpPr>
          <p:grpSpPr>
            <a:xfrm>
              <a:off x="85349" y="-62491"/>
              <a:ext cx="23222464" cy="12699125"/>
              <a:chOff x="0" y="-28575"/>
              <a:chExt cx="4587153" cy="2508469"/>
            </a:xfrm>
          </p:grpSpPr>
          <p:sp>
            <p:nvSpPr>
              <p:cNvPr id="648" name="Google Shape;648;p33"/>
              <p:cNvSpPr/>
              <p:nvPr/>
            </p:nvSpPr>
            <p:spPr>
              <a:xfrm>
                <a:off x="0" y="0"/>
                <a:ext cx="4587153" cy="2479894"/>
              </a:xfrm>
              <a:custGeom>
                <a:avLst/>
                <a:gdLst/>
                <a:ahLst/>
                <a:cxnLst/>
                <a:rect l="l" t="t" r="r" b="b"/>
                <a:pathLst>
                  <a:path w="4587153" h="2479894" extrusionOk="0">
                    <a:moveTo>
                      <a:pt x="0" y="0"/>
                    </a:moveTo>
                    <a:lnTo>
                      <a:pt x="4587153" y="0"/>
                    </a:lnTo>
                    <a:lnTo>
                      <a:pt x="4587153" y="2479894"/>
                    </a:lnTo>
                    <a:lnTo>
                      <a:pt x="0" y="2479894"/>
                    </a:ln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</p:sp>
          <p:sp>
            <p:nvSpPr>
              <p:cNvPr id="649" name="Google Shape;649;p33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9E707FEE-E14D-4899-BEA9-5109547D4B49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60688" y="391422"/>
            <a:ext cx="1574886" cy="1366817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970177DD-302E-46AC-A027-B71CA6A910FD}"/>
              </a:ext>
            </a:extLst>
          </p:cNvPr>
          <p:cNvSpPr txBox="1"/>
          <p:nvPr/>
        </p:nvSpPr>
        <p:spPr>
          <a:xfrm>
            <a:off x="2260686" y="885575"/>
            <a:ext cx="1487593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latin typeface="+mn-lt"/>
                <a:cs typeface="Times New Roman" panose="02020603050405020304" pitchFamily="18" charset="0"/>
              </a:rPr>
              <a:t>Trong </a:t>
            </a:r>
            <a:r>
              <a:rPr lang="vi-VN" sz="3600" dirty="0" err="1">
                <a:latin typeface="+mn-lt"/>
                <a:cs typeface="Times New Roman" panose="02020603050405020304" pitchFamily="18" charset="0"/>
              </a:rPr>
              <a:t>phần</a:t>
            </a:r>
            <a:r>
              <a:rPr lang="vi-VN" sz="36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+mn-lt"/>
                <a:cs typeface="Times New Roman" panose="02020603050405020304" pitchFamily="18" charset="0"/>
              </a:rPr>
              <a:t>Khởi</a:t>
            </a:r>
            <a:r>
              <a:rPr lang="vi-VN" sz="36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+mn-lt"/>
                <a:cs typeface="Times New Roman" panose="02020603050405020304" pitchFamily="18" charset="0"/>
              </a:rPr>
              <a:t>động</a:t>
            </a:r>
            <a:r>
              <a:rPr lang="vi-VN" sz="3600" dirty="0">
                <a:latin typeface="+mn-lt"/>
                <a:cs typeface="Times New Roman" panose="02020603050405020304" pitchFamily="18" charset="0"/>
              </a:rPr>
              <a:t>, </a:t>
            </a:r>
            <a:r>
              <a:rPr lang="vi-VN" sz="3600" dirty="0" err="1">
                <a:latin typeface="+mn-lt"/>
                <a:cs typeface="Times New Roman" panose="02020603050405020304" pitchFamily="18" charset="0"/>
              </a:rPr>
              <a:t>động</a:t>
            </a:r>
            <a:r>
              <a:rPr lang="vi-VN" sz="36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+mn-lt"/>
                <a:cs typeface="Times New Roman" panose="02020603050405020304" pitchFamily="18" charset="0"/>
              </a:rPr>
              <a:t>tác</a:t>
            </a:r>
            <a:r>
              <a:rPr lang="vi-VN" sz="36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+mn-lt"/>
                <a:cs typeface="Times New Roman" panose="02020603050405020304" pitchFamily="18" charset="0"/>
              </a:rPr>
              <a:t>nhảy</a:t>
            </a:r>
            <a:r>
              <a:rPr lang="vi-VN" sz="36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+mn-lt"/>
                <a:cs typeface="Times New Roman" panose="02020603050405020304" pitchFamily="18" charset="0"/>
              </a:rPr>
              <a:t>đập</a:t>
            </a:r>
            <a:r>
              <a:rPr lang="vi-VN" sz="36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+mn-lt"/>
                <a:cs typeface="Times New Roman" panose="02020603050405020304" pitchFamily="18" charset="0"/>
              </a:rPr>
              <a:t>bóng</a:t>
            </a:r>
            <a:r>
              <a:rPr lang="vi-VN" sz="36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+mn-lt"/>
                <a:cs typeface="Times New Roman" panose="02020603050405020304" pitchFamily="18" charset="0"/>
              </a:rPr>
              <a:t>được</a:t>
            </a:r>
            <a:r>
              <a:rPr lang="vi-VN" sz="36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+mn-lt"/>
                <a:cs typeface="Times New Roman" panose="02020603050405020304" pitchFamily="18" charset="0"/>
              </a:rPr>
              <a:t>làm</a:t>
            </a:r>
            <a:r>
              <a:rPr lang="vi-VN" sz="3600" dirty="0">
                <a:latin typeface="+mn-lt"/>
                <a:cs typeface="Times New Roman" panose="02020603050405020304" pitchFamily="18" charset="0"/>
              </a:rPr>
              <a:t> đi </a:t>
            </a:r>
            <a:r>
              <a:rPr lang="vi-VN" sz="3600" dirty="0" err="1">
                <a:latin typeface="+mn-lt"/>
                <a:cs typeface="Times New Roman" panose="02020603050405020304" pitchFamily="18" charset="0"/>
              </a:rPr>
              <a:t>làm</a:t>
            </a:r>
            <a:r>
              <a:rPr lang="vi-VN" sz="36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+mn-lt"/>
                <a:cs typeface="Times New Roman" panose="02020603050405020304" pitchFamily="18" charset="0"/>
              </a:rPr>
              <a:t>lại</a:t>
            </a:r>
            <a:r>
              <a:rPr lang="vi-VN" sz="36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+mn-lt"/>
                <a:cs typeface="Times New Roman" panose="02020603050405020304" pitchFamily="18" charset="0"/>
              </a:rPr>
              <a:t>nhiều</a:t>
            </a:r>
            <a:r>
              <a:rPr lang="vi-VN" sz="36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+mn-lt"/>
                <a:cs typeface="Times New Roman" panose="02020603050405020304" pitchFamily="18" charset="0"/>
              </a:rPr>
              <a:t>lần</a:t>
            </a:r>
            <a:r>
              <a:rPr lang="vi-VN" sz="3600" dirty="0">
                <a:latin typeface="+mn-lt"/>
                <a:cs typeface="Times New Roman" panose="02020603050405020304" pitchFamily="18" charset="0"/>
              </a:rPr>
              <a:t>. </a:t>
            </a:r>
            <a:r>
              <a:rPr lang="vi-VN" sz="3600" dirty="0" err="1">
                <a:latin typeface="+mn-lt"/>
                <a:cs typeface="Times New Roman" panose="02020603050405020304" pitchFamily="18" charset="0"/>
              </a:rPr>
              <a:t>Một</a:t>
            </a:r>
            <a:r>
              <a:rPr lang="vi-VN" sz="3600" dirty="0">
                <a:latin typeface="+mn-lt"/>
                <a:cs typeface="Times New Roman" panose="02020603050405020304" pitchFamily="18" charset="0"/>
              </a:rPr>
              <a:t> công </a:t>
            </a:r>
            <a:r>
              <a:rPr lang="vi-VN" sz="3600" dirty="0" err="1">
                <a:latin typeface="+mn-lt"/>
                <a:cs typeface="Times New Roman" panose="02020603050405020304" pitchFamily="18" charset="0"/>
              </a:rPr>
              <a:t>việc</a:t>
            </a:r>
            <a:r>
              <a:rPr lang="vi-VN" sz="36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+mn-lt"/>
                <a:cs typeface="Times New Roman" panose="02020603050405020304" pitchFamily="18" charset="0"/>
              </a:rPr>
              <a:t>được</a:t>
            </a:r>
            <a:r>
              <a:rPr lang="vi-VN" sz="36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+mn-lt"/>
                <a:cs typeface="Times New Roman" panose="02020603050405020304" pitchFamily="18" charset="0"/>
              </a:rPr>
              <a:t>thực</a:t>
            </a:r>
            <a:r>
              <a:rPr lang="vi-VN" sz="36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+mn-lt"/>
                <a:cs typeface="Times New Roman" panose="02020603050405020304" pitchFamily="18" charset="0"/>
              </a:rPr>
              <a:t>hiện</a:t>
            </a:r>
            <a:r>
              <a:rPr lang="vi-VN" sz="36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+mn-lt"/>
                <a:cs typeface="Times New Roman" panose="02020603050405020304" pitchFamily="18" charset="0"/>
              </a:rPr>
              <a:t>nhiều</a:t>
            </a:r>
            <a:r>
              <a:rPr lang="vi-VN" sz="36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+mn-lt"/>
                <a:cs typeface="Times New Roman" panose="02020603050405020304" pitchFamily="18" charset="0"/>
              </a:rPr>
              <a:t>lần</a:t>
            </a:r>
            <a:r>
              <a:rPr lang="vi-VN" sz="3600" dirty="0">
                <a:latin typeface="+mn-lt"/>
                <a:cs typeface="Times New Roman" panose="02020603050405020304" pitchFamily="18" charset="0"/>
              </a:rPr>
              <a:t> như </a:t>
            </a:r>
            <a:r>
              <a:rPr lang="vi-VN" sz="3600" dirty="0" err="1">
                <a:latin typeface="+mn-lt"/>
                <a:cs typeface="Times New Roman" panose="02020603050405020304" pitchFamily="18" charset="0"/>
              </a:rPr>
              <a:t>thế</a:t>
            </a:r>
            <a:r>
              <a:rPr lang="vi-VN" sz="36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+mn-lt"/>
                <a:cs typeface="Times New Roman" panose="02020603050405020304" pitchFamily="18" charset="0"/>
              </a:rPr>
              <a:t>được</a:t>
            </a:r>
            <a:r>
              <a:rPr lang="vi-VN" sz="36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+mn-lt"/>
                <a:cs typeface="Times New Roman" panose="02020603050405020304" pitchFamily="18" charset="0"/>
              </a:rPr>
              <a:t>gọi</a:t>
            </a:r>
            <a:r>
              <a:rPr lang="vi-VN" sz="36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+mn-lt"/>
                <a:cs typeface="Times New Roman" panose="02020603050405020304" pitchFamily="18" charset="0"/>
              </a:rPr>
              <a:t>là</a:t>
            </a:r>
            <a:r>
              <a:rPr lang="vi-VN" sz="3600" dirty="0">
                <a:latin typeface="+mn-lt"/>
                <a:cs typeface="Times New Roman" panose="02020603050405020304" pitchFamily="18" charset="0"/>
              </a:rPr>
              <a:t> công </a:t>
            </a:r>
            <a:r>
              <a:rPr lang="vi-VN" sz="3600" dirty="0" err="1">
                <a:latin typeface="+mn-lt"/>
                <a:cs typeface="Times New Roman" panose="02020603050405020304" pitchFamily="18" charset="0"/>
              </a:rPr>
              <a:t>việc</a:t>
            </a:r>
            <a:r>
              <a:rPr lang="vi-VN" sz="36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+mn-lt"/>
                <a:cs typeface="Times New Roman" panose="02020603050405020304" pitchFamily="18" charset="0"/>
              </a:rPr>
              <a:t>có</a:t>
            </a:r>
            <a:r>
              <a:rPr lang="vi-VN" sz="36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+mn-lt"/>
                <a:cs typeface="Times New Roman" panose="02020603050405020304" pitchFamily="18" charset="0"/>
              </a:rPr>
              <a:t>cấu</a:t>
            </a:r>
            <a:r>
              <a:rPr lang="vi-VN" sz="36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+mn-lt"/>
                <a:cs typeface="Times New Roman" panose="02020603050405020304" pitchFamily="18" charset="0"/>
              </a:rPr>
              <a:t>trúc</a:t>
            </a:r>
            <a:r>
              <a:rPr lang="vi-VN" sz="36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+mn-lt"/>
                <a:cs typeface="Times New Roman" panose="02020603050405020304" pitchFamily="18" charset="0"/>
              </a:rPr>
              <a:t>lặp</a:t>
            </a:r>
            <a:endParaRPr lang="en-US" sz="36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68" name="Google Shape;338;p21">
            <a:extLst>
              <a:ext uri="{FF2B5EF4-FFF2-40B4-BE49-F238E27FC236}">
                <a16:creationId xmlns:a16="http://schemas.microsoft.com/office/drawing/2014/main" id="{20186D95-A161-444B-BF23-0EFB12A8A955}"/>
              </a:ext>
            </a:extLst>
          </p:cNvPr>
          <p:cNvSpPr txBox="1"/>
          <p:nvPr/>
        </p:nvSpPr>
        <p:spPr>
          <a:xfrm>
            <a:off x="10705380" y="7906044"/>
            <a:ext cx="6067083" cy="1319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ctr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dirty="0" err="1">
                <a:latin typeface="+mn-lt"/>
              </a:rPr>
              <a:t>Hình</a:t>
            </a:r>
            <a:r>
              <a:rPr lang="vi-VN" sz="3200" dirty="0">
                <a:latin typeface="+mn-lt"/>
              </a:rPr>
              <a:t> 77. Chương trinh </a:t>
            </a:r>
            <a:r>
              <a:rPr lang="vi-VN" sz="3200" dirty="0" err="1">
                <a:latin typeface="+mn-lt"/>
              </a:rPr>
              <a:t>điều</a:t>
            </a:r>
            <a:r>
              <a:rPr lang="vi-VN" sz="3200" dirty="0">
                <a:latin typeface="+mn-lt"/>
              </a:rPr>
              <a:t> </a:t>
            </a:r>
            <a:r>
              <a:rPr lang="vi-VN" sz="3200" dirty="0" err="1">
                <a:latin typeface="+mn-lt"/>
              </a:rPr>
              <a:t>khiển</a:t>
            </a:r>
            <a:r>
              <a:rPr lang="vi-VN" sz="3200" dirty="0">
                <a:latin typeface="+mn-lt"/>
              </a:rPr>
              <a:t> nhân </a:t>
            </a:r>
            <a:r>
              <a:rPr lang="vi-VN" sz="3200" dirty="0" err="1">
                <a:latin typeface="+mn-lt"/>
              </a:rPr>
              <a:t>vật</a:t>
            </a:r>
            <a:r>
              <a:rPr lang="vi-VN" sz="3200" dirty="0">
                <a:latin typeface="+mn-lt"/>
              </a:rPr>
              <a:t> </a:t>
            </a:r>
            <a:r>
              <a:rPr lang="vi-VN" sz="3200" dirty="0" err="1">
                <a:latin typeface="+mn-lt"/>
              </a:rPr>
              <a:t>mèo</a:t>
            </a:r>
            <a:endParaRPr sz="3200" dirty="0">
              <a:latin typeface="+mn-lt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96808E75-01AD-4A44-8358-67AB613EA04E}"/>
              </a:ext>
            </a:extLst>
          </p:cNvPr>
          <p:cNvSpPr txBox="1"/>
          <p:nvPr/>
        </p:nvSpPr>
        <p:spPr>
          <a:xfrm>
            <a:off x="1024346" y="3803048"/>
            <a:ext cx="936933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latin typeface="+mn-lt"/>
              </a:rPr>
              <a:t>Chương </a:t>
            </a:r>
            <a:r>
              <a:rPr lang="vi-VN" sz="3600" dirty="0" err="1">
                <a:latin typeface="+mn-lt"/>
              </a:rPr>
              <a:t>trình</a:t>
            </a:r>
            <a:r>
              <a:rPr lang="vi-VN" sz="3600" dirty="0">
                <a:latin typeface="+mn-lt"/>
              </a:rPr>
              <a:t> ở </a:t>
            </a:r>
            <a:r>
              <a:rPr lang="vi-VN" sz="3600" dirty="0" err="1">
                <a:latin typeface="+mn-lt"/>
              </a:rPr>
              <a:t>Hình</a:t>
            </a:r>
            <a:r>
              <a:rPr lang="vi-VN" sz="3600" dirty="0">
                <a:latin typeface="+mn-lt"/>
              </a:rPr>
              <a:t> 77a </a:t>
            </a:r>
            <a:r>
              <a:rPr lang="vi-VN" sz="3600" dirty="0" err="1">
                <a:latin typeface="+mn-lt"/>
              </a:rPr>
              <a:t>có</a:t>
            </a:r>
            <a:r>
              <a:rPr lang="vi-VN" sz="3600" dirty="0">
                <a:latin typeface="+mn-lt"/>
              </a:rPr>
              <a:t> </a:t>
            </a:r>
            <a:r>
              <a:rPr lang="vi-VN" sz="3600" dirty="0" err="1">
                <a:latin typeface="+mn-lt"/>
              </a:rPr>
              <a:t>một</a:t>
            </a:r>
            <a:r>
              <a:rPr lang="vi-VN" sz="3600" dirty="0">
                <a:latin typeface="+mn-lt"/>
              </a:rPr>
              <a:t> </a:t>
            </a:r>
            <a:r>
              <a:rPr lang="vi-VN" sz="3600" dirty="0" err="1">
                <a:latin typeface="+mn-lt"/>
              </a:rPr>
              <a:t>khối</a:t>
            </a:r>
            <a:r>
              <a:rPr lang="vi-VN" sz="3600" dirty="0">
                <a:latin typeface="+mn-lt"/>
              </a:rPr>
              <a:t> </a:t>
            </a:r>
            <a:r>
              <a:rPr lang="vi-VN" sz="3600" dirty="0" err="1">
                <a:latin typeface="+mn-lt"/>
              </a:rPr>
              <a:t>lệnh</a:t>
            </a:r>
            <a:r>
              <a:rPr lang="vi-VN" sz="3600" dirty="0">
                <a:latin typeface="+mn-lt"/>
              </a:rPr>
              <a:t> </a:t>
            </a:r>
            <a:r>
              <a:rPr lang="vi-VN" sz="3600" dirty="0" err="1">
                <a:latin typeface="+mn-lt"/>
              </a:rPr>
              <a:t>được</a:t>
            </a:r>
            <a:r>
              <a:rPr lang="vi-VN" sz="3600" dirty="0">
                <a:latin typeface="+mn-lt"/>
              </a:rPr>
              <a:t> </a:t>
            </a:r>
            <a:r>
              <a:rPr lang="vi-VN" sz="3600" dirty="0" err="1">
                <a:latin typeface="+mn-lt"/>
              </a:rPr>
              <a:t>lặp</a:t>
            </a:r>
            <a:r>
              <a:rPr lang="vi-VN" sz="3600" dirty="0">
                <a:latin typeface="+mn-lt"/>
              </a:rPr>
              <a:t> </a:t>
            </a:r>
            <a:r>
              <a:rPr lang="vi-VN" sz="3600" dirty="0" err="1">
                <a:latin typeface="+mn-lt"/>
              </a:rPr>
              <a:t>lại</a:t>
            </a:r>
            <a:r>
              <a:rPr lang="vi-VN" sz="3600" dirty="0">
                <a:latin typeface="+mn-lt"/>
              </a:rPr>
              <a:t> ba </a:t>
            </a:r>
            <a:r>
              <a:rPr lang="vi-VN" sz="3600" dirty="0" err="1">
                <a:latin typeface="+mn-lt"/>
              </a:rPr>
              <a:t>lần</a:t>
            </a:r>
            <a:r>
              <a:rPr lang="vi-VN" sz="3600" dirty="0">
                <a:latin typeface="+mn-lt"/>
              </a:rPr>
              <a:t>. Chương </a:t>
            </a:r>
            <a:r>
              <a:rPr lang="vi-VN" sz="3600" dirty="0" err="1">
                <a:latin typeface="+mn-lt"/>
              </a:rPr>
              <a:t>trình</a:t>
            </a:r>
            <a:r>
              <a:rPr lang="vi-VN" sz="3600" dirty="0">
                <a:latin typeface="+mn-lt"/>
              </a:rPr>
              <a:t> </a:t>
            </a:r>
            <a:r>
              <a:rPr lang="vi-VN" sz="3600" dirty="0" err="1">
                <a:latin typeface="+mn-lt"/>
              </a:rPr>
              <a:t>có</a:t>
            </a:r>
            <a:r>
              <a:rPr lang="vi-VN" sz="3600" dirty="0">
                <a:latin typeface="+mn-lt"/>
              </a:rPr>
              <a:t> </a:t>
            </a:r>
            <a:r>
              <a:rPr lang="vi-VN" sz="3600" dirty="0" err="1">
                <a:latin typeface="+mn-lt"/>
              </a:rPr>
              <a:t>lệnh</a:t>
            </a:r>
            <a:r>
              <a:rPr lang="vi-VN" sz="3600" dirty="0">
                <a:latin typeface="+mn-lt"/>
              </a:rPr>
              <a:t> </a:t>
            </a:r>
            <a:r>
              <a:rPr lang="vi-VN" sz="3600" dirty="0" err="1">
                <a:latin typeface="+mn-lt"/>
              </a:rPr>
              <a:t>hoặc</a:t>
            </a:r>
            <a:r>
              <a:rPr lang="vi-VN" sz="3600" dirty="0">
                <a:latin typeface="+mn-lt"/>
              </a:rPr>
              <a:t> </a:t>
            </a:r>
            <a:r>
              <a:rPr lang="vi-VN" sz="3600" dirty="0" err="1">
                <a:latin typeface="+mn-lt"/>
              </a:rPr>
              <a:t>khối</a:t>
            </a:r>
            <a:r>
              <a:rPr lang="vi-VN" sz="3600" dirty="0">
                <a:latin typeface="+mn-lt"/>
              </a:rPr>
              <a:t> </a:t>
            </a:r>
            <a:r>
              <a:rPr lang="vi-VN" sz="3600" dirty="0" err="1">
                <a:latin typeface="+mn-lt"/>
              </a:rPr>
              <a:t>lệnh</a:t>
            </a:r>
            <a:r>
              <a:rPr lang="vi-VN" sz="3600" dirty="0">
                <a:latin typeface="+mn-lt"/>
              </a:rPr>
              <a:t> </a:t>
            </a:r>
            <a:r>
              <a:rPr lang="vi-VN" sz="3600" dirty="0" err="1">
                <a:latin typeface="+mn-lt"/>
              </a:rPr>
              <a:t>được</a:t>
            </a:r>
            <a:r>
              <a:rPr lang="vi-VN" sz="3600" dirty="0">
                <a:latin typeface="+mn-lt"/>
              </a:rPr>
              <a:t> </a:t>
            </a:r>
            <a:r>
              <a:rPr lang="vi-VN" sz="3600" dirty="0" err="1">
                <a:latin typeface="+mn-lt"/>
              </a:rPr>
              <a:t>lặp</a:t>
            </a:r>
            <a:r>
              <a:rPr lang="vi-VN" sz="3600" dirty="0">
                <a:latin typeface="+mn-lt"/>
              </a:rPr>
              <a:t> </a:t>
            </a:r>
            <a:r>
              <a:rPr lang="vi-VN" sz="3600" dirty="0" err="1">
                <a:latin typeface="+mn-lt"/>
              </a:rPr>
              <a:t>lại</a:t>
            </a:r>
            <a:r>
              <a:rPr lang="vi-VN" sz="3600" dirty="0">
                <a:latin typeface="+mn-lt"/>
              </a:rPr>
              <a:t> </a:t>
            </a:r>
            <a:r>
              <a:rPr lang="vi-VN" sz="3600" dirty="0" err="1">
                <a:latin typeface="+mn-lt"/>
              </a:rPr>
              <a:t>gọi</a:t>
            </a:r>
            <a:r>
              <a:rPr lang="vi-VN" sz="3600" dirty="0">
                <a:latin typeface="+mn-lt"/>
              </a:rPr>
              <a:t> </a:t>
            </a:r>
            <a:r>
              <a:rPr lang="vi-VN" sz="3600" dirty="0" err="1">
                <a:latin typeface="+mn-lt"/>
              </a:rPr>
              <a:t>là</a:t>
            </a:r>
            <a:r>
              <a:rPr lang="vi-VN" sz="3600" dirty="0">
                <a:latin typeface="+mn-lt"/>
              </a:rPr>
              <a:t> chương </a:t>
            </a:r>
            <a:r>
              <a:rPr lang="vi-VN" sz="3600" dirty="0" err="1">
                <a:latin typeface="+mn-lt"/>
              </a:rPr>
              <a:t>trình</a:t>
            </a:r>
            <a:r>
              <a:rPr lang="vi-VN" sz="3600" dirty="0">
                <a:latin typeface="+mn-lt"/>
              </a:rPr>
              <a:t> </a:t>
            </a:r>
            <a:r>
              <a:rPr lang="vi-VN" sz="3600" dirty="0" err="1">
                <a:latin typeface="+mn-lt"/>
              </a:rPr>
              <a:t>có</a:t>
            </a:r>
            <a:r>
              <a:rPr lang="vi-VN" sz="3600" dirty="0">
                <a:latin typeface="+mn-lt"/>
              </a:rPr>
              <a:t> </a:t>
            </a:r>
            <a:r>
              <a:rPr lang="vi-VN" sz="3600" dirty="0" err="1">
                <a:latin typeface="+mn-lt"/>
              </a:rPr>
              <a:t>cấu</a:t>
            </a:r>
            <a:r>
              <a:rPr lang="vi-VN" sz="3600" dirty="0">
                <a:latin typeface="+mn-lt"/>
              </a:rPr>
              <a:t> </a:t>
            </a:r>
            <a:r>
              <a:rPr lang="vi-VN" sz="3600" dirty="0" err="1">
                <a:latin typeface="+mn-lt"/>
              </a:rPr>
              <a:t>trúc</a:t>
            </a:r>
            <a:r>
              <a:rPr lang="vi-VN" sz="3600" dirty="0">
                <a:latin typeface="+mn-lt"/>
              </a:rPr>
              <a:t> </a:t>
            </a:r>
            <a:r>
              <a:rPr lang="vi-VN" sz="3600" dirty="0" err="1">
                <a:latin typeface="+mn-lt"/>
              </a:rPr>
              <a:t>lặp</a:t>
            </a:r>
            <a:r>
              <a:rPr lang="vi-VN" sz="3600" dirty="0">
                <a:latin typeface="+mn-lt"/>
              </a:rPr>
              <a:t>. </a:t>
            </a:r>
          </a:p>
          <a:p>
            <a:pPr algn="just"/>
            <a:endParaRPr lang="vi-VN" sz="3600" dirty="0">
              <a:latin typeface="+mn-lt"/>
            </a:endParaRPr>
          </a:p>
          <a:p>
            <a:pPr algn="just"/>
            <a:r>
              <a:rPr lang="vi-VN" sz="3600" dirty="0" err="1">
                <a:latin typeface="+mn-lt"/>
              </a:rPr>
              <a:t>Scratch</a:t>
            </a:r>
            <a:r>
              <a:rPr lang="vi-VN" sz="3600" dirty="0">
                <a:latin typeface="+mn-lt"/>
              </a:rPr>
              <a:t> cung </a:t>
            </a:r>
            <a:r>
              <a:rPr lang="vi-VN" sz="3600" dirty="0" err="1">
                <a:latin typeface="+mn-lt"/>
              </a:rPr>
              <a:t>cấp</a:t>
            </a:r>
            <a:r>
              <a:rPr lang="vi-VN" sz="3600" dirty="0">
                <a:latin typeface="+mn-lt"/>
              </a:rPr>
              <a:t> </a:t>
            </a:r>
            <a:r>
              <a:rPr lang="vi-VN" sz="3600" dirty="0" err="1">
                <a:latin typeface="+mn-lt"/>
              </a:rPr>
              <a:t>lệnh</a:t>
            </a:r>
            <a:r>
              <a:rPr lang="vi-VN" sz="3600" dirty="0">
                <a:latin typeface="+mn-lt"/>
              </a:rPr>
              <a:t> </a:t>
            </a:r>
            <a:r>
              <a:rPr lang="vi-VN" sz="3600" dirty="0" err="1">
                <a:latin typeface="+mn-lt"/>
              </a:rPr>
              <a:t>lặp</a:t>
            </a:r>
            <a:r>
              <a:rPr lang="vi-VN" sz="3600" dirty="0">
                <a:latin typeface="+mn-lt"/>
              </a:rPr>
              <a:t> </a:t>
            </a:r>
            <a:r>
              <a:rPr lang="vi-VN" sz="3600" dirty="0" err="1">
                <a:latin typeface="+mn-lt"/>
              </a:rPr>
              <a:t>để</a:t>
            </a:r>
            <a:r>
              <a:rPr lang="vi-VN" sz="3600" dirty="0">
                <a:latin typeface="+mn-lt"/>
              </a:rPr>
              <a:t> </a:t>
            </a:r>
            <a:r>
              <a:rPr lang="vi-VN" sz="3600" dirty="0" err="1">
                <a:latin typeface="+mn-lt"/>
              </a:rPr>
              <a:t>điều</a:t>
            </a:r>
            <a:r>
              <a:rPr lang="vi-VN" sz="3600" dirty="0">
                <a:latin typeface="+mn-lt"/>
              </a:rPr>
              <a:t> </a:t>
            </a:r>
            <a:r>
              <a:rPr lang="vi-VN" sz="3600" dirty="0" err="1">
                <a:latin typeface="+mn-lt"/>
              </a:rPr>
              <a:t>khiển</a:t>
            </a:r>
            <a:r>
              <a:rPr lang="vi-VN" sz="3600" dirty="0">
                <a:latin typeface="+mn-lt"/>
              </a:rPr>
              <a:t> </a:t>
            </a:r>
            <a:r>
              <a:rPr lang="vi-VN" sz="3600" dirty="0" err="1">
                <a:latin typeface="+mn-lt"/>
              </a:rPr>
              <a:t>cấu</a:t>
            </a:r>
            <a:r>
              <a:rPr lang="vi-VN" sz="3600" dirty="0">
                <a:latin typeface="+mn-lt"/>
              </a:rPr>
              <a:t> </a:t>
            </a:r>
            <a:r>
              <a:rPr lang="vi-VN" sz="3600" dirty="0" err="1">
                <a:latin typeface="+mn-lt"/>
              </a:rPr>
              <a:t>trúc</a:t>
            </a:r>
            <a:r>
              <a:rPr lang="vi-VN" sz="3600" dirty="0">
                <a:latin typeface="+mn-lt"/>
              </a:rPr>
              <a:t> </a:t>
            </a:r>
            <a:r>
              <a:rPr lang="vi-VN" sz="3600" dirty="0" err="1">
                <a:latin typeface="+mn-lt"/>
              </a:rPr>
              <a:t>lặp</a:t>
            </a:r>
            <a:r>
              <a:rPr lang="vi-VN" sz="3600" dirty="0">
                <a:latin typeface="+mn-lt"/>
              </a:rPr>
              <a:t> </a:t>
            </a:r>
            <a:r>
              <a:rPr lang="vi-VN" sz="3600" dirty="0" err="1">
                <a:latin typeface="+mn-lt"/>
              </a:rPr>
              <a:t>đó</a:t>
            </a:r>
            <a:r>
              <a:rPr lang="vi-VN" sz="3600" dirty="0">
                <a:latin typeface="+mn-lt"/>
              </a:rPr>
              <a:t> như minh </a:t>
            </a:r>
            <a:r>
              <a:rPr lang="vi-VN" sz="3600" dirty="0" err="1">
                <a:latin typeface="+mn-lt"/>
              </a:rPr>
              <a:t>hoạ</a:t>
            </a:r>
            <a:r>
              <a:rPr lang="vi-VN" sz="3600" dirty="0">
                <a:latin typeface="+mn-lt"/>
              </a:rPr>
              <a:t> ở </a:t>
            </a:r>
            <a:r>
              <a:rPr lang="vi-VN" sz="3600" dirty="0" err="1">
                <a:latin typeface="+mn-lt"/>
              </a:rPr>
              <a:t>Hình</a:t>
            </a:r>
            <a:r>
              <a:rPr lang="vi-VN" sz="3600" dirty="0">
                <a:latin typeface="+mn-lt"/>
              </a:rPr>
              <a:t> 77b. </a:t>
            </a:r>
            <a:endParaRPr lang="en-US" sz="3600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30024B-9BC8-456C-B6B3-C16D28CEC7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1470" y="2714271"/>
            <a:ext cx="5954905" cy="4912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966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8" grpId="0"/>
      <p:bldP spid="7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A6CB"/>
        </a:solidFill>
        <a:effectLst/>
      </p:bgPr>
    </p:bg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" name="Google Shape;399;p24"/>
          <p:cNvGrpSpPr/>
          <p:nvPr/>
        </p:nvGrpSpPr>
        <p:grpSpPr>
          <a:xfrm>
            <a:off x="387343" y="229287"/>
            <a:ext cx="17544871" cy="9683764"/>
            <a:chOff x="0" y="-38100"/>
            <a:chExt cx="4620871" cy="2550456"/>
          </a:xfrm>
        </p:grpSpPr>
        <p:sp>
          <p:nvSpPr>
            <p:cNvPr id="400" name="Google Shape;400;p24"/>
            <p:cNvSpPr/>
            <p:nvPr/>
          </p:nvSpPr>
          <p:spPr>
            <a:xfrm>
              <a:off x="0" y="0"/>
              <a:ext cx="4620871" cy="2512356"/>
            </a:xfrm>
            <a:custGeom>
              <a:avLst/>
              <a:gdLst/>
              <a:ahLst/>
              <a:cxnLst/>
              <a:rect l="l" t="t" r="r" b="b"/>
              <a:pathLst>
                <a:path w="4620871" h="2512356" extrusionOk="0">
                  <a:moveTo>
                    <a:pt x="0" y="0"/>
                  </a:moveTo>
                  <a:lnTo>
                    <a:pt x="4620871" y="0"/>
                  </a:lnTo>
                  <a:lnTo>
                    <a:pt x="4620871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401" name="Google Shape;401;p2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2" name="Google Shape;402;p24"/>
          <p:cNvGrpSpPr/>
          <p:nvPr/>
        </p:nvGrpSpPr>
        <p:grpSpPr>
          <a:xfrm>
            <a:off x="451354" y="290915"/>
            <a:ext cx="17416848" cy="9560509"/>
            <a:chOff x="0" y="-38100"/>
            <a:chExt cx="4587153" cy="2517994"/>
          </a:xfrm>
        </p:grpSpPr>
        <p:sp>
          <p:nvSpPr>
            <p:cNvPr id="403" name="Google Shape;403;p24"/>
            <p:cNvSpPr/>
            <p:nvPr/>
          </p:nvSpPr>
          <p:spPr>
            <a:xfrm>
              <a:off x="0" y="0"/>
              <a:ext cx="4587153" cy="2479894"/>
            </a:xfrm>
            <a:custGeom>
              <a:avLst/>
              <a:gdLst/>
              <a:ahLst/>
              <a:cxnLst/>
              <a:rect l="l" t="t" r="r" b="b"/>
              <a:pathLst>
                <a:path w="4587153" h="2479894" extrusionOk="0">
                  <a:moveTo>
                    <a:pt x="0" y="0"/>
                  </a:moveTo>
                  <a:lnTo>
                    <a:pt x="4587153" y="0"/>
                  </a:lnTo>
                  <a:lnTo>
                    <a:pt x="4587153" y="2479894"/>
                  </a:lnTo>
                  <a:lnTo>
                    <a:pt x="0" y="2479894"/>
                  </a:lnTo>
                  <a:close/>
                </a:path>
              </a:pathLst>
            </a:custGeom>
            <a:solidFill>
              <a:srgbClr val="ABE7F5"/>
            </a:solidFill>
            <a:ln>
              <a:noFill/>
            </a:ln>
          </p:spPr>
        </p:sp>
        <p:sp>
          <p:nvSpPr>
            <p:cNvPr id="404" name="Google Shape;404;p2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05" name="Google Shape;40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6" name="Google Shape;406;p24"/>
          <p:cNvGrpSpPr/>
          <p:nvPr/>
        </p:nvGrpSpPr>
        <p:grpSpPr>
          <a:xfrm>
            <a:off x="9230103" y="1040673"/>
            <a:ext cx="8223666" cy="8048614"/>
            <a:chOff x="0" y="-38100"/>
            <a:chExt cx="2165904" cy="2119799"/>
          </a:xfrm>
        </p:grpSpPr>
        <p:sp>
          <p:nvSpPr>
            <p:cNvPr id="407" name="Google Shape;407;p24"/>
            <p:cNvSpPr/>
            <p:nvPr/>
          </p:nvSpPr>
          <p:spPr>
            <a:xfrm>
              <a:off x="0" y="0"/>
              <a:ext cx="2165904" cy="2081699"/>
            </a:xfrm>
            <a:custGeom>
              <a:avLst/>
              <a:gdLst/>
              <a:ahLst/>
              <a:cxnLst/>
              <a:rect l="l" t="t" r="r" b="b"/>
              <a:pathLst>
                <a:path w="2165904" h="2081699" extrusionOk="0">
                  <a:moveTo>
                    <a:pt x="0" y="0"/>
                  </a:moveTo>
                  <a:lnTo>
                    <a:pt x="2165904" y="0"/>
                  </a:lnTo>
                  <a:lnTo>
                    <a:pt x="2165904" y="2081699"/>
                  </a:lnTo>
                  <a:lnTo>
                    <a:pt x="0" y="208169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408" name="Google Shape;408;p2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09" name="Google Shape;409;p24"/>
          <p:cNvPicPr preferRelativeResize="0"/>
          <p:nvPr/>
        </p:nvPicPr>
        <p:blipFill rotWithShape="1">
          <a:blip r:embed="rId4">
            <a:alphaModFix/>
          </a:blip>
          <a:srcRect t="638" b="637"/>
          <a:stretch/>
        </p:blipFill>
        <p:spPr>
          <a:xfrm>
            <a:off x="9293128" y="1244186"/>
            <a:ext cx="8099522" cy="7786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60508" y="4446512"/>
            <a:ext cx="2787897" cy="553553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5" name="Google Shape;415;p24"/>
          <p:cNvCxnSpPr/>
          <p:nvPr/>
        </p:nvCxnSpPr>
        <p:spPr>
          <a:xfrm rot="10800000">
            <a:off x="8716772" y="373900"/>
            <a:ext cx="0" cy="9539199"/>
          </a:xfrm>
          <a:prstGeom prst="straightConnector1">
            <a:avLst/>
          </a:prstGeom>
          <a:noFill/>
          <a:ln w="666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74B82EB-D2BB-47E9-A08A-41BAB495A26D}"/>
              </a:ext>
            </a:extLst>
          </p:cNvPr>
          <p:cNvGrpSpPr/>
          <p:nvPr/>
        </p:nvGrpSpPr>
        <p:grpSpPr>
          <a:xfrm>
            <a:off x="620850" y="688923"/>
            <a:ext cx="7681485" cy="2679803"/>
            <a:chOff x="487611" y="132261"/>
            <a:chExt cx="5267072" cy="1005338"/>
          </a:xfrm>
        </p:grpSpPr>
        <p:sp>
          <p:nvSpPr>
            <p:cNvPr id="20" name="Shape 97894">
              <a:extLst>
                <a:ext uri="{FF2B5EF4-FFF2-40B4-BE49-F238E27FC236}">
                  <a16:creationId xmlns:a16="http://schemas.microsoft.com/office/drawing/2014/main" id="{F770C795-136C-4ACF-9335-790E3A79DDD4}"/>
                </a:ext>
              </a:extLst>
            </p:cNvPr>
            <p:cNvSpPr/>
            <p:nvPr/>
          </p:nvSpPr>
          <p:spPr>
            <a:xfrm>
              <a:off x="605093" y="207959"/>
              <a:ext cx="5149590" cy="929640"/>
            </a:xfrm>
            <a:custGeom>
              <a:avLst/>
              <a:gdLst/>
              <a:ahLst/>
              <a:cxnLst/>
              <a:rect l="0" t="0" r="0" b="0"/>
              <a:pathLst>
                <a:path w="5149590" h="929640">
                  <a:moveTo>
                    <a:pt x="0" y="0"/>
                  </a:moveTo>
                  <a:lnTo>
                    <a:pt x="5149590" y="0"/>
                  </a:lnTo>
                  <a:lnTo>
                    <a:pt x="5149590" y="929640"/>
                  </a:lnTo>
                  <a:lnTo>
                    <a:pt x="0" y="929640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>
                <a:alpha val="18823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Shape 1030">
              <a:extLst>
                <a:ext uri="{FF2B5EF4-FFF2-40B4-BE49-F238E27FC236}">
                  <a16:creationId xmlns:a16="http://schemas.microsoft.com/office/drawing/2014/main" id="{D9B0C284-E00A-4D7E-AD87-2A750214508A}"/>
                </a:ext>
              </a:extLst>
            </p:cNvPr>
            <p:cNvSpPr/>
            <p:nvPr/>
          </p:nvSpPr>
          <p:spPr>
            <a:xfrm>
              <a:off x="487611" y="154841"/>
              <a:ext cx="5122596" cy="902995"/>
            </a:xfrm>
            <a:custGeom>
              <a:avLst/>
              <a:gdLst/>
              <a:ahLst/>
              <a:cxnLst/>
              <a:rect l="0" t="0" r="0" b="0"/>
              <a:pathLst>
                <a:path w="5122596" h="902995">
                  <a:moveTo>
                    <a:pt x="108001" y="0"/>
                  </a:moveTo>
                  <a:lnTo>
                    <a:pt x="5014595" y="0"/>
                  </a:lnTo>
                  <a:cubicBezTo>
                    <a:pt x="5122596" y="0"/>
                    <a:pt x="5122596" y="108001"/>
                    <a:pt x="5122596" y="108001"/>
                  </a:cubicBezTo>
                  <a:lnTo>
                    <a:pt x="5122596" y="794995"/>
                  </a:lnTo>
                  <a:cubicBezTo>
                    <a:pt x="5122596" y="902995"/>
                    <a:pt x="5014595" y="902995"/>
                    <a:pt x="5014595" y="902995"/>
                  </a:cubicBezTo>
                  <a:lnTo>
                    <a:pt x="108001" y="902995"/>
                  </a:lnTo>
                  <a:cubicBezTo>
                    <a:pt x="0" y="902995"/>
                    <a:pt x="0" y="794995"/>
                    <a:pt x="0" y="794995"/>
                  </a:cubicBezTo>
                  <a:lnTo>
                    <a:pt x="0" y="108001"/>
                  </a:lnTo>
                  <a:cubicBezTo>
                    <a:pt x="0" y="0"/>
                    <a:pt x="108001" y="0"/>
                    <a:pt x="10800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1F3FC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Shape 1031">
              <a:extLst>
                <a:ext uri="{FF2B5EF4-FFF2-40B4-BE49-F238E27FC236}">
                  <a16:creationId xmlns:a16="http://schemas.microsoft.com/office/drawing/2014/main" id="{56D7130F-D46B-47E0-9270-C64AEA6B55C5}"/>
                </a:ext>
              </a:extLst>
            </p:cNvPr>
            <p:cNvSpPr/>
            <p:nvPr/>
          </p:nvSpPr>
          <p:spPr>
            <a:xfrm>
              <a:off x="532224" y="146231"/>
              <a:ext cx="50254" cy="65672"/>
            </a:xfrm>
            <a:custGeom>
              <a:avLst/>
              <a:gdLst/>
              <a:ahLst/>
              <a:cxnLst/>
              <a:rect l="0" t="0" r="0" b="0"/>
              <a:pathLst>
                <a:path w="50254" h="65672">
                  <a:moveTo>
                    <a:pt x="50254" y="0"/>
                  </a:moveTo>
                  <a:cubicBezTo>
                    <a:pt x="28778" y="10986"/>
                    <a:pt x="7493" y="30607"/>
                    <a:pt x="0" y="65672"/>
                  </a:cubicBezTo>
                </a:path>
              </a:pathLst>
            </a:custGeom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Shape 1032">
              <a:extLst>
                <a:ext uri="{FF2B5EF4-FFF2-40B4-BE49-F238E27FC236}">
                  <a16:creationId xmlns:a16="http://schemas.microsoft.com/office/drawing/2014/main" id="{FD7890B9-0A0D-47CA-86CB-B5E3902CBF88}"/>
                </a:ext>
              </a:extLst>
            </p:cNvPr>
            <p:cNvSpPr/>
            <p:nvPr/>
          </p:nvSpPr>
          <p:spPr>
            <a:xfrm>
              <a:off x="529399" y="289334"/>
              <a:ext cx="0" cy="613385"/>
            </a:xfrm>
            <a:custGeom>
              <a:avLst/>
              <a:gdLst/>
              <a:ahLst/>
              <a:cxnLst/>
              <a:rect l="0" t="0" r="0" b="0"/>
              <a:pathLst>
                <a:path h="613385">
                  <a:moveTo>
                    <a:pt x="0" y="0"/>
                  </a:moveTo>
                  <a:lnTo>
                    <a:pt x="0" y="613385"/>
                  </a:lnTo>
                </a:path>
              </a:pathLst>
            </a:custGeom>
            <a:ln w="25400" cap="rnd">
              <a:custDash>
                <a:ds d="1" sp="3864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4" name="Shape 1033">
              <a:extLst>
                <a:ext uri="{FF2B5EF4-FFF2-40B4-BE49-F238E27FC236}">
                  <a16:creationId xmlns:a16="http://schemas.microsoft.com/office/drawing/2014/main" id="{5E29533C-9964-4B47-B32E-610DF6A40561}"/>
                </a:ext>
              </a:extLst>
            </p:cNvPr>
            <p:cNvSpPr/>
            <p:nvPr/>
          </p:nvSpPr>
          <p:spPr>
            <a:xfrm>
              <a:off x="543366" y="982179"/>
              <a:ext cx="65672" cy="50254"/>
            </a:xfrm>
            <a:custGeom>
              <a:avLst/>
              <a:gdLst/>
              <a:ahLst/>
              <a:cxnLst/>
              <a:rect l="0" t="0" r="0" b="0"/>
              <a:pathLst>
                <a:path w="65672" h="50254">
                  <a:moveTo>
                    <a:pt x="0" y="0"/>
                  </a:moveTo>
                  <a:cubicBezTo>
                    <a:pt x="10985" y="21476"/>
                    <a:pt x="30607" y="42761"/>
                    <a:pt x="65672" y="50254"/>
                  </a:cubicBezTo>
                </a:path>
              </a:pathLst>
            </a:custGeom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5" name="Shape 1034">
              <a:extLst>
                <a:ext uri="{FF2B5EF4-FFF2-40B4-BE49-F238E27FC236}">
                  <a16:creationId xmlns:a16="http://schemas.microsoft.com/office/drawing/2014/main" id="{8F5DBB4B-ABAF-4E15-8362-33EC6B776E5F}"/>
                </a:ext>
              </a:extLst>
            </p:cNvPr>
            <p:cNvSpPr/>
            <p:nvPr/>
          </p:nvSpPr>
          <p:spPr>
            <a:xfrm>
              <a:off x="687983" y="1035255"/>
              <a:ext cx="4830725" cy="0"/>
            </a:xfrm>
            <a:custGeom>
              <a:avLst/>
              <a:gdLst/>
              <a:ahLst/>
              <a:cxnLst/>
              <a:rect l="0" t="0" r="0" b="0"/>
              <a:pathLst>
                <a:path w="4830725">
                  <a:moveTo>
                    <a:pt x="0" y="0"/>
                  </a:moveTo>
                  <a:lnTo>
                    <a:pt x="4830725" y="0"/>
                  </a:lnTo>
                </a:path>
              </a:pathLst>
            </a:custGeom>
            <a:ln w="25400" cap="rnd">
              <a:custDash>
                <a:ds d="1" sp="3983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6" name="Shape 1035">
              <a:extLst>
                <a:ext uri="{FF2B5EF4-FFF2-40B4-BE49-F238E27FC236}">
                  <a16:creationId xmlns:a16="http://schemas.microsoft.com/office/drawing/2014/main" id="{E7B64A2D-B625-4281-85A1-C7DE7275EE2A}"/>
                </a:ext>
              </a:extLst>
            </p:cNvPr>
            <p:cNvSpPr/>
            <p:nvPr/>
          </p:nvSpPr>
          <p:spPr>
            <a:xfrm>
              <a:off x="5598922" y="955619"/>
              <a:ext cx="50254" cy="65672"/>
            </a:xfrm>
            <a:custGeom>
              <a:avLst/>
              <a:gdLst/>
              <a:ahLst/>
              <a:cxnLst/>
              <a:rect l="0" t="0" r="0" b="0"/>
              <a:pathLst>
                <a:path w="50254" h="65672">
                  <a:moveTo>
                    <a:pt x="0" y="65672"/>
                  </a:moveTo>
                  <a:cubicBezTo>
                    <a:pt x="21476" y="54686"/>
                    <a:pt x="42761" y="35065"/>
                    <a:pt x="50254" y="0"/>
                  </a:cubicBezTo>
                </a:path>
              </a:pathLst>
            </a:custGeom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7" name="Shape 1036">
              <a:extLst>
                <a:ext uri="{FF2B5EF4-FFF2-40B4-BE49-F238E27FC236}">
                  <a16:creationId xmlns:a16="http://schemas.microsoft.com/office/drawing/2014/main" id="{428A9A5A-9959-4E77-9055-3EEAF19EAC2D}"/>
                </a:ext>
              </a:extLst>
            </p:cNvPr>
            <p:cNvSpPr/>
            <p:nvPr/>
          </p:nvSpPr>
          <p:spPr>
            <a:xfrm>
              <a:off x="5652001" y="264800"/>
              <a:ext cx="0" cy="613385"/>
            </a:xfrm>
            <a:custGeom>
              <a:avLst/>
              <a:gdLst/>
              <a:ahLst/>
              <a:cxnLst/>
              <a:rect l="0" t="0" r="0" b="0"/>
              <a:pathLst>
                <a:path h="613385">
                  <a:moveTo>
                    <a:pt x="0" y="613385"/>
                  </a:moveTo>
                  <a:lnTo>
                    <a:pt x="0" y="0"/>
                  </a:lnTo>
                </a:path>
              </a:pathLst>
            </a:custGeom>
            <a:ln w="25400" cap="rnd">
              <a:custDash>
                <a:ds d="1" sp="3864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8" name="Shape 1037">
              <a:extLst>
                <a:ext uri="{FF2B5EF4-FFF2-40B4-BE49-F238E27FC236}">
                  <a16:creationId xmlns:a16="http://schemas.microsoft.com/office/drawing/2014/main" id="{71106FA9-2E7B-40F1-BD47-3B726E827E39}"/>
                </a:ext>
              </a:extLst>
            </p:cNvPr>
            <p:cNvSpPr/>
            <p:nvPr/>
          </p:nvSpPr>
          <p:spPr>
            <a:xfrm>
              <a:off x="5572363" y="135088"/>
              <a:ext cx="65672" cy="50254"/>
            </a:xfrm>
            <a:custGeom>
              <a:avLst/>
              <a:gdLst/>
              <a:ahLst/>
              <a:cxnLst/>
              <a:rect l="0" t="0" r="0" b="0"/>
              <a:pathLst>
                <a:path w="65672" h="50254">
                  <a:moveTo>
                    <a:pt x="65672" y="50254"/>
                  </a:moveTo>
                  <a:cubicBezTo>
                    <a:pt x="54686" y="28778"/>
                    <a:pt x="35065" y="7493"/>
                    <a:pt x="0" y="0"/>
                  </a:cubicBezTo>
                </a:path>
              </a:pathLst>
            </a:custGeom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9" name="Shape 1038">
              <a:extLst>
                <a:ext uri="{FF2B5EF4-FFF2-40B4-BE49-F238E27FC236}">
                  <a16:creationId xmlns:a16="http://schemas.microsoft.com/office/drawing/2014/main" id="{8C990689-AF3B-403D-A032-4D459CD35E0D}"/>
                </a:ext>
              </a:extLst>
            </p:cNvPr>
            <p:cNvSpPr/>
            <p:nvPr/>
          </p:nvSpPr>
          <p:spPr>
            <a:xfrm>
              <a:off x="662692" y="132262"/>
              <a:ext cx="4830725" cy="0"/>
            </a:xfrm>
            <a:custGeom>
              <a:avLst/>
              <a:gdLst/>
              <a:ahLst/>
              <a:cxnLst/>
              <a:rect l="0" t="0" r="0" b="0"/>
              <a:pathLst>
                <a:path w="4830725">
                  <a:moveTo>
                    <a:pt x="4830725" y="0"/>
                  </a:moveTo>
                  <a:lnTo>
                    <a:pt x="0" y="0"/>
                  </a:lnTo>
                </a:path>
              </a:pathLst>
            </a:custGeom>
            <a:ln w="25400" cap="rnd">
              <a:custDash>
                <a:ds d="1" sp="3983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0" name="Shape 1039">
              <a:extLst>
                <a:ext uri="{FF2B5EF4-FFF2-40B4-BE49-F238E27FC236}">
                  <a16:creationId xmlns:a16="http://schemas.microsoft.com/office/drawing/2014/main" id="{B6F7B895-59A6-426F-9F13-44F71310956D}"/>
                </a:ext>
              </a:extLst>
            </p:cNvPr>
            <p:cNvSpPr/>
            <p:nvPr/>
          </p:nvSpPr>
          <p:spPr>
            <a:xfrm>
              <a:off x="529399" y="240262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1" name="Shape 1040">
              <a:extLst>
                <a:ext uri="{FF2B5EF4-FFF2-40B4-BE49-F238E27FC236}">
                  <a16:creationId xmlns:a16="http://schemas.microsoft.com/office/drawing/2014/main" id="{0BCFB6B4-52D4-464D-A706-08D13561E315}"/>
                </a:ext>
              </a:extLst>
            </p:cNvPr>
            <p:cNvSpPr/>
            <p:nvPr/>
          </p:nvSpPr>
          <p:spPr>
            <a:xfrm>
              <a:off x="529399" y="927256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2" name="Shape 1041">
              <a:extLst>
                <a:ext uri="{FF2B5EF4-FFF2-40B4-BE49-F238E27FC236}">
                  <a16:creationId xmlns:a16="http://schemas.microsoft.com/office/drawing/2014/main" id="{11821269-7AB6-4995-B3DD-219089F2BCC8}"/>
                </a:ext>
              </a:extLst>
            </p:cNvPr>
            <p:cNvSpPr/>
            <p:nvPr/>
          </p:nvSpPr>
          <p:spPr>
            <a:xfrm>
              <a:off x="637400" y="1035257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3" name="Shape 1042">
              <a:extLst>
                <a:ext uri="{FF2B5EF4-FFF2-40B4-BE49-F238E27FC236}">
                  <a16:creationId xmlns:a16="http://schemas.microsoft.com/office/drawing/2014/main" id="{ABEF4425-2102-4D45-A631-5503D6752898}"/>
                </a:ext>
              </a:extLst>
            </p:cNvPr>
            <p:cNvSpPr/>
            <p:nvPr/>
          </p:nvSpPr>
          <p:spPr>
            <a:xfrm>
              <a:off x="5543995" y="1035257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4" name="Shape 1043">
              <a:extLst>
                <a:ext uri="{FF2B5EF4-FFF2-40B4-BE49-F238E27FC236}">
                  <a16:creationId xmlns:a16="http://schemas.microsoft.com/office/drawing/2014/main" id="{8CC617BF-A784-4A5D-B24B-D2652303D0CA}"/>
                </a:ext>
              </a:extLst>
            </p:cNvPr>
            <p:cNvSpPr/>
            <p:nvPr/>
          </p:nvSpPr>
          <p:spPr>
            <a:xfrm>
              <a:off x="5651996" y="927256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5" name="Shape 1044">
              <a:extLst>
                <a:ext uri="{FF2B5EF4-FFF2-40B4-BE49-F238E27FC236}">
                  <a16:creationId xmlns:a16="http://schemas.microsoft.com/office/drawing/2014/main" id="{AA137EE0-1993-4A36-AF69-20DA64A99793}"/>
                </a:ext>
              </a:extLst>
            </p:cNvPr>
            <p:cNvSpPr/>
            <p:nvPr/>
          </p:nvSpPr>
          <p:spPr>
            <a:xfrm>
              <a:off x="5651996" y="240262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6" name="Shape 1045">
              <a:extLst>
                <a:ext uri="{FF2B5EF4-FFF2-40B4-BE49-F238E27FC236}">
                  <a16:creationId xmlns:a16="http://schemas.microsoft.com/office/drawing/2014/main" id="{5ED4D8C9-0186-4EDD-9110-3291E559DE9A}"/>
                </a:ext>
              </a:extLst>
            </p:cNvPr>
            <p:cNvSpPr/>
            <p:nvPr/>
          </p:nvSpPr>
          <p:spPr>
            <a:xfrm>
              <a:off x="5543995" y="132261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7" name="Shape 1046">
              <a:extLst>
                <a:ext uri="{FF2B5EF4-FFF2-40B4-BE49-F238E27FC236}">
                  <a16:creationId xmlns:a16="http://schemas.microsoft.com/office/drawing/2014/main" id="{0DE09047-72B5-4189-BE96-70A0C95FABA9}"/>
                </a:ext>
              </a:extLst>
            </p:cNvPr>
            <p:cNvSpPr/>
            <p:nvPr/>
          </p:nvSpPr>
          <p:spPr>
            <a:xfrm>
              <a:off x="637400" y="132261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62F9D6CD-CCB4-4AAE-AFFA-6A4419E749D1}"/>
              </a:ext>
            </a:extLst>
          </p:cNvPr>
          <p:cNvSpPr txBox="1"/>
          <p:nvPr/>
        </p:nvSpPr>
        <p:spPr>
          <a:xfrm>
            <a:off x="1320424" y="659014"/>
            <a:ext cx="667074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vi-VN" sz="32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Trong </a:t>
            </a:r>
            <a:r>
              <a:rPr lang="vi-VN" sz="3200" dirty="0" err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cấu</a:t>
            </a:r>
            <a:r>
              <a:rPr lang="vi-VN" sz="32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trúc</a:t>
            </a:r>
            <a:r>
              <a:rPr lang="vi-VN" sz="32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lặp</a:t>
            </a:r>
            <a:r>
              <a:rPr lang="vi-VN" sz="32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, công </a:t>
            </a:r>
            <a:r>
              <a:rPr lang="vi-VN" sz="3200" dirty="0" err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việc</a:t>
            </a:r>
            <a:r>
              <a:rPr lang="vi-VN" sz="32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được</a:t>
            </a:r>
            <a:r>
              <a:rPr lang="vi-VN" sz="32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thực</a:t>
            </a:r>
            <a:r>
              <a:rPr lang="vi-VN" sz="32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hiện</a:t>
            </a:r>
            <a:r>
              <a:rPr lang="vi-VN" sz="32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lặp</a:t>
            </a:r>
            <a:r>
              <a:rPr lang="vi-VN" sz="32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lại</a:t>
            </a:r>
            <a:r>
              <a:rPr lang="vi-VN" sz="32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vi-VN" sz="32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• Trong chương trình có cấu trúc lặp, lệnh hoặc khối lệnh được thực hiện lặp lại.</a:t>
            </a:r>
            <a:endParaRPr lang="en-US" sz="3200" dirty="0">
              <a:solidFill>
                <a:srgbClr val="FF0000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01AE3F4A-D2FF-4D60-9985-5162DE542544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2527389" y="4385283"/>
            <a:ext cx="1307947" cy="1305892"/>
          </a:xfrm>
          <a:prstGeom prst="rect">
            <a:avLst/>
          </a:prstGeom>
        </p:spPr>
      </p:pic>
      <p:sp>
        <p:nvSpPr>
          <p:cNvPr id="43" name="Google Shape;124;p14">
            <a:extLst>
              <a:ext uri="{FF2B5EF4-FFF2-40B4-BE49-F238E27FC236}">
                <a16:creationId xmlns:a16="http://schemas.microsoft.com/office/drawing/2014/main" id="{B3081C77-5507-401E-B062-B181DA1A9A6D}"/>
              </a:ext>
            </a:extLst>
          </p:cNvPr>
          <p:cNvSpPr txBox="1"/>
          <p:nvPr/>
        </p:nvSpPr>
        <p:spPr>
          <a:xfrm>
            <a:off x="2564487" y="5665266"/>
            <a:ext cx="5796493" cy="202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just">
              <a:lnSpc>
                <a:spcPct val="122010"/>
              </a:lnSpc>
            </a:pPr>
            <a:r>
              <a:rPr lang="vi-VN" sz="3600" dirty="0">
                <a:latin typeface="+mn-lt"/>
                <a:cs typeface="Times New Roman" panose="02020603050405020304" pitchFamily="18" charset="0"/>
              </a:rPr>
              <a:t>Em </a:t>
            </a:r>
            <a:r>
              <a:rPr lang="vi-VN" sz="3600" dirty="0" err="1">
                <a:latin typeface="+mn-lt"/>
                <a:cs typeface="Times New Roman" panose="02020603050405020304" pitchFamily="18" charset="0"/>
              </a:rPr>
              <a:t>hãy</a:t>
            </a:r>
            <a:r>
              <a:rPr lang="vi-VN" sz="36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+mn-lt"/>
                <a:cs typeface="Times New Roman" panose="02020603050405020304" pitchFamily="18" charset="0"/>
              </a:rPr>
              <a:t>chỉ</a:t>
            </a:r>
            <a:r>
              <a:rPr lang="vi-VN" sz="3600" dirty="0">
                <a:latin typeface="+mn-lt"/>
                <a:cs typeface="Times New Roman" panose="02020603050405020304" pitchFamily="18" charset="0"/>
              </a:rPr>
              <a:t> ra </a:t>
            </a:r>
            <a:r>
              <a:rPr lang="vi-VN" sz="3600" dirty="0" err="1">
                <a:latin typeface="+mn-lt"/>
                <a:cs typeface="Times New Roman" panose="02020603050405020304" pitchFamily="18" charset="0"/>
              </a:rPr>
              <a:t>lệnh</a:t>
            </a:r>
            <a:r>
              <a:rPr lang="vi-VN" sz="36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+mn-lt"/>
                <a:cs typeface="Times New Roman" panose="02020603050405020304" pitchFamily="18" charset="0"/>
              </a:rPr>
              <a:t>lặp</a:t>
            </a:r>
            <a:r>
              <a:rPr lang="vi-VN" sz="3600" dirty="0">
                <a:latin typeface="+mn-lt"/>
                <a:cs typeface="Times New Roman" panose="02020603050405020304" pitchFamily="18" charset="0"/>
              </a:rPr>
              <a:t> ở </a:t>
            </a:r>
            <a:r>
              <a:rPr lang="vi-VN" sz="3600" dirty="0" err="1">
                <a:latin typeface="+mn-lt"/>
                <a:cs typeface="Times New Roman" panose="02020603050405020304" pitchFamily="18" charset="0"/>
              </a:rPr>
              <a:t>Hình</a:t>
            </a:r>
            <a:r>
              <a:rPr lang="vi-VN" sz="3600" dirty="0">
                <a:latin typeface="+mn-lt"/>
                <a:cs typeface="Times New Roman" panose="02020603050405020304" pitchFamily="18" charset="0"/>
              </a:rPr>
              <a:t> 77b, </a:t>
            </a:r>
            <a:r>
              <a:rPr lang="vi-VN" sz="3600" dirty="0" err="1">
                <a:latin typeface="+mn-lt"/>
                <a:cs typeface="Times New Roman" panose="02020603050405020304" pitchFamily="18" charset="0"/>
              </a:rPr>
              <a:t>biết</a:t>
            </a:r>
            <a:r>
              <a:rPr lang="vi-VN" sz="36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+mn-lt"/>
                <a:cs typeface="Times New Roman" panose="02020603050405020304" pitchFamily="18" charset="0"/>
              </a:rPr>
              <a:t>rằng</a:t>
            </a:r>
            <a:r>
              <a:rPr lang="vi-VN" sz="36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+mn-lt"/>
                <a:cs typeface="Times New Roman" panose="02020603050405020304" pitchFamily="18" charset="0"/>
              </a:rPr>
              <a:t>lệnh</a:t>
            </a:r>
            <a:r>
              <a:rPr lang="vi-VN" sz="36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+mn-lt"/>
                <a:cs typeface="Times New Roman" panose="02020603050405020304" pitchFamily="18" charset="0"/>
              </a:rPr>
              <a:t>lặp</a:t>
            </a:r>
            <a:r>
              <a:rPr lang="vi-VN" sz="36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+mn-lt"/>
                <a:cs typeface="Times New Roman" panose="02020603050405020304" pitchFamily="18" charset="0"/>
              </a:rPr>
              <a:t>chứa</a:t>
            </a:r>
            <a:r>
              <a:rPr lang="vi-VN" sz="36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+mn-lt"/>
                <a:cs typeface="Times New Roman" panose="02020603050405020304" pitchFamily="18" charset="0"/>
              </a:rPr>
              <a:t>khối</a:t>
            </a:r>
            <a:r>
              <a:rPr lang="vi-VN" sz="36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+mn-lt"/>
                <a:cs typeface="Times New Roman" panose="02020603050405020304" pitchFamily="18" charset="0"/>
              </a:rPr>
              <a:t>lệnh</a:t>
            </a:r>
            <a:r>
              <a:rPr lang="vi-VN" sz="36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+mn-lt"/>
                <a:cs typeface="Times New Roman" panose="02020603050405020304" pitchFamily="18" charset="0"/>
              </a:rPr>
              <a:t>được</a:t>
            </a:r>
            <a:r>
              <a:rPr lang="vi-VN" sz="36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+mn-lt"/>
                <a:cs typeface="Times New Roman" panose="02020603050405020304" pitchFamily="18" charset="0"/>
              </a:rPr>
              <a:t>lặp</a:t>
            </a:r>
            <a:r>
              <a:rPr lang="vi-VN" sz="36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+mn-lt"/>
                <a:cs typeface="Times New Roman" panose="02020603050405020304" pitchFamily="18" charset="0"/>
              </a:rPr>
              <a:t>lại</a:t>
            </a:r>
            <a:r>
              <a:rPr lang="vi-VN" sz="3600" dirty="0">
                <a:latin typeface="+mn-lt"/>
                <a:cs typeface="Times New Roman" panose="02020603050405020304" pitchFamily="18" charset="0"/>
              </a:rPr>
              <a:t>.</a:t>
            </a:r>
            <a:endParaRPr lang="vi-VN" sz="3600" b="0" i="0" u="none" strike="noStrike" cap="none" dirty="0">
              <a:solidFill>
                <a:srgbClr val="000000"/>
              </a:solidFill>
              <a:latin typeface="+mn-lt"/>
              <a:ea typeface="Lato"/>
              <a:cs typeface="Times New Roman" panose="02020603050405020304" pitchFamily="18" charset="0"/>
              <a:sym typeface="Lato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7042F7BD-B67B-41AF-96CA-ABCF53077041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350244" y="270132"/>
            <a:ext cx="1112520" cy="10167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A5DB"/>
        </a:solidFill>
        <a:effectLst/>
      </p:bgPr>
    </p:bg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0" name="Google Shape;420;p25"/>
          <p:cNvGrpSpPr/>
          <p:nvPr/>
        </p:nvGrpSpPr>
        <p:grpSpPr>
          <a:xfrm>
            <a:off x="387343" y="265452"/>
            <a:ext cx="17544871" cy="9647599"/>
            <a:chOff x="0" y="-144661"/>
            <a:chExt cx="23393161" cy="12863465"/>
          </a:xfrm>
        </p:grpSpPr>
        <p:grpSp>
          <p:nvGrpSpPr>
            <p:cNvPr id="421" name="Google Shape;421;p25"/>
            <p:cNvGrpSpPr/>
            <p:nvPr/>
          </p:nvGrpSpPr>
          <p:grpSpPr>
            <a:xfrm>
              <a:off x="0" y="-144661"/>
              <a:ext cx="23393161" cy="12863465"/>
              <a:chOff x="0" y="-28575"/>
              <a:chExt cx="4620871" cy="2540931"/>
            </a:xfrm>
          </p:grpSpPr>
          <p:sp>
            <p:nvSpPr>
              <p:cNvPr id="422" name="Google Shape;422;p25"/>
              <p:cNvSpPr/>
              <p:nvPr/>
            </p:nvSpPr>
            <p:spPr>
              <a:xfrm>
                <a:off x="0" y="0"/>
                <a:ext cx="4620871" cy="2512356"/>
              </a:xfrm>
              <a:custGeom>
                <a:avLst/>
                <a:gdLst/>
                <a:ahLst/>
                <a:cxnLst/>
                <a:rect l="l" t="t" r="r" b="b"/>
                <a:pathLst>
                  <a:path w="4620871" h="2512356" extrusionOk="0">
                    <a:moveTo>
                      <a:pt x="0" y="0"/>
                    </a:moveTo>
                    <a:lnTo>
                      <a:pt x="4620871" y="0"/>
                    </a:lnTo>
                    <a:lnTo>
                      <a:pt x="4620871" y="2512356"/>
                    </a:lnTo>
                    <a:lnTo>
                      <a:pt x="0" y="25123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423" name="Google Shape;423;p25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24" name="Google Shape;424;p25"/>
            <p:cNvGrpSpPr/>
            <p:nvPr/>
          </p:nvGrpSpPr>
          <p:grpSpPr>
            <a:xfrm>
              <a:off x="85349" y="-62491"/>
              <a:ext cx="23222464" cy="12699125"/>
              <a:chOff x="0" y="-28575"/>
              <a:chExt cx="4587153" cy="2508469"/>
            </a:xfrm>
          </p:grpSpPr>
          <p:sp>
            <p:nvSpPr>
              <p:cNvPr id="425" name="Google Shape;425;p25"/>
              <p:cNvSpPr/>
              <p:nvPr/>
            </p:nvSpPr>
            <p:spPr>
              <a:xfrm>
                <a:off x="0" y="0"/>
                <a:ext cx="4587153" cy="2479894"/>
              </a:xfrm>
              <a:custGeom>
                <a:avLst/>
                <a:gdLst/>
                <a:ahLst/>
                <a:cxnLst/>
                <a:rect l="l" t="t" r="r" b="b"/>
                <a:pathLst>
                  <a:path w="4587153" h="2479894" extrusionOk="0">
                    <a:moveTo>
                      <a:pt x="0" y="0"/>
                    </a:moveTo>
                    <a:lnTo>
                      <a:pt x="4587153" y="0"/>
                    </a:lnTo>
                    <a:lnTo>
                      <a:pt x="4587153" y="2479894"/>
                    </a:lnTo>
                    <a:lnTo>
                      <a:pt x="0" y="2479894"/>
                    </a:lnTo>
                    <a:close/>
                  </a:path>
                </a:pathLst>
              </a:custGeom>
              <a:solidFill>
                <a:srgbClr val="A5C680"/>
              </a:solidFill>
              <a:ln>
                <a:noFill/>
              </a:ln>
            </p:spPr>
          </p:sp>
          <p:sp>
            <p:nvSpPr>
              <p:cNvPr id="426" name="Google Shape;426;p25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427" name="Google Shape;42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25"/>
          <p:cNvSpPr/>
          <p:nvPr/>
        </p:nvSpPr>
        <p:spPr>
          <a:xfrm>
            <a:off x="502551" y="513104"/>
            <a:ext cx="5901360" cy="3462804"/>
          </a:xfrm>
          <a:custGeom>
            <a:avLst/>
            <a:gdLst/>
            <a:ahLst/>
            <a:cxnLst/>
            <a:rect l="l" t="t" r="r" b="b"/>
            <a:pathLst>
              <a:path w="1839690" h="1847935" extrusionOk="0">
                <a:moveTo>
                  <a:pt x="919845" y="0"/>
                </a:moveTo>
                <a:cubicBezTo>
                  <a:pt x="1428526" y="2275"/>
                  <a:pt x="1839690" y="415282"/>
                  <a:pt x="1839690" y="923968"/>
                </a:cubicBezTo>
                <a:cubicBezTo>
                  <a:pt x="1839690" y="1432653"/>
                  <a:pt x="1428526" y="1845660"/>
                  <a:pt x="919845" y="1847935"/>
                </a:cubicBezTo>
                <a:cubicBezTo>
                  <a:pt x="411165" y="1845660"/>
                  <a:pt x="0" y="1432653"/>
                  <a:pt x="0" y="923968"/>
                </a:cubicBezTo>
                <a:cubicBezTo>
                  <a:pt x="0" y="415282"/>
                  <a:pt x="411165" y="2275"/>
                  <a:pt x="919845" y="0"/>
                </a:cubicBezTo>
                <a:close/>
              </a:path>
            </a:pathLst>
          </a:custGeom>
          <a:solidFill>
            <a:srgbClr val="F5C86B"/>
          </a:solidFill>
          <a:ln w="666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435" name="Google Shape;435;p25"/>
          <p:cNvPicPr preferRelativeResize="0"/>
          <p:nvPr/>
        </p:nvPicPr>
        <p:blipFill rotWithShape="1">
          <a:blip r:embed="rId4">
            <a:alphaModFix/>
          </a:blip>
          <a:srcRect l="36075" t="20572" r="35656" b="20038"/>
          <a:stretch/>
        </p:blipFill>
        <p:spPr>
          <a:xfrm>
            <a:off x="706248" y="4817398"/>
            <a:ext cx="4033637" cy="4767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92373" y="662599"/>
            <a:ext cx="11589380" cy="8688591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335;p21">
            <a:extLst>
              <a:ext uri="{FF2B5EF4-FFF2-40B4-BE49-F238E27FC236}">
                <a16:creationId xmlns:a16="http://schemas.microsoft.com/office/drawing/2014/main" id="{C5AA367F-71CB-4304-9414-D96C8BCE1EC4}"/>
              </a:ext>
            </a:extLst>
          </p:cNvPr>
          <p:cNvSpPr txBox="1"/>
          <p:nvPr/>
        </p:nvSpPr>
        <p:spPr>
          <a:xfrm>
            <a:off x="706249" y="1466615"/>
            <a:ext cx="5222112" cy="1138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7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5400" b="1" dirty="0">
                <a:latin typeface="Paytone One"/>
                <a:sym typeface="Paytone One"/>
              </a:rPr>
              <a:t>2. </a:t>
            </a:r>
            <a:r>
              <a:rPr lang="vi-VN" sz="5400" b="1" dirty="0" err="1">
                <a:latin typeface="Paytone One"/>
                <a:sym typeface="Paytone One"/>
              </a:rPr>
              <a:t>Các</a:t>
            </a:r>
            <a:r>
              <a:rPr lang="vi-VN" sz="5400" b="1" dirty="0">
                <a:latin typeface="Paytone One"/>
                <a:sym typeface="Paytone One"/>
              </a:rPr>
              <a:t> </a:t>
            </a:r>
            <a:r>
              <a:rPr lang="vi-VN" sz="5400" b="1" dirty="0" err="1">
                <a:latin typeface="Paytone One"/>
                <a:sym typeface="Paytone One"/>
              </a:rPr>
              <a:t>lệnh</a:t>
            </a:r>
            <a:r>
              <a:rPr lang="vi-VN" sz="5400" b="1" dirty="0">
                <a:latin typeface="Paytone One"/>
                <a:sym typeface="Paytone One"/>
              </a:rPr>
              <a:t> </a:t>
            </a:r>
            <a:r>
              <a:rPr lang="vi-VN" sz="5400" b="1" dirty="0" err="1">
                <a:latin typeface="Paytone One"/>
                <a:sym typeface="Paytone One"/>
              </a:rPr>
              <a:t>lặp</a:t>
            </a:r>
            <a:endParaRPr sz="54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1E0C340-EF9B-4185-9B5E-C55DF44DBD5D}"/>
              </a:ext>
            </a:extLst>
          </p:cNvPr>
          <p:cNvSpPr txBox="1"/>
          <p:nvPr/>
        </p:nvSpPr>
        <p:spPr>
          <a:xfrm>
            <a:off x="8642059" y="1832171"/>
            <a:ext cx="711610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dirty="0" err="1">
                <a:latin typeface="+mn-lt"/>
              </a:rPr>
              <a:t>Scratch</a:t>
            </a:r>
            <a:r>
              <a:rPr lang="vi-VN" sz="3200" dirty="0">
                <a:latin typeface="+mn-lt"/>
              </a:rPr>
              <a:t> </a:t>
            </a:r>
            <a:r>
              <a:rPr lang="vi-VN" sz="3200" dirty="0" err="1">
                <a:latin typeface="+mn-lt"/>
              </a:rPr>
              <a:t>có</a:t>
            </a:r>
            <a:r>
              <a:rPr lang="vi-VN" sz="3200" dirty="0">
                <a:latin typeface="+mn-lt"/>
              </a:rPr>
              <a:t> ba </a:t>
            </a:r>
            <a:r>
              <a:rPr lang="vi-VN" sz="3200" dirty="0" err="1">
                <a:latin typeface="+mn-lt"/>
              </a:rPr>
              <a:t>lệnh</a:t>
            </a:r>
            <a:r>
              <a:rPr lang="vi-VN" sz="3200" dirty="0">
                <a:latin typeface="+mn-lt"/>
              </a:rPr>
              <a:t> </a:t>
            </a:r>
            <a:r>
              <a:rPr lang="vi-VN" sz="3200" dirty="0" err="1">
                <a:latin typeface="+mn-lt"/>
              </a:rPr>
              <a:t>điều</a:t>
            </a:r>
            <a:r>
              <a:rPr lang="vi-VN" sz="3200" dirty="0">
                <a:latin typeface="+mn-lt"/>
              </a:rPr>
              <a:t> </a:t>
            </a:r>
            <a:r>
              <a:rPr lang="vi-VN" sz="3200" dirty="0" err="1">
                <a:latin typeface="+mn-lt"/>
              </a:rPr>
              <a:t>khiển</a:t>
            </a:r>
            <a:r>
              <a:rPr lang="vi-VN" sz="3200" dirty="0">
                <a:latin typeface="+mn-lt"/>
              </a:rPr>
              <a:t> </a:t>
            </a:r>
            <a:r>
              <a:rPr lang="vi-VN" sz="3200" dirty="0" err="1">
                <a:latin typeface="+mn-lt"/>
              </a:rPr>
              <a:t>cấu</a:t>
            </a:r>
            <a:r>
              <a:rPr lang="vi-VN" sz="3200" dirty="0">
                <a:latin typeface="+mn-lt"/>
              </a:rPr>
              <a:t> </a:t>
            </a:r>
            <a:r>
              <a:rPr lang="vi-VN" sz="3200" dirty="0" err="1">
                <a:latin typeface="+mn-lt"/>
              </a:rPr>
              <a:t>trúc</a:t>
            </a:r>
            <a:r>
              <a:rPr lang="vi-VN" sz="3200" dirty="0">
                <a:latin typeface="+mn-lt"/>
              </a:rPr>
              <a:t> </a:t>
            </a:r>
            <a:r>
              <a:rPr lang="vi-VN" sz="3200" dirty="0" err="1">
                <a:latin typeface="+mn-lt"/>
              </a:rPr>
              <a:t>lặp</a:t>
            </a:r>
            <a:r>
              <a:rPr lang="vi-VN" sz="3200" dirty="0">
                <a:latin typeface="+mn-lt"/>
              </a:rPr>
              <a:t> </a:t>
            </a:r>
            <a:r>
              <a:rPr lang="vi-VN" sz="3200" dirty="0" err="1">
                <a:latin typeface="+mn-lt"/>
              </a:rPr>
              <a:t>thuộc</a:t>
            </a:r>
            <a:r>
              <a:rPr lang="vi-VN" sz="3200" dirty="0">
                <a:latin typeface="+mn-lt"/>
              </a:rPr>
              <a:t> </a:t>
            </a:r>
            <a:r>
              <a:rPr lang="vi-VN" sz="3200" dirty="0" err="1">
                <a:latin typeface="+mn-lt"/>
              </a:rPr>
              <a:t>nhóm</a:t>
            </a:r>
            <a:r>
              <a:rPr lang="vi-VN" sz="3200" dirty="0">
                <a:latin typeface="+mn-lt"/>
              </a:rPr>
              <a:t> </a:t>
            </a:r>
            <a:r>
              <a:rPr lang="vi-VN" sz="3200" dirty="0" err="1">
                <a:latin typeface="+mn-lt"/>
              </a:rPr>
              <a:t>lệnh</a:t>
            </a:r>
            <a:r>
              <a:rPr lang="vi-VN" sz="3200" dirty="0">
                <a:latin typeface="+mn-lt"/>
              </a:rPr>
              <a:t> </a:t>
            </a:r>
            <a:r>
              <a:rPr lang="vi-VN" sz="3200" dirty="0" err="1">
                <a:latin typeface="+mn-lt"/>
              </a:rPr>
              <a:t>Điều</a:t>
            </a:r>
            <a:r>
              <a:rPr lang="vi-VN" sz="3200" dirty="0">
                <a:latin typeface="+mn-lt"/>
              </a:rPr>
              <a:t> </a:t>
            </a:r>
            <a:r>
              <a:rPr lang="vi-VN" sz="3200" dirty="0" err="1">
                <a:latin typeface="+mn-lt"/>
              </a:rPr>
              <a:t>khiển</a:t>
            </a:r>
            <a:r>
              <a:rPr lang="vi-VN" sz="3200" dirty="0">
                <a:latin typeface="+mn-lt"/>
              </a:rPr>
              <a:t> như trong </a:t>
            </a:r>
            <a:r>
              <a:rPr lang="vi-VN" sz="3200" dirty="0" err="1">
                <a:latin typeface="+mn-lt"/>
              </a:rPr>
              <a:t>bảng</a:t>
            </a:r>
            <a:r>
              <a:rPr lang="vi-VN" sz="3200" dirty="0">
                <a:latin typeface="+mn-lt"/>
              </a:rPr>
              <a:t> sau:</a:t>
            </a:r>
            <a:endParaRPr lang="en-US" sz="32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40AF01B-B094-412E-8768-E59518257137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7746203" y="1639348"/>
            <a:ext cx="840612" cy="7929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80B28F-7FB5-4745-B96C-83B00FB8BE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97043" y="3401831"/>
            <a:ext cx="8043997" cy="43683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B9BE"/>
        </a:solidFill>
        <a:effectLst/>
      </p:bgPr>
    </p:bg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3" name="Google Shape;53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43" name="Google Shape;543;p29"/>
          <p:cNvGrpSpPr/>
          <p:nvPr/>
        </p:nvGrpSpPr>
        <p:grpSpPr>
          <a:xfrm>
            <a:off x="0" y="0"/>
            <a:ext cx="17952719" cy="10165081"/>
            <a:chOff x="-119841" y="-98426"/>
            <a:chExt cx="2669900" cy="2595281"/>
          </a:xfrm>
        </p:grpSpPr>
        <p:sp>
          <p:nvSpPr>
            <p:cNvPr id="544" name="Google Shape;544;p29"/>
            <p:cNvSpPr/>
            <p:nvPr/>
          </p:nvSpPr>
          <p:spPr>
            <a:xfrm>
              <a:off x="-119841" y="-98426"/>
              <a:ext cx="2669900" cy="2595281"/>
            </a:xfrm>
            <a:custGeom>
              <a:avLst/>
              <a:gdLst/>
              <a:ahLst/>
              <a:cxnLst/>
              <a:rect l="l" t="t" r="r" b="b"/>
              <a:pathLst>
                <a:path w="2346501" h="2479894" extrusionOk="0">
                  <a:moveTo>
                    <a:pt x="0" y="0"/>
                  </a:moveTo>
                  <a:lnTo>
                    <a:pt x="2346501" y="0"/>
                  </a:lnTo>
                  <a:lnTo>
                    <a:pt x="2346501" y="2479894"/>
                  </a:lnTo>
                  <a:lnTo>
                    <a:pt x="0" y="2479894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45" name="Google Shape;545;p29"/>
            <p:cNvSpPr txBox="1"/>
            <p:nvPr/>
          </p:nvSpPr>
          <p:spPr>
            <a:xfrm>
              <a:off x="-71730" y="1070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65843660-B495-4708-82BE-3251F7ADED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665" y="389702"/>
            <a:ext cx="8683335" cy="53475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906453-CF41-4431-9390-E530A87658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4340" y="4226078"/>
            <a:ext cx="8148039" cy="53475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C86B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3" name="Google Shape;443;p26"/>
          <p:cNvGrpSpPr/>
          <p:nvPr/>
        </p:nvGrpSpPr>
        <p:grpSpPr>
          <a:xfrm>
            <a:off x="387343" y="265452"/>
            <a:ext cx="17544871" cy="9647599"/>
            <a:chOff x="0" y="-144661"/>
            <a:chExt cx="23393161" cy="12863465"/>
          </a:xfrm>
        </p:grpSpPr>
        <p:grpSp>
          <p:nvGrpSpPr>
            <p:cNvPr id="444" name="Google Shape;444;p26"/>
            <p:cNvGrpSpPr/>
            <p:nvPr/>
          </p:nvGrpSpPr>
          <p:grpSpPr>
            <a:xfrm>
              <a:off x="0" y="-144661"/>
              <a:ext cx="23393161" cy="12863465"/>
              <a:chOff x="0" y="-28575"/>
              <a:chExt cx="4620871" cy="2540931"/>
            </a:xfrm>
          </p:grpSpPr>
          <p:sp>
            <p:nvSpPr>
              <p:cNvPr id="445" name="Google Shape;445;p26"/>
              <p:cNvSpPr/>
              <p:nvPr/>
            </p:nvSpPr>
            <p:spPr>
              <a:xfrm>
                <a:off x="0" y="0"/>
                <a:ext cx="4620871" cy="2512356"/>
              </a:xfrm>
              <a:custGeom>
                <a:avLst/>
                <a:gdLst/>
                <a:ahLst/>
                <a:cxnLst/>
                <a:rect l="l" t="t" r="r" b="b"/>
                <a:pathLst>
                  <a:path w="4620871" h="2512356" extrusionOk="0">
                    <a:moveTo>
                      <a:pt x="0" y="0"/>
                    </a:moveTo>
                    <a:lnTo>
                      <a:pt x="4620871" y="0"/>
                    </a:lnTo>
                    <a:lnTo>
                      <a:pt x="4620871" y="2512356"/>
                    </a:lnTo>
                    <a:lnTo>
                      <a:pt x="0" y="25123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446" name="Google Shape;446;p26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47" name="Google Shape;447;p26"/>
            <p:cNvGrpSpPr/>
            <p:nvPr/>
          </p:nvGrpSpPr>
          <p:grpSpPr>
            <a:xfrm>
              <a:off x="85349" y="-62491"/>
              <a:ext cx="23222464" cy="12699125"/>
              <a:chOff x="0" y="-28575"/>
              <a:chExt cx="4587153" cy="2508469"/>
            </a:xfrm>
          </p:grpSpPr>
          <p:sp>
            <p:nvSpPr>
              <p:cNvPr id="448" name="Google Shape;448;p26"/>
              <p:cNvSpPr/>
              <p:nvPr/>
            </p:nvSpPr>
            <p:spPr>
              <a:xfrm>
                <a:off x="0" y="0"/>
                <a:ext cx="4587153" cy="2479894"/>
              </a:xfrm>
              <a:custGeom>
                <a:avLst/>
                <a:gdLst/>
                <a:ahLst/>
                <a:cxnLst/>
                <a:rect l="l" t="t" r="r" b="b"/>
                <a:pathLst>
                  <a:path w="4587153" h="2479894" extrusionOk="0">
                    <a:moveTo>
                      <a:pt x="0" y="0"/>
                    </a:moveTo>
                    <a:lnTo>
                      <a:pt x="4587153" y="0"/>
                    </a:lnTo>
                    <a:lnTo>
                      <a:pt x="4587153" y="2479894"/>
                    </a:lnTo>
                    <a:lnTo>
                      <a:pt x="0" y="2479894"/>
                    </a:lnTo>
                    <a:close/>
                  </a:path>
                </a:pathLst>
              </a:custGeom>
              <a:solidFill>
                <a:srgbClr val="25A6CB"/>
              </a:solidFill>
              <a:ln>
                <a:noFill/>
              </a:ln>
            </p:spPr>
          </p:sp>
          <p:sp>
            <p:nvSpPr>
              <p:cNvPr id="449" name="Google Shape;449;p26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450" name="Google Shape;45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9" name="Google Shape;459;p26"/>
          <p:cNvGrpSpPr/>
          <p:nvPr/>
        </p:nvGrpSpPr>
        <p:grpSpPr>
          <a:xfrm>
            <a:off x="11181983" y="722056"/>
            <a:ext cx="6281973" cy="8241662"/>
            <a:chOff x="0" y="-28575"/>
            <a:chExt cx="2222462" cy="2344903"/>
          </a:xfrm>
        </p:grpSpPr>
        <p:sp>
          <p:nvSpPr>
            <p:cNvPr id="460" name="Google Shape;460;p26"/>
            <p:cNvSpPr/>
            <p:nvPr/>
          </p:nvSpPr>
          <p:spPr>
            <a:xfrm>
              <a:off x="0" y="0"/>
              <a:ext cx="2222462" cy="2316328"/>
            </a:xfrm>
            <a:custGeom>
              <a:avLst/>
              <a:gdLst/>
              <a:ahLst/>
              <a:cxnLst/>
              <a:rect l="l" t="t" r="r" b="b"/>
              <a:pathLst>
                <a:path w="2222462" h="2316328" extrusionOk="0">
                  <a:moveTo>
                    <a:pt x="0" y="0"/>
                  </a:moveTo>
                  <a:lnTo>
                    <a:pt x="2222462" y="0"/>
                  </a:lnTo>
                  <a:lnTo>
                    <a:pt x="2222462" y="2316328"/>
                  </a:lnTo>
                  <a:lnTo>
                    <a:pt x="0" y="23163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461" name="Google Shape;461;p26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62" name="Google Shape;462;p26"/>
          <p:cNvPicPr preferRelativeResize="0"/>
          <p:nvPr/>
        </p:nvPicPr>
        <p:blipFill rotWithShape="1">
          <a:blip r:embed="rId4">
            <a:alphaModFix/>
          </a:blip>
          <a:srcRect l="18029" r="18028"/>
          <a:stretch/>
        </p:blipFill>
        <p:spPr>
          <a:xfrm>
            <a:off x="11359410" y="917106"/>
            <a:ext cx="6022979" cy="78888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AE8B9CC7-CEF9-4A06-AAFC-379DC55C8881}"/>
              </a:ext>
            </a:extLst>
          </p:cNvPr>
          <p:cNvGrpSpPr/>
          <p:nvPr/>
        </p:nvGrpSpPr>
        <p:grpSpPr>
          <a:xfrm>
            <a:off x="824044" y="477818"/>
            <a:ext cx="9173396" cy="3694275"/>
            <a:chOff x="487611" y="132261"/>
            <a:chExt cx="5267072" cy="1005338"/>
          </a:xfrm>
        </p:grpSpPr>
        <p:sp>
          <p:nvSpPr>
            <p:cNvPr id="24" name="Shape 97894">
              <a:extLst>
                <a:ext uri="{FF2B5EF4-FFF2-40B4-BE49-F238E27FC236}">
                  <a16:creationId xmlns:a16="http://schemas.microsoft.com/office/drawing/2014/main" id="{2D82B974-75A7-4C47-9730-62B079EE0925}"/>
                </a:ext>
              </a:extLst>
            </p:cNvPr>
            <p:cNvSpPr/>
            <p:nvPr/>
          </p:nvSpPr>
          <p:spPr>
            <a:xfrm>
              <a:off x="605093" y="207959"/>
              <a:ext cx="5149590" cy="929640"/>
            </a:xfrm>
            <a:custGeom>
              <a:avLst/>
              <a:gdLst/>
              <a:ahLst/>
              <a:cxnLst/>
              <a:rect l="0" t="0" r="0" b="0"/>
              <a:pathLst>
                <a:path w="5149590" h="929640">
                  <a:moveTo>
                    <a:pt x="0" y="0"/>
                  </a:moveTo>
                  <a:lnTo>
                    <a:pt x="5149590" y="0"/>
                  </a:lnTo>
                  <a:lnTo>
                    <a:pt x="5149590" y="929640"/>
                  </a:lnTo>
                  <a:lnTo>
                    <a:pt x="0" y="929640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>
                <a:alpha val="18823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5" name="Shape 1030">
              <a:extLst>
                <a:ext uri="{FF2B5EF4-FFF2-40B4-BE49-F238E27FC236}">
                  <a16:creationId xmlns:a16="http://schemas.microsoft.com/office/drawing/2014/main" id="{1DCCC9CA-10BD-44F2-B80C-F44CA93D3F21}"/>
                </a:ext>
              </a:extLst>
            </p:cNvPr>
            <p:cNvSpPr/>
            <p:nvPr/>
          </p:nvSpPr>
          <p:spPr>
            <a:xfrm>
              <a:off x="487611" y="154841"/>
              <a:ext cx="5122596" cy="902995"/>
            </a:xfrm>
            <a:custGeom>
              <a:avLst/>
              <a:gdLst/>
              <a:ahLst/>
              <a:cxnLst/>
              <a:rect l="0" t="0" r="0" b="0"/>
              <a:pathLst>
                <a:path w="5122596" h="902995">
                  <a:moveTo>
                    <a:pt x="108001" y="0"/>
                  </a:moveTo>
                  <a:lnTo>
                    <a:pt x="5014595" y="0"/>
                  </a:lnTo>
                  <a:cubicBezTo>
                    <a:pt x="5122596" y="0"/>
                    <a:pt x="5122596" y="108001"/>
                    <a:pt x="5122596" y="108001"/>
                  </a:cubicBezTo>
                  <a:lnTo>
                    <a:pt x="5122596" y="794995"/>
                  </a:lnTo>
                  <a:cubicBezTo>
                    <a:pt x="5122596" y="902995"/>
                    <a:pt x="5014595" y="902995"/>
                    <a:pt x="5014595" y="902995"/>
                  </a:cubicBezTo>
                  <a:lnTo>
                    <a:pt x="108001" y="902995"/>
                  </a:lnTo>
                  <a:cubicBezTo>
                    <a:pt x="0" y="902995"/>
                    <a:pt x="0" y="794995"/>
                    <a:pt x="0" y="794995"/>
                  </a:cubicBezTo>
                  <a:lnTo>
                    <a:pt x="0" y="108001"/>
                  </a:lnTo>
                  <a:cubicBezTo>
                    <a:pt x="0" y="0"/>
                    <a:pt x="108001" y="0"/>
                    <a:pt x="10800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1F3FC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26" name="Shape 1031">
              <a:extLst>
                <a:ext uri="{FF2B5EF4-FFF2-40B4-BE49-F238E27FC236}">
                  <a16:creationId xmlns:a16="http://schemas.microsoft.com/office/drawing/2014/main" id="{0850FF7B-4F62-42B8-8661-4427D5AEB063}"/>
                </a:ext>
              </a:extLst>
            </p:cNvPr>
            <p:cNvSpPr/>
            <p:nvPr/>
          </p:nvSpPr>
          <p:spPr>
            <a:xfrm>
              <a:off x="532224" y="146231"/>
              <a:ext cx="50254" cy="65672"/>
            </a:xfrm>
            <a:custGeom>
              <a:avLst/>
              <a:gdLst/>
              <a:ahLst/>
              <a:cxnLst/>
              <a:rect l="0" t="0" r="0" b="0"/>
              <a:pathLst>
                <a:path w="50254" h="65672">
                  <a:moveTo>
                    <a:pt x="50254" y="0"/>
                  </a:moveTo>
                  <a:cubicBezTo>
                    <a:pt x="28778" y="10986"/>
                    <a:pt x="7493" y="30607"/>
                    <a:pt x="0" y="65672"/>
                  </a:cubicBezTo>
                </a:path>
              </a:pathLst>
            </a:custGeom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7" name="Shape 1032">
              <a:extLst>
                <a:ext uri="{FF2B5EF4-FFF2-40B4-BE49-F238E27FC236}">
                  <a16:creationId xmlns:a16="http://schemas.microsoft.com/office/drawing/2014/main" id="{DFBAC3FC-1FE4-4B7A-AB86-29E5548407E7}"/>
                </a:ext>
              </a:extLst>
            </p:cNvPr>
            <p:cNvSpPr/>
            <p:nvPr/>
          </p:nvSpPr>
          <p:spPr>
            <a:xfrm>
              <a:off x="529399" y="289334"/>
              <a:ext cx="0" cy="613385"/>
            </a:xfrm>
            <a:custGeom>
              <a:avLst/>
              <a:gdLst/>
              <a:ahLst/>
              <a:cxnLst/>
              <a:rect l="0" t="0" r="0" b="0"/>
              <a:pathLst>
                <a:path h="613385">
                  <a:moveTo>
                    <a:pt x="0" y="0"/>
                  </a:moveTo>
                  <a:lnTo>
                    <a:pt x="0" y="613385"/>
                  </a:lnTo>
                </a:path>
              </a:pathLst>
            </a:custGeom>
            <a:ln w="25400" cap="rnd">
              <a:custDash>
                <a:ds d="1" sp="3864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8" name="Shape 1033">
              <a:extLst>
                <a:ext uri="{FF2B5EF4-FFF2-40B4-BE49-F238E27FC236}">
                  <a16:creationId xmlns:a16="http://schemas.microsoft.com/office/drawing/2014/main" id="{06E814D8-0020-4020-BBDA-8789A84B8E4D}"/>
                </a:ext>
              </a:extLst>
            </p:cNvPr>
            <p:cNvSpPr/>
            <p:nvPr/>
          </p:nvSpPr>
          <p:spPr>
            <a:xfrm>
              <a:off x="543366" y="982179"/>
              <a:ext cx="65672" cy="50254"/>
            </a:xfrm>
            <a:custGeom>
              <a:avLst/>
              <a:gdLst/>
              <a:ahLst/>
              <a:cxnLst/>
              <a:rect l="0" t="0" r="0" b="0"/>
              <a:pathLst>
                <a:path w="65672" h="50254">
                  <a:moveTo>
                    <a:pt x="0" y="0"/>
                  </a:moveTo>
                  <a:cubicBezTo>
                    <a:pt x="10985" y="21476"/>
                    <a:pt x="30607" y="42761"/>
                    <a:pt x="65672" y="50254"/>
                  </a:cubicBezTo>
                </a:path>
              </a:pathLst>
            </a:custGeom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9" name="Shape 1034">
              <a:extLst>
                <a:ext uri="{FF2B5EF4-FFF2-40B4-BE49-F238E27FC236}">
                  <a16:creationId xmlns:a16="http://schemas.microsoft.com/office/drawing/2014/main" id="{04A8A30C-BED9-464A-BBD9-FFF29C060D30}"/>
                </a:ext>
              </a:extLst>
            </p:cNvPr>
            <p:cNvSpPr/>
            <p:nvPr/>
          </p:nvSpPr>
          <p:spPr>
            <a:xfrm>
              <a:off x="687983" y="1035255"/>
              <a:ext cx="4830725" cy="0"/>
            </a:xfrm>
            <a:custGeom>
              <a:avLst/>
              <a:gdLst/>
              <a:ahLst/>
              <a:cxnLst/>
              <a:rect l="0" t="0" r="0" b="0"/>
              <a:pathLst>
                <a:path w="4830725">
                  <a:moveTo>
                    <a:pt x="0" y="0"/>
                  </a:moveTo>
                  <a:lnTo>
                    <a:pt x="4830725" y="0"/>
                  </a:lnTo>
                </a:path>
              </a:pathLst>
            </a:custGeom>
            <a:ln w="25400" cap="rnd">
              <a:custDash>
                <a:ds d="1" sp="3983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0" name="Shape 1035">
              <a:extLst>
                <a:ext uri="{FF2B5EF4-FFF2-40B4-BE49-F238E27FC236}">
                  <a16:creationId xmlns:a16="http://schemas.microsoft.com/office/drawing/2014/main" id="{3D8AF342-DA2F-4B46-8FE8-BA1F6E0C513B}"/>
                </a:ext>
              </a:extLst>
            </p:cNvPr>
            <p:cNvSpPr/>
            <p:nvPr/>
          </p:nvSpPr>
          <p:spPr>
            <a:xfrm>
              <a:off x="5598922" y="955619"/>
              <a:ext cx="50254" cy="65672"/>
            </a:xfrm>
            <a:custGeom>
              <a:avLst/>
              <a:gdLst/>
              <a:ahLst/>
              <a:cxnLst/>
              <a:rect l="0" t="0" r="0" b="0"/>
              <a:pathLst>
                <a:path w="50254" h="65672">
                  <a:moveTo>
                    <a:pt x="0" y="65672"/>
                  </a:moveTo>
                  <a:cubicBezTo>
                    <a:pt x="21476" y="54686"/>
                    <a:pt x="42761" y="35065"/>
                    <a:pt x="50254" y="0"/>
                  </a:cubicBezTo>
                </a:path>
              </a:pathLst>
            </a:custGeom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1" name="Shape 1036">
              <a:extLst>
                <a:ext uri="{FF2B5EF4-FFF2-40B4-BE49-F238E27FC236}">
                  <a16:creationId xmlns:a16="http://schemas.microsoft.com/office/drawing/2014/main" id="{99EFC008-3D37-4DDE-8151-C9D5915A9927}"/>
                </a:ext>
              </a:extLst>
            </p:cNvPr>
            <p:cNvSpPr/>
            <p:nvPr/>
          </p:nvSpPr>
          <p:spPr>
            <a:xfrm>
              <a:off x="5652001" y="264800"/>
              <a:ext cx="0" cy="613385"/>
            </a:xfrm>
            <a:custGeom>
              <a:avLst/>
              <a:gdLst/>
              <a:ahLst/>
              <a:cxnLst/>
              <a:rect l="0" t="0" r="0" b="0"/>
              <a:pathLst>
                <a:path h="613385">
                  <a:moveTo>
                    <a:pt x="0" y="613385"/>
                  </a:moveTo>
                  <a:lnTo>
                    <a:pt x="0" y="0"/>
                  </a:lnTo>
                </a:path>
              </a:pathLst>
            </a:custGeom>
            <a:ln w="25400" cap="rnd">
              <a:custDash>
                <a:ds d="1" sp="3864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2" name="Shape 1037">
              <a:extLst>
                <a:ext uri="{FF2B5EF4-FFF2-40B4-BE49-F238E27FC236}">
                  <a16:creationId xmlns:a16="http://schemas.microsoft.com/office/drawing/2014/main" id="{41BF0933-2B91-4493-9038-F0C1DAFF802C}"/>
                </a:ext>
              </a:extLst>
            </p:cNvPr>
            <p:cNvSpPr/>
            <p:nvPr/>
          </p:nvSpPr>
          <p:spPr>
            <a:xfrm>
              <a:off x="5572363" y="135088"/>
              <a:ext cx="65672" cy="50254"/>
            </a:xfrm>
            <a:custGeom>
              <a:avLst/>
              <a:gdLst/>
              <a:ahLst/>
              <a:cxnLst/>
              <a:rect l="0" t="0" r="0" b="0"/>
              <a:pathLst>
                <a:path w="65672" h="50254">
                  <a:moveTo>
                    <a:pt x="65672" y="50254"/>
                  </a:moveTo>
                  <a:cubicBezTo>
                    <a:pt x="54686" y="28778"/>
                    <a:pt x="35065" y="7493"/>
                    <a:pt x="0" y="0"/>
                  </a:cubicBezTo>
                </a:path>
              </a:pathLst>
            </a:custGeom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3" name="Shape 1038">
              <a:extLst>
                <a:ext uri="{FF2B5EF4-FFF2-40B4-BE49-F238E27FC236}">
                  <a16:creationId xmlns:a16="http://schemas.microsoft.com/office/drawing/2014/main" id="{5B47A514-5BD0-4D5D-84D9-A6FA6B363CDD}"/>
                </a:ext>
              </a:extLst>
            </p:cNvPr>
            <p:cNvSpPr/>
            <p:nvPr/>
          </p:nvSpPr>
          <p:spPr>
            <a:xfrm>
              <a:off x="662692" y="132262"/>
              <a:ext cx="4830725" cy="0"/>
            </a:xfrm>
            <a:custGeom>
              <a:avLst/>
              <a:gdLst/>
              <a:ahLst/>
              <a:cxnLst/>
              <a:rect l="0" t="0" r="0" b="0"/>
              <a:pathLst>
                <a:path w="4830725">
                  <a:moveTo>
                    <a:pt x="4830725" y="0"/>
                  </a:moveTo>
                  <a:lnTo>
                    <a:pt x="0" y="0"/>
                  </a:lnTo>
                </a:path>
              </a:pathLst>
            </a:custGeom>
            <a:ln w="25400" cap="rnd">
              <a:custDash>
                <a:ds d="1" sp="3983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4" name="Shape 1039">
              <a:extLst>
                <a:ext uri="{FF2B5EF4-FFF2-40B4-BE49-F238E27FC236}">
                  <a16:creationId xmlns:a16="http://schemas.microsoft.com/office/drawing/2014/main" id="{057A4DC2-0B3D-4365-9DFE-A7ACA921C248}"/>
                </a:ext>
              </a:extLst>
            </p:cNvPr>
            <p:cNvSpPr/>
            <p:nvPr/>
          </p:nvSpPr>
          <p:spPr>
            <a:xfrm>
              <a:off x="529399" y="240262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5" name="Shape 1040">
              <a:extLst>
                <a:ext uri="{FF2B5EF4-FFF2-40B4-BE49-F238E27FC236}">
                  <a16:creationId xmlns:a16="http://schemas.microsoft.com/office/drawing/2014/main" id="{2D612923-0E8C-40BC-AF41-DEEB12756D7B}"/>
                </a:ext>
              </a:extLst>
            </p:cNvPr>
            <p:cNvSpPr/>
            <p:nvPr/>
          </p:nvSpPr>
          <p:spPr>
            <a:xfrm>
              <a:off x="529399" y="927256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6" name="Shape 1041">
              <a:extLst>
                <a:ext uri="{FF2B5EF4-FFF2-40B4-BE49-F238E27FC236}">
                  <a16:creationId xmlns:a16="http://schemas.microsoft.com/office/drawing/2014/main" id="{C66A2546-68E2-4D3C-ABA0-39594BC48AD7}"/>
                </a:ext>
              </a:extLst>
            </p:cNvPr>
            <p:cNvSpPr/>
            <p:nvPr/>
          </p:nvSpPr>
          <p:spPr>
            <a:xfrm>
              <a:off x="637400" y="1035257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7" name="Shape 1042">
              <a:extLst>
                <a:ext uri="{FF2B5EF4-FFF2-40B4-BE49-F238E27FC236}">
                  <a16:creationId xmlns:a16="http://schemas.microsoft.com/office/drawing/2014/main" id="{D704DF20-BD07-4BCE-9984-F7B6B973C415}"/>
                </a:ext>
              </a:extLst>
            </p:cNvPr>
            <p:cNvSpPr/>
            <p:nvPr/>
          </p:nvSpPr>
          <p:spPr>
            <a:xfrm>
              <a:off x="5543995" y="1035257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8" name="Shape 1043">
              <a:extLst>
                <a:ext uri="{FF2B5EF4-FFF2-40B4-BE49-F238E27FC236}">
                  <a16:creationId xmlns:a16="http://schemas.microsoft.com/office/drawing/2014/main" id="{581F5678-9472-44E2-A073-353AD9F3B5D7}"/>
                </a:ext>
              </a:extLst>
            </p:cNvPr>
            <p:cNvSpPr/>
            <p:nvPr/>
          </p:nvSpPr>
          <p:spPr>
            <a:xfrm>
              <a:off x="5651996" y="927256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9" name="Shape 1044">
              <a:extLst>
                <a:ext uri="{FF2B5EF4-FFF2-40B4-BE49-F238E27FC236}">
                  <a16:creationId xmlns:a16="http://schemas.microsoft.com/office/drawing/2014/main" id="{4B8A746E-BB84-4637-99BA-97AD06E41E03}"/>
                </a:ext>
              </a:extLst>
            </p:cNvPr>
            <p:cNvSpPr/>
            <p:nvPr/>
          </p:nvSpPr>
          <p:spPr>
            <a:xfrm>
              <a:off x="5651996" y="240262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40" name="Shape 1045">
              <a:extLst>
                <a:ext uri="{FF2B5EF4-FFF2-40B4-BE49-F238E27FC236}">
                  <a16:creationId xmlns:a16="http://schemas.microsoft.com/office/drawing/2014/main" id="{1B941194-D917-440C-93F4-A5EA5F8108C2}"/>
                </a:ext>
              </a:extLst>
            </p:cNvPr>
            <p:cNvSpPr/>
            <p:nvPr/>
          </p:nvSpPr>
          <p:spPr>
            <a:xfrm>
              <a:off x="5543995" y="132261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41" name="Shape 1046">
              <a:extLst>
                <a:ext uri="{FF2B5EF4-FFF2-40B4-BE49-F238E27FC236}">
                  <a16:creationId xmlns:a16="http://schemas.microsoft.com/office/drawing/2014/main" id="{67E76D33-A1E1-4076-B675-78BAB8B1DD8D}"/>
                </a:ext>
              </a:extLst>
            </p:cNvPr>
            <p:cNvSpPr/>
            <p:nvPr/>
          </p:nvSpPr>
          <p:spPr>
            <a:xfrm>
              <a:off x="637400" y="132261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pic>
        <p:nvPicPr>
          <p:cNvPr id="463" name="Google Shape;463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864701" y="5143500"/>
            <a:ext cx="4328049" cy="496957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EF08A0-FEC6-442B-B9D1-C493FC943149}"/>
              </a:ext>
            </a:extLst>
          </p:cNvPr>
          <p:cNvSpPr txBox="1"/>
          <p:nvPr/>
        </p:nvSpPr>
        <p:spPr>
          <a:xfrm>
            <a:off x="2009344" y="574365"/>
            <a:ext cx="5626839" cy="680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just" rtl="0">
              <a:lnSpc>
                <a:spcPct val="134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0" i="0" u="none" strike="noStrike" cap="none" dirty="0">
                <a:solidFill>
                  <a:schemeClr val="tx1"/>
                </a:solidFill>
                <a:latin typeface="+mn-lt"/>
                <a:ea typeface="Lato"/>
                <a:cs typeface="Times New Roman" panose="02020603050405020304" pitchFamily="18" charset="0"/>
                <a:sym typeface="Lato"/>
              </a:rPr>
              <a:t>Trong Scratch, có ba lệnh lặ</a:t>
            </a:r>
            <a:r>
              <a:rPr lang="en-US" sz="3200" b="0" i="0" u="none" strike="noStrike" cap="none" dirty="0">
                <a:solidFill>
                  <a:schemeClr val="tx1"/>
                </a:solidFill>
                <a:latin typeface="+mn-lt"/>
                <a:ea typeface="Lato"/>
                <a:cs typeface="Times New Roman" panose="02020603050405020304" pitchFamily="18" charset="0"/>
                <a:sym typeface="Lato"/>
              </a:rPr>
              <a:t>p</a:t>
            </a:r>
            <a:endParaRPr lang="en-US" sz="32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9128640D-8F1E-4E7E-86A7-FF2E711A0094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836931" y="571400"/>
            <a:ext cx="1112520" cy="1016784"/>
          </a:xfrm>
          <a:prstGeom prst="rect">
            <a:avLst/>
          </a:prstGeom>
        </p:spPr>
      </p:pic>
      <p:pic>
        <p:nvPicPr>
          <p:cNvPr id="51" name="Google Shape;437;p25">
            <a:extLst>
              <a:ext uri="{FF2B5EF4-FFF2-40B4-BE49-F238E27FC236}">
                <a16:creationId xmlns:a16="http://schemas.microsoft.com/office/drawing/2014/main" id="{CEC771EE-4864-4772-A801-7D43BC11288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64248" y="3951577"/>
            <a:ext cx="10334958" cy="5890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FF258C5-D2F6-43ED-ACA1-D4481453A875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1208508" y="4946547"/>
            <a:ext cx="707060" cy="786271"/>
          </a:xfrm>
          <a:prstGeom prst="rect">
            <a:avLst/>
          </a:prstGeom>
        </p:spPr>
      </p:pic>
      <p:sp>
        <p:nvSpPr>
          <p:cNvPr id="46" name="Google Shape;124;p14">
            <a:extLst>
              <a:ext uri="{FF2B5EF4-FFF2-40B4-BE49-F238E27FC236}">
                <a16:creationId xmlns:a16="http://schemas.microsoft.com/office/drawing/2014/main" id="{9119EF01-B859-4D5A-8EAC-C69B9B87A0FC}"/>
              </a:ext>
            </a:extLst>
          </p:cNvPr>
          <p:cNvSpPr txBox="1"/>
          <p:nvPr/>
        </p:nvSpPr>
        <p:spPr>
          <a:xfrm>
            <a:off x="2009343" y="5070796"/>
            <a:ext cx="7736469" cy="1201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just">
              <a:lnSpc>
                <a:spcPct val="122010"/>
              </a:lnSpc>
            </a:pPr>
            <a:r>
              <a:rPr lang="vi-VN" sz="3200" dirty="0" err="1"/>
              <a:t>Để</a:t>
            </a:r>
            <a:r>
              <a:rPr lang="vi-VN" sz="3200" dirty="0"/>
              <a:t> </a:t>
            </a:r>
            <a:r>
              <a:rPr lang="vi-VN" sz="3200" dirty="0" err="1"/>
              <a:t>điều</a:t>
            </a:r>
            <a:r>
              <a:rPr lang="vi-VN" sz="3200" dirty="0"/>
              <a:t> </a:t>
            </a:r>
            <a:r>
              <a:rPr lang="vi-VN" sz="3200" dirty="0" err="1"/>
              <a:t>khiển</a:t>
            </a:r>
            <a:r>
              <a:rPr lang="vi-VN" sz="3200" dirty="0"/>
              <a:t> nhân </a:t>
            </a:r>
            <a:r>
              <a:rPr lang="vi-VN" sz="3200" dirty="0" err="1"/>
              <a:t>vật</a:t>
            </a:r>
            <a:r>
              <a:rPr lang="vi-VN" sz="3200" dirty="0"/>
              <a:t> </a:t>
            </a:r>
            <a:r>
              <a:rPr lang="vi-VN" sz="3200" dirty="0" err="1"/>
              <a:t>lặp</a:t>
            </a:r>
            <a:r>
              <a:rPr lang="vi-VN" sz="3200" dirty="0"/>
              <a:t> </a:t>
            </a:r>
            <a:r>
              <a:rPr lang="vi-VN" sz="3200" dirty="0" err="1"/>
              <a:t>lại</a:t>
            </a:r>
            <a:r>
              <a:rPr lang="vi-VN" sz="3200" dirty="0"/>
              <a:t> </a:t>
            </a:r>
            <a:r>
              <a:rPr lang="vi-VN" sz="3200" dirty="0" err="1"/>
              <a:t>một</a:t>
            </a:r>
            <a:r>
              <a:rPr lang="vi-VN" sz="3200" dirty="0"/>
              <a:t> </a:t>
            </a:r>
            <a:r>
              <a:rPr lang="vi-VN" sz="3200" dirty="0" err="1"/>
              <a:t>việc</a:t>
            </a:r>
            <a:r>
              <a:rPr lang="vi-VN" sz="3200" dirty="0"/>
              <a:t> 10 </a:t>
            </a:r>
            <a:r>
              <a:rPr lang="vi-VN" sz="3200" dirty="0" err="1"/>
              <a:t>lần</a:t>
            </a:r>
            <a:r>
              <a:rPr lang="vi-VN" sz="3200" dirty="0"/>
              <a:t>, em </a:t>
            </a:r>
            <a:r>
              <a:rPr lang="vi-VN" sz="3200" dirty="0" err="1"/>
              <a:t>sử</a:t>
            </a:r>
            <a:r>
              <a:rPr lang="vi-VN" sz="3200" dirty="0"/>
              <a:t> </a:t>
            </a:r>
            <a:r>
              <a:rPr lang="vi-VN" sz="3200" dirty="0" err="1"/>
              <a:t>dụng</a:t>
            </a:r>
            <a:r>
              <a:rPr lang="vi-VN" sz="3200" dirty="0"/>
              <a:t> </a:t>
            </a:r>
            <a:r>
              <a:rPr lang="vi-VN" sz="3200" dirty="0" err="1"/>
              <a:t>lệnh</a:t>
            </a:r>
            <a:r>
              <a:rPr lang="vi-VN" sz="3200" dirty="0"/>
              <a:t> </a:t>
            </a:r>
            <a:r>
              <a:rPr lang="vi-VN" sz="3200" dirty="0" err="1"/>
              <a:t>nào</a:t>
            </a:r>
            <a:r>
              <a:rPr lang="vi-VN" sz="3200" dirty="0"/>
              <a:t> sau đây?</a:t>
            </a:r>
            <a:endParaRPr lang="vi-VN" sz="3200" b="0"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ea typeface="Lato"/>
              <a:cs typeface="Times New Roman" panose="02020603050405020304" pitchFamily="18" charset="0"/>
              <a:sym typeface="Lato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430E38A-224B-4FFD-A316-1A697E44B42F}"/>
              </a:ext>
            </a:extLst>
          </p:cNvPr>
          <p:cNvSpPr txBox="1"/>
          <p:nvPr/>
        </p:nvSpPr>
        <p:spPr>
          <a:xfrm>
            <a:off x="2385292" y="6507273"/>
            <a:ext cx="67587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A</a:t>
            </a:r>
            <a:r>
              <a:rPr lang="en-US" sz="3200" dirty="0">
                <a:latin typeface="+mn-lt"/>
                <a:cs typeface="Times New Roman" panose="02020603050405020304" pitchFamily="18" charset="0"/>
              </a:rPr>
              <a:t>. </a:t>
            </a:r>
            <a:r>
              <a:rPr lang="vi-VN" sz="3200" dirty="0" err="1">
                <a:latin typeface="+mn-lt"/>
                <a:cs typeface="Times New Roman" panose="02020603050405020304" pitchFamily="18" charset="0"/>
              </a:rPr>
              <a:t>Lệnh</a:t>
            </a:r>
            <a:r>
              <a:rPr lang="vi-VN" sz="32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+mn-lt"/>
                <a:cs typeface="Times New Roman" panose="02020603050405020304" pitchFamily="18" charset="0"/>
              </a:rPr>
              <a:t>lặp</a:t>
            </a:r>
            <a:r>
              <a:rPr lang="vi-VN" sz="32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+mn-lt"/>
                <a:cs typeface="Times New Roman" panose="02020603050405020304" pitchFamily="18" charset="0"/>
              </a:rPr>
              <a:t>với</a:t>
            </a:r>
            <a:r>
              <a:rPr lang="vi-VN" sz="32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+mn-lt"/>
                <a:cs typeface="Times New Roman" panose="02020603050405020304" pitchFamily="18" charset="0"/>
              </a:rPr>
              <a:t>số</a:t>
            </a:r>
            <a:r>
              <a:rPr lang="vi-VN" sz="32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+mn-lt"/>
                <a:cs typeface="Times New Roman" panose="02020603050405020304" pitchFamily="18" charset="0"/>
              </a:rPr>
              <a:t>lần</a:t>
            </a:r>
            <a:r>
              <a:rPr lang="vi-VN" sz="32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+mn-lt"/>
                <a:cs typeface="Times New Roman" panose="02020603050405020304" pitchFamily="18" charset="0"/>
              </a:rPr>
              <a:t>biết</a:t>
            </a:r>
            <a:r>
              <a:rPr lang="vi-VN" sz="32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+mn-lt"/>
                <a:cs typeface="Times New Roman" panose="02020603050405020304" pitchFamily="18" charset="0"/>
              </a:rPr>
              <a:t>trước</a:t>
            </a:r>
            <a:r>
              <a:rPr lang="vi-VN" sz="3200" dirty="0">
                <a:latin typeface="+mn-lt"/>
                <a:cs typeface="Times New Roman" panose="02020603050405020304" pitchFamily="18" charset="0"/>
              </a:rPr>
              <a:t>.</a:t>
            </a:r>
            <a:endParaRPr lang="en-US" sz="3200" dirty="0">
              <a:latin typeface="+mn-lt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8D322C4-BA6D-498E-ABBD-941F3B6C62B6}"/>
              </a:ext>
            </a:extLst>
          </p:cNvPr>
          <p:cNvSpPr txBox="1"/>
          <p:nvPr/>
        </p:nvSpPr>
        <p:spPr>
          <a:xfrm>
            <a:off x="2385292" y="7212522"/>
            <a:ext cx="58900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chemeClr val="tx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B</a:t>
            </a:r>
            <a:r>
              <a:rPr lang="en-US" sz="3200" dirty="0">
                <a:latin typeface="+mn-lt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+mn-lt"/>
                <a:cs typeface="Times New Roman" panose="02020603050405020304" pitchFamily="18" charset="0"/>
              </a:rPr>
              <a:t>Lệnh</a:t>
            </a:r>
            <a:r>
              <a:rPr lang="en-US" sz="32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+mn-lt"/>
                <a:cs typeface="Times New Roman" panose="02020603050405020304" pitchFamily="18" charset="0"/>
              </a:rPr>
              <a:t>lặp</a:t>
            </a:r>
            <a:r>
              <a:rPr lang="en-US" sz="32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+mn-lt"/>
                <a:cs typeface="Times New Roman" panose="02020603050405020304" pitchFamily="18" charset="0"/>
              </a:rPr>
              <a:t>liên</a:t>
            </a:r>
            <a:r>
              <a:rPr lang="en-US" sz="32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+mn-lt"/>
                <a:cs typeface="Times New Roman" panose="02020603050405020304" pitchFamily="18" charset="0"/>
              </a:rPr>
              <a:t>tục</a:t>
            </a:r>
            <a:r>
              <a:rPr lang="en-US" sz="3200" dirty="0">
                <a:latin typeface="+mn-lt"/>
                <a:cs typeface="Times New Roman" panose="02020603050405020304" pitchFamily="18" charset="0"/>
              </a:rPr>
              <a:t>.</a:t>
            </a:r>
            <a:endParaRPr lang="en-US" sz="3200" dirty="0">
              <a:latin typeface="+mn-lt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2D16139-308D-4EF7-8410-ACC376CDA03A}"/>
              </a:ext>
            </a:extLst>
          </p:cNvPr>
          <p:cNvSpPr txBox="1"/>
          <p:nvPr/>
        </p:nvSpPr>
        <p:spPr>
          <a:xfrm>
            <a:off x="2385292" y="7939968"/>
            <a:ext cx="61491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chemeClr val="tx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C</a:t>
            </a:r>
            <a:r>
              <a:rPr lang="en-US" sz="3200" dirty="0">
                <a:latin typeface="+mn-lt"/>
                <a:cs typeface="Times New Roman" panose="02020603050405020304" pitchFamily="18" charset="0"/>
              </a:rPr>
              <a:t>. </a:t>
            </a:r>
            <a:r>
              <a:rPr lang="vi-VN" sz="3200" dirty="0" err="1">
                <a:latin typeface="+mn-lt"/>
                <a:cs typeface="Times New Roman" panose="02020603050405020304" pitchFamily="18" charset="0"/>
              </a:rPr>
              <a:t>Lệnh</a:t>
            </a:r>
            <a:r>
              <a:rPr lang="vi-VN" sz="32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+mn-lt"/>
                <a:cs typeface="Times New Roman" panose="02020603050405020304" pitchFamily="18" charset="0"/>
              </a:rPr>
              <a:t>lặp</a:t>
            </a:r>
            <a:r>
              <a:rPr lang="vi-VN" sz="32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+mn-lt"/>
                <a:cs typeface="Times New Roman" panose="02020603050405020304" pitchFamily="18" charset="0"/>
              </a:rPr>
              <a:t>có</a:t>
            </a:r>
            <a:r>
              <a:rPr lang="vi-VN" sz="32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+mn-lt"/>
                <a:cs typeface="Times New Roman" panose="02020603050405020304" pitchFamily="18" charset="0"/>
              </a:rPr>
              <a:t>điều</a:t>
            </a:r>
            <a:r>
              <a:rPr lang="vi-VN" sz="32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+mn-lt"/>
                <a:cs typeface="Times New Roman" panose="02020603050405020304" pitchFamily="18" charset="0"/>
              </a:rPr>
              <a:t>kiện</a:t>
            </a:r>
            <a:r>
              <a:rPr lang="vi-VN" sz="3200" dirty="0">
                <a:latin typeface="+mn-lt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7F2C314C-87F1-4F40-A367-54FF5749221A}"/>
              </a:ext>
            </a:extLst>
          </p:cNvPr>
          <p:cNvSpPr/>
          <p:nvPr/>
        </p:nvSpPr>
        <p:spPr>
          <a:xfrm>
            <a:off x="2385293" y="6545184"/>
            <a:ext cx="429345" cy="53444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D1EE23-BD26-4F7A-8B1D-19955AD9DAE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69514" y="1477853"/>
            <a:ext cx="8193304" cy="20300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6" grpId="0"/>
      <p:bldP spid="47" grpId="0"/>
      <p:bldP spid="48" grpId="0"/>
      <p:bldP spid="49" grpId="0"/>
      <p:bldP spid="5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</TotalTime>
  <Words>481</Words>
  <Application>Microsoft Office PowerPoint</Application>
  <PresentationFormat>Custom</PresentationFormat>
  <Paragraphs>32</Paragraphs>
  <Slides>11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Paytone One</vt:lpstr>
      <vt:lpstr>Calibri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38</cp:revision>
  <dcterms:modified xsi:type="dcterms:W3CDTF">2026-02-02T15:40:04Z</dcterms:modified>
</cp:coreProperties>
</file>