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8"/>
  </p:notesMasterIdLst>
  <p:sldIdLst>
    <p:sldId id="553" r:id="rId2"/>
    <p:sldId id="493" r:id="rId3"/>
    <p:sldId id="480" r:id="rId4"/>
    <p:sldId id="483" r:id="rId5"/>
    <p:sldId id="521" r:id="rId6"/>
    <p:sldId id="522" r:id="rId7"/>
    <p:sldId id="515" r:id="rId8"/>
    <p:sldId id="516" r:id="rId9"/>
    <p:sldId id="517" r:id="rId10"/>
    <p:sldId id="519" r:id="rId11"/>
    <p:sldId id="520" r:id="rId12"/>
    <p:sldId id="544" r:id="rId13"/>
    <p:sldId id="545" r:id="rId14"/>
    <p:sldId id="530" r:id="rId15"/>
    <p:sldId id="531" r:id="rId16"/>
    <p:sldId id="532" r:id="rId17"/>
    <p:sldId id="546" r:id="rId18"/>
    <p:sldId id="547" r:id="rId19"/>
    <p:sldId id="536" r:id="rId20"/>
    <p:sldId id="551" r:id="rId21"/>
    <p:sldId id="537" r:id="rId22"/>
    <p:sldId id="538" r:id="rId23"/>
    <p:sldId id="548" r:id="rId24"/>
    <p:sldId id="549" r:id="rId25"/>
    <p:sldId id="550" r:id="rId26"/>
    <p:sldId id="507" r:id="rId27"/>
  </p:sldIdLst>
  <p:sldSz cx="10972800" cy="6858000"/>
  <p:notesSz cx="6858000" cy="9144000"/>
  <p:custDataLst>
    <p:tags r:id="rId29"/>
  </p:custDataLst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FFFFCC"/>
    <a:srgbClr val="FF0000"/>
    <a:srgbClr val="66FF66"/>
    <a:srgbClr val="CCFFFF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>
        <p:scale>
          <a:sx n="76" d="100"/>
          <a:sy n="76" d="100"/>
        </p:scale>
        <p:origin x="-576" y="12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803FB7C5-5581-4F93-8396-97976830CC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4982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9435AB-C88C-4FA9-B409-2BB624B5E6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417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29051A-F0E2-4FE4-A0B9-05FB7B7D4B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697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F96B40-7733-41F0-A210-2AF002160E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9522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09E923-3EF2-402C-B7BF-CA4EB0B3BC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3067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5A21FB-9206-4DB9-8C6D-EC25171AC9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7276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7B8A30-E4B7-4160-89F6-71569FE55E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1306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AD1513-4FC6-45B2-83F3-F4E4E1FAF1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33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B61ED0-4C71-4462-9369-18AA6BF325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417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B61ED0-4C71-4462-9369-18AA6BF325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821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ABD65E-A398-4439-9FA8-3FC06A6FC5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048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CDFF1-17AE-4E00-99BF-1AA7F0F750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340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B69AB1-5DEA-4788-9C15-05FD970F78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962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BF76F-CDEB-4932-9D7E-A477C66435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737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42F412-0C42-4F06-8318-48FF9E9284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952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42F412-0C42-4F06-8318-48FF9E9284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158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>
              <a:defRPr/>
            </a:pPr>
            <a:fld id="{1FD49F07-4522-4C2B-839B-791C379EC4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65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66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8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5" Type="http://schemas.openxmlformats.org/officeDocument/2006/relationships/image" Target="../media/image24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17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openxmlformats.org/officeDocument/2006/relationships/image" Target="../media/image21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image" Target="../media/image19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image" Target="../media/image20.png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26988" y="0"/>
            <a:ext cx="526978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1C90E235-5D34-E3F2-F3ED-9D8017D8E2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5786" y="6016382"/>
            <a:ext cx="487184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600" b="1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Đặng</a:t>
            </a:r>
            <a:r>
              <a:rPr lang="en-US" sz="36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Thị</a:t>
            </a:r>
            <a:r>
              <a:rPr lang="en-US" sz="36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Mai </a:t>
            </a:r>
            <a:r>
              <a:rPr lang="en-US" sz="3600" b="1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Anh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872B979-5A7F-35B3-07A0-0792D99974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197" y="2391254"/>
            <a:ext cx="3886200" cy="353845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DD7A967-0A99-A1E5-CA7E-188828A3B2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3136" y="1783951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</a:t>
            </a:r>
          </a:p>
        </p:txBody>
      </p:sp>
      <p:pic>
        <p:nvPicPr>
          <p:cNvPr id="3" name="Picture 26">
            <a:extLst>
              <a:ext uri="{FF2B5EF4-FFF2-40B4-BE49-F238E27FC236}">
                <a16:creationId xmlns:a16="http://schemas.microsoft.com/office/drawing/2014/main" xmlns="" id="{37DDFB60-BBFD-A062-9BEA-A7814285B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611" y="108268"/>
            <a:ext cx="5431373" cy="160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316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8"/>
          <p:cNvSpPr>
            <a:spLocks noChangeArrowheads="1"/>
          </p:cNvSpPr>
          <p:nvPr/>
        </p:nvSpPr>
        <p:spPr bwMode="auto">
          <a:xfrm>
            <a:off x="1762125" y="2492375"/>
            <a:ext cx="7359650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0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ĐỌC NHẠC KẾT HỢP</a:t>
            </a:r>
          </a:p>
          <a:p>
            <a:pPr eaLnBrk="1" hangingPunct="1"/>
            <a:r>
              <a:rPr lang="en-US" sz="60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GÕ ĐỆM THEO NHỊP</a:t>
            </a:r>
          </a:p>
        </p:txBody>
      </p:sp>
      <p:sp>
        <p:nvSpPr>
          <p:cNvPr id="11268" name="Text Box 10"/>
          <p:cNvSpPr txBox="1">
            <a:spLocks noChangeArrowheads="1"/>
          </p:cNvSpPr>
          <p:nvPr/>
        </p:nvSpPr>
        <p:spPr bwMode="auto">
          <a:xfrm>
            <a:off x="142398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BÀI SỐ 3</a:t>
            </a:r>
          </a:p>
        </p:txBody>
      </p:sp>
      <p:pic>
        <p:nvPicPr>
          <p:cNvPr id="11273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3" t="26207" r="6552" b="27815"/>
          <a:stretch>
            <a:fillRect/>
          </a:stretch>
        </p:blipFill>
        <p:spPr bwMode="auto">
          <a:xfrm>
            <a:off x="10356359" y="392113"/>
            <a:ext cx="880048" cy="605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3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6207" r="87650" b="27815"/>
          <a:stretch>
            <a:fillRect/>
          </a:stretch>
        </p:blipFill>
        <p:spPr bwMode="auto">
          <a:xfrm>
            <a:off x="-134240" y="392113"/>
            <a:ext cx="70283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1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288" y="1052513"/>
            <a:ext cx="8486775" cy="368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338" y="2781300"/>
            <a:ext cx="7207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313" y="2781300"/>
            <a:ext cx="719137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463" y="2781300"/>
            <a:ext cx="7207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0" y="2781300"/>
            <a:ext cx="7207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463" y="4603750"/>
            <a:ext cx="720725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313" y="4587875"/>
            <a:ext cx="719137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350" y="4587875"/>
            <a:ext cx="720725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0" y="4614863"/>
            <a:ext cx="720725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A6A09B9-E46D-4262-BC5B-AC75CBEF7347}"/>
              </a:ext>
            </a:extLst>
          </p:cNvPr>
          <p:cNvSpPr/>
          <p:nvPr/>
        </p:nvSpPr>
        <p:spPr>
          <a:xfrm>
            <a:off x="534951" y="1171618"/>
            <a:ext cx="1620874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ĐỌC NHẠ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8"/>
          <p:cNvSpPr>
            <a:spLocks noChangeArrowheads="1"/>
          </p:cNvSpPr>
          <p:nvPr/>
        </p:nvSpPr>
        <p:spPr bwMode="auto">
          <a:xfrm>
            <a:off x="1762125" y="2492375"/>
            <a:ext cx="7359650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0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ĐỌC NHẠC KẾT HỢP</a:t>
            </a:r>
          </a:p>
          <a:p>
            <a:pPr eaLnBrk="1" hangingPunct="1"/>
            <a:r>
              <a:rPr lang="en-US" sz="60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VẬN ĐỘNG CƠ THỂ</a:t>
            </a:r>
          </a:p>
        </p:txBody>
      </p:sp>
      <p:sp>
        <p:nvSpPr>
          <p:cNvPr id="13316" name="Text Box 10"/>
          <p:cNvSpPr txBox="1">
            <a:spLocks noChangeArrowheads="1"/>
          </p:cNvSpPr>
          <p:nvPr/>
        </p:nvSpPr>
        <p:spPr bwMode="auto">
          <a:xfrm>
            <a:off x="142398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BÀI SỐ 3</a:t>
            </a:r>
          </a:p>
        </p:txBody>
      </p:sp>
      <p:pic>
        <p:nvPicPr>
          <p:cNvPr id="13321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3" t="26207" r="6552" b="27815"/>
          <a:stretch>
            <a:fillRect/>
          </a:stretch>
        </p:blipFill>
        <p:spPr bwMode="auto">
          <a:xfrm>
            <a:off x="10356359" y="392113"/>
            <a:ext cx="880048" cy="605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3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6207" r="87650" b="27815"/>
          <a:stretch>
            <a:fillRect/>
          </a:stretch>
        </p:blipFill>
        <p:spPr bwMode="auto">
          <a:xfrm>
            <a:off x="-140857" y="392113"/>
            <a:ext cx="70283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1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288" y="1052513"/>
            <a:ext cx="8486775" cy="368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038" y="2770188"/>
            <a:ext cx="719137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150" y="2817813"/>
            <a:ext cx="7207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388" y="4545013"/>
            <a:ext cx="719137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863" y="4591050"/>
            <a:ext cx="720725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413" y="2773363"/>
            <a:ext cx="685800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838" y="2809875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825" y="2852738"/>
            <a:ext cx="685800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625" y="2852738"/>
            <a:ext cx="685800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0" y="4673600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9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900" y="4622800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0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588" y="4606925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1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200" y="4629150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C491908-83E5-48B8-A6E3-F641F33CFAE4}"/>
              </a:ext>
            </a:extLst>
          </p:cNvPr>
          <p:cNvSpPr/>
          <p:nvPr/>
        </p:nvSpPr>
        <p:spPr>
          <a:xfrm>
            <a:off x="518300" y="1109980"/>
            <a:ext cx="1620874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ĐỌC NHẠ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6403" b="4073"/>
          <a:stretch>
            <a:fillRect/>
          </a:stretch>
        </p:blipFill>
        <p:spPr bwMode="auto">
          <a:xfrm>
            <a:off x="442913" y="2492375"/>
            <a:ext cx="3098800" cy="881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949325" y="2730500"/>
            <a:ext cx="8888413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CÂU CHUYỆN</a:t>
            </a:r>
          </a:p>
          <a:p>
            <a:pPr eaLnBrk="1" hangingPunct="1"/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VỀ BÀI HÁT </a:t>
            </a:r>
            <a:r>
              <a:rPr lang="en-US" sz="4000" b="1" i="1">
                <a:solidFill>
                  <a:srgbClr val="FF0000"/>
                </a:solidFill>
                <a:latin typeface="Cambria" pitchFamily="18" charset="0"/>
              </a:rPr>
              <a:t>CHÚ VOI CON Ở BẢN ĐÔN</a:t>
            </a:r>
          </a:p>
        </p:txBody>
      </p:sp>
      <p:pic>
        <p:nvPicPr>
          <p:cNvPr id="15365" name="Picture 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288" y="1046163"/>
            <a:ext cx="6481762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8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913" y="3959225"/>
            <a:ext cx="2090737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7" name="Picture 8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5050" y="1784350"/>
            <a:ext cx="1874838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9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1557338"/>
            <a:ext cx="395922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9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3667125"/>
            <a:ext cx="3795712" cy="193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9" name="Text Box 10"/>
          <p:cNvSpPr txBox="1">
            <a:spLocks noChangeArrowheads="1"/>
          </p:cNvSpPr>
          <p:nvPr/>
        </p:nvSpPr>
        <p:spPr bwMode="auto">
          <a:xfrm>
            <a:off x="1309688" y="1073150"/>
            <a:ext cx="8497887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FF0000"/>
                </a:solidFill>
                <a:latin typeface="Cambria" pitchFamily="18" charset="0"/>
              </a:rPr>
              <a:t>CÂU CHUYỆN VỀ BÀI HÁT </a:t>
            </a:r>
            <a:r>
              <a:rPr lang="en-US" sz="2800" b="1" i="1">
                <a:solidFill>
                  <a:srgbClr val="FF0000"/>
                </a:solidFill>
                <a:latin typeface="Cambria" pitchFamily="18" charset="0"/>
              </a:rPr>
              <a:t>CHÚ VOI CON Ở BẢN ĐÔN</a:t>
            </a:r>
          </a:p>
        </p:txBody>
      </p:sp>
      <p:pic>
        <p:nvPicPr>
          <p:cNvPr id="16390" name="Picture 9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363" y="3141663"/>
            <a:ext cx="3581400" cy="231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8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288" y="1631950"/>
            <a:ext cx="2087562" cy="162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xplosion 1 2"/>
          <p:cNvSpPr/>
          <p:nvPr/>
        </p:nvSpPr>
        <p:spPr>
          <a:xfrm rot="21055422">
            <a:off x="3349954" y="2192727"/>
            <a:ext cx="4156075" cy="2852738"/>
          </a:xfrm>
          <a:prstGeom prst="irregularSeal1">
            <a:avLst/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254500" y="3288911"/>
            <a:ext cx="21161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1713CB"/>
                </a:solidFill>
                <a:latin typeface="Cambria" pitchFamily="18" charset="0"/>
              </a:rPr>
              <a:t>THẢO LUẬN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CFBCD17-904A-A50B-8E82-34825F5C0C09}"/>
              </a:ext>
            </a:extLst>
          </p:cNvPr>
          <p:cNvSpPr/>
          <p:nvPr/>
        </p:nvSpPr>
        <p:spPr>
          <a:xfrm>
            <a:off x="8798546" y="1876400"/>
            <a:ext cx="1620874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NGHE ĐỌC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CHUYỆN VỀ BÀI HÁT CHÚ VOI CON Ở BẢN ĐÔ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7571" r="31018" b="15749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5106" b="3667"/>
          <a:stretch>
            <a:fillRect/>
          </a:stretch>
        </p:blipFill>
        <p:spPr bwMode="auto">
          <a:xfrm>
            <a:off x="454025" y="817563"/>
            <a:ext cx="2374900" cy="84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9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588" y="2349500"/>
            <a:ext cx="7705725" cy="368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10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1773238"/>
            <a:ext cx="808355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10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913" y="817563"/>
            <a:ext cx="3910012" cy="89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86FAC8F-515D-286A-07FD-AA35ECBE86F4}"/>
              </a:ext>
            </a:extLst>
          </p:cNvPr>
          <p:cNvSpPr/>
          <p:nvPr/>
        </p:nvSpPr>
        <p:spPr>
          <a:xfrm>
            <a:off x="8636775" y="5373216"/>
            <a:ext cx="1620874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NGHE ĐỌC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NH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7571" r="31018" b="15749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5106" b="3667"/>
          <a:stretch>
            <a:fillRect/>
          </a:stretch>
        </p:blipFill>
        <p:spPr bwMode="auto">
          <a:xfrm>
            <a:off x="454025" y="817563"/>
            <a:ext cx="2374900" cy="84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1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913" y="817563"/>
            <a:ext cx="3910012" cy="89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9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3" b="5263"/>
          <a:stretch>
            <a:fillRect/>
          </a:stretch>
        </p:blipFill>
        <p:spPr bwMode="auto">
          <a:xfrm>
            <a:off x="1957388" y="2276475"/>
            <a:ext cx="6964362" cy="376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8" name="Picture 10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8" y="1773238"/>
            <a:ext cx="7451725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3F2CBF1-E98C-47BB-F9C4-5F174BDD54D0}"/>
              </a:ext>
            </a:extLst>
          </p:cNvPr>
          <p:cNvSpPr/>
          <p:nvPr/>
        </p:nvSpPr>
        <p:spPr>
          <a:xfrm>
            <a:off x="8636775" y="5373216"/>
            <a:ext cx="1620874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NGHE ĐỌC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NH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7571" r="31018" b="15749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5106" b="3667"/>
          <a:stretch>
            <a:fillRect/>
          </a:stretch>
        </p:blipFill>
        <p:spPr bwMode="auto">
          <a:xfrm>
            <a:off x="454025" y="817563"/>
            <a:ext cx="2374900" cy="84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1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913" y="817563"/>
            <a:ext cx="3910012" cy="89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10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0" y="1916113"/>
            <a:ext cx="7056438" cy="411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2" name="Picture 10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3" y="1773238"/>
            <a:ext cx="5745162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7DA8C86-4D70-DC02-4321-FD56E43F06E9}"/>
              </a:ext>
            </a:extLst>
          </p:cNvPr>
          <p:cNvSpPr/>
          <p:nvPr/>
        </p:nvSpPr>
        <p:spPr>
          <a:xfrm>
            <a:off x="8888785" y="1916113"/>
            <a:ext cx="1620874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NGHE ĐỌC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NH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5106" b="3667"/>
          <a:stretch>
            <a:fillRect/>
          </a:stretch>
        </p:blipFill>
        <p:spPr bwMode="auto">
          <a:xfrm>
            <a:off x="230188" y="104775"/>
            <a:ext cx="2374900" cy="84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1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75" y="57150"/>
            <a:ext cx="3910013" cy="89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10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2188"/>
            <a:ext cx="5702300" cy="5834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10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550" y="1033463"/>
            <a:ext cx="5270500" cy="582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425" y="4268788"/>
            <a:ext cx="3762375" cy="259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A2AB44E-C9DD-4FD5-326F-30E39DD2C705}"/>
              </a:ext>
            </a:extLst>
          </p:cNvPr>
          <p:cNvSpPr/>
          <p:nvPr/>
        </p:nvSpPr>
        <p:spPr>
          <a:xfrm>
            <a:off x="4819614" y="6263981"/>
            <a:ext cx="1620874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NGHE ĐỌC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NH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8"/>
          <p:cNvSpPr>
            <a:spLocks noChangeArrowheads="1"/>
          </p:cNvSpPr>
          <p:nvPr/>
        </p:nvSpPr>
        <p:spPr bwMode="auto">
          <a:xfrm>
            <a:off x="1328869" y="2349500"/>
            <a:ext cx="8333995" cy="188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115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KHỞI ĐỘNG</a:t>
            </a:r>
          </a:p>
        </p:txBody>
      </p:sp>
      <p:pic>
        <p:nvPicPr>
          <p:cNvPr id="3080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3" t="26207" r="6552" b="27815"/>
          <a:stretch>
            <a:fillRect/>
          </a:stretch>
        </p:blipFill>
        <p:spPr bwMode="auto">
          <a:xfrm>
            <a:off x="10356359" y="392113"/>
            <a:ext cx="880048" cy="605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3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6207" r="87650" b="27815"/>
          <a:stretch>
            <a:fillRect/>
          </a:stretch>
        </p:blipFill>
        <p:spPr bwMode="auto">
          <a:xfrm>
            <a:off x="-140857" y="392113"/>
            <a:ext cx="70283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8"/>
          <p:cNvSpPr>
            <a:spLocks noChangeArrowheads="1"/>
          </p:cNvSpPr>
          <p:nvPr/>
        </p:nvSpPr>
        <p:spPr bwMode="auto">
          <a:xfrm>
            <a:off x="814388" y="2894013"/>
            <a:ext cx="9255125" cy="103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0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KỂ CHUYỆN THEO TRANH</a:t>
            </a:r>
          </a:p>
        </p:txBody>
      </p:sp>
      <p:pic>
        <p:nvPicPr>
          <p:cNvPr id="21508" name="Picture 1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038" y="1639888"/>
            <a:ext cx="3911600" cy="89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3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3" t="26207" r="6552" b="27815"/>
          <a:stretch>
            <a:fillRect/>
          </a:stretch>
        </p:blipFill>
        <p:spPr bwMode="auto">
          <a:xfrm>
            <a:off x="10355841" y="392113"/>
            <a:ext cx="880048" cy="605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3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6207" r="87650" b="27815"/>
          <a:stretch>
            <a:fillRect/>
          </a:stretch>
        </p:blipFill>
        <p:spPr bwMode="auto">
          <a:xfrm>
            <a:off x="-130224" y="392113"/>
            <a:ext cx="70283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9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163" y="1754188"/>
            <a:ext cx="3313112" cy="196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8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333" y="1754188"/>
            <a:ext cx="2089150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5106" b="3667"/>
          <a:stretch>
            <a:fillRect/>
          </a:stretch>
        </p:blipFill>
        <p:spPr bwMode="auto">
          <a:xfrm>
            <a:off x="446088" y="1052513"/>
            <a:ext cx="2303462" cy="84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4" name="Text Box 10"/>
          <p:cNvSpPr txBox="1">
            <a:spLocks noChangeArrowheads="1"/>
          </p:cNvSpPr>
          <p:nvPr/>
        </p:nvSpPr>
        <p:spPr bwMode="auto">
          <a:xfrm>
            <a:off x="1525588" y="1084263"/>
            <a:ext cx="802322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>
                <a:solidFill>
                  <a:srgbClr val="1713CB"/>
                </a:solidFill>
                <a:latin typeface="Cambria" pitchFamily="18" charset="0"/>
              </a:rPr>
              <a:t>KỂ CHUYỆN THEO TRANH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8539163" y="3716338"/>
            <a:ext cx="10509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1713CB"/>
                </a:solidFill>
                <a:latin typeface="Cambria" pitchFamily="18" charset="0"/>
              </a:rPr>
              <a:t>NHÓM 3</a:t>
            </a:r>
            <a:endParaRPr lang="en-US"/>
          </a:p>
        </p:txBody>
      </p:sp>
      <p:pic>
        <p:nvPicPr>
          <p:cNvPr id="13" name="Picture 9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1947863"/>
            <a:ext cx="37719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400175" y="3929063"/>
            <a:ext cx="10525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1713CB"/>
                </a:solidFill>
                <a:latin typeface="Cambria" pitchFamily="18" charset="0"/>
              </a:rPr>
              <a:t>NHÓM 1</a:t>
            </a:r>
            <a:endParaRPr lang="en-US"/>
          </a:p>
        </p:txBody>
      </p:sp>
      <p:pic>
        <p:nvPicPr>
          <p:cNvPr id="17" name="Picture 9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1"/>
          <a:stretch>
            <a:fillRect/>
          </a:stretch>
        </p:blipFill>
        <p:spPr bwMode="auto">
          <a:xfrm>
            <a:off x="3856038" y="3429000"/>
            <a:ext cx="3359150" cy="204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6811963" y="4692650"/>
            <a:ext cx="10525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1713CB"/>
                </a:solidFill>
                <a:latin typeface="Cambria" pitchFamily="18" charset="0"/>
              </a:rPr>
              <a:t>NHÓM 2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5106" b="3667"/>
          <a:stretch>
            <a:fillRect/>
          </a:stretch>
        </p:blipFill>
        <p:spPr bwMode="auto">
          <a:xfrm>
            <a:off x="517525" y="1052513"/>
            <a:ext cx="2374900" cy="84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6854825" y="2493963"/>
            <a:ext cx="2774950" cy="585787"/>
          </a:xfrm>
          <a:prstGeom prst="wedgeRoundRectCallout">
            <a:avLst>
              <a:gd name="adj1" fmla="val -62673"/>
              <a:gd name="adj2" fmla="val 6032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Nhóm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1</a:t>
            </a:r>
          </a:p>
        </p:txBody>
      </p:sp>
      <p:pic>
        <p:nvPicPr>
          <p:cNvPr id="23557" name="Picture 1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600" y="1217613"/>
            <a:ext cx="3911600" cy="89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8" name="Picture 9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2149475"/>
            <a:ext cx="5915025" cy="334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9" name="Picture 8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725" y="3176588"/>
            <a:ext cx="2089150" cy="162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5106" b="3667"/>
          <a:stretch>
            <a:fillRect/>
          </a:stretch>
        </p:blipFill>
        <p:spPr bwMode="auto">
          <a:xfrm>
            <a:off x="517525" y="1052513"/>
            <a:ext cx="2374900" cy="84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6854825" y="2493963"/>
            <a:ext cx="2774950" cy="585787"/>
          </a:xfrm>
          <a:prstGeom prst="wedgeRoundRectCallout">
            <a:avLst>
              <a:gd name="adj1" fmla="val -62673"/>
              <a:gd name="adj2" fmla="val 6032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Nhóm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2</a:t>
            </a:r>
          </a:p>
        </p:txBody>
      </p:sp>
      <p:pic>
        <p:nvPicPr>
          <p:cNvPr id="24581" name="Picture 1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600" y="1217613"/>
            <a:ext cx="3911600" cy="89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2" name="Picture 9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1"/>
          <a:stretch>
            <a:fillRect/>
          </a:stretch>
        </p:blipFill>
        <p:spPr bwMode="auto">
          <a:xfrm>
            <a:off x="434975" y="2035175"/>
            <a:ext cx="5868988" cy="3570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3" name="Picture 8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725" y="3176588"/>
            <a:ext cx="2089150" cy="162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5106" b="3667"/>
          <a:stretch>
            <a:fillRect/>
          </a:stretch>
        </p:blipFill>
        <p:spPr bwMode="auto">
          <a:xfrm>
            <a:off x="517525" y="1052513"/>
            <a:ext cx="2374900" cy="84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6854825" y="2493963"/>
            <a:ext cx="2774950" cy="585787"/>
          </a:xfrm>
          <a:prstGeom prst="wedgeRoundRectCallout">
            <a:avLst>
              <a:gd name="adj1" fmla="val -62673"/>
              <a:gd name="adj2" fmla="val 6032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Nhóm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3</a:t>
            </a:r>
          </a:p>
        </p:txBody>
      </p:sp>
      <p:pic>
        <p:nvPicPr>
          <p:cNvPr id="25605" name="Picture 1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600" y="1217613"/>
            <a:ext cx="3911600" cy="89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6" name="Picture 9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2095500"/>
            <a:ext cx="5895975" cy="349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7" name="Picture 8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725" y="3176588"/>
            <a:ext cx="2089150" cy="162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5106" b="3667"/>
          <a:stretch>
            <a:fillRect/>
          </a:stretch>
        </p:blipFill>
        <p:spPr bwMode="auto">
          <a:xfrm>
            <a:off x="230188" y="104775"/>
            <a:ext cx="2374900" cy="84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1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75" y="57150"/>
            <a:ext cx="3910013" cy="89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8" name="Picture 1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2188"/>
            <a:ext cx="5702300" cy="5834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9" name="Picture 10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550" y="1033463"/>
            <a:ext cx="5270500" cy="582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638" y="1046163"/>
            <a:ext cx="6094412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931863" y="2636838"/>
            <a:ext cx="3259137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400" b="1">
                <a:solidFill>
                  <a:srgbClr val="1713CB"/>
                </a:solidFill>
                <a:latin typeface="Cambria" pitchFamily="18" charset="0"/>
              </a:rPr>
              <a:t>ÔN TẬP ĐỌC NHẠC: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685925" y="2981325"/>
            <a:ext cx="802322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>
                <a:solidFill>
                  <a:srgbClr val="FF0000"/>
                </a:solidFill>
                <a:latin typeface="Cambria" pitchFamily="18" charset="0"/>
              </a:rPr>
              <a:t>BÀI SỐ 3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1685925" y="3933825"/>
            <a:ext cx="8023225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>
                <a:solidFill>
                  <a:srgbClr val="FF0000"/>
                </a:solidFill>
                <a:latin typeface="Cambria" pitchFamily="18" charset="0"/>
              </a:rPr>
              <a:t>CÂU CHUYỆN VỀ BÀI HÁT</a:t>
            </a:r>
          </a:p>
          <a:p>
            <a:pPr eaLnBrk="1" hangingPunct="1"/>
            <a:r>
              <a:rPr lang="en-US" sz="3600" b="1" i="1">
                <a:solidFill>
                  <a:srgbClr val="FF0000"/>
                </a:solidFill>
                <a:latin typeface="Cambria" pitchFamily="18" charset="0"/>
              </a:rPr>
              <a:t>CHÚ VOI CON Ở BẢN ĐÔN</a:t>
            </a:r>
            <a:endParaRPr lang="en-US" sz="3600" b="1">
              <a:solidFill>
                <a:srgbClr val="FF0000"/>
              </a:solidFill>
              <a:latin typeface="Cambria" pitchFamily="18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949325" y="3532188"/>
            <a:ext cx="4465638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400" b="1">
                <a:solidFill>
                  <a:srgbClr val="1713CB"/>
                </a:solidFill>
                <a:latin typeface="Cambria" pitchFamily="18" charset="0"/>
              </a:rPr>
              <a:t>THƯỜNG THỨC ÂM NHẠC:</a:t>
            </a:r>
          </a:p>
        </p:txBody>
      </p:sp>
      <p:pic>
        <p:nvPicPr>
          <p:cNvPr id="27656" name="Picture 8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75" y="4111625"/>
            <a:ext cx="1892300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7" name="Picture 8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125" y="2676525"/>
            <a:ext cx="2071688" cy="197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0" grpId="0"/>
      <p:bldP spid="9" grpId="0"/>
      <p:bldP spid="11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49" descr="D:\GIÁO ÁN 1 2020-2021\BÀI GIẢNG ĐIỆN TỬ\905f8dd73685c2db9b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 Box 26"/>
          <p:cNvSpPr txBox="1">
            <a:spLocks noChangeArrowheads="1"/>
          </p:cNvSpPr>
          <p:nvPr/>
        </p:nvSpPr>
        <p:spPr bwMode="gray">
          <a:xfrm>
            <a:off x="942975" y="273050"/>
            <a:ext cx="91090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40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NỐT NHẠC BIẾT ĐI</a:t>
            </a:r>
          </a:p>
        </p:txBody>
      </p:sp>
      <p:sp>
        <p:nvSpPr>
          <p:cNvPr id="4100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1" name="AutoShape 17" descr="Cành Đào Png, Hoa Đào Psd, Hoa Đào Vector Free Download,, Transparent Png -  kindpng"/>
          <p:cNvSpPr>
            <a:spLocks noChangeAspect="1" noChangeArrowheads="1"/>
          </p:cNvSpPr>
          <p:nvPr/>
        </p:nvSpPr>
        <p:spPr bwMode="auto">
          <a:xfrm>
            <a:off x="54562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102" name="Picture 7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213" y="1562100"/>
            <a:ext cx="6048375" cy="309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288" y="1046163"/>
            <a:ext cx="6481762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401763" y="3001963"/>
            <a:ext cx="8023225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800" b="1">
                <a:solidFill>
                  <a:srgbClr val="FF0000"/>
                </a:solidFill>
                <a:latin typeface="Cambria" pitchFamily="18" charset="0"/>
              </a:rPr>
              <a:t>BÀI SỐ 3</a:t>
            </a:r>
          </a:p>
        </p:txBody>
      </p:sp>
      <p:sp>
        <p:nvSpPr>
          <p:cNvPr id="5125" name="Text Box 10"/>
          <p:cNvSpPr txBox="1">
            <a:spLocks noChangeArrowheads="1"/>
          </p:cNvSpPr>
          <p:nvPr/>
        </p:nvSpPr>
        <p:spPr bwMode="auto">
          <a:xfrm>
            <a:off x="471488" y="2789238"/>
            <a:ext cx="80232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800" b="1">
                <a:solidFill>
                  <a:srgbClr val="1713CB"/>
                </a:solidFill>
                <a:latin typeface="Cambria" pitchFamily="18" charset="0"/>
              </a:rPr>
              <a:t>ÔN TẬP ĐỌC NHẠC</a:t>
            </a:r>
          </a:p>
        </p:txBody>
      </p:sp>
      <p:pic>
        <p:nvPicPr>
          <p:cNvPr id="5126" name="Picture 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3810000"/>
            <a:ext cx="10131425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9186" r="31018" b="16690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1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1557338"/>
            <a:ext cx="8486775" cy="368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696913"/>
            <a:ext cx="201136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B7A05FA-ACBB-4E6B-8C6E-DA64AC651887}"/>
              </a:ext>
            </a:extLst>
          </p:cNvPr>
          <p:cNvSpPr/>
          <p:nvPr/>
        </p:nvSpPr>
        <p:spPr>
          <a:xfrm>
            <a:off x="8006680" y="1057318"/>
            <a:ext cx="2124184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NGHE GIAI ĐIỆU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ĐỌC NHẠ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8"/>
          <p:cNvSpPr>
            <a:spLocks noChangeArrowheads="1"/>
          </p:cNvSpPr>
          <p:nvPr/>
        </p:nvSpPr>
        <p:spPr bwMode="auto">
          <a:xfrm>
            <a:off x="1035050" y="2781300"/>
            <a:ext cx="9015413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44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ĐỌC NHẠC THEO KÍ HIỆU BÀN TAY</a:t>
            </a:r>
          </a:p>
          <a:p>
            <a:pPr eaLnBrk="1" hangingPunct="1"/>
            <a:r>
              <a:rPr lang="en-US" sz="44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KẾT HỢP VỚI NHẠC ĐỆM</a:t>
            </a:r>
          </a:p>
        </p:txBody>
      </p:sp>
      <p:sp>
        <p:nvSpPr>
          <p:cNvPr id="7172" name="Text Box 10"/>
          <p:cNvSpPr txBox="1">
            <a:spLocks noChangeArrowheads="1"/>
          </p:cNvSpPr>
          <p:nvPr/>
        </p:nvSpPr>
        <p:spPr bwMode="auto">
          <a:xfrm>
            <a:off x="1508125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BÀI SỐ 3</a:t>
            </a:r>
          </a:p>
        </p:txBody>
      </p:sp>
      <p:pic>
        <p:nvPicPr>
          <p:cNvPr id="7177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3" t="26207" r="6552" b="27815"/>
          <a:stretch>
            <a:fillRect/>
          </a:stretch>
        </p:blipFill>
        <p:spPr bwMode="auto">
          <a:xfrm>
            <a:off x="10356359" y="392113"/>
            <a:ext cx="880048" cy="605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3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6207" r="87650" b="27815"/>
          <a:stretch>
            <a:fillRect/>
          </a:stretch>
        </p:blipFill>
        <p:spPr bwMode="auto">
          <a:xfrm>
            <a:off x="-140857" y="392113"/>
            <a:ext cx="70283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1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575" y="1084263"/>
            <a:ext cx="8477250" cy="425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F0C01BA-F9DE-4706-A443-AE43D86F9206}"/>
              </a:ext>
            </a:extLst>
          </p:cNvPr>
          <p:cNvSpPr/>
          <p:nvPr/>
        </p:nvSpPr>
        <p:spPr>
          <a:xfrm>
            <a:off x="661864" y="1264034"/>
            <a:ext cx="1620874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ĐỌC NHẠ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8"/>
          <p:cNvSpPr>
            <a:spLocks noChangeArrowheads="1"/>
          </p:cNvSpPr>
          <p:nvPr/>
        </p:nvSpPr>
        <p:spPr bwMode="auto">
          <a:xfrm>
            <a:off x="933450" y="2751138"/>
            <a:ext cx="90170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44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ĐỌC NHẠC THEO KÍ HIỆU BÀN TAY</a:t>
            </a:r>
          </a:p>
          <a:p>
            <a:pPr eaLnBrk="1" hangingPunct="1"/>
            <a:r>
              <a:rPr lang="en-US" sz="44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VỚI NHẠC ĐỆM</a:t>
            </a:r>
          </a:p>
        </p:txBody>
      </p:sp>
      <p:sp>
        <p:nvSpPr>
          <p:cNvPr id="9220" name="Text Box 10"/>
          <p:cNvSpPr txBox="1">
            <a:spLocks noChangeArrowheads="1"/>
          </p:cNvSpPr>
          <p:nvPr/>
        </p:nvSpPr>
        <p:spPr bwMode="auto">
          <a:xfrm>
            <a:off x="142398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BÀI SỐ 3</a:t>
            </a:r>
          </a:p>
        </p:txBody>
      </p:sp>
      <p:pic>
        <p:nvPicPr>
          <p:cNvPr id="9225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3" t="26207" r="6552" b="27815"/>
          <a:stretch>
            <a:fillRect/>
          </a:stretch>
        </p:blipFill>
        <p:spPr bwMode="auto">
          <a:xfrm>
            <a:off x="10356359" y="392113"/>
            <a:ext cx="880048" cy="605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3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6207" r="87650" b="27815"/>
          <a:stretch>
            <a:fillRect/>
          </a:stretch>
        </p:blipFill>
        <p:spPr bwMode="auto">
          <a:xfrm>
            <a:off x="-134240" y="392113"/>
            <a:ext cx="70283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1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575" y="1084263"/>
            <a:ext cx="8477250" cy="425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015DC70-EAAD-4AA0-BBF6-B81991A9BF02}"/>
              </a:ext>
            </a:extLst>
          </p:cNvPr>
          <p:cNvSpPr/>
          <p:nvPr/>
        </p:nvSpPr>
        <p:spPr>
          <a:xfrm>
            <a:off x="488138" y="1084263"/>
            <a:ext cx="1620874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ĐỌC NHẠ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24508613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9113</TotalTime>
  <Words>158</Words>
  <Application>Microsoft Office PowerPoint</Application>
  <PresentationFormat>Custom</PresentationFormat>
  <Paragraphs>45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21AK22</cp:lastModifiedBy>
  <cp:revision>651</cp:revision>
  <dcterms:created xsi:type="dcterms:W3CDTF">2010-04-30T18:19:48Z</dcterms:created>
  <dcterms:modified xsi:type="dcterms:W3CDTF">2026-01-26T08:55:15Z</dcterms:modified>
</cp:coreProperties>
</file>