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71"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18288000" cy="10287000"/>
  <p:notesSz cx="6858000" cy="9144000"/>
  <p:embeddedFontLst>
    <p:embeddedFont>
      <p:font typeface="Batangas" panose="020B0604020202020204" charset="0"/>
      <p:regular r:id="rId18"/>
    </p:embeddedFont>
    <p:embeddedFont>
      <p:font typeface="Bogart Heavy" panose="020B0604020202020204" charset="0"/>
      <p:regular r:id="rId19"/>
    </p:embeddedFont>
    <p:embeddedFont>
      <p:font typeface="Crimson Pro Bold" panose="020B0604020202020204" charset="0"/>
      <p:regular r:id="rId20"/>
    </p:embeddedFont>
    <p:embeddedFont>
      <p:font typeface="DejaVu Serif Bold" panose="020B0604020202020204" charset="0"/>
      <p:regular r:id="rId21"/>
    </p:embeddedFont>
    <p:embeddedFont>
      <p:font typeface="Paytone One" panose="020B0604020202020204"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30.svg"/><Relationship Id="rId17" Type="http://schemas.openxmlformats.org/officeDocument/2006/relationships/image" Target="../media/image35.png"/><Relationship Id="rId2" Type="http://schemas.openxmlformats.org/officeDocument/2006/relationships/image" Target="../media/image1.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9.png"/><Relationship Id="rId5" Type="http://schemas.openxmlformats.org/officeDocument/2006/relationships/image" Target="../media/image4.sv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3.png"/><Relationship Id="rId9" Type="http://schemas.openxmlformats.org/officeDocument/2006/relationships/image" Target="../media/image27.png"/><Relationship Id="rId14"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sv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7.png"/><Relationship Id="rId2" Type="http://schemas.openxmlformats.org/officeDocument/2006/relationships/image" Target="../media/image1.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30.svg"/><Relationship Id="rId5" Type="http://schemas.openxmlformats.org/officeDocument/2006/relationships/image" Target="../media/image4.svg"/><Relationship Id="rId15" Type="http://schemas.openxmlformats.org/officeDocument/2006/relationships/image" Target="../media/image34.svg"/><Relationship Id="rId10" Type="http://schemas.openxmlformats.org/officeDocument/2006/relationships/image" Target="../media/image29.png"/><Relationship Id="rId4" Type="http://schemas.openxmlformats.org/officeDocument/2006/relationships/image" Target="../media/image3.png"/><Relationship Id="rId9" Type="http://schemas.openxmlformats.org/officeDocument/2006/relationships/image" Target="../media/image28.sv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svg"/><Relationship Id="rId7"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sv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svg"/><Relationship Id="rId7"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20.png"/><Relationship Id="rId4" Type="http://schemas.openxmlformats.org/officeDocument/2006/relationships/image" Target="../media/image3.pn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4.png"/><Relationship Id="rId5" Type="http://schemas.openxmlformats.org/officeDocument/2006/relationships/image" Target="../media/image4.sv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5095052" y="61336"/>
            <a:ext cx="3192948" cy="2131293"/>
          </a:xfrm>
          <a:custGeom>
            <a:avLst/>
            <a:gdLst/>
            <a:ahLst/>
            <a:cxnLst/>
            <a:rect l="l" t="t" r="r" b="b"/>
            <a:pathLst>
              <a:path w="3192948" h="2131293">
                <a:moveTo>
                  <a:pt x="3192948" y="0"/>
                </a:moveTo>
                <a:lnTo>
                  <a:pt x="0" y="0"/>
                </a:lnTo>
                <a:lnTo>
                  <a:pt x="0" y="2131293"/>
                </a:lnTo>
                <a:lnTo>
                  <a:pt x="3192948" y="2131293"/>
                </a:lnTo>
                <a:lnTo>
                  <a:pt x="3192948"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683037" cy="1780992"/>
          </a:xfrm>
          <a:custGeom>
            <a:avLst/>
            <a:gdLst/>
            <a:ahLst/>
            <a:cxnLst/>
            <a:rect l="l" t="t" r="r" b="b"/>
            <a:pathLst>
              <a:path w="1683037" h="1780992">
                <a:moveTo>
                  <a:pt x="0" y="0"/>
                </a:moveTo>
                <a:lnTo>
                  <a:pt x="1683037" y="0"/>
                </a:lnTo>
                <a:lnTo>
                  <a:pt x="1683037" y="1780992"/>
                </a:lnTo>
                <a:lnTo>
                  <a:pt x="0" y="1780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7119667"/>
            <a:ext cx="4489045" cy="3187222"/>
          </a:xfrm>
          <a:custGeom>
            <a:avLst/>
            <a:gdLst/>
            <a:ahLst/>
            <a:cxnLst/>
            <a:rect l="l" t="t" r="r" b="b"/>
            <a:pathLst>
              <a:path w="4489045" h="3187222">
                <a:moveTo>
                  <a:pt x="0" y="0"/>
                </a:moveTo>
                <a:lnTo>
                  <a:pt x="4489045" y="0"/>
                </a:lnTo>
                <a:lnTo>
                  <a:pt x="4489045" y="3187223"/>
                </a:lnTo>
                <a:lnTo>
                  <a:pt x="0" y="3187223"/>
                </a:lnTo>
                <a:lnTo>
                  <a:pt x="0" y="0"/>
                </a:lnTo>
                <a:close/>
              </a:path>
            </a:pathLst>
          </a:custGeom>
          <a:blipFill>
            <a:blip r:embed="rId6"/>
            <a:stretch>
              <a:fillRect/>
            </a:stretch>
          </a:blipFill>
        </p:spPr>
        <p:txBody>
          <a:bodyPr/>
          <a:lstStyle/>
          <a:p>
            <a:endParaRPr lang="en-US"/>
          </a:p>
        </p:txBody>
      </p:sp>
      <p:sp>
        <p:nvSpPr>
          <p:cNvPr id="5" name="Freeform 5"/>
          <p:cNvSpPr/>
          <p:nvPr/>
        </p:nvSpPr>
        <p:spPr>
          <a:xfrm>
            <a:off x="14648506" y="7572720"/>
            <a:ext cx="3639494" cy="2734170"/>
          </a:xfrm>
          <a:custGeom>
            <a:avLst/>
            <a:gdLst/>
            <a:ahLst/>
            <a:cxnLst/>
            <a:rect l="l" t="t" r="r" b="b"/>
            <a:pathLst>
              <a:path w="3639494" h="2734170">
                <a:moveTo>
                  <a:pt x="0" y="0"/>
                </a:moveTo>
                <a:lnTo>
                  <a:pt x="3639494" y="0"/>
                </a:lnTo>
                <a:lnTo>
                  <a:pt x="3639494" y="2734170"/>
                </a:lnTo>
                <a:lnTo>
                  <a:pt x="0" y="2734170"/>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447800" y="2817947"/>
            <a:ext cx="15888873" cy="1858201"/>
          </a:xfrm>
          <a:prstGeom prst="rect">
            <a:avLst/>
          </a:prstGeom>
        </p:spPr>
        <p:txBody>
          <a:bodyPr lIns="0" tIns="0" rIns="0" bIns="0" rtlCol="0" anchor="t">
            <a:spAutoFit/>
          </a:bodyPr>
          <a:lstStyle/>
          <a:p>
            <a:pPr algn="ctr">
              <a:lnSpc>
                <a:spcPct val="150000"/>
              </a:lnSpc>
            </a:pPr>
            <a:r>
              <a:rPr lang="en-US" sz="4200" dirty="0">
                <a:solidFill>
                  <a:srgbClr val="000000"/>
                </a:solidFill>
                <a:latin typeface="Bogart Heavy"/>
                <a:ea typeface="Bogart Heavy"/>
                <a:cs typeface="Bogart Heavy"/>
                <a:sym typeface="Bogart Heavy"/>
              </a:rPr>
              <a:t>CHỦ ĐỀ 5. ỨNG DỤNG TIN HỌC</a:t>
            </a:r>
          </a:p>
          <a:p>
            <a:pPr algn="ctr">
              <a:lnSpc>
                <a:spcPct val="150000"/>
              </a:lnSpc>
            </a:pPr>
            <a:r>
              <a:rPr lang="en-US" sz="4200" dirty="0" err="1">
                <a:solidFill>
                  <a:srgbClr val="056528"/>
                </a:solidFill>
                <a:latin typeface="Bogart Heavy"/>
                <a:ea typeface="Bogart Heavy"/>
                <a:cs typeface="Bogart Heavy"/>
                <a:sym typeface="Bogart Heavy"/>
              </a:rPr>
              <a:t>Bài</a:t>
            </a:r>
            <a:r>
              <a:rPr lang="en-US" sz="4200" dirty="0">
                <a:solidFill>
                  <a:srgbClr val="056528"/>
                </a:solidFill>
                <a:latin typeface="Bogart Heavy"/>
                <a:ea typeface="Bogart Heavy"/>
                <a:cs typeface="Bogart Heavy"/>
                <a:sym typeface="Bogart Heavy"/>
              </a:rPr>
              <a:t> 6: Định </a:t>
            </a:r>
            <a:r>
              <a:rPr lang="en-US" sz="4200" dirty="0" err="1">
                <a:solidFill>
                  <a:srgbClr val="056528"/>
                </a:solidFill>
                <a:latin typeface="Bogart Heavy"/>
                <a:ea typeface="Bogart Heavy"/>
                <a:cs typeface="Bogart Heavy"/>
                <a:sym typeface="Bogart Heavy"/>
              </a:rPr>
              <a:t>dạng</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kí</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tự</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và</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bố</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trí</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hình</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ảnh</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trong</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văn</a:t>
            </a:r>
            <a:r>
              <a:rPr lang="en-US" sz="4200" dirty="0">
                <a:solidFill>
                  <a:srgbClr val="056528"/>
                </a:solidFill>
                <a:latin typeface="Bogart Heavy"/>
                <a:ea typeface="Bogart Heavy"/>
                <a:cs typeface="Bogart Heavy"/>
                <a:sym typeface="Bogart Heavy"/>
              </a:rPr>
              <a:t> </a:t>
            </a:r>
            <a:r>
              <a:rPr lang="en-US" sz="4200" dirty="0" err="1">
                <a:solidFill>
                  <a:srgbClr val="056528"/>
                </a:solidFill>
                <a:latin typeface="Bogart Heavy"/>
                <a:ea typeface="Bogart Heavy"/>
                <a:cs typeface="Bogart Heavy"/>
                <a:sym typeface="Bogart Heavy"/>
              </a:rPr>
              <a:t>bản</a:t>
            </a:r>
            <a:endParaRPr lang="en-US" sz="4200" dirty="0">
              <a:solidFill>
                <a:srgbClr val="056528"/>
              </a:solidFill>
              <a:latin typeface="Bogart Heavy"/>
              <a:ea typeface="Bogart Heavy"/>
              <a:cs typeface="Bogart Heavy"/>
              <a:sym typeface="Bogart Heavy"/>
            </a:endParaRPr>
          </a:p>
        </p:txBody>
      </p:sp>
      <p:sp>
        <p:nvSpPr>
          <p:cNvPr id="7" name="TextBox 7"/>
          <p:cNvSpPr txBox="1"/>
          <p:nvPr/>
        </p:nvSpPr>
        <p:spPr>
          <a:xfrm>
            <a:off x="6166670" y="1940397"/>
            <a:ext cx="6971705" cy="718145"/>
          </a:xfrm>
          <a:prstGeom prst="rect">
            <a:avLst/>
          </a:prstGeom>
        </p:spPr>
        <p:txBody>
          <a:bodyPr lIns="0" tIns="0" rIns="0" bIns="0" rtlCol="0" anchor="t">
            <a:spAutoFit/>
          </a:bodyPr>
          <a:lstStyle/>
          <a:p>
            <a:pPr algn="ctr">
              <a:lnSpc>
                <a:spcPts val="5599"/>
              </a:lnSpc>
            </a:pPr>
            <a:r>
              <a:rPr lang="en-US" sz="3999" dirty="0">
                <a:solidFill>
                  <a:srgbClr val="000000"/>
                </a:solidFill>
                <a:latin typeface="Bogart Heavy"/>
                <a:ea typeface="Bogart Heavy"/>
                <a:cs typeface="Bogart Heavy"/>
                <a:sym typeface="Bogart Heavy"/>
              </a:rPr>
              <a:t>MÔN TIN HỌC LỚP 5</a:t>
            </a:r>
          </a:p>
        </p:txBody>
      </p:sp>
      <p:sp>
        <p:nvSpPr>
          <p:cNvPr id="8" name="TextBox 8"/>
          <p:cNvSpPr txBox="1"/>
          <p:nvPr/>
        </p:nvSpPr>
        <p:spPr>
          <a:xfrm>
            <a:off x="5643747" y="1026632"/>
            <a:ext cx="8017550" cy="790575"/>
          </a:xfrm>
          <a:prstGeom prst="rect">
            <a:avLst/>
          </a:prstGeom>
        </p:spPr>
        <p:txBody>
          <a:bodyPr lIns="0" tIns="0" rIns="0" bIns="0" rtlCol="0" anchor="t">
            <a:spAutoFit/>
          </a:bodyPr>
          <a:lstStyle/>
          <a:p>
            <a:pPr algn="ctr">
              <a:lnSpc>
                <a:spcPts val="6300"/>
              </a:lnSpc>
            </a:pPr>
            <a:r>
              <a:rPr lang="en-US" sz="4500" dirty="0">
                <a:solidFill>
                  <a:srgbClr val="94461A"/>
                </a:solidFill>
                <a:latin typeface="Batangas"/>
                <a:ea typeface="Batangas"/>
                <a:cs typeface="Batangas"/>
                <a:sym typeface="Batangas"/>
              </a:rPr>
              <a:t>TRƯỜNG TIỂU HỌC ĐẠI BẢN I</a:t>
            </a:r>
          </a:p>
        </p:txBody>
      </p:sp>
      <p:sp>
        <p:nvSpPr>
          <p:cNvPr id="10" name="TextBox 10"/>
          <p:cNvSpPr txBox="1"/>
          <p:nvPr/>
        </p:nvSpPr>
        <p:spPr>
          <a:xfrm>
            <a:off x="841519" y="6408765"/>
            <a:ext cx="2401702" cy="1163955"/>
          </a:xfrm>
          <a:prstGeom prst="rect">
            <a:avLst/>
          </a:prstGeom>
        </p:spPr>
        <p:txBody>
          <a:bodyPr lIns="0" tIns="0" rIns="0" bIns="0" rtlCol="0" anchor="t">
            <a:spAutoFit/>
          </a:bodyPr>
          <a:lstStyle/>
          <a:p>
            <a:pPr algn="ctr">
              <a:lnSpc>
                <a:spcPts val="4620"/>
              </a:lnSpc>
            </a:pPr>
            <a:r>
              <a:rPr lang="en-US" sz="3300">
                <a:solidFill>
                  <a:srgbClr val="94461A"/>
                </a:solidFill>
                <a:latin typeface="DejaVu Serif Bold"/>
                <a:ea typeface="DejaVu Serif Bold"/>
                <a:cs typeface="DejaVu Serif Bold"/>
                <a:sym typeface="DejaVu Serif Bold"/>
              </a:rPr>
              <a:t>Tin học 5</a:t>
            </a:r>
          </a:p>
          <a:p>
            <a:pPr algn="ctr">
              <a:lnSpc>
                <a:spcPts val="4620"/>
              </a:lnSpc>
            </a:pPr>
            <a:r>
              <a:rPr lang="en-US" sz="3300">
                <a:solidFill>
                  <a:srgbClr val="94461A"/>
                </a:solidFill>
                <a:latin typeface="DejaVu Serif Bold"/>
                <a:ea typeface="DejaVu Serif Bold"/>
                <a:cs typeface="DejaVu Serif Bold"/>
                <a:sym typeface="DejaVu Serif Bold"/>
              </a:rPr>
              <a:t>KNTT</a:t>
            </a:r>
          </a:p>
        </p:txBody>
      </p:sp>
      <p:pic>
        <p:nvPicPr>
          <p:cNvPr id="12" name="Picture 11">
            <a:extLst>
              <a:ext uri="{FF2B5EF4-FFF2-40B4-BE49-F238E27FC236}">
                <a16:creationId xmlns:a16="http://schemas.microsoft.com/office/drawing/2014/main" id="{0C2AD185-C37C-DBDD-48F3-EDAF28DAA314}"/>
              </a:ext>
            </a:extLst>
          </p:cNvPr>
          <p:cNvPicPr>
            <a:picLocks noChangeAspect="1"/>
          </p:cNvPicPr>
          <p:nvPr/>
        </p:nvPicPr>
        <p:blipFill>
          <a:blip r:embed="rId8"/>
          <a:stretch>
            <a:fillRect/>
          </a:stretch>
        </p:blipFill>
        <p:spPr>
          <a:xfrm>
            <a:off x="6400800" y="5388904"/>
            <a:ext cx="4662731" cy="4784449"/>
          </a:xfrm>
          <a:prstGeom prst="rect">
            <a:avLst/>
          </a:prstGeom>
        </p:spPr>
      </p:pic>
    </p:spTree>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grpSp>
        <p:nvGrpSpPr>
          <p:cNvPr id="6" name="Group 6"/>
          <p:cNvGrpSpPr/>
          <p:nvPr/>
        </p:nvGrpSpPr>
        <p:grpSpPr>
          <a:xfrm>
            <a:off x="0" y="1734820"/>
            <a:ext cx="3774273" cy="909507"/>
            <a:chOff x="0" y="0"/>
            <a:chExt cx="5032364" cy="1212677"/>
          </a:xfrm>
        </p:grpSpPr>
        <p:sp>
          <p:nvSpPr>
            <p:cNvPr id="7" name="Freeform 7"/>
            <p:cNvSpPr/>
            <p:nvPr/>
          </p:nvSpPr>
          <p:spPr>
            <a:xfrm>
              <a:off x="0" y="0"/>
              <a:ext cx="5032364" cy="1212677"/>
            </a:xfrm>
            <a:custGeom>
              <a:avLst/>
              <a:gdLst/>
              <a:ahLst/>
              <a:cxnLst/>
              <a:rect l="l" t="t" r="r" b="b"/>
              <a:pathLst>
                <a:path w="5032364" h="1212677">
                  <a:moveTo>
                    <a:pt x="0" y="0"/>
                  </a:moveTo>
                  <a:lnTo>
                    <a:pt x="5032364" y="0"/>
                  </a:lnTo>
                  <a:lnTo>
                    <a:pt x="5032364" y="1212677"/>
                  </a:lnTo>
                  <a:lnTo>
                    <a:pt x="0" y="1212677"/>
                  </a:lnTo>
                  <a:lnTo>
                    <a:pt x="0" y="0"/>
                  </a:lnTo>
                  <a:close/>
                </a:path>
              </a:pathLst>
            </a:custGeom>
            <a:blipFill>
              <a:blip r:embed="rId8"/>
              <a:stretch>
                <a:fillRect l="-820" r="-820"/>
              </a:stretch>
            </a:blipFill>
          </p:spPr>
          <p:txBody>
            <a:bodyPr/>
            <a:lstStyle/>
            <a:p>
              <a:endParaRPr lang="en-US"/>
            </a:p>
          </p:txBody>
        </p:sp>
        <p:sp>
          <p:nvSpPr>
            <p:cNvPr id="8" name="TextBox 8"/>
            <p:cNvSpPr txBox="1"/>
            <p:nvPr/>
          </p:nvSpPr>
          <p:spPr>
            <a:xfrm>
              <a:off x="469271" y="66549"/>
              <a:ext cx="4432207" cy="716430"/>
            </a:xfrm>
            <a:prstGeom prst="rect">
              <a:avLst/>
            </a:prstGeom>
          </p:spPr>
          <p:txBody>
            <a:bodyPr lIns="0" tIns="0" rIns="0" bIns="0" rtlCol="0" anchor="t">
              <a:spAutoFit/>
            </a:bodyPr>
            <a:lstStyle/>
            <a:p>
              <a:pPr algn="ctr">
                <a:lnSpc>
                  <a:spcPts val="4674"/>
                </a:lnSpc>
              </a:pPr>
              <a:r>
                <a:rPr lang="en-US" sz="3137">
                  <a:solidFill>
                    <a:srgbClr val="FFFFFF"/>
                  </a:solidFill>
                  <a:latin typeface="Bogart Heavy"/>
                  <a:ea typeface="Bogart Heavy"/>
                  <a:cs typeface="Bogart Heavy"/>
                  <a:sym typeface="Bogart Heavy"/>
                </a:rPr>
                <a:t>Hướng dẫn</a:t>
              </a:r>
            </a:p>
          </p:txBody>
        </p:sp>
      </p:grpSp>
      <p:grpSp>
        <p:nvGrpSpPr>
          <p:cNvPr id="9" name="Group 9"/>
          <p:cNvGrpSpPr/>
          <p:nvPr/>
        </p:nvGrpSpPr>
        <p:grpSpPr>
          <a:xfrm>
            <a:off x="6777477" y="2644327"/>
            <a:ext cx="9390343" cy="7171874"/>
            <a:chOff x="0" y="0"/>
            <a:chExt cx="12520457" cy="9562499"/>
          </a:xfrm>
        </p:grpSpPr>
        <p:sp>
          <p:nvSpPr>
            <p:cNvPr id="10" name="Freeform 10"/>
            <p:cNvSpPr/>
            <p:nvPr/>
          </p:nvSpPr>
          <p:spPr>
            <a:xfrm>
              <a:off x="0" y="0"/>
              <a:ext cx="12520457" cy="9562499"/>
            </a:xfrm>
            <a:custGeom>
              <a:avLst/>
              <a:gdLst/>
              <a:ahLst/>
              <a:cxnLst/>
              <a:rect l="l" t="t" r="r" b="b"/>
              <a:pathLst>
                <a:path w="12520457" h="9562499">
                  <a:moveTo>
                    <a:pt x="0" y="0"/>
                  </a:moveTo>
                  <a:lnTo>
                    <a:pt x="12520457" y="0"/>
                  </a:lnTo>
                  <a:lnTo>
                    <a:pt x="12520457" y="9562499"/>
                  </a:lnTo>
                  <a:lnTo>
                    <a:pt x="0" y="956249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11"/>
            <p:cNvSpPr/>
            <p:nvPr/>
          </p:nvSpPr>
          <p:spPr>
            <a:xfrm>
              <a:off x="1764797" y="609719"/>
              <a:ext cx="798829" cy="1248170"/>
            </a:xfrm>
            <a:custGeom>
              <a:avLst/>
              <a:gdLst/>
              <a:ahLst/>
              <a:cxnLst/>
              <a:rect l="l" t="t" r="r" b="b"/>
              <a:pathLst>
                <a:path w="798829" h="1248170">
                  <a:moveTo>
                    <a:pt x="0" y="0"/>
                  </a:moveTo>
                  <a:lnTo>
                    <a:pt x="798829" y="0"/>
                  </a:lnTo>
                  <a:lnTo>
                    <a:pt x="798829" y="1248170"/>
                  </a:lnTo>
                  <a:lnTo>
                    <a:pt x="0" y="12481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2"/>
            <p:cNvSpPr/>
            <p:nvPr/>
          </p:nvSpPr>
          <p:spPr>
            <a:xfrm>
              <a:off x="1680569" y="4149412"/>
              <a:ext cx="967286" cy="1263675"/>
            </a:xfrm>
            <a:custGeom>
              <a:avLst/>
              <a:gdLst/>
              <a:ahLst/>
              <a:cxnLst/>
              <a:rect l="l" t="t" r="r" b="b"/>
              <a:pathLst>
                <a:path w="967286" h="1263675">
                  <a:moveTo>
                    <a:pt x="0" y="0"/>
                  </a:moveTo>
                  <a:lnTo>
                    <a:pt x="967286" y="0"/>
                  </a:lnTo>
                  <a:lnTo>
                    <a:pt x="967286" y="1263675"/>
                  </a:lnTo>
                  <a:lnTo>
                    <a:pt x="0" y="126367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a:off x="1680569" y="7705754"/>
              <a:ext cx="879978" cy="1263675"/>
            </a:xfrm>
            <a:custGeom>
              <a:avLst/>
              <a:gdLst/>
              <a:ahLst/>
              <a:cxnLst/>
              <a:rect l="l" t="t" r="r" b="b"/>
              <a:pathLst>
                <a:path w="879978" h="1263675">
                  <a:moveTo>
                    <a:pt x="0" y="0"/>
                  </a:moveTo>
                  <a:lnTo>
                    <a:pt x="879977" y="0"/>
                  </a:lnTo>
                  <a:lnTo>
                    <a:pt x="879977" y="1263676"/>
                  </a:lnTo>
                  <a:lnTo>
                    <a:pt x="0" y="126367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TextBox 14"/>
            <p:cNvSpPr txBox="1"/>
            <p:nvPr/>
          </p:nvSpPr>
          <p:spPr>
            <a:xfrm>
              <a:off x="3698462" y="794934"/>
              <a:ext cx="7929405" cy="786034"/>
            </a:xfrm>
            <a:prstGeom prst="rect">
              <a:avLst/>
            </a:prstGeom>
          </p:spPr>
          <p:txBody>
            <a:bodyPr lIns="0" tIns="0" rIns="0" bIns="0" rtlCol="0" anchor="t">
              <a:spAutoFit/>
            </a:bodyPr>
            <a:lstStyle/>
            <a:p>
              <a:pPr marL="0" lvl="0" indent="0" algn="just">
                <a:lnSpc>
                  <a:spcPts val="4961"/>
                </a:lnSpc>
                <a:spcBef>
                  <a:spcPct val="0"/>
                </a:spcBef>
              </a:pPr>
              <a:r>
                <a:rPr lang="en-US" sz="3544" u="none" strike="noStrike">
                  <a:solidFill>
                    <a:srgbClr val="000000"/>
                  </a:solidFill>
                  <a:latin typeface="DejaVu Serif Bold"/>
                  <a:ea typeface="DejaVu Serif Bold"/>
                  <a:cs typeface="DejaVu Serif Bold"/>
                  <a:sym typeface="DejaVu Serif Bold"/>
                </a:rPr>
                <a:t>Chọn toàn bộ văn bản</a:t>
              </a:r>
            </a:p>
          </p:txBody>
        </p:sp>
        <p:sp>
          <p:nvSpPr>
            <p:cNvPr id="15" name="TextBox 15"/>
            <p:cNvSpPr txBox="1"/>
            <p:nvPr/>
          </p:nvSpPr>
          <p:spPr>
            <a:xfrm>
              <a:off x="3698462" y="3520271"/>
              <a:ext cx="7929405" cy="2445756"/>
            </a:xfrm>
            <a:prstGeom prst="rect">
              <a:avLst/>
            </a:prstGeom>
          </p:spPr>
          <p:txBody>
            <a:bodyPr lIns="0" tIns="0" rIns="0" bIns="0" rtlCol="0" anchor="t">
              <a:spAutoFit/>
            </a:bodyPr>
            <a:lstStyle/>
            <a:p>
              <a:pPr marL="0" lvl="0" indent="0" algn="just">
                <a:lnSpc>
                  <a:spcPts val="4961"/>
                </a:lnSpc>
                <a:spcBef>
                  <a:spcPct val="0"/>
                </a:spcBef>
              </a:pPr>
              <a:r>
                <a:rPr lang="en-US" sz="3544" u="none" strike="noStrike">
                  <a:solidFill>
                    <a:srgbClr val="000000"/>
                  </a:solidFill>
                  <a:latin typeface="DejaVu Serif Bold"/>
                  <a:ea typeface="DejaVu Serif Bold"/>
                  <a:cs typeface="DejaVu Serif Bold"/>
                  <a:sym typeface="DejaVu Serif Bold"/>
                </a:rPr>
                <a:t>Nháy chuột vào lệnh phông chữ để chọn phông Verdana. </a:t>
              </a:r>
            </a:p>
          </p:txBody>
        </p:sp>
        <p:sp>
          <p:nvSpPr>
            <p:cNvPr id="16" name="TextBox 16"/>
            <p:cNvSpPr txBox="1"/>
            <p:nvPr/>
          </p:nvSpPr>
          <p:spPr>
            <a:xfrm>
              <a:off x="3698462" y="7507353"/>
              <a:ext cx="7894100" cy="1615895"/>
            </a:xfrm>
            <a:prstGeom prst="rect">
              <a:avLst/>
            </a:prstGeom>
          </p:spPr>
          <p:txBody>
            <a:bodyPr lIns="0" tIns="0" rIns="0" bIns="0" rtlCol="0" anchor="t">
              <a:spAutoFit/>
            </a:bodyPr>
            <a:lstStyle/>
            <a:p>
              <a:pPr marL="0" lvl="0" indent="0" algn="just">
                <a:lnSpc>
                  <a:spcPts val="4961"/>
                </a:lnSpc>
                <a:spcBef>
                  <a:spcPct val="0"/>
                </a:spcBef>
              </a:pPr>
              <a:r>
                <a:rPr lang="en-US" sz="3544" u="none" strike="noStrike">
                  <a:solidFill>
                    <a:srgbClr val="000000"/>
                  </a:solidFill>
                  <a:latin typeface="DejaVu Serif Bold"/>
                  <a:ea typeface="DejaVu Serif Bold"/>
                  <a:cs typeface="DejaVu Serif Bold"/>
                  <a:sym typeface="DejaVu Serif Bold"/>
                </a:rPr>
                <a:t>Nháy chuột vào lệnh cỡ chữ và chọn cỡ chữ 12</a:t>
              </a:r>
            </a:p>
          </p:txBody>
        </p:sp>
      </p:grpSp>
      <p:sp>
        <p:nvSpPr>
          <p:cNvPr id="17" name="Freeform 17"/>
          <p:cNvSpPr/>
          <p:nvPr/>
        </p:nvSpPr>
        <p:spPr>
          <a:xfrm>
            <a:off x="2866301" y="4550895"/>
            <a:ext cx="2803159" cy="3358740"/>
          </a:xfrm>
          <a:custGeom>
            <a:avLst/>
            <a:gdLst/>
            <a:ahLst/>
            <a:cxnLst/>
            <a:rect l="l" t="t" r="r" b="b"/>
            <a:pathLst>
              <a:path w="2803159" h="3358740">
                <a:moveTo>
                  <a:pt x="0" y="0"/>
                </a:moveTo>
                <a:lnTo>
                  <a:pt x="2803159" y="0"/>
                </a:lnTo>
                <a:lnTo>
                  <a:pt x="2803159" y="3358739"/>
                </a:lnTo>
                <a:lnTo>
                  <a:pt x="0" y="3358739"/>
                </a:lnTo>
                <a:lnTo>
                  <a:pt x="0" y="0"/>
                </a:lnTo>
                <a:close/>
              </a:path>
            </a:pathLst>
          </a:custGeom>
          <a:blipFill>
            <a:blip r:embed="rId17"/>
            <a:stretch>
              <a:fillRect/>
            </a:stretch>
          </a:blipFill>
        </p:spPr>
        <p:txBody>
          <a:bodyPr/>
          <a:lstStyle/>
          <a:p>
            <a:endParaRPr lang="en-US"/>
          </a:p>
        </p:txBody>
      </p:sp>
      <p:sp>
        <p:nvSpPr>
          <p:cNvPr id="18" name="TextBox 18"/>
          <p:cNvSpPr txBox="1"/>
          <p:nvPr/>
        </p:nvSpPr>
        <p:spPr>
          <a:xfrm>
            <a:off x="849366" y="981075"/>
            <a:ext cx="15585054" cy="582295"/>
          </a:xfrm>
          <a:prstGeom prst="rect">
            <a:avLst/>
          </a:prstGeom>
        </p:spPr>
        <p:txBody>
          <a:bodyPr lIns="0" tIns="0" rIns="0" bIns="0" rtlCol="0" anchor="t">
            <a:spAutoFit/>
          </a:bodyPr>
          <a:lstStyle/>
          <a:p>
            <a:pPr algn="just">
              <a:lnSpc>
                <a:spcPts val="4550"/>
              </a:lnSpc>
              <a:spcBef>
                <a:spcPct val="0"/>
              </a:spcBef>
            </a:pPr>
            <a:r>
              <a:rPr lang="en-US" sz="3500">
                <a:solidFill>
                  <a:srgbClr val="F41B3E"/>
                </a:solidFill>
                <a:latin typeface="DejaVu Serif Bold"/>
                <a:ea typeface="DejaVu Serif Bold"/>
                <a:cs typeface="DejaVu Serif Bold"/>
                <a:sym typeface="DejaVu Serif Bold"/>
              </a:rPr>
              <a:t>2. Thực hành định dạng kí tự và bố trí hình ảnh trong văn bản</a:t>
            </a:r>
          </a:p>
        </p:txBody>
      </p:sp>
      <p:sp>
        <p:nvSpPr>
          <p:cNvPr id="20" name="TextBox 20"/>
          <p:cNvSpPr txBox="1"/>
          <p:nvPr/>
        </p:nvSpPr>
        <p:spPr>
          <a:xfrm>
            <a:off x="3979426" y="1882552"/>
            <a:ext cx="13279993" cy="547369"/>
          </a:xfrm>
          <a:prstGeom prst="rect">
            <a:avLst/>
          </a:prstGeom>
        </p:spPr>
        <p:txBody>
          <a:bodyPr lIns="0" tIns="0" rIns="0" bIns="0" rtlCol="0" anchor="t">
            <a:spAutoFit/>
          </a:bodyPr>
          <a:lstStyle/>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Mở tệp </a:t>
            </a:r>
            <a:r>
              <a:rPr lang="en-US" sz="3200" u="none" strike="noStrike">
                <a:solidFill>
                  <a:srgbClr val="F48117"/>
                </a:solidFill>
                <a:latin typeface="DejaVu Serif Bold"/>
                <a:ea typeface="DejaVu Serif Bold"/>
                <a:cs typeface="DejaVu Serif Bold"/>
                <a:sym typeface="DejaVu Serif Bold"/>
              </a:rPr>
              <a:t>CongThucLamKem</a:t>
            </a:r>
            <a:r>
              <a:rPr lang="en-US" sz="3200" u="none" strike="noStrike">
                <a:solidFill>
                  <a:srgbClr val="000000"/>
                </a:solidFill>
                <a:latin typeface="DejaVu Serif Bold"/>
                <a:ea typeface="DejaVu Serif Bold"/>
                <a:cs typeface="DejaVu Serif Bold"/>
                <a:sym typeface="DejaVu Serif Bold"/>
              </a:rPr>
              <a:t> và thực hiện các công việc sau:</a:t>
            </a:r>
          </a:p>
        </p:txBody>
      </p:sp>
      <p:sp>
        <p:nvSpPr>
          <p:cNvPr id="21" name="TextBox 21"/>
          <p:cNvSpPr txBox="1"/>
          <p:nvPr/>
        </p:nvSpPr>
        <p:spPr>
          <a:xfrm>
            <a:off x="849366" y="2577652"/>
            <a:ext cx="4949164" cy="1109344"/>
          </a:xfrm>
          <a:prstGeom prst="rect">
            <a:avLst/>
          </a:prstGeom>
        </p:spPr>
        <p:txBody>
          <a:bodyPr lIns="0" tIns="0" rIns="0" bIns="0" rtlCol="0" anchor="t">
            <a:spAutoFit/>
          </a:bodyPr>
          <a:lstStyle/>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a) Định dạng toàn bộ văn bản</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0" y="1734820"/>
            <a:ext cx="3774273" cy="909507"/>
            <a:chOff x="0" y="0"/>
            <a:chExt cx="5032364" cy="1212677"/>
          </a:xfrm>
        </p:grpSpPr>
        <p:sp>
          <p:nvSpPr>
            <p:cNvPr id="6" name="Freeform 6"/>
            <p:cNvSpPr/>
            <p:nvPr/>
          </p:nvSpPr>
          <p:spPr>
            <a:xfrm>
              <a:off x="0" y="0"/>
              <a:ext cx="5032364" cy="1212677"/>
            </a:xfrm>
            <a:custGeom>
              <a:avLst/>
              <a:gdLst/>
              <a:ahLst/>
              <a:cxnLst/>
              <a:rect l="l" t="t" r="r" b="b"/>
              <a:pathLst>
                <a:path w="5032364" h="1212677">
                  <a:moveTo>
                    <a:pt x="0" y="0"/>
                  </a:moveTo>
                  <a:lnTo>
                    <a:pt x="5032364" y="0"/>
                  </a:lnTo>
                  <a:lnTo>
                    <a:pt x="5032364" y="1212677"/>
                  </a:lnTo>
                  <a:lnTo>
                    <a:pt x="0" y="1212677"/>
                  </a:lnTo>
                  <a:lnTo>
                    <a:pt x="0" y="0"/>
                  </a:lnTo>
                  <a:close/>
                </a:path>
              </a:pathLst>
            </a:custGeom>
            <a:blipFill>
              <a:blip r:embed="rId7"/>
              <a:stretch>
                <a:fillRect l="-820" r="-820"/>
              </a:stretch>
            </a:blipFill>
          </p:spPr>
          <p:txBody>
            <a:bodyPr/>
            <a:lstStyle/>
            <a:p>
              <a:endParaRPr lang="en-US"/>
            </a:p>
          </p:txBody>
        </p:sp>
        <p:sp>
          <p:nvSpPr>
            <p:cNvPr id="7" name="TextBox 7"/>
            <p:cNvSpPr txBox="1"/>
            <p:nvPr/>
          </p:nvSpPr>
          <p:spPr>
            <a:xfrm>
              <a:off x="469271" y="66549"/>
              <a:ext cx="4432207" cy="716430"/>
            </a:xfrm>
            <a:prstGeom prst="rect">
              <a:avLst/>
            </a:prstGeom>
          </p:spPr>
          <p:txBody>
            <a:bodyPr lIns="0" tIns="0" rIns="0" bIns="0" rtlCol="0" anchor="t">
              <a:spAutoFit/>
            </a:bodyPr>
            <a:lstStyle/>
            <a:p>
              <a:pPr algn="ctr">
                <a:lnSpc>
                  <a:spcPts val="4674"/>
                </a:lnSpc>
              </a:pPr>
              <a:r>
                <a:rPr lang="en-US" sz="3137">
                  <a:solidFill>
                    <a:srgbClr val="FFFFFF"/>
                  </a:solidFill>
                  <a:latin typeface="Bogart Heavy"/>
                  <a:ea typeface="Bogart Heavy"/>
                  <a:cs typeface="Bogart Heavy"/>
                  <a:sym typeface="Bogart Heavy"/>
                </a:rPr>
                <a:t>Hướng dẫn</a:t>
              </a:r>
            </a:p>
          </p:txBody>
        </p:sp>
      </p:grpSp>
      <p:sp>
        <p:nvSpPr>
          <p:cNvPr id="8" name="Freeform 8"/>
          <p:cNvSpPr/>
          <p:nvPr/>
        </p:nvSpPr>
        <p:spPr>
          <a:xfrm>
            <a:off x="849366" y="2644327"/>
            <a:ext cx="9390343" cy="7171874"/>
          </a:xfrm>
          <a:custGeom>
            <a:avLst/>
            <a:gdLst/>
            <a:ahLst/>
            <a:cxnLst/>
            <a:rect l="l" t="t" r="r" b="b"/>
            <a:pathLst>
              <a:path w="9390343" h="7171874">
                <a:moveTo>
                  <a:pt x="0" y="0"/>
                </a:moveTo>
                <a:lnTo>
                  <a:pt x="9390343" y="0"/>
                </a:lnTo>
                <a:lnTo>
                  <a:pt x="9390343" y="7171875"/>
                </a:lnTo>
                <a:lnTo>
                  <a:pt x="0" y="717187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172964" y="3101617"/>
            <a:ext cx="599122" cy="936128"/>
          </a:xfrm>
          <a:custGeom>
            <a:avLst/>
            <a:gdLst/>
            <a:ahLst/>
            <a:cxnLst/>
            <a:rect l="l" t="t" r="r" b="b"/>
            <a:pathLst>
              <a:path w="599122" h="936128">
                <a:moveTo>
                  <a:pt x="0" y="0"/>
                </a:moveTo>
                <a:lnTo>
                  <a:pt x="599122" y="0"/>
                </a:lnTo>
                <a:lnTo>
                  <a:pt x="599122" y="936127"/>
                </a:lnTo>
                <a:lnTo>
                  <a:pt x="0" y="9361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Freeform 10"/>
          <p:cNvSpPr/>
          <p:nvPr/>
        </p:nvSpPr>
        <p:spPr>
          <a:xfrm>
            <a:off x="2109793" y="5756386"/>
            <a:ext cx="725465" cy="947757"/>
          </a:xfrm>
          <a:custGeom>
            <a:avLst/>
            <a:gdLst/>
            <a:ahLst/>
            <a:cxnLst/>
            <a:rect l="l" t="t" r="r" b="b"/>
            <a:pathLst>
              <a:path w="725465" h="947757">
                <a:moveTo>
                  <a:pt x="0" y="0"/>
                </a:moveTo>
                <a:lnTo>
                  <a:pt x="725464" y="0"/>
                </a:lnTo>
                <a:lnTo>
                  <a:pt x="725464" y="947757"/>
                </a:lnTo>
                <a:lnTo>
                  <a:pt x="0" y="94775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1" name="Freeform 11"/>
          <p:cNvSpPr/>
          <p:nvPr/>
        </p:nvSpPr>
        <p:spPr>
          <a:xfrm>
            <a:off x="2109793" y="8423643"/>
            <a:ext cx="659983" cy="947757"/>
          </a:xfrm>
          <a:custGeom>
            <a:avLst/>
            <a:gdLst/>
            <a:ahLst/>
            <a:cxnLst/>
            <a:rect l="l" t="t" r="r" b="b"/>
            <a:pathLst>
              <a:path w="659983" h="947757">
                <a:moveTo>
                  <a:pt x="0" y="0"/>
                </a:moveTo>
                <a:lnTo>
                  <a:pt x="659983" y="0"/>
                </a:lnTo>
                <a:lnTo>
                  <a:pt x="659983" y="947756"/>
                </a:lnTo>
                <a:lnTo>
                  <a:pt x="0" y="9477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2" name="Freeform 12"/>
          <p:cNvSpPr/>
          <p:nvPr/>
        </p:nvSpPr>
        <p:spPr>
          <a:xfrm>
            <a:off x="7650200" y="7904163"/>
            <a:ext cx="753282" cy="613785"/>
          </a:xfrm>
          <a:custGeom>
            <a:avLst/>
            <a:gdLst/>
            <a:ahLst/>
            <a:cxnLst/>
            <a:rect l="l" t="t" r="r" b="b"/>
            <a:pathLst>
              <a:path w="753282" h="613785">
                <a:moveTo>
                  <a:pt x="0" y="0"/>
                </a:moveTo>
                <a:lnTo>
                  <a:pt x="753282" y="0"/>
                </a:lnTo>
                <a:lnTo>
                  <a:pt x="753282" y="613785"/>
                </a:lnTo>
                <a:lnTo>
                  <a:pt x="0" y="613785"/>
                </a:lnTo>
                <a:lnTo>
                  <a:pt x="0" y="0"/>
                </a:lnTo>
                <a:close/>
              </a:path>
            </a:pathLst>
          </a:custGeom>
          <a:blipFill>
            <a:blip r:embed="rId16"/>
            <a:stretch>
              <a:fillRect/>
            </a:stretch>
          </a:blipFill>
        </p:spPr>
        <p:txBody>
          <a:bodyPr/>
          <a:lstStyle/>
          <a:p>
            <a:endParaRPr lang="en-US"/>
          </a:p>
        </p:txBody>
      </p:sp>
      <p:sp>
        <p:nvSpPr>
          <p:cNvPr id="13" name="Freeform 13"/>
          <p:cNvSpPr/>
          <p:nvPr/>
        </p:nvSpPr>
        <p:spPr>
          <a:xfrm>
            <a:off x="10586020" y="4315848"/>
            <a:ext cx="7151837" cy="3828832"/>
          </a:xfrm>
          <a:custGeom>
            <a:avLst/>
            <a:gdLst/>
            <a:ahLst/>
            <a:cxnLst/>
            <a:rect l="l" t="t" r="r" b="b"/>
            <a:pathLst>
              <a:path w="7151837" h="3828832">
                <a:moveTo>
                  <a:pt x="0" y="0"/>
                </a:moveTo>
                <a:lnTo>
                  <a:pt x="7151837" y="0"/>
                </a:lnTo>
                <a:lnTo>
                  <a:pt x="7151837" y="3828832"/>
                </a:lnTo>
                <a:lnTo>
                  <a:pt x="0" y="3828832"/>
                </a:lnTo>
                <a:lnTo>
                  <a:pt x="0" y="0"/>
                </a:lnTo>
                <a:close/>
              </a:path>
            </a:pathLst>
          </a:custGeom>
          <a:blipFill>
            <a:blip r:embed="rId17"/>
            <a:stretch>
              <a:fillRect/>
            </a:stretch>
          </a:blipFill>
          <a:ln cap="sq">
            <a:noFill/>
            <a:prstDash val="lgDash"/>
            <a:miter/>
          </a:ln>
        </p:spPr>
        <p:txBody>
          <a:bodyPr/>
          <a:lstStyle/>
          <a:p>
            <a:endParaRPr lang="en-US"/>
          </a:p>
        </p:txBody>
      </p:sp>
      <p:sp>
        <p:nvSpPr>
          <p:cNvPr id="14" name="TextBox 14"/>
          <p:cNvSpPr txBox="1"/>
          <p:nvPr/>
        </p:nvSpPr>
        <p:spPr>
          <a:xfrm>
            <a:off x="3623213" y="3221478"/>
            <a:ext cx="5947054" cy="608576"/>
          </a:xfrm>
          <a:prstGeom prst="rect">
            <a:avLst/>
          </a:prstGeom>
        </p:spPr>
        <p:txBody>
          <a:bodyPr lIns="0" tIns="0" rIns="0" bIns="0" rtlCol="0" anchor="t">
            <a:spAutoFit/>
          </a:bodyPr>
          <a:lstStyle/>
          <a:p>
            <a:pPr marL="0" lvl="0" indent="0" algn="just">
              <a:lnSpc>
                <a:spcPts val="4961"/>
              </a:lnSpc>
              <a:spcBef>
                <a:spcPct val="0"/>
              </a:spcBef>
            </a:pPr>
            <a:r>
              <a:rPr lang="en-US" sz="3544">
                <a:solidFill>
                  <a:srgbClr val="000000"/>
                </a:solidFill>
                <a:latin typeface="DejaVu Serif Bold"/>
                <a:ea typeface="DejaVu Serif Bold"/>
                <a:cs typeface="DejaVu Serif Bold"/>
                <a:sym typeface="DejaVu Serif Bold"/>
              </a:rPr>
              <a:t>Chọn dòng tiêu đề</a:t>
            </a:r>
          </a:p>
        </p:txBody>
      </p:sp>
      <p:sp>
        <p:nvSpPr>
          <p:cNvPr id="15" name="TextBox 15"/>
          <p:cNvSpPr txBox="1"/>
          <p:nvPr/>
        </p:nvSpPr>
        <p:spPr>
          <a:xfrm>
            <a:off x="3493281" y="5284531"/>
            <a:ext cx="6153185" cy="1893570"/>
          </a:xfrm>
          <a:prstGeom prst="rect">
            <a:avLst/>
          </a:prstGeom>
        </p:spPr>
        <p:txBody>
          <a:bodyPr lIns="0" tIns="0" rIns="0" bIns="0" rtlCol="0" anchor="t">
            <a:spAutoFit/>
          </a:bodyPr>
          <a:lstStyle/>
          <a:p>
            <a:pPr marL="0" lvl="0" indent="0" algn="just">
              <a:lnSpc>
                <a:spcPts val="3779"/>
              </a:lnSpc>
              <a:spcBef>
                <a:spcPct val="0"/>
              </a:spcBef>
            </a:pPr>
            <a:r>
              <a:rPr lang="en-US" sz="2699">
                <a:solidFill>
                  <a:srgbClr val="000000"/>
                </a:solidFill>
                <a:latin typeface="DejaVu Serif Bold"/>
                <a:ea typeface="DejaVu Serif Bold"/>
                <a:cs typeface="DejaVu Serif Bold"/>
                <a:sym typeface="DejaVu Serif Bold"/>
              </a:rPr>
              <a:t>Nháy chuột vào các lệnh phông chữ, cỡ chữ, kiểu chữ (Hình 31) để chọn phông chữ Tahoma, cỡ chữ 16 và kiểu chữ đậm</a:t>
            </a:r>
          </a:p>
        </p:txBody>
      </p:sp>
      <p:sp>
        <p:nvSpPr>
          <p:cNvPr id="16" name="TextBox 16"/>
          <p:cNvSpPr txBox="1"/>
          <p:nvPr/>
        </p:nvSpPr>
        <p:spPr>
          <a:xfrm>
            <a:off x="3649692" y="7932738"/>
            <a:ext cx="5920575" cy="1853367"/>
          </a:xfrm>
          <a:prstGeom prst="rect">
            <a:avLst/>
          </a:prstGeom>
        </p:spPr>
        <p:txBody>
          <a:bodyPr lIns="0" tIns="0" rIns="0" bIns="0" rtlCol="0" anchor="t">
            <a:spAutoFit/>
          </a:bodyPr>
          <a:lstStyle/>
          <a:p>
            <a:pPr marL="0" lvl="0" indent="0" algn="just">
              <a:lnSpc>
                <a:spcPts val="4961"/>
              </a:lnSpc>
              <a:spcBef>
                <a:spcPct val="0"/>
              </a:spcBef>
            </a:pPr>
            <a:r>
              <a:rPr lang="en-US" sz="3544">
                <a:solidFill>
                  <a:srgbClr val="000000"/>
                </a:solidFill>
                <a:latin typeface="DejaVu Serif Bold"/>
                <a:ea typeface="DejaVu Serif Bold"/>
                <a:cs typeface="DejaVu Serif Bold"/>
                <a:sym typeface="DejaVu Serif Bold"/>
              </a:rPr>
              <a:t>Nháy chuột vào     lệnh          và chọn màu xanh Blue (Hình 35).</a:t>
            </a:r>
          </a:p>
        </p:txBody>
      </p:sp>
      <p:sp>
        <p:nvSpPr>
          <p:cNvPr id="17" name="TextBox 17"/>
          <p:cNvSpPr txBox="1"/>
          <p:nvPr/>
        </p:nvSpPr>
        <p:spPr>
          <a:xfrm>
            <a:off x="849366" y="981075"/>
            <a:ext cx="15585054" cy="582295"/>
          </a:xfrm>
          <a:prstGeom prst="rect">
            <a:avLst/>
          </a:prstGeom>
        </p:spPr>
        <p:txBody>
          <a:bodyPr lIns="0" tIns="0" rIns="0" bIns="0" rtlCol="0" anchor="t">
            <a:spAutoFit/>
          </a:bodyPr>
          <a:lstStyle/>
          <a:p>
            <a:pPr algn="just">
              <a:lnSpc>
                <a:spcPts val="4550"/>
              </a:lnSpc>
              <a:spcBef>
                <a:spcPct val="0"/>
              </a:spcBef>
            </a:pPr>
            <a:r>
              <a:rPr lang="en-US" sz="3500">
                <a:solidFill>
                  <a:srgbClr val="F41B3E"/>
                </a:solidFill>
                <a:latin typeface="DejaVu Serif Bold"/>
                <a:ea typeface="DejaVu Serif Bold"/>
                <a:cs typeface="DejaVu Serif Bold"/>
                <a:sym typeface="DejaVu Serif Bold"/>
              </a:rPr>
              <a:t>2. Thực hành định dạng kí tự và bố trí hình ảnh trong văn bản</a:t>
            </a:r>
          </a:p>
        </p:txBody>
      </p:sp>
      <p:sp>
        <p:nvSpPr>
          <p:cNvPr id="19" name="TextBox 19"/>
          <p:cNvSpPr txBox="1"/>
          <p:nvPr/>
        </p:nvSpPr>
        <p:spPr>
          <a:xfrm>
            <a:off x="3982567" y="1796827"/>
            <a:ext cx="6866188" cy="547369"/>
          </a:xfrm>
          <a:prstGeom prst="rect">
            <a:avLst/>
          </a:prstGeom>
        </p:spPr>
        <p:txBody>
          <a:bodyPr lIns="0" tIns="0" rIns="0" bIns="0" rtlCol="0" anchor="t">
            <a:spAutoFit/>
          </a:bodyPr>
          <a:lstStyle/>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b) Định dạng tiêu đề văn bản</a:t>
            </a:r>
          </a:p>
        </p:txBody>
      </p:sp>
      <p:sp>
        <p:nvSpPr>
          <p:cNvPr id="20" name="TextBox 20"/>
          <p:cNvSpPr txBox="1"/>
          <p:nvPr/>
        </p:nvSpPr>
        <p:spPr>
          <a:xfrm>
            <a:off x="11885726" y="8356968"/>
            <a:ext cx="4282094" cy="441323"/>
          </a:xfrm>
          <a:prstGeom prst="rect">
            <a:avLst/>
          </a:prstGeom>
        </p:spPr>
        <p:txBody>
          <a:bodyPr lIns="0" tIns="0" rIns="0" bIns="0" rtlCol="0" anchor="t">
            <a:spAutoFit/>
          </a:bodyPr>
          <a:lstStyle/>
          <a:p>
            <a:pPr marL="0" lvl="0" indent="0" algn="just">
              <a:lnSpc>
                <a:spcPts val="3500"/>
              </a:lnSpc>
              <a:spcBef>
                <a:spcPct val="0"/>
              </a:spcBef>
            </a:pPr>
            <a:r>
              <a:rPr lang="en-US" sz="2500">
                <a:solidFill>
                  <a:srgbClr val="000000"/>
                </a:solidFill>
                <a:latin typeface="DejaVu Serif Bold"/>
                <a:ea typeface="DejaVu Serif Bold"/>
                <a:cs typeface="DejaVu Serif Bold"/>
                <a:sym typeface="DejaVu Serif Bold"/>
              </a:rPr>
              <a:t>Hình 35. Chọn màu sắc</a:t>
            </a:r>
          </a:p>
        </p:txBody>
      </p:sp>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0" y="1734820"/>
            <a:ext cx="3774273" cy="909507"/>
            <a:chOff x="0" y="0"/>
            <a:chExt cx="5032364" cy="1212677"/>
          </a:xfrm>
        </p:grpSpPr>
        <p:sp>
          <p:nvSpPr>
            <p:cNvPr id="6" name="Freeform 6"/>
            <p:cNvSpPr/>
            <p:nvPr/>
          </p:nvSpPr>
          <p:spPr>
            <a:xfrm>
              <a:off x="0" y="0"/>
              <a:ext cx="5032364" cy="1212677"/>
            </a:xfrm>
            <a:custGeom>
              <a:avLst/>
              <a:gdLst/>
              <a:ahLst/>
              <a:cxnLst/>
              <a:rect l="l" t="t" r="r" b="b"/>
              <a:pathLst>
                <a:path w="5032364" h="1212677">
                  <a:moveTo>
                    <a:pt x="0" y="0"/>
                  </a:moveTo>
                  <a:lnTo>
                    <a:pt x="5032364" y="0"/>
                  </a:lnTo>
                  <a:lnTo>
                    <a:pt x="5032364" y="1212677"/>
                  </a:lnTo>
                  <a:lnTo>
                    <a:pt x="0" y="1212677"/>
                  </a:lnTo>
                  <a:lnTo>
                    <a:pt x="0" y="0"/>
                  </a:lnTo>
                  <a:close/>
                </a:path>
              </a:pathLst>
            </a:custGeom>
            <a:blipFill>
              <a:blip r:embed="rId7"/>
              <a:stretch>
                <a:fillRect l="-820" r="-820"/>
              </a:stretch>
            </a:blipFill>
          </p:spPr>
          <p:txBody>
            <a:bodyPr/>
            <a:lstStyle/>
            <a:p>
              <a:endParaRPr lang="en-US"/>
            </a:p>
          </p:txBody>
        </p:sp>
        <p:sp>
          <p:nvSpPr>
            <p:cNvPr id="7" name="TextBox 7"/>
            <p:cNvSpPr txBox="1"/>
            <p:nvPr/>
          </p:nvSpPr>
          <p:spPr>
            <a:xfrm>
              <a:off x="469271" y="66549"/>
              <a:ext cx="4432207" cy="716430"/>
            </a:xfrm>
            <a:prstGeom prst="rect">
              <a:avLst/>
            </a:prstGeom>
          </p:spPr>
          <p:txBody>
            <a:bodyPr lIns="0" tIns="0" rIns="0" bIns="0" rtlCol="0" anchor="t">
              <a:spAutoFit/>
            </a:bodyPr>
            <a:lstStyle/>
            <a:p>
              <a:pPr algn="ctr">
                <a:lnSpc>
                  <a:spcPts val="4674"/>
                </a:lnSpc>
              </a:pPr>
              <a:r>
                <a:rPr lang="en-US" sz="3137">
                  <a:solidFill>
                    <a:srgbClr val="FFFFFF"/>
                  </a:solidFill>
                  <a:latin typeface="Bogart Heavy"/>
                  <a:ea typeface="Bogart Heavy"/>
                  <a:cs typeface="Bogart Heavy"/>
                  <a:sym typeface="Bogart Heavy"/>
                </a:rPr>
                <a:t>Hướng dẫn</a:t>
              </a:r>
            </a:p>
          </p:txBody>
        </p:sp>
      </p:grpSp>
      <p:sp>
        <p:nvSpPr>
          <p:cNvPr id="8" name="TextBox 8"/>
          <p:cNvSpPr txBox="1"/>
          <p:nvPr/>
        </p:nvSpPr>
        <p:spPr>
          <a:xfrm>
            <a:off x="849366" y="2577652"/>
            <a:ext cx="16696560" cy="6729094"/>
          </a:xfrm>
          <a:prstGeom prst="rect">
            <a:avLst/>
          </a:prstGeom>
        </p:spPr>
        <p:txBody>
          <a:bodyPr lIns="0" tIns="0" rIns="0" bIns="0" rtlCol="0" anchor="t">
            <a:spAutoFit/>
          </a:bodyPr>
          <a:lstStyle/>
          <a:p>
            <a:pPr marL="0" lvl="0" indent="0" algn="just">
              <a:lnSpc>
                <a:spcPts val="4480"/>
              </a:lnSpc>
              <a:spcBef>
                <a:spcPct val="0"/>
              </a:spcBef>
            </a:pPr>
            <a:r>
              <a:rPr lang="en-US" sz="3200" u="none" strike="noStrike">
                <a:solidFill>
                  <a:srgbClr val="F48117"/>
                </a:solidFill>
                <a:latin typeface="DejaVu Serif Bold"/>
                <a:ea typeface="DejaVu Serif Bold"/>
                <a:cs typeface="DejaVu Serif Bold"/>
                <a:sym typeface="DejaVu Serif Bold"/>
              </a:rPr>
              <a:t>Bước 1:</a:t>
            </a:r>
            <a:r>
              <a:rPr lang="en-US" sz="3200" u="none" strike="noStrike">
                <a:solidFill>
                  <a:srgbClr val="000000"/>
                </a:solidFill>
                <a:latin typeface="DejaVu Serif Bold"/>
                <a:ea typeface="DejaVu Serif Bold"/>
                <a:cs typeface="DejaVu Serif Bold"/>
                <a:sym typeface="DejaVu Serif Bold"/>
              </a:rPr>
              <a:t> Chọn đầu mục </a:t>
            </a:r>
            <a:r>
              <a:rPr lang="en-US" sz="3200" u="none" strike="noStrike">
                <a:solidFill>
                  <a:srgbClr val="F48117"/>
                </a:solidFill>
                <a:latin typeface="DejaVu Serif Bold"/>
                <a:ea typeface="DejaVu Serif Bold"/>
                <a:cs typeface="DejaVu Serif Bold"/>
                <a:sym typeface="DejaVu Serif Bold"/>
              </a:rPr>
              <a:t>Nguyên liệu</a:t>
            </a:r>
            <a:r>
              <a:rPr lang="en-US" sz="3200" u="none" strike="noStrike">
                <a:solidFill>
                  <a:srgbClr val="000000"/>
                </a:solidFill>
                <a:latin typeface="DejaVu Serif Bold"/>
                <a:ea typeface="DejaVu Serif Bold"/>
                <a:cs typeface="DejaVu Serif Bold"/>
                <a:sym typeface="DejaVu Serif Bold"/>
              </a:rPr>
              <a:t>.</a:t>
            </a:r>
          </a:p>
          <a:p>
            <a:pPr marL="0" lvl="0" indent="0" algn="just">
              <a:lnSpc>
                <a:spcPts val="4480"/>
              </a:lnSpc>
              <a:spcBef>
                <a:spcPct val="0"/>
              </a:spcBef>
            </a:pPr>
            <a:endParaRPr lang="en-US" sz="3200" u="none" strike="noStrike">
              <a:solidFill>
                <a:srgbClr val="000000"/>
              </a:solidFill>
              <a:latin typeface="DejaVu Serif Bold"/>
              <a:ea typeface="DejaVu Serif Bold"/>
              <a:cs typeface="DejaVu Serif Bold"/>
              <a:sym typeface="DejaVu Serif Bold"/>
            </a:endParaRPr>
          </a:p>
          <a:p>
            <a:pPr marL="0" lvl="0" indent="0" algn="just">
              <a:lnSpc>
                <a:spcPts val="4480"/>
              </a:lnSpc>
              <a:spcBef>
                <a:spcPct val="0"/>
              </a:spcBef>
            </a:pPr>
            <a:r>
              <a:rPr lang="en-US" sz="3200" u="none" strike="noStrike">
                <a:solidFill>
                  <a:srgbClr val="F48117"/>
                </a:solidFill>
                <a:latin typeface="DejaVu Serif Bold"/>
                <a:ea typeface="DejaVu Serif Bold"/>
                <a:cs typeface="DejaVu Serif Bold"/>
                <a:sym typeface="DejaVu Serif Bold"/>
              </a:rPr>
              <a:t>Bước 2:</a:t>
            </a:r>
            <a:r>
              <a:rPr lang="en-US" sz="3200" u="none" strike="noStrike">
                <a:solidFill>
                  <a:srgbClr val="000000"/>
                </a:solidFill>
                <a:latin typeface="DejaVu Serif Bold"/>
                <a:ea typeface="DejaVu Serif Bold"/>
                <a:cs typeface="DejaVu Serif Bold"/>
                <a:sym typeface="DejaVu Serif Bold"/>
              </a:rPr>
              <a:t> Lần lượt nháy chuột vào các nút lệnh phông chữ, cỡ chữ, kiểu chữ (Hình 31) để chọn phông chữ Verdana, cỡ chữ 12 và kiểu chữ đậm, nghiêng.</a:t>
            </a:r>
          </a:p>
          <a:p>
            <a:pPr marL="0" lvl="0" indent="0" algn="just">
              <a:lnSpc>
                <a:spcPts val="4480"/>
              </a:lnSpc>
              <a:spcBef>
                <a:spcPct val="0"/>
              </a:spcBef>
            </a:pPr>
            <a:endParaRPr lang="en-US" sz="3200" u="none" strike="noStrike">
              <a:solidFill>
                <a:srgbClr val="000000"/>
              </a:solidFill>
              <a:latin typeface="DejaVu Serif Bold"/>
              <a:ea typeface="DejaVu Serif Bold"/>
              <a:cs typeface="DejaVu Serif Bold"/>
              <a:sym typeface="DejaVu Serif Bold"/>
            </a:endParaRPr>
          </a:p>
          <a:p>
            <a:pPr marL="0" lvl="0" indent="0" algn="just">
              <a:lnSpc>
                <a:spcPts val="4480"/>
              </a:lnSpc>
              <a:spcBef>
                <a:spcPct val="0"/>
              </a:spcBef>
            </a:pPr>
            <a:r>
              <a:rPr lang="en-US" sz="3200" u="none" strike="noStrike">
                <a:solidFill>
                  <a:srgbClr val="F48117"/>
                </a:solidFill>
                <a:latin typeface="DejaVu Serif Bold"/>
                <a:ea typeface="DejaVu Serif Bold"/>
                <a:cs typeface="DejaVu Serif Bold"/>
                <a:sym typeface="DejaVu Serif Bold"/>
              </a:rPr>
              <a:t>Bước 3:</a:t>
            </a:r>
            <a:r>
              <a:rPr lang="en-US" sz="3200" u="none" strike="noStrike">
                <a:solidFill>
                  <a:srgbClr val="000000"/>
                </a:solidFill>
                <a:latin typeface="DejaVu Serif Bold"/>
                <a:ea typeface="DejaVu Serif Bold"/>
                <a:cs typeface="DejaVu Serif Bold"/>
                <a:sym typeface="DejaVu Serif Bold"/>
              </a:rPr>
              <a:t> Nháy chuột vào lệnh          và chọn màu tím Purple.</a:t>
            </a:r>
          </a:p>
          <a:p>
            <a:pPr marL="0" lvl="0" indent="0" algn="just">
              <a:lnSpc>
                <a:spcPts val="4480"/>
              </a:lnSpc>
              <a:spcBef>
                <a:spcPct val="0"/>
              </a:spcBef>
            </a:pPr>
            <a:endParaRPr lang="en-US" sz="3200" u="none" strike="noStrike">
              <a:solidFill>
                <a:srgbClr val="000000"/>
              </a:solidFill>
              <a:latin typeface="DejaVu Serif Bold"/>
              <a:ea typeface="DejaVu Serif Bold"/>
              <a:cs typeface="DejaVu Serif Bold"/>
              <a:sym typeface="DejaVu Serif Bold"/>
            </a:endParaRPr>
          </a:p>
          <a:p>
            <a:pPr marL="0" lvl="0" indent="0" algn="just">
              <a:lnSpc>
                <a:spcPts val="4480"/>
              </a:lnSpc>
              <a:spcBef>
                <a:spcPct val="0"/>
              </a:spcBef>
            </a:pPr>
            <a:r>
              <a:rPr lang="en-US" sz="3200" u="none" strike="noStrike">
                <a:solidFill>
                  <a:srgbClr val="F48117"/>
                </a:solidFill>
                <a:latin typeface="DejaVu Serif Bold"/>
                <a:ea typeface="DejaVu Serif Bold"/>
                <a:cs typeface="DejaVu Serif Bold"/>
                <a:sym typeface="DejaVu Serif Bold"/>
              </a:rPr>
              <a:t>Bước 4:</a:t>
            </a:r>
            <a:r>
              <a:rPr lang="en-US" sz="3200" u="none" strike="noStrike">
                <a:solidFill>
                  <a:srgbClr val="000000"/>
                </a:solidFill>
                <a:latin typeface="DejaVu Serif Bold"/>
                <a:ea typeface="DejaVu Serif Bold"/>
                <a:cs typeface="DejaVu Serif Bold"/>
                <a:sym typeface="DejaVu Serif Bold"/>
              </a:rPr>
              <a:t> Thực hiện tương tự các Bước 1, 2, 3 để định dạng cho hai đầu mục </a:t>
            </a:r>
            <a:r>
              <a:rPr lang="en-US" sz="3200" u="none" strike="noStrike">
                <a:solidFill>
                  <a:srgbClr val="F48117"/>
                </a:solidFill>
                <a:latin typeface="DejaVu Serif Bold"/>
                <a:ea typeface="DejaVu Serif Bold"/>
                <a:cs typeface="DejaVu Serif Bold"/>
                <a:sym typeface="DejaVu Serif Bold"/>
              </a:rPr>
              <a:t>Dụng cụ</a:t>
            </a:r>
            <a:r>
              <a:rPr lang="en-US" sz="3200" u="none" strike="noStrike">
                <a:solidFill>
                  <a:srgbClr val="000000"/>
                </a:solidFill>
                <a:latin typeface="DejaVu Serif Bold"/>
                <a:ea typeface="DejaVu Serif Bold"/>
                <a:cs typeface="DejaVu Serif Bold"/>
                <a:sym typeface="DejaVu Serif Bold"/>
              </a:rPr>
              <a:t> và </a:t>
            </a:r>
            <a:r>
              <a:rPr lang="en-US" sz="3200" u="none" strike="noStrike">
                <a:solidFill>
                  <a:srgbClr val="F48117"/>
                </a:solidFill>
                <a:latin typeface="DejaVu Serif Bold"/>
                <a:ea typeface="DejaVu Serif Bold"/>
                <a:cs typeface="DejaVu Serif Bold"/>
                <a:sym typeface="DejaVu Serif Bold"/>
              </a:rPr>
              <a:t>Hướng dẫn</a:t>
            </a:r>
            <a:r>
              <a:rPr lang="en-US" sz="3200" u="none" strike="noStrike">
                <a:solidFill>
                  <a:srgbClr val="000000"/>
                </a:solidFill>
                <a:latin typeface="DejaVu Serif Bold"/>
                <a:ea typeface="DejaVu Serif Bold"/>
                <a:cs typeface="DejaVu Serif Bold"/>
                <a:sym typeface="DejaVu Serif Bold"/>
              </a:rPr>
              <a:t>.</a:t>
            </a:r>
          </a:p>
          <a:p>
            <a:pPr marL="0" lvl="0" indent="0" algn="just">
              <a:lnSpc>
                <a:spcPts val="4480"/>
              </a:lnSpc>
              <a:spcBef>
                <a:spcPct val="0"/>
              </a:spcBef>
            </a:pPr>
            <a:endParaRPr lang="en-US" sz="3200" u="none" strike="noStrike">
              <a:solidFill>
                <a:srgbClr val="000000"/>
              </a:solidFill>
              <a:latin typeface="DejaVu Serif Bold"/>
              <a:ea typeface="DejaVu Serif Bold"/>
              <a:cs typeface="DejaVu Serif Bold"/>
              <a:sym typeface="DejaVu Serif Bold"/>
            </a:endParaRPr>
          </a:p>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Nháy chuột vào nút lệnh        để lưu tệp. </a:t>
            </a:r>
          </a:p>
        </p:txBody>
      </p:sp>
      <p:sp>
        <p:nvSpPr>
          <p:cNvPr id="9" name="Freeform 9"/>
          <p:cNvSpPr/>
          <p:nvPr/>
        </p:nvSpPr>
        <p:spPr>
          <a:xfrm>
            <a:off x="0" y="9306746"/>
            <a:ext cx="1408653" cy="1000144"/>
          </a:xfrm>
          <a:custGeom>
            <a:avLst/>
            <a:gdLst/>
            <a:ahLst/>
            <a:cxnLst/>
            <a:rect l="l" t="t" r="r" b="b"/>
            <a:pathLst>
              <a:path w="1408653" h="1000144">
                <a:moveTo>
                  <a:pt x="0" y="0"/>
                </a:moveTo>
                <a:lnTo>
                  <a:pt x="1408653" y="0"/>
                </a:lnTo>
                <a:lnTo>
                  <a:pt x="1408653" y="1000144"/>
                </a:lnTo>
                <a:lnTo>
                  <a:pt x="0" y="1000144"/>
                </a:lnTo>
                <a:lnTo>
                  <a:pt x="0" y="0"/>
                </a:lnTo>
                <a:close/>
              </a:path>
            </a:pathLst>
          </a:custGeom>
          <a:blipFill>
            <a:blip r:embed="rId8"/>
            <a:stretch>
              <a:fillRect/>
            </a:stretch>
          </a:blipFill>
        </p:spPr>
        <p:txBody>
          <a:bodyPr/>
          <a:lstStyle/>
          <a:p>
            <a:endParaRPr lang="en-US"/>
          </a:p>
        </p:txBody>
      </p:sp>
      <p:sp>
        <p:nvSpPr>
          <p:cNvPr id="10" name="Freeform 10"/>
          <p:cNvSpPr/>
          <p:nvPr/>
        </p:nvSpPr>
        <p:spPr>
          <a:xfrm>
            <a:off x="7545059" y="5883839"/>
            <a:ext cx="1096834" cy="600647"/>
          </a:xfrm>
          <a:custGeom>
            <a:avLst/>
            <a:gdLst/>
            <a:ahLst/>
            <a:cxnLst/>
            <a:rect l="l" t="t" r="r" b="b"/>
            <a:pathLst>
              <a:path w="1096834" h="600647">
                <a:moveTo>
                  <a:pt x="0" y="0"/>
                </a:moveTo>
                <a:lnTo>
                  <a:pt x="1096834" y="0"/>
                </a:lnTo>
                <a:lnTo>
                  <a:pt x="1096834" y="600648"/>
                </a:lnTo>
                <a:lnTo>
                  <a:pt x="0" y="600648"/>
                </a:lnTo>
                <a:lnTo>
                  <a:pt x="0" y="0"/>
                </a:lnTo>
                <a:close/>
              </a:path>
            </a:pathLst>
          </a:custGeom>
          <a:blipFill>
            <a:blip r:embed="rId9"/>
            <a:stretch>
              <a:fillRect/>
            </a:stretch>
          </a:blipFill>
        </p:spPr>
        <p:txBody>
          <a:bodyPr/>
          <a:lstStyle/>
          <a:p>
            <a:endParaRPr lang="en-US"/>
          </a:p>
        </p:txBody>
      </p:sp>
      <p:sp>
        <p:nvSpPr>
          <p:cNvPr id="11" name="Freeform 11"/>
          <p:cNvSpPr/>
          <p:nvPr/>
        </p:nvSpPr>
        <p:spPr>
          <a:xfrm>
            <a:off x="6610225" y="8465395"/>
            <a:ext cx="934834" cy="841351"/>
          </a:xfrm>
          <a:custGeom>
            <a:avLst/>
            <a:gdLst/>
            <a:ahLst/>
            <a:cxnLst/>
            <a:rect l="l" t="t" r="r" b="b"/>
            <a:pathLst>
              <a:path w="934834" h="841351">
                <a:moveTo>
                  <a:pt x="0" y="0"/>
                </a:moveTo>
                <a:lnTo>
                  <a:pt x="934834" y="0"/>
                </a:lnTo>
                <a:lnTo>
                  <a:pt x="934834" y="841351"/>
                </a:lnTo>
                <a:lnTo>
                  <a:pt x="0" y="841351"/>
                </a:lnTo>
                <a:lnTo>
                  <a:pt x="0" y="0"/>
                </a:lnTo>
                <a:close/>
              </a:path>
            </a:pathLst>
          </a:custGeom>
          <a:blipFill>
            <a:blip r:embed="rId10"/>
            <a:stretch>
              <a:fillRect/>
            </a:stretch>
          </a:blipFill>
          <a:ln cap="sq">
            <a:noFill/>
            <a:prstDash val="solid"/>
            <a:miter/>
          </a:ln>
        </p:spPr>
        <p:txBody>
          <a:bodyPr/>
          <a:lstStyle/>
          <a:p>
            <a:endParaRPr lang="en-US"/>
          </a:p>
        </p:txBody>
      </p:sp>
      <p:sp>
        <p:nvSpPr>
          <p:cNvPr id="12" name="TextBox 12"/>
          <p:cNvSpPr txBox="1"/>
          <p:nvPr/>
        </p:nvSpPr>
        <p:spPr>
          <a:xfrm>
            <a:off x="849366" y="981075"/>
            <a:ext cx="15585054" cy="582295"/>
          </a:xfrm>
          <a:prstGeom prst="rect">
            <a:avLst/>
          </a:prstGeom>
        </p:spPr>
        <p:txBody>
          <a:bodyPr lIns="0" tIns="0" rIns="0" bIns="0" rtlCol="0" anchor="t">
            <a:spAutoFit/>
          </a:bodyPr>
          <a:lstStyle/>
          <a:p>
            <a:pPr algn="just">
              <a:lnSpc>
                <a:spcPts val="4550"/>
              </a:lnSpc>
              <a:spcBef>
                <a:spcPct val="0"/>
              </a:spcBef>
            </a:pPr>
            <a:r>
              <a:rPr lang="en-US" sz="3500">
                <a:solidFill>
                  <a:srgbClr val="F41B3E"/>
                </a:solidFill>
                <a:latin typeface="DejaVu Serif Bold"/>
                <a:ea typeface="DejaVu Serif Bold"/>
                <a:cs typeface="DejaVu Serif Bold"/>
                <a:sym typeface="DejaVu Serif Bold"/>
              </a:rPr>
              <a:t>2. Thực hành định dạng kí tự và bố trí hình ảnh trong văn bản</a:t>
            </a:r>
          </a:p>
        </p:txBody>
      </p:sp>
      <p:sp>
        <p:nvSpPr>
          <p:cNvPr id="14" name="TextBox 14"/>
          <p:cNvSpPr txBox="1"/>
          <p:nvPr/>
        </p:nvSpPr>
        <p:spPr>
          <a:xfrm>
            <a:off x="3982567" y="1796827"/>
            <a:ext cx="6866188" cy="547369"/>
          </a:xfrm>
          <a:prstGeom prst="rect">
            <a:avLst/>
          </a:prstGeom>
        </p:spPr>
        <p:txBody>
          <a:bodyPr lIns="0" tIns="0" rIns="0" bIns="0" rtlCol="0" anchor="t">
            <a:spAutoFit/>
          </a:bodyPr>
          <a:lstStyle/>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c) Định dạng các đầu mục</a:t>
            </a: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911656" y="1734820"/>
            <a:ext cx="14781015" cy="1158905"/>
            <a:chOff x="0" y="0"/>
            <a:chExt cx="4350296" cy="341085"/>
          </a:xfrm>
        </p:grpSpPr>
        <p:sp>
          <p:nvSpPr>
            <p:cNvPr id="6" name="Freeform 6"/>
            <p:cNvSpPr/>
            <p:nvPr/>
          </p:nvSpPr>
          <p:spPr>
            <a:xfrm>
              <a:off x="0" y="0"/>
              <a:ext cx="4350296" cy="341085"/>
            </a:xfrm>
            <a:custGeom>
              <a:avLst/>
              <a:gdLst/>
              <a:ahLst/>
              <a:cxnLst/>
              <a:rect l="l" t="t" r="r" b="b"/>
              <a:pathLst>
                <a:path w="4350296" h="341085">
                  <a:moveTo>
                    <a:pt x="4190276" y="0"/>
                  </a:moveTo>
                  <a:lnTo>
                    <a:pt x="160020" y="0"/>
                  </a:lnTo>
                  <a:lnTo>
                    <a:pt x="0" y="160020"/>
                  </a:lnTo>
                  <a:lnTo>
                    <a:pt x="0" y="181065"/>
                  </a:lnTo>
                  <a:lnTo>
                    <a:pt x="160020" y="341085"/>
                  </a:lnTo>
                  <a:lnTo>
                    <a:pt x="4190276" y="341085"/>
                  </a:lnTo>
                  <a:lnTo>
                    <a:pt x="4350296" y="181065"/>
                  </a:lnTo>
                  <a:lnTo>
                    <a:pt x="4350296" y="160020"/>
                  </a:lnTo>
                  <a:lnTo>
                    <a:pt x="4190276" y="0"/>
                  </a:lnTo>
                  <a:close/>
                </a:path>
              </a:pathLst>
            </a:custGeom>
            <a:solidFill>
              <a:srgbClr val="FFDC10"/>
            </a:solidFill>
          </p:spPr>
          <p:txBody>
            <a:bodyPr/>
            <a:lstStyle/>
            <a:p>
              <a:endParaRPr lang="en-US"/>
            </a:p>
          </p:txBody>
        </p:sp>
        <p:sp>
          <p:nvSpPr>
            <p:cNvPr id="7" name="TextBox 7"/>
            <p:cNvSpPr txBox="1"/>
            <p:nvPr/>
          </p:nvSpPr>
          <p:spPr>
            <a:xfrm>
              <a:off x="63500" y="6350"/>
              <a:ext cx="4223296" cy="271235"/>
            </a:xfrm>
            <a:prstGeom prst="rect">
              <a:avLst/>
            </a:prstGeom>
          </p:spPr>
          <p:txBody>
            <a:bodyPr lIns="50800" tIns="50800" rIns="50800" bIns="50800" rtlCol="0" anchor="ctr"/>
            <a:lstStyle/>
            <a:p>
              <a:pPr marL="0" lvl="0" indent="0" algn="just">
                <a:lnSpc>
                  <a:spcPts val="4199"/>
                </a:lnSpc>
                <a:spcBef>
                  <a:spcPct val="0"/>
                </a:spcBef>
              </a:pPr>
              <a:r>
                <a:rPr lang="en-US" sz="2999">
                  <a:solidFill>
                    <a:srgbClr val="000000"/>
                  </a:solidFill>
                  <a:latin typeface="DejaVu Serif Bold"/>
                  <a:ea typeface="DejaVu Serif Bold"/>
                  <a:cs typeface="DejaVu Serif Bold"/>
                  <a:sym typeface="DejaVu Serif Bold"/>
                </a:rPr>
                <a:t>Nhiệm vụ 1: Thay đổi vị trí của hình ảnh</a:t>
              </a:r>
            </a:p>
          </p:txBody>
        </p:sp>
      </p:grpSp>
      <p:grpSp>
        <p:nvGrpSpPr>
          <p:cNvPr id="8" name="Group 8"/>
          <p:cNvGrpSpPr/>
          <p:nvPr/>
        </p:nvGrpSpPr>
        <p:grpSpPr>
          <a:xfrm>
            <a:off x="0" y="3198337"/>
            <a:ext cx="3774273" cy="909507"/>
            <a:chOff x="0" y="0"/>
            <a:chExt cx="5032364" cy="1212677"/>
          </a:xfrm>
        </p:grpSpPr>
        <p:sp>
          <p:nvSpPr>
            <p:cNvPr id="9" name="Freeform 9"/>
            <p:cNvSpPr/>
            <p:nvPr/>
          </p:nvSpPr>
          <p:spPr>
            <a:xfrm>
              <a:off x="0" y="0"/>
              <a:ext cx="5032364" cy="1212677"/>
            </a:xfrm>
            <a:custGeom>
              <a:avLst/>
              <a:gdLst/>
              <a:ahLst/>
              <a:cxnLst/>
              <a:rect l="l" t="t" r="r" b="b"/>
              <a:pathLst>
                <a:path w="5032364" h="1212677">
                  <a:moveTo>
                    <a:pt x="0" y="0"/>
                  </a:moveTo>
                  <a:lnTo>
                    <a:pt x="5032364" y="0"/>
                  </a:lnTo>
                  <a:lnTo>
                    <a:pt x="5032364" y="1212677"/>
                  </a:lnTo>
                  <a:lnTo>
                    <a:pt x="0" y="1212677"/>
                  </a:lnTo>
                  <a:lnTo>
                    <a:pt x="0" y="0"/>
                  </a:lnTo>
                  <a:close/>
                </a:path>
              </a:pathLst>
            </a:custGeom>
            <a:blipFill>
              <a:blip r:embed="rId7"/>
              <a:stretch>
                <a:fillRect l="-820" r="-820"/>
              </a:stretch>
            </a:blipFill>
          </p:spPr>
          <p:txBody>
            <a:bodyPr/>
            <a:lstStyle/>
            <a:p>
              <a:endParaRPr lang="en-US"/>
            </a:p>
          </p:txBody>
        </p:sp>
        <p:sp>
          <p:nvSpPr>
            <p:cNvPr id="10" name="TextBox 10"/>
            <p:cNvSpPr txBox="1"/>
            <p:nvPr/>
          </p:nvSpPr>
          <p:spPr>
            <a:xfrm>
              <a:off x="469271" y="66549"/>
              <a:ext cx="4432207" cy="716430"/>
            </a:xfrm>
            <a:prstGeom prst="rect">
              <a:avLst/>
            </a:prstGeom>
          </p:spPr>
          <p:txBody>
            <a:bodyPr lIns="0" tIns="0" rIns="0" bIns="0" rtlCol="0" anchor="t">
              <a:spAutoFit/>
            </a:bodyPr>
            <a:lstStyle/>
            <a:p>
              <a:pPr algn="ctr">
                <a:lnSpc>
                  <a:spcPts val="4674"/>
                </a:lnSpc>
              </a:pPr>
              <a:r>
                <a:rPr lang="en-US" sz="3137">
                  <a:solidFill>
                    <a:srgbClr val="FFFFFF"/>
                  </a:solidFill>
                  <a:latin typeface="Bogart Heavy"/>
                  <a:ea typeface="Bogart Heavy"/>
                  <a:cs typeface="Bogart Heavy"/>
                  <a:sym typeface="Bogart Heavy"/>
                </a:rPr>
                <a:t>Hướng dẫn</a:t>
              </a:r>
            </a:p>
          </p:txBody>
        </p:sp>
      </p:grpSp>
      <p:sp>
        <p:nvSpPr>
          <p:cNvPr id="11" name="Freeform 11"/>
          <p:cNvSpPr/>
          <p:nvPr/>
        </p:nvSpPr>
        <p:spPr>
          <a:xfrm>
            <a:off x="9411971" y="4279294"/>
            <a:ext cx="8421947" cy="5222292"/>
          </a:xfrm>
          <a:custGeom>
            <a:avLst/>
            <a:gdLst/>
            <a:ahLst/>
            <a:cxnLst/>
            <a:rect l="l" t="t" r="r" b="b"/>
            <a:pathLst>
              <a:path w="8421947" h="5222292">
                <a:moveTo>
                  <a:pt x="0" y="0"/>
                </a:moveTo>
                <a:lnTo>
                  <a:pt x="8421947" y="0"/>
                </a:lnTo>
                <a:lnTo>
                  <a:pt x="8421947" y="5222293"/>
                </a:lnTo>
                <a:lnTo>
                  <a:pt x="0" y="5222293"/>
                </a:lnTo>
                <a:lnTo>
                  <a:pt x="0" y="0"/>
                </a:lnTo>
                <a:close/>
              </a:path>
            </a:pathLst>
          </a:custGeom>
          <a:blipFill>
            <a:blip r:embed="rId8"/>
            <a:stretch>
              <a:fillRect/>
            </a:stretch>
          </a:blipFill>
        </p:spPr>
        <p:txBody>
          <a:bodyPr/>
          <a:lstStyle/>
          <a:p>
            <a:endParaRPr lang="en-US"/>
          </a:p>
        </p:txBody>
      </p:sp>
      <p:sp>
        <p:nvSpPr>
          <p:cNvPr id="12" name="TextBox 12"/>
          <p:cNvSpPr txBox="1"/>
          <p:nvPr/>
        </p:nvSpPr>
        <p:spPr>
          <a:xfrm>
            <a:off x="849366" y="981075"/>
            <a:ext cx="15585054" cy="582295"/>
          </a:xfrm>
          <a:prstGeom prst="rect">
            <a:avLst/>
          </a:prstGeom>
        </p:spPr>
        <p:txBody>
          <a:bodyPr lIns="0" tIns="0" rIns="0" bIns="0" rtlCol="0" anchor="t">
            <a:spAutoFit/>
          </a:bodyPr>
          <a:lstStyle/>
          <a:p>
            <a:pPr algn="just">
              <a:lnSpc>
                <a:spcPts val="4550"/>
              </a:lnSpc>
              <a:spcBef>
                <a:spcPct val="0"/>
              </a:spcBef>
            </a:pPr>
            <a:r>
              <a:rPr lang="en-US" sz="3500">
                <a:solidFill>
                  <a:srgbClr val="F41B3E"/>
                </a:solidFill>
                <a:latin typeface="DejaVu Serif Bold"/>
                <a:ea typeface="DejaVu Serif Bold"/>
                <a:cs typeface="DejaVu Serif Bold"/>
                <a:sym typeface="DejaVu Serif Bold"/>
              </a:rPr>
              <a:t>2. Thực hành định dạng kí tự và bố trí hình ảnh trong văn bản</a:t>
            </a:r>
          </a:p>
        </p:txBody>
      </p:sp>
      <p:sp>
        <p:nvSpPr>
          <p:cNvPr id="14" name="TextBox 14"/>
          <p:cNvSpPr txBox="1"/>
          <p:nvPr/>
        </p:nvSpPr>
        <p:spPr>
          <a:xfrm>
            <a:off x="4023794" y="2998500"/>
            <a:ext cx="12947072" cy="1109344"/>
          </a:xfrm>
          <a:prstGeom prst="rect">
            <a:avLst/>
          </a:prstGeom>
        </p:spPr>
        <p:txBody>
          <a:bodyPr lIns="0" tIns="0" rIns="0" bIns="0" rtlCol="0" anchor="t">
            <a:spAutoFit/>
          </a:bodyPr>
          <a:lstStyle/>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Thực hiện các bước sau để di chuyển hình ảnh đến vị trí như minh họa trong Hình 36</a:t>
            </a:r>
          </a:p>
        </p:txBody>
      </p:sp>
      <p:grpSp>
        <p:nvGrpSpPr>
          <p:cNvPr id="15" name="Group 15"/>
          <p:cNvGrpSpPr/>
          <p:nvPr/>
        </p:nvGrpSpPr>
        <p:grpSpPr>
          <a:xfrm>
            <a:off x="643685" y="4279294"/>
            <a:ext cx="8500315" cy="5791200"/>
            <a:chOff x="0" y="0"/>
            <a:chExt cx="11333754" cy="7721600"/>
          </a:xfrm>
        </p:grpSpPr>
        <p:sp>
          <p:nvSpPr>
            <p:cNvPr id="16" name="Freeform 16"/>
            <p:cNvSpPr/>
            <p:nvPr/>
          </p:nvSpPr>
          <p:spPr>
            <a:xfrm>
              <a:off x="4976516" y="2748488"/>
              <a:ext cx="1000743" cy="786298"/>
            </a:xfrm>
            <a:custGeom>
              <a:avLst/>
              <a:gdLst/>
              <a:ahLst/>
              <a:cxnLst/>
              <a:rect l="l" t="t" r="r" b="b"/>
              <a:pathLst>
                <a:path w="1000743" h="786298">
                  <a:moveTo>
                    <a:pt x="0" y="0"/>
                  </a:moveTo>
                  <a:lnTo>
                    <a:pt x="1000744" y="0"/>
                  </a:lnTo>
                  <a:lnTo>
                    <a:pt x="1000744" y="786299"/>
                  </a:lnTo>
                  <a:lnTo>
                    <a:pt x="0" y="786299"/>
                  </a:lnTo>
                  <a:lnTo>
                    <a:pt x="0" y="0"/>
                  </a:lnTo>
                  <a:close/>
                </a:path>
              </a:pathLst>
            </a:custGeom>
            <a:blipFill>
              <a:blip r:embed="rId9"/>
              <a:stretch>
                <a:fillRect/>
              </a:stretch>
            </a:blipFill>
            <a:ln cap="sq">
              <a:noFill/>
              <a:prstDash val="solid"/>
              <a:miter/>
            </a:ln>
          </p:spPr>
          <p:txBody>
            <a:bodyPr/>
            <a:lstStyle/>
            <a:p>
              <a:endParaRPr lang="en-US"/>
            </a:p>
          </p:txBody>
        </p:sp>
        <p:sp>
          <p:nvSpPr>
            <p:cNvPr id="17" name="TextBox 17"/>
            <p:cNvSpPr txBox="1"/>
            <p:nvPr/>
          </p:nvSpPr>
          <p:spPr>
            <a:xfrm>
              <a:off x="0" y="-66675"/>
              <a:ext cx="11333754" cy="7788275"/>
            </a:xfrm>
            <a:prstGeom prst="rect">
              <a:avLst/>
            </a:prstGeom>
          </p:spPr>
          <p:txBody>
            <a:bodyPr lIns="0" tIns="0" rIns="0" bIns="0" rtlCol="0" anchor="t">
              <a:spAutoFit/>
            </a:bodyPr>
            <a:lstStyle/>
            <a:p>
              <a:pPr marL="0" lvl="0" indent="0" algn="just">
                <a:lnSpc>
                  <a:spcPts val="4200"/>
                </a:lnSpc>
                <a:spcBef>
                  <a:spcPct val="0"/>
                </a:spcBef>
              </a:pPr>
              <a:r>
                <a:rPr lang="en-US" sz="3000" u="none" strike="noStrike" dirty="0" err="1">
                  <a:solidFill>
                    <a:srgbClr val="F48117"/>
                  </a:solidFill>
                  <a:latin typeface="DejaVu Serif Bold"/>
                  <a:ea typeface="DejaVu Serif Bold"/>
                  <a:cs typeface="DejaVu Serif Bold"/>
                  <a:sym typeface="DejaVu Serif Bold"/>
                </a:rPr>
                <a:t>Bước</a:t>
              </a:r>
              <a:r>
                <a:rPr lang="en-US" sz="3000" u="none" strike="noStrike" dirty="0">
                  <a:solidFill>
                    <a:srgbClr val="F48117"/>
                  </a:solidFill>
                  <a:latin typeface="DejaVu Serif Bold"/>
                  <a:ea typeface="DejaVu Serif Bold"/>
                  <a:cs typeface="DejaVu Serif Bold"/>
                  <a:sym typeface="DejaVu Serif Bold"/>
                </a:rPr>
                <a:t> 1:</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Chọn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hình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ảnh</a:t>
              </a:r>
              <a:r>
                <a:rPr lang="en-US" sz="3000" u="none" strike="noStrike" dirty="0">
                  <a:solidFill>
                    <a:srgbClr val="000000"/>
                  </a:solidFill>
                  <a:latin typeface="DejaVu Serif Bold"/>
                  <a:ea typeface="DejaVu Serif Bold"/>
                  <a:cs typeface="DejaVu Serif Bold"/>
                  <a:sym typeface="DejaVu Serif Bold"/>
                </a:rPr>
                <a:t>. Khi </a:t>
              </a:r>
              <a:r>
                <a:rPr lang="en-US" sz="3000" u="none" strike="noStrike" dirty="0" err="1">
                  <a:solidFill>
                    <a:srgbClr val="000000"/>
                  </a:solidFill>
                  <a:latin typeface="DejaVu Serif Bold"/>
                  <a:ea typeface="DejaVu Serif Bold"/>
                  <a:cs typeface="DejaVu Serif Bold"/>
                  <a:sym typeface="DejaVu Serif Bold"/>
                </a:rPr>
                <a:t>đó</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nút</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lệnh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xuất</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hiện</a:t>
              </a:r>
              <a:r>
                <a:rPr lang="en-US" sz="3000" u="none" strike="noStrike" dirty="0">
                  <a:solidFill>
                    <a:srgbClr val="000000"/>
                  </a:solidFill>
                  <a:latin typeface="DejaVu Serif Bold"/>
                  <a:ea typeface="DejaVu Serif Bold"/>
                  <a:cs typeface="DejaVu Serif Bold"/>
                  <a:sym typeface="DejaVu Serif Bold"/>
                </a:rPr>
                <a:t> ở </a:t>
              </a:r>
              <a:r>
                <a:rPr lang="en-US" sz="3000" u="none" strike="noStrike" dirty="0" err="1">
                  <a:solidFill>
                    <a:srgbClr val="000000"/>
                  </a:solidFill>
                  <a:latin typeface="DejaVu Serif Bold"/>
                  <a:ea typeface="DejaVu Serif Bold"/>
                  <a:cs typeface="DejaVu Serif Bold"/>
                  <a:sym typeface="DejaVu Serif Bold"/>
                </a:rPr>
                <a:t>bên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cạnh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hình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ảnh</a:t>
              </a:r>
              <a:r>
                <a:rPr lang="en-US" sz="3000" u="none" strike="noStrike" dirty="0">
                  <a:solidFill>
                    <a:srgbClr val="000000"/>
                  </a:solidFill>
                  <a:latin typeface="DejaVu Serif Bold"/>
                  <a:ea typeface="DejaVu Serif Bold"/>
                  <a:cs typeface="DejaVu Serif Bold"/>
                  <a:sym typeface="DejaVu Serif Bold"/>
                </a:rPr>
                <a:t>.</a:t>
              </a:r>
            </a:p>
            <a:p>
              <a:pPr marL="0" lvl="0" indent="0" algn="just">
                <a:lnSpc>
                  <a:spcPts val="4200"/>
                </a:lnSpc>
                <a:spcBef>
                  <a:spcPct val="0"/>
                </a:spcBef>
              </a:pPr>
              <a:endParaRPr lang="en-US" sz="3000" u="none" strike="noStrike" dirty="0">
                <a:solidFill>
                  <a:srgbClr val="000000"/>
                </a:solidFill>
                <a:latin typeface="DejaVu Serif Bold"/>
                <a:ea typeface="DejaVu Serif Bold"/>
                <a:cs typeface="DejaVu Serif Bold"/>
                <a:sym typeface="DejaVu Serif Bold"/>
              </a:endParaRPr>
            </a:p>
            <a:p>
              <a:pPr marL="0" lvl="0" indent="0" algn="just">
                <a:lnSpc>
                  <a:spcPts val="4200"/>
                </a:lnSpc>
                <a:spcBef>
                  <a:spcPct val="0"/>
                </a:spcBef>
              </a:pPr>
              <a:r>
                <a:rPr lang="en-US" sz="3000" u="none" strike="noStrike" dirty="0" err="1">
                  <a:solidFill>
                    <a:srgbClr val="F48117"/>
                  </a:solidFill>
                  <a:latin typeface="DejaVu Serif Bold"/>
                  <a:ea typeface="DejaVu Serif Bold"/>
                  <a:cs typeface="DejaVu Serif Bold"/>
                  <a:sym typeface="DejaVu Serif Bold"/>
                </a:rPr>
                <a:t>Bước</a:t>
              </a:r>
              <a:r>
                <a:rPr lang="en-US" sz="3000" u="none" strike="noStrike" dirty="0">
                  <a:solidFill>
                    <a:srgbClr val="F48117"/>
                  </a:solidFill>
                  <a:latin typeface="DejaVu Serif Bold"/>
                  <a:ea typeface="DejaVu Serif Bold"/>
                  <a:cs typeface="DejaVu Serif Bold"/>
                  <a:sym typeface="DejaVu Serif Bold"/>
                </a:rPr>
                <a:t> 2:</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Nháy</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chuột</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vào</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nút</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lệnh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và</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chọn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cách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bố</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trí</a:t>
              </a:r>
              <a:r>
                <a:rPr lang="en-US" sz="3000" u="none" strike="noStrike" dirty="0">
                  <a:solidFill>
                    <a:srgbClr val="000000"/>
                  </a:solidFill>
                  <a:latin typeface="DejaVu Serif Bold"/>
                  <a:ea typeface="DejaVu Serif Bold"/>
                  <a:cs typeface="DejaVu Serif Bold"/>
                  <a:sym typeface="DejaVu Serif Bold"/>
                </a:rPr>
                <a:t>      (Square - </a:t>
              </a:r>
              <a:r>
                <a:rPr lang="en-US" sz="3000" u="none" strike="noStrike" dirty="0" err="1">
                  <a:solidFill>
                    <a:srgbClr val="000000"/>
                  </a:solidFill>
                  <a:latin typeface="DejaVu Serif Bold"/>
                  <a:ea typeface="DejaVu Serif Bold"/>
                  <a:cs typeface="DejaVu Serif Bold"/>
                  <a:sym typeface="DejaVu Serif Bold"/>
                </a:rPr>
                <a:t>văn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bản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dàn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xung</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quanh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hình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ảnh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như</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minh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hoạ</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trong</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Hình</a:t>
              </a:r>
              <a:r>
                <a:rPr lang="en-US" sz="3000" u="none" strike="noStrike" dirty="0">
                  <a:solidFill>
                    <a:srgbClr val="000000"/>
                  </a:solidFill>
                  <a:latin typeface="DejaVu Serif Bold"/>
                  <a:ea typeface="DejaVu Serif Bold"/>
                  <a:cs typeface="DejaVu Serif Bold"/>
                  <a:sym typeface="DejaVu Serif Bold"/>
                </a:rPr>
                <a:t> 33.</a:t>
              </a:r>
            </a:p>
            <a:p>
              <a:pPr marL="0" lvl="0" indent="0" algn="just">
                <a:lnSpc>
                  <a:spcPts val="4200"/>
                </a:lnSpc>
                <a:spcBef>
                  <a:spcPct val="0"/>
                </a:spcBef>
              </a:pPr>
              <a:endParaRPr lang="en-US" sz="3000" u="none" strike="noStrike" dirty="0">
                <a:solidFill>
                  <a:srgbClr val="000000"/>
                </a:solidFill>
                <a:latin typeface="DejaVu Serif Bold"/>
                <a:ea typeface="DejaVu Serif Bold"/>
                <a:cs typeface="DejaVu Serif Bold"/>
                <a:sym typeface="DejaVu Serif Bold"/>
              </a:endParaRPr>
            </a:p>
            <a:p>
              <a:pPr marL="0" lvl="0" indent="0" algn="just">
                <a:lnSpc>
                  <a:spcPts val="4200"/>
                </a:lnSpc>
                <a:spcBef>
                  <a:spcPct val="0"/>
                </a:spcBef>
              </a:pPr>
              <a:r>
                <a:rPr lang="en-US" sz="3000" u="none" strike="noStrike" dirty="0" err="1">
                  <a:solidFill>
                    <a:srgbClr val="F48117"/>
                  </a:solidFill>
                  <a:latin typeface="DejaVu Serif Bold"/>
                  <a:ea typeface="DejaVu Serif Bold"/>
                  <a:cs typeface="DejaVu Serif Bold"/>
                  <a:sym typeface="DejaVu Serif Bold"/>
                </a:rPr>
                <a:t>Bước</a:t>
              </a:r>
              <a:r>
                <a:rPr lang="en-US" sz="3000" u="none" strike="noStrike" dirty="0">
                  <a:solidFill>
                    <a:srgbClr val="F48117"/>
                  </a:solidFill>
                  <a:latin typeface="DejaVu Serif Bold"/>
                  <a:ea typeface="DejaVu Serif Bold"/>
                  <a:cs typeface="DejaVu Serif Bold"/>
                  <a:sym typeface="DejaVu Serif Bold"/>
                </a:rPr>
                <a:t> 3:</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Nháy</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chuột</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vào</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hình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ảnh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nhấn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giữ</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và</a:t>
              </a:r>
              <a:r>
                <a:rPr lang="en-US" sz="3000" u="none" strike="noStrike" dirty="0">
                  <a:solidFill>
                    <a:srgbClr val="000000"/>
                  </a:solidFill>
                  <a:latin typeface="DejaVu Serif Bold"/>
                  <a:ea typeface="DejaVu Serif Bold"/>
                  <a:cs typeface="DejaVu Serif Bold"/>
                  <a:sym typeface="DejaVu Serif Bold"/>
                </a:rPr>
                <a:t> di </a:t>
              </a:r>
              <a:r>
                <a:rPr lang="en-US" sz="3000" u="none" strike="noStrike" dirty="0" err="1">
                  <a:solidFill>
                    <a:srgbClr val="000000"/>
                  </a:solidFill>
                  <a:latin typeface="DejaVu Serif Bold"/>
                  <a:ea typeface="DejaVu Serif Bold"/>
                  <a:cs typeface="DejaVu Serif Bold"/>
                  <a:sym typeface="DejaVu Serif Bold"/>
                </a:rPr>
                <a:t>chuyển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chuột</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để</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đưa</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ảnh</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đến</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vị</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trí</a:t>
              </a:r>
              <a:r>
                <a:rPr lang="en-US" sz="3000" u="none" strike="noStrike" dirty="0">
                  <a:solidFill>
                    <a:srgbClr val="000000"/>
                  </a:solidFill>
                  <a:latin typeface="DejaVu Serif Bold"/>
                  <a:ea typeface="DejaVu Serif Bold"/>
                  <a:cs typeface="DejaVu Serif Bold"/>
                  <a:sym typeface="DejaVu Serif Bold"/>
                </a:rPr>
                <a:t> </a:t>
              </a:r>
              <a:r>
                <a:rPr lang="en-US" sz="3000" u="none" strike="noStrike" dirty="0" err="1">
                  <a:solidFill>
                    <a:srgbClr val="000000"/>
                  </a:solidFill>
                  <a:latin typeface="DejaVu Serif Bold"/>
                  <a:ea typeface="DejaVu Serif Bold"/>
                  <a:cs typeface="DejaVu Serif Bold"/>
                  <a:sym typeface="DejaVu Serif Bold"/>
                </a:rPr>
                <a:t>mới</a:t>
              </a:r>
              <a:r>
                <a:rPr lang="en-US" sz="3000" u="none" strike="noStrike" dirty="0">
                  <a:solidFill>
                    <a:srgbClr val="000000"/>
                  </a:solidFill>
                  <a:latin typeface="DejaVu Serif Bold"/>
                  <a:ea typeface="DejaVu Serif Bold"/>
                  <a:cs typeface="DejaVu Serif Bold"/>
                  <a:sym typeface="DejaVu Serif Bold"/>
                </a:rPr>
                <a:t>.</a:t>
              </a:r>
            </a:p>
          </p:txBody>
        </p:sp>
        <p:sp>
          <p:nvSpPr>
            <p:cNvPr id="18" name="Freeform 18"/>
            <p:cNvSpPr/>
            <p:nvPr/>
          </p:nvSpPr>
          <p:spPr>
            <a:xfrm>
              <a:off x="1295191" y="613379"/>
              <a:ext cx="1000743" cy="786298"/>
            </a:xfrm>
            <a:custGeom>
              <a:avLst/>
              <a:gdLst/>
              <a:ahLst/>
              <a:cxnLst/>
              <a:rect l="l" t="t" r="r" b="b"/>
              <a:pathLst>
                <a:path w="1000743" h="786298">
                  <a:moveTo>
                    <a:pt x="0" y="0"/>
                  </a:moveTo>
                  <a:lnTo>
                    <a:pt x="1000743" y="0"/>
                  </a:lnTo>
                  <a:lnTo>
                    <a:pt x="1000743" y="786298"/>
                  </a:lnTo>
                  <a:lnTo>
                    <a:pt x="0" y="786298"/>
                  </a:lnTo>
                  <a:lnTo>
                    <a:pt x="0" y="0"/>
                  </a:lnTo>
                  <a:close/>
                </a:path>
              </a:pathLst>
            </a:custGeom>
            <a:blipFill>
              <a:blip r:embed="rId9"/>
              <a:stretch>
                <a:fillRect/>
              </a:stretch>
            </a:blipFill>
            <a:ln cap="sq">
              <a:noFill/>
              <a:prstDash val="solid"/>
              <a:miter/>
            </a:ln>
          </p:spPr>
          <p:txBody>
            <a:bodyPr/>
            <a:lstStyle/>
            <a:p>
              <a:endParaRPr lang="en-US"/>
            </a:p>
          </p:txBody>
        </p:sp>
        <p:sp>
          <p:nvSpPr>
            <p:cNvPr id="19" name="Freeform 19"/>
            <p:cNvSpPr/>
            <p:nvPr/>
          </p:nvSpPr>
          <p:spPr>
            <a:xfrm>
              <a:off x="9685533" y="1962190"/>
              <a:ext cx="1000743" cy="786298"/>
            </a:xfrm>
            <a:custGeom>
              <a:avLst/>
              <a:gdLst/>
              <a:ahLst/>
              <a:cxnLst/>
              <a:rect l="l" t="t" r="r" b="b"/>
              <a:pathLst>
                <a:path w="1000743" h="786298">
                  <a:moveTo>
                    <a:pt x="0" y="0"/>
                  </a:moveTo>
                  <a:lnTo>
                    <a:pt x="1000744" y="0"/>
                  </a:lnTo>
                  <a:lnTo>
                    <a:pt x="1000744" y="786298"/>
                  </a:lnTo>
                  <a:lnTo>
                    <a:pt x="0" y="786298"/>
                  </a:lnTo>
                  <a:lnTo>
                    <a:pt x="0" y="0"/>
                  </a:lnTo>
                  <a:close/>
                </a:path>
              </a:pathLst>
            </a:custGeom>
            <a:blipFill>
              <a:blip r:embed="rId9"/>
              <a:stretch>
                <a:fillRect/>
              </a:stretch>
            </a:blipFill>
            <a:ln cap="sq">
              <a:noFill/>
              <a:prstDash val="solid"/>
              <a:miter/>
            </a:ln>
          </p:spPr>
          <p:txBody>
            <a:bodyPr/>
            <a:lstStyle/>
            <a:p>
              <a:endParaRPr lang="en-US"/>
            </a:p>
          </p:txBody>
        </p:sp>
      </p:grpSp>
    </p:spTree>
  </p:cSld>
  <p:clrMapOvr>
    <a:masterClrMapping/>
  </p:clrMapOvr>
  <p:transition spd="slow">
    <p:randomBar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1091200" y="555971"/>
            <a:ext cx="3918837" cy="1037046"/>
            <a:chOff x="0" y="0"/>
            <a:chExt cx="4856072" cy="1217629"/>
          </a:xfrm>
        </p:grpSpPr>
        <p:sp>
          <p:nvSpPr>
            <p:cNvPr id="6" name="TextBox 6"/>
            <p:cNvSpPr txBox="1"/>
            <p:nvPr/>
          </p:nvSpPr>
          <p:spPr>
            <a:xfrm>
              <a:off x="1645444" y="448622"/>
              <a:ext cx="3210628" cy="769006"/>
            </a:xfrm>
            <a:prstGeom prst="rect">
              <a:avLst/>
            </a:prstGeom>
          </p:spPr>
          <p:txBody>
            <a:bodyPr lIns="0" tIns="0" rIns="0" bIns="0" rtlCol="0" anchor="t">
              <a:spAutoFit/>
            </a:bodyPr>
            <a:lstStyle/>
            <a:p>
              <a:pPr algn="just">
                <a:lnSpc>
                  <a:spcPts val="4880"/>
                </a:lnSpc>
              </a:pPr>
              <a:r>
                <a:rPr lang="en-US" sz="3486" dirty="0">
                  <a:solidFill>
                    <a:srgbClr val="E61F93"/>
                  </a:solidFill>
                  <a:latin typeface="Paytone One"/>
                  <a:ea typeface="Paytone One"/>
                  <a:cs typeface="Paytone One"/>
                  <a:sym typeface="Paytone One"/>
                </a:rPr>
                <a:t>LUYỆN TẬP</a:t>
              </a:r>
            </a:p>
          </p:txBody>
        </p:sp>
        <p:sp>
          <p:nvSpPr>
            <p:cNvPr id="7" name="Freeform 7"/>
            <p:cNvSpPr/>
            <p:nvPr/>
          </p:nvSpPr>
          <p:spPr>
            <a:xfrm>
              <a:off x="0" y="0"/>
              <a:ext cx="1645444" cy="1217629"/>
            </a:xfrm>
            <a:custGeom>
              <a:avLst/>
              <a:gdLst/>
              <a:ahLst/>
              <a:cxnLst/>
              <a:rect l="l" t="t" r="r" b="b"/>
              <a:pathLst>
                <a:path w="1645444" h="1217629">
                  <a:moveTo>
                    <a:pt x="0" y="0"/>
                  </a:moveTo>
                  <a:lnTo>
                    <a:pt x="1645444" y="0"/>
                  </a:lnTo>
                  <a:lnTo>
                    <a:pt x="1645444" y="1217629"/>
                  </a:lnTo>
                  <a:lnTo>
                    <a:pt x="0" y="1217629"/>
                  </a:lnTo>
                  <a:lnTo>
                    <a:pt x="0" y="0"/>
                  </a:lnTo>
                  <a:close/>
                </a:path>
              </a:pathLst>
            </a:custGeom>
            <a:blipFill>
              <a:blip r:embed="rId7"/>
              <a:stretch>
                <a:fillRect/>
              </a:stretch>
            </a:blipFill>
          </p:spPr>
          <p:txBody>
            <a:bodyPr/>
            <a:lstStyle/>
            <a:p>
              <a:endParaRPr lang="en-US"/>
            </a:p>
          </p:txBody>
        </p:sp>
      </p:grpSp>
      <p:sp>
        <p:nvSpPr>
          <p:cNvPr id="8" name="Freeform 8"/>
          <p:cNvSpPr/>
          <p:nvPr/>
        </p:nvSpPr>
        <p:spPr>
          <a:xfrm>
            <a:off x="2176152" y="3371426"/>
            <a:ext cx="14258268" cy="5668950"/>
          </a:xfrm>
          <a:custGeom>
            <a:avLst/>
            <a:gdLst/>
            <a:ahLst/>
            <a:cxnLst/>
            <a:rect l="l" t="t" r="r" b="b"/>
            <a:pathLst>
              <a:path w="14258268" h="5668950">
                <a:moveTo>
                  <a:pt x="0" y="0"/>
                </a:moveTo>
                <a:lnTo>
                  <a:pt x="14258268" y="0"/>
                </a:lnTo>
                <a:lnTo>
                  <a:pt x="14258268" y="5668950"/>
                </a:lnTo>
                <a:lnTo>
                  <a:pt x="0" y="5668950"/>
                </a:lnTo>
                <a:lnTo>
                  <a:pt x="0" y="0"/>
                </a:lnTo>
                <a:close/>
              </a:path>
            </a:pathLst>
          </a:custGeom>
          <a:blipFill>
            <a:blip r:embed="rId8"/>
            <a:stretch>
              <a:fillRect/>
            </a:stretch>
          </a:blipFill>
          <a:ln w="38100" cap="sq">
            <a:solidFill>
              <a:srgbClr val="000000"/>
            </a:solidFill>
            <a:prstDash val="lgDash"/>
            <a:miter/>
          </a:ln>
        </p:spPr>
        <p:txBody>
          <a:bodyPr/>
          <a:lstStyle/>
          <a:p>
            <a:endParaRPr lang="en-US"/>
          </a:p>
        </p:txBody>
      </p:sp>
      <p:sp>
        <p:nvSpPr>
          <p:cNvPr id="10" name="TextBox 10"/>
          <p:cNvSpPr txBox="1"/>
          <p:nvPr/>
        </p:nvSpPr>
        <p:spPr>
          <a:xfrm>
            <a:off x="1785614" y="1649058"/>
            <a:ext cx="14648806" cy="1154430"/>
          </a:xfrm>
          <a:prstGeom prst="rect">
            <a:avLst/>
          </a:prstGeom>
        </p:spPr>
        <p:txBody>
          <a:bodyPr wrap="square" lIns="0" tIns="0" rIns="0" bIns="0" rtlCol="0" anchor="t">
            <a:spAutoFit/>
          </a:bodyPr>
          <a:lstStyle/>
          <a:p>
            <a:pPr marL="0" lvl="0" indent="0" algn="just">
              <a:lnSpc>
                <a:spcPts val="4619"/>
              </a:lnSpc>
              <a:spcBef>
                <a:spcPct val="0"/>
              </a:spcBef>
            </a:pPr>
            <a:r>
              <a:rPr lang="en-US" sz="3600" dirty="0" err="1">
                <a:solidFill>
                  <a:srgbClr val="000000"/>
                </a:solidFill>
                <a:latin typeface="Crimson Pro Bold"/>
                <a:ea typeface="Crimson Pro Bold"/>
                <a:cs typeface="Crimson Pro Bold"/>
                <a:sym typeface="Crimson Pro Bold"/>
              </a:rPr>
              <a:t>Lớp</a:t>
            </a:r>
            <a:r>
              <a:rPr lang="en-US" sz="3600" dirty="0">
                <a:solidFill>
                  <a:srgbClr val="000000"/>
                </a:solidFill>
                <a:latin typeface="Crimson Pro Bold"/>
                <a:ea typeface="Crimson Pro Bold"/>
                <a:cs typeface="Crimson Pro Bold"/>
                <a:sym typeface="Crimson Pro Bold"/>
              </a:rPr>
              <a:t> 5A </a:t>
            </a:r>
            <a:r>
              <a:rPr lang="en-US" sz="3600" dirty="0" err="1">
                <a:solidFill>
                  <a:srgbClr val="000000"/>
                </a:solidFill>
                <a:latin typeface="Crimson Pro Bold"/>
                <a:ea typeface="Crimson Pro Bold"/>
                <a:cs typeface="Crimson Pro Bold"/>
                <a:sym typeface="Crimson Pro Bold"/>
              </a:rPr>
              <a:t>của</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các</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bạn</a:t>
            </a:r>
            <a:r>
              <a:rPr lang="en-US" sz="3600" dirty="0">
                <a:solidFill>
                  <a:srgbClr val="000000"/>
                </a:solidFill>
                <a:latin typeface="Crimson Pro Bold"/>
                <a:ea typeface="Crimson Pro Bold"/>
                <a:cs typeface="Crimson Pro Bold"/>
                <a:sym typeface="Crimson Pro Bold"/>
              </a:rPr>
              <a:t> An, Minh, Khoa </a:t>
            </a:r>
            <a:r>
              <a:rPr lang="en-US" sz="3600" dirty="0" err="1">
                <a:solidFill>
                  <a:srgbClr val="000000"/>
                </a:solidFill>
                <a:latin typeface="Crimson Pro Bold"/>
                <a:ea typeface="Crimson Pro Bold"/>
                <a:cs typeface="Crimson Pro Bold"/>
                <a:sym typeface="Crimson Pro Bold"/>
              </a:rPr>
              <a:t>chuẩn</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bị</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đi</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tham</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quan</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Hình</a:t>
            </a:r>
            <a:r>
              <a:rPr lang="en-US" sz="3600" dirty="0">
                <a:solidFill>
                  <a:srgbClr val="000000"/>
                </a:solidFill>
                <a:latin typeface="Crimson Pro Bold"/>
                <a:ea typeface="Crimson Pro Bold"/>
                <a:cs typeface="Crimson Pro Bold"/>
                <a:sym typeface="Crimson Pro Bold"/>
              </a:rPr>
              <a:t> 37 </a:t>
            </a:r>
            <a:r>
              <a:rPr lang="en-US" sz="3600" dirty="0" err="1">
                <a:solidFill>
                  <a:srgbClr val="000000"/>
                </a:solidFill>
                <a:latin typeface="Crimson Pro Bold"/>
                <a:ea typeface="Crimson Pro Bold"/>
                <a:cs typeface="Crimson Pro Bold"/>
                <a:sym typeface="Crimson Pro Bold"/>
              </a:rPr>
              <a:t>là</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văn</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bản</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trình</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bày</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lịch</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trình</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chuyến</a:t>
            </a:r>
            <a:r>
              <a:rPr lang="en-US" sz="3600" dirty="0">
                <a:solidFill>
                  <a:srgbClr val="000000"/>
                </a:solidFill>
                <a:latin typeface="Crimson Pro Bold"/>
                <a:ea typeface="Crimson Pro Bold"/>
                <a:cs typeface="Crimson Pro Bold"/>
                <a:sym typeface="Crimson Pro Bold"/>
              </a:rPr>
              <a:t> </a:t>
            </a:r>
            <a:r>
              <a:rPr lang="en-US" sz="3600" dirty="0" err="1">
                <a:solidFill>
                  <a:srgbClr val="000000"/>
                </a:solidFill>
                <a:latin typeface="Crimson Pro Bold"/>
                <a:ea typeface="Crimson Pro Bold"/>
                <a:cs typeface="Crimson Pro Bold"/>
                <a:sym typeface="Crimson Pro Bold"/>
              </a:rPr>
              <a:t>đi</a:t>
            </a:r>
            <a:r>
              <a:rPr lang="en-US" sz="3600" dirty="0">
                <a:solidFill>
                  <a:srgbClr val="000000"/>
                </a:solidFill>
                <a:latin typeface="Crimson Pro Bold"/>
                <a:ea typeface="Crimson Pro Bold"/>
                <a:cs typeface="Crimson Pro Bold"/>
                <a:sym typeface="Crimson Pro Bold"/>
              </a:rPr>
              <a:t>.</a:t>
            </a:r>
          </a:p>
        </p:txBody>
      </p:sp>
      <p:sp>
        <p:nvSpPr>
          <p:cNvPr id="11" name="TextBox 11"/>
          <p:cNvSpPr txBox="1"/>
          <p:nvPr/>
        </p:nvSpPr>
        <p:spPr>
          <a:xfrm>
            <a:off x="6589349" y="9191625"/>
            <a:ext cx="5459373" cy="441323"/>
          </a:xfrm>
          <a:prstGeom prst="rect">
            <a:avLst/>
          </a:prstGeom>
        </p:spPr>
        <p:txBody>
          <a:bodyPr lIns="0" tIns="0" rIns="0" bIns="0" rtlCol="0" anchor="t">
            <a:spAutoFit/>
          </a:bodyPr>
          <a:lstStyle/>
          <a:p>
            <a:pPr marL="0" lvl="0" indent="0" algn="just">
              <a:lnSpc>
                <a:spcPts val="3500"/>
              </a:lnSpc>
              <a:spcBef>
                <a:spcPct val="0"/>
              </a:spcBef>
            </a:pPr>
            <a:r>
              <a:rPr lang="en-US" sz="2500" u="none" strike="noStrike">
                <a:solidFill>
                  <a:srgbClr val="000000"/>
                </a:solidFill>
                <a:latin typeface="DejaVu Serif Bold"/>
                <a:ea typeface="DejaVu Serif Bold"/>
                <a:cs typeface="DejaVu Serif Bold"/>
                <a:sym typeface="DejaVu Serif Bold"/>
              </a:rPr>
              <a:t>Hình 37. Lịch trình tham quan</a:t>
            </a:r>
          </a:p>
        </p:txBody>
      </p:sp>
      <p:sp>
        <p:nvSpPr>
          <p:cNvPr id="12" name="Freeform 12"/>
          <p:cNvSpPr/>
          <p:nvPr/>
        </p:nvSpPr>
        <p:spPr>
          <a:xfrm>
            <a:off x="0" y="9258300"/>
            <a:ext cx="1476887" cy="1048590"/>
          </a:xfrm>
          <a:custGeom>
            <a:avLst/>
            <a:gdLst/>
            <a:ahLst/>
            <a:cxnLst/>
            <a:rect l="l" t="t" r="r" b="b"/>
            <a:pathLst>
              <a:path w="1476887" h="1048590">
                <a:moveTo>
                  <a:pt x="0" y="0"/>
                </a:moveTo>
                <a:lnTo>
                  <a:pt x="1476887" y="0"/>
                </a:lnTo>
                <a:lnTo>
                  <a:pt x="1476887" y="1048590"/>
                </a:lnTo>
                <a:lnTo>
                  <a:pt x="0" y="1048590"/>
                </a:lnTo>
                <a:lnTo>
                  <a:pt x="0" y="0"/>
                </a:lnTo>
                <a:close/>
              </a:path>
            </a:pathLst>
          </a:custGeom>
          <a:blipFill>
            <a:blip r:embed="rId9"/>
            <a:stretch>
              <a:fillRect/>
            </a:stretch>
          </a:blipFill>
        </p:spPr>
        <p:txBody>
          <a:bodyPr/>
          <a:lstStyle/>
          <a:p>
            <a:endParaRPr lang="en-US"/>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1121680" y="502974"/>
            <a:ext cx="3918837" cy="1048590"/>
            <a:chOff x="0" y="0"/>
            <a:chExt cx="4856072" cy="1217629"/>
          </a:xfrm>
        </p:grpSpPr>
        <p:sp>
          <p:nvSpPr>
            <p:cNvPr id="6" name="TextBox 6"/>
            <p:cNvSpPr txBox="1"/>
            <p:nvPr/>
          </p:nvSpPr>
          <p:spPr>
            <a:xfrm>
              <a:off x="1645444" y="448622"/>
              <a:ext cx="3210628" cy="769006"/>
            </a:xfrm>
            <a:prstGeom prst="rect">
              <a:avLst/>
            </a:prstGeom>
          </p:spPr>
          <p:txBody>
            <a:bodyPr lIns="0" tIns="0" rIns="0" bIns="0" rtlCol="0" anchor="t">
              <a:spAutoFit/>
            </a:bodyPr>
            <a:lstStyle/>
            <a:p>
              <a:pPr algn="just">
                <a:lnSpc>
                  <a:spcPts val="4880"/>
                </a:lnSpc>
              </a:pPr>
              <a:r>
                <a:rPr lang="en-US" sz="3486" dirty="0">
                  <a:solidFill>
                    <a:srgbClr val="E61F93"/>
                  </a:solidFill>
                  <a:latin typeface="Paytone One"/>
                  <a:ea typeface="Paytone One"/>
                  <a:cs typeface="Paytone One"/>
                  <a:sym typeface="Paytone One"/>
                </a:rPr>
                <a:t>LUYỆN TẬP</a:t>
              </a:r>
            </a:p>
          </p:txBody>
        </p:sp>
        <p:sp>
          <p:nvSpPr>
            <p:cNvPr id="7" name="Freeform 7"/>
            <p:cNvSpPr/>
            <p:nvPr/>
          </p:nvSpPr>
          <p:spPr>
            <a:xfrm>
              <a:off x="0" y="0"/>
              <a:ext cx="1645444" cy="1217629"/>
            </a:xfrm>
            <a:custGeom>
              <a:avLst/>
              <a:gdLst/>
              <a:ahLst/>
              <a:cxnLst/>
              <a:rect l="l" t="t" r="r" b="b"/>
              <a:pathLst>
                <a:path w="1645444" h="1217629">
                  <a:moveTo>
                    <a:pt x="0" y="0"/>
                  </a:moveTo>
                  <a:lnTo>
                    <a:pt x="1645444" y="0"/>
                  </a:lnTo>
                  <a:lnTo>
                    <a:pt x="1645444" y="1217629"/>
                  </a:lnTo>
                  <a:lnTo>
                    <a:pt x="0" y="1217629"/>
                  </a:lnTo>
                  <a:lnTo>
                    <a:pt x="0" y="0"/>
                  </a:lnTo>
                  <a:close/>
                </a:path>
              </a:pathLst>
            </a:custGeom>
            <a:blipFill>
              <a:blip r:embed="rId7"/>
              <a:stretch>
                <a:fillRect/>
              </a:stretch>
            </a:blipFill>
          </p:spPr>
          <p:txBody>
            <a:bodyPr/>
            <a:lstStyle/>
            <a:p>
              <a:endParaRPr lang="en-US"/>
            </a:p>
          </p:txBody>
        </p:sp>
      </p:grpSp>
      <p:sp>
        <p:nvSpPr>
          <p:cNvPr id="8" name="Freeform 8"/>
          <p:cNvSpPr/>
          <p:nvPr/>
        </p:nvSpPr>
        <p:spPr>
          <a:xfrm>
            <a:off x="0" y="9258300"/>
            <a:ext cx="1476887" cy="1048590"/>
          </a:xfrm>
          <a:custGeom>
            <a:avLst/>
            <a:gdLst/>
            <a:ahLst/>
            <a:cxnLst/>
            <a:rect l="l" t="t" r="r" b="b"/>
            <a:pathLst>
              <a:path w="1476887" h="1048590">
                <a:moveTo>
                  <a:pt x="0" y="0"/>
                </a:moveTo>
                <a:lnTo>
                  <a:pt x="1476887" y="0"/>
                </a:lnTo>
                <a:lnTo>
                  <a:pt x="1476887" y="1048590"/>
                </a:lnTo>
                <a:lnTo>
                  <a:pt x="0" y="1048590"/>
                </a:lnTo>
                <a:lnTo>
                  <a:pt x="0" y="0"/>
                </a:lnTo>
                <a:close/>
              </a:path>
            </a:pathLst>
          </a:custGeom>
          <a:blipFill>
            <a:blip r:embed="rId8"/>
            <a:stretch>
              <a:fillRect/>
            </a:stretch>
          </a:blipFill>
        </p:spPr>
        <p:txBody>
          <a:bodyPr/>
          <a:lstStyle/>
          <a:p>
            <a:endParaRPr lang="en-US"/>
          </a:p>
        </p:txBody>
      </p:sp>
      <p:sp>
        <p:nvSpPr>
          <p:cNvPr id="9" name="Freeform 9"/>
          <p:cNvSpPr/>
          <p:nvPr/>
        </p:nvSpPr>
        <p:spPr>
          <a:xfrm>
            <a:off x="13863314" y="1551564"/>
            <a:ext cx="1829357" cy="2193573"/>
          </a:xfrm>
          <a:custGeom>
            <a:avLst/>
            <a:gdLst/>
            <a:ahLst/>
            <a:cxnLst/>
            <a:rect l="l" t="t" r="r" b="b"/>
            <a:pathLst>
              <a:path w="1829357" h="2193573">
                <a:moveTo>
                  <a:pt x="0" y="0"/>
                </a:moveTo>
                <a:lnTo>
                  <a:pt x="1829357" y="0"/>
                </a:lnTo>
                <a:lnTo>
                  <a:pt x="1829357" y="2193573"/>
                </a:lnTo>
                <a:lnTo>
                  <a:pt x="0" y="2193573"/>
                </a:lnTo>
                <a:lnTo>
                  <a:pt x="0" y="0"/>
                </a:lnTo>
                <a:close/>
              </a:path>
            </a:pathLst>
          </a:custGeom>
          <a:blipFill>
            <a:blip r:embed="rId9"/>
            <a:stretch>
              <a:fillRect/>
            </a:stretch>
          </a:blipFill>
        </p:spPr>
        <p:txBody>
          <a:bodyPr/>
          <a:lstStyle/>
          <a:p>
            <a:endParaRPr lang="en-US"/>
          </a:p>
        </p:txBody>
      </p:sp>
      <p:sp>
        <p:nvSpPr>
          <p:cNvPr id="10" name="Freeform 10"/>
          <p:cNvSpPr/>
          <p:nvPr/>
        </p:nvSpPr>
        <p:spPr>
          <a:xfrm>
            <a:off x="11180574" y="4442652"/>
            <a:ext cx="6612294" cy="2785629"/>
          </a:xfrm>
          <a:custGeom>
            <a:avLst/>
            <a:gdLst/>
            <a:ahLst/>
            <a:cxnLst/>
            <a:rect l="l" t="t" r="r" b="b"/>
            <a:pathLst>
              <a:path w="6612294" h="2785629">
                <a:moveTo>
                  <a:pt x="0" y="0"/>
                </a:moveTo>
                <a:lnTo>
                  <a:pt x="6612294" y="0"/>
                </a:lnTo>
                <a:lnTo>
                  <a:pt x="6612294" y="2785629"/>
                </a:lnTo>
                <a:lnTo>
                  <a:pt x="0" y="2785629"/>
                </a:lnTo>
                <a:lnTo>
                  <a:pt x="0" y="0"/>
                </a:lnTo>
                <a:close/>
              </a:path>
            </a:pathLst>
          </a:custGeom>
          <a:blipFill>
            <a:blip r:embed="rId10"/>
            <a:stretch>
              <a:fillRect/>
            </a:stretch>
          </a:blipFill>
          <a:ln w="38100" cap="sq">
            <a:solidFill>
              <a:srgbClr val="000000"/>
            </a:solidFill>
            <a:prstDash val="lgDash"/>
            <a:miter/>
          </a:ln>
        </p:spPr>
        <p:txBody>
          <a:bodyPr/>
          <a:lstStyle/>
          <a:p>
            <a:endParaRPr lang="en-US"/>
          </a:p>
        </p:txBody>
      </p:sp>
      <p:sp>
        <p:nvSpPr>
          <p:cNvPr id="11" name="TextBox 11"/>
          <p:cNvSpPr txBox="1"/>
          <p:nvPr/>
        </p:nvSpPr>
        <p:spPr>
          <a:xfrm>
            <a:off x="881763" y="2046333"/>
            <a:ext cx="11251145" cy="6964680"/>
          </a:xfrm>
          <a:prstGeom prst="rect">
            <a:avLst/>
          </a:prstGeom>
        </p:spPr>
        <p:txBody>
          <a:bodyPr lIns="0" tIns="0" rIns="0" bIns="0" rtlCol="0" anchor="t">
            <a:spAutoFit/>
          </a:bodyPr>
          <a:lstStyle/>
          <a:p>
            <a:pPr algn="just">
              <a:lnSpc>
                <a:spcPts val="4619"/>
              </a:lnSpc>
            </a:pPr>
            <a:r>
              <a:rPr lang="en-US" sz="3299" dirty="0">
                <a:solidFill>
                  <a:srgbClr val="000000"/>
                </a:solidFill>
                <a:latin typeface="Crimson Pro Bold"/>
                <a:ea typeface="Crimson Pro Bold"/>
                <a:cs typeface="Crimson Pro Bold"/>
                <a:sym typeface="Crimson Pro Bold"/>
              </a:rPr>
              <a:t>a) </a:t>
            </a:r>
            <a:r>
              <a:rPr lang="en-US" sz="3299" dirty="0" err="1">
                <a:solidFill>
                  <a:srgbClr val="000000"/>
                </a:solidFill>
                <a:latin typeface="Crimson Pro Bold"/>
                <a:ea typeface="Crimson Pro Bold"/>
                <a:cs typeface="Crimson Pro Bold"/>
                <a:sym typeface="Crimson Pro Bold"/>
              </a:rPr>
              <a:t>Tệp</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văn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bản</a:t>
            </a:r>
            <a:r>
              <a:rPr lang="en-US" sz="3299" dirty="0">
                <a:solidFill>
                  <a:srgbClr val="000000"/>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ChuyenThamQuan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được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lưu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trong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máy</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tính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và</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có</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nội</a:t>
            </a:r>
            <a:r>
              <a:rPr lang="en-US" sz="3299" dirty="0">
                <a:solidFill>
                  <a:srgbClr val="000000"/>
                </a:solidFill>
                <a:latin typeface="Crimson Pro Bold"/>
                <a:ea typeface="Crimson Pro Bold"/>
                <a:cs typeface="Crimson Pro Bold"/>
                <a:sym typeface="Crimson Pro Bold"/>
              </a:rPr>
              <a:t> dung </a:t>
            </a:r>
            <a:r>
              <a:rPr lang="en-US" sz="3299" dirty="0" err="1">
                <a:solidFill>
                  <a:srgbClr val="000000"/>
                </a:solidFill>
                <a:latin typeface="Crimson Pro Bold"/>
                <a:ea typeface="Crimson Pro Bold"/>
                <a:cs typeface="Crimson Pro Bold"/>
                <a:sym typeface="Crimson Pro Bold"/>
              </a:rPr>
              <a:t>như</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minh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họa</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trong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Hình</a:t>
            </a:r>
            <a:r>
              <a:rPr lang="en-US" sz="3299" dirty="0">
                <a:solidFill>
                  <a:srgbClr val="000000"/>
                </a:solidFill>
                <a:latin typeface="Crimson Pro Bold"/>
                <a:ea typeface="Crimson Pro Bold"/>
                <a:cs typeface="Crimson Pro Bold"/>
                <a:sym typeface="Crimson Pro Bold"/>
              </a:rPr>
              <a:t> 37. Em </a:t>
            </a:r>
            <a:r>
              <a:rPr lang="en-US" sz="3299" dirty="0" err="1">
                <a:solidFill>
                  <a:srgbClr val="000000"/>
                </a:solidFill>
                <a:latin typeface="Crimson Pro Bold"/>
                <a:ea typeface="Crimson Pro Bold"/>
                <a:cs typeface="Crimson Pro Bold"/>
                <a:sym typeface="Crimson Pro Bold"/>
              </a:rPr>
              <a:t>hãy</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mở</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tệp</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văn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bản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và</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thực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hiện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thao</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tác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định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dạng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kí</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tự</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theo</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yêu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cầu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sau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đây</a:t>
            </a:r>
            <a:r>
              <a:rPr lang="en-US" sz="3299" dirty="0">
                <a:solidFill>
                  <a:srgbClr val="000000"/>
                </a:solidFill>
                <a:latin typeface="Crimson Pro Bold"/>
                <a:ea typeface="Crimson Pro Bold"/>
                <a:cs typeface="Crimson Pro Bold"/>
                <a:sym typeface="Crimson Pro Bold"/>
              </a:rPr>
              <a:t>:</a:t>
            </a:r>
          </a:p>
          <a:p>
            <a:pPr algn="just">
              <a:lnSpc>
                <a:spcPts val="4619"/>
              </a:lnSpc>
            </a:pP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Tiêu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đề</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Lịch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trình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chuyến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đi</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tham</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quan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có</a:t>
            </a:r>
            <a:r>
              <a:rPr lang="en-US" sz="3299" dirty="0">
                <a:solidFill>
                  <a:srgbClr val="000000"/>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phông</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chữ</a:t>
            </a:r>
            <a:r>
              <a:rPr lang="en-US" sz="3299" dirty="0">
                <a:solidFill>
                  <a:srgbClr val="F48117"/>
                </a:solidFill>
                <a:latin typeface="Crimson Pro Bold"/>
                <a:ea typeface="Crimson Pro Bold"/>
                <a:cs typeface="Crimson Pro Bold"/>
                <a:sym typeface="Crimson Pro Bold"/>
              </a:rPr>
              <a:t> Arial, </a:t>
            </a:r>
            <a:r>
              <a:rPr lang="en-US" sz="3299" dirty="0" err="1">
                <a:solidFill>
                  <a:srgbClr val="F48117"/>
                </a:solidFill>
                <a:latin typeface="Crimson Pro Bold"/>
                <a:ea typeface="Crimson Pro Bold"/>
                <a:cs typeface="Crimson Pro Bold"/>
                <a:sym typeface="Crimson Pro Bold"/>
              </a:rPr>
              <a:t>cỡ</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chữ</a:t>
            </a:r>
            <a:r>
              <a:rPr lang="en-US" sz="3299" dirty="0">
                <a:solidFill>
                  <a:srgbClr val="F48117"/>
                </a:solidFill>
                <a:latin typeface="Crimson Pro Bold"/>
                <a:ea typeface="Crimson Pro Bold"/>
                <a:cs typeface="Crimson Pro Bold"/>
                <a:sym typeface="Crimson Pro Bold"/>
              </a:rPr>
              <a:t> 15, </a:t>
            </a:r>
            <a:r>
              <a:rPr lang="en-US" sz="3299" dirty="0" err="1">
                <a:solidFill>
                  <a:srgbClr val="F48117"/>
                </a:solidFill>
                <a:latin typeface="Crimson Pro Bold"/>
                <a:ea typeface="Crimson Pro Bold"/>
                <a:cs typeface="Crimson Pro Bold"/>
                <a:sym typeface="Crimson Pro Bold"/>
              </a:rPr>
              <a:t>kiểu</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chữ</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đậm</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màu</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đỏ</a:t>
            </a:r>
            <a:r>
              <a:rPr lang="en-US" sz="3299" dirty="0">
                <a:solidFill>
                  <a:srgbClr val="000000"/>
                </a:solidFill>
                <a:latin typeface="Crimson Pro Bold"/>
                <a:ea typeface="Crimson Pro Bold"/>
                <a:cs typeface="Crimson Pro Bold"/>
                <a:sym typeface="Crimson Pro Bold"/>
              </a:rPr>
              <a:t>.</a:t>
            </a:r>
          </a:p>
          <a:p>
            <a:pPr algn="just">
              <a:lnSpc>
                <a:spcPts val="4619"/>
              </a:lnSpc>
            </a:pPr>
            <a:r>
              <a:rPr lang="en-US" sz="3299" dirty="0">
                <a:solidFill>
                  <a:srgbClr val="000000"/>
                </a:solidFill>
                <a:latin typeface="Crimson Pro Bold"/>
                <a:ea typeface="Crimson Pro Bold"/>
                <a:cs typeface="Crimson Pro Bold"/>
                <a:sym typeface="Crimson Pro Bold"/>
              </a:rPr>
              <a:t>– </a:t>
            </a:r>
            <a:r>
              <a:rPr lang="en-US" sz="3299" dirty="0">
                <a:solidFill>
                  <a:srgbClr val="F48117"/>
                </a:solidFill>
                <a:latin typeface="Crimson Pro Bold"/>
                <a:ea typeface="Crimson Pro Bold"/>
                <a:cs typeface="Crimson Pro Bold"/>
                <a:sym typeface="Crimson Pro Bold"/>
              </a:rPr>
              <a:t>Các </a:t>
            </a:r>
            <a:r>
              <a:rPr lang="en-US" sz="3299" dirty="0" err="1">
                <a:solidFill>
                  <a:srgbClr val="F48117"/>
                </a:solidFill>
                <a:latin typeface="Crimson Pro Bold"/>
                <a:ea typeface="Crimson Pro Bold"/>
                <a:cs typeface="Crimson Pro Bold"/>
                <a:sym typeface="Crimson Pro Bold"/>
              </a:rPr>
              <a:t>mốc</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thời</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gian</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kiểu</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chữ</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đậm</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và</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nghiêng</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màu</a:t>
            </a:r>
            <a:r>
              <a:rPr lang="en-US" sz="3299" dirty="0">
                <a:solidFill>
                  <a:srgbClr val="F48117"/>
                </a:solidFill>
                <a:latin typeface="Crimson Pro Bold"/>
                <a:ea typeface="Crimson Pro Bold"/>
                <a:cs typeface="Crimson Pro Bold"/>
                <a:sym typeface="Crimson Pro Bold"/>
              </a:rPr>
              <a:t> </a:t>
            </a:r>
            <a:r>
              <a:rPr lang="en-US" sz="3299" dirty="0" err="1">
                <a:solidFill>
                  <a:srgbClr val="F48117"/>
                </a:solidFill>
                <a:latin typeface="Crimson Pro Bold"/>
                <a:ea typeface="Crimson Pro Bold"/>
                <a:cs typeface="Crimson Pro Bold"/>
                <a:sym typeface="Crimson Pro Bold"/>
              </a:rPr>
              <a:t>xanh</a:t>
            </a:r>
            <a:r>
              <a:rPr lang="en-US" sz="3299" dirty="0">
                <a:solidFill>
                  <a:srgbClr val="000000"/>
                </a:solidFill>
                <a:latin typeface="Crimson Pro Bold"/>
                <a:ea typeface="Crimson Pro Bold"/>
                <a:cs typeface="Crimson Pro Bold"/>
                <a:sym typeface="Crimson Pro Bold"/>
              </a:rPr>
              <a:t>.</a:t>
            </a:r>
          </a:p>
          <a:p>
            <a:pPr algn="just">
              <a:lnSpc>
                <a:spcPts val="4619"/>
              </a:lnSpc>
            </a:pPr>
            <a:endParaRPr lang="en-US" sz="3299" dirty="0">
              <a:solidFill>
                <a:srgbClr val="000000"/>
              </a:solidFill>
              <a:latin typeface="Crimson Pro Bold"/>
              <a:ea typeface="Crimson Pro Bold"/>
              <a:cs typeface="Crimson Pro Bold"/>
              <a:sym typeface="Crimson Pro Bold"/>
            </a:endParaRPr>
          </a:p>
          <a:p>
            <a:pPr algn="just">
              <a:lnSpc>
                <a:spcPts val="4619"/>
              </a:lnSpc>
            </a:pPr>
            <a:r>
              <a:rPr lang="en-US" sz="3299" dirty="0">
                <a:solidFill>
                  <a:srgbClr val="000000"/>
                </a:solidFill>
                <a:latin typeface="Crimson Pro Bold"/>
                <a:ea typeface="Crimson Pro Bold"/>
                <a:cs typeface="Crimson Pro Bold"/>
                <a:sym typeface="Crimson Pro Bold"/>
              </a:rPr>
              <a:t>b) Em </a:t>
            </a:r>
            <a:r>
              <a:rPr lang="en-US" sz="3299" dirty="0" err="1">
                <a:solidFill>
                  <a:srgbClr val="000000"/>
                </a:solidFill>
                <a:latin typeface="Crimson Pro Bold"/>
                <a:ea typeface="Crimson Pro Bold"/>
                <a:cs typeface="Crimson Pro Bold"/>
                <a:sym typeface="Crimson Pro Bold"/>
              </a:rPr>
              <a:t>hãy</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chèn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hình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ảnh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minh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họa</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cho</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văn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bản</a:t>
            </a:r>
            <a:r>
              <a:rPr lang="en-US" sz="3299" dirty="0">
                <a:solidFill>
                  <a:srgbClr val="000000"/>
                </a:solidFill>
                <a:latin typeface="Crimson Pro Bold"/>
                <a:ea typeface="Crimson Pro Bold"/>
                <a:cs typeface="Crimson Pro Bold"/>
                <a:sym typeface="Crimson Pro Bold"/>
              </a:rPr>
              <a:t>.</a:t>
            </a:r>
          </a:p>
          <a:p>
            <a:pPr algn="just">
              <a:lnSpc>
                <a:spcPts val="4619"/>
              </a:lnSpc>
            </a:pPr>
            <a:endParaRPr lang="en-US" sz="3299" dirty="0">
              <a:solidFill>
                <a:srgbClr val="000000"/>
              </a:solidFill>
              <a:latin typeface="Crimson Pro Bold"/>
              <a:ea typeface="Crimson Pro Bold"/>
              <a:cs typeface="Crimson Pro Bold"/>
              <a:sym typeface="Crimson Pro Bold"/>
            </a:endParaRPr>
          </a:p>
          <a:p>
            <a:pPr marL="0" lvl="0" indent="0" algn="just">
              <a:lnSpc>
                <a:spcPts val="4619"/>
              </a:lnSpc>
              <a:spcBef>
                <a:spcPct val="0"/>
              </a:spcBef>
            </a:pPr>
            <a:r>
              <a:rPr lang="en-US" sz="3299" dirty="0">
                <a:solidFill>
                  <a:srgbClr val="000000"/>
                </a:solidFill>
                <a:latin typeface="Crimson Pro Bold"/>
                <a:ea typeface="Crimson Pro Bold"/>
                <a:cs typeface="Crimson Pro Bold"/>
                <a:sym typeface="Crimson Pro Bold"/>
              </a:rPr>
              <a:t>c) Em </a:t>
            </a:r>
            <a:r>
              <a:rPr lang="en-US" sz="3299" dirty="0" err="1">
                <a:solidFill>
                  <a:srgbClr val="000000"/>
                </a:solidFill>
                <a:latin typeface="Crimson Pro Bold"/>
                <a:ea typeface="Crimson Pro Bold"/>
                <a:cs typeface="Crimson Pro Bold"/>
                <a:sym typeface="Crimson Pro Bold"/>
              </a:rPr>
              <a:t>hãy</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đưa</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ra</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hai</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điều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tích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cực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và</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một</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mong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muốn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thay</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đổi</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về</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cách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trình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bày</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văn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bản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sau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khi</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thực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hiện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các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yêu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cầu</a:t>
            </a:r>
            <a:r>
              <a:rPr lang="en-US" sz="3299" dirty="0">
                <a:solidFill>
                  <a:srgbClr val="000000"/>
                </a:solidFill>
                <a:latin typeface="Crimson Pro Bold"/>
                <a:ea typeface="Crimson Pro Bold"/>
                <a:cs typeface="Crimson Pro Bold"/>
                <a:sym typeface="Crimson Pro Bold"/>
              </a:rPr>
              <a:t> ở </a:t>
            </a:r>
            <a:r>
              <a:rPr lang="en-US" sz="3299" dirty="0" err="1">
                <a:solidFill>
                  <a:srgbClr val="000000"/>
                </a:solidFill>
                <a:latin typeface="Crimson Pro Bold"/>
                <a:ea typeface="Crimson Pro Bold"/>
                <a:cs typeface="Crimson Pro Bold"/>
                <a:sym typeface="Crimson Pro Bold"/>
              </a:rPr>
              <a:t>Câu</a:t>
            </a:r>
            <a:r>
              <a:rPr lang="en-US" sz="3299" dirty="0">
                <a:solidFill>
                  <a:srgbClr val="000000"/>
                </a:solidFill>
                <a:latin typeface="Crimson Pro Bold"/>
                <a:ea typeface="Crimson Pro Bold"/>
                <a:cs typeface="Crimson Pro Bold"/>
                <a:sym typeface="Crimson Pro Bold"/>
              </a:rPr>
              <a:t> a </a:t>
            </a:r>
            <a:r>
              <a:rPr lang="en-US" sz="3299" dirty="0" err="1">
                <a:solidFill>
                  <a:srgbClr val="000000"/>
                </a:solidFill>
                <a:latin typeface="Crimson Pro Bold"/>
                <a:ea typeface="Crimson Pro Bold"/>
                <a:cs typeface="Crimson Pro Bold"/>
                <a:sym typeface="Crimson Pro Bold"/>
              </a:rPr>
              <a:t>và</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Câu</a:t>
            </a:r>
            <a:r>
              <a:rPr lang="en-US" sz="3299" dirty="0">
                <a:solidFill>
                  <a:srgbClr val="000000"/>
                </a:solidFill>
                <a:latin typeface="Crimson Pro Bold"/>
                <a:ea typeface="Crimson Pro Bold"/>
                <a:cs typeface="Crimson Pro Bold"/>
                <a:sym typeface="Crimson Pro Bold"/>
              </a:rPr>
              <a:t> b.</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0" y="9258300"/>
            <a:ext cx="1476887" cy="1048590"/>
          </a:xfrm>
          <a:custGeom>
            <a:avLst/>
            <a:gdLst/>
            <a:ahLst/>
            <a:cxnLst/>
            <a:rect l="l" t="t" r="r" b="b"/>
            <a:pathLst>
              <a:path w="1476887" h="1048590">
                <a:moveTo>
                  <a:pt x="0" y="0"/>
                </a:moveTo>
                <a:lnTo>
                  <a:pt x="1476887" y="0"/>
                </a:lnTo>
                <a:lnTo>
                  <a:pt x="1476887" y="1048590"/>
                </a:lnTo>
                <a:lnTo>
                  <a:pt x="0" y="1048590"/>
                </a:lnTo>
                <a:lnTo>
                  <a:pt x="0" y="0"/>
                </a:lnTo>
                <a:close/>
              </a:path>
            </a:pathLst>
          </a:custGeom>
          <a:blipFill>
            <a:blip r:embed="rId7"/>
            <a:stretch>
              <a:fillRect/>
            </a:stretch>
          </a:blipFill>
        </p:spPr>
        <p:txBody>
          <a:bodyPr/>
          <a:lstStyle/>
          <a:p>
            <a:endParaRPr lang="en-US"/>
          </a:p>
        </p:txBody>
      </p:sp>
      <p:grpSp>
        <p:nvGrpSpPr>
          <p:cNvPr id="7" name="Group 7"/>
          <p:cNvGrpSpPr/>
          <p:nvPr/>
        </p:nvGrpSpPr>
        <p:grpSpPr>
          <a:xfrm>
            <a:off x="1078040" y="1015348"/>
            <a:ext cx="5143500" cy="1057275"/>
            <a:chOff x="0" y="0"/>
            <a:chExt cx="4908994" cy="1133574"/>
          </a:xfrm>
        </p:grpSpPr>
        <p:sp>
          <p:nvSpPr>
            <p:cNvPr id="8" name="Freeform 8"/>
            <p:cNvSpPr/>
            <p:nvPr/>
          </p:nvSpPr>
          <p:spPr>
            <a:xfrm>
              <a:off x="0" y="0"/>
              <a:ext cx="1369736" cy="1133574"/>
            </a:xfrm>
            <a:custGeom>
              <a:avLst/>
              <a:gdLst/>
              <a:ahLst/>
              <a:cxnLst/>
              <a:rect l="l" t="t" r="r" b="b"/>
              <a:pathLst>
                <a:path w="1369736" h="1133574">
                  <a:moveTo>
                    <a:pt x="0" y="0"/>
                  </a:moveTo>
                  <a:lnTo>
                    <a:pt x="1369736" y="0"/>
                  </a:lnTo>
                  <a:lnTo>
                    <a:pt x="1369736" y="1133574"/>
                  </a:lnTo>
                  <a:lnTo>
                    <a:pt x="0" y="1133574"/>
                  </a:lnTo>
                  <a:lnTo>
                    <a:pt x="0" y="0"/>
                  </a:lnTo>
                  <a:close/>
                </a:path>
              </a:pathLst>
            </a:custGeom>
            <a:blipFill>
              <a:blip r:embed="rId8"/>
              <a:stretch>
                <a:fillRect/>
              </a:stretch>
            </a:blipFill>
          </p:spPr>
          <p:txBody>
            <a:bodyPr/>
            <a:lstStyle/>
            <a:p>
              <a:endParaRPr lang="en-US"/>
            </a:p>
          </p:txBody>
        </p:sp>
        <p:sp>
          <p:nvSpPr>
            <p:cNvPr id="9" name="TextBox 9"/>
            <p:cNvSpPr txBox="1"/>
            <p:nvPr/>
          </p:nvSpPr>
          <p:spPr>
            <a:xfrm>
              <a:off x="1610613" y="295713"/>
              <a:ext cx="3298380" cy="797727"/>
            </a:xfrm>
            <a:prstGeom prst="rect">
              <a:avLst/>
            </a:prstGeom>
          </p:spPr>
          <p:txBody>
            <a:bodyPr lIns="0" tIns="0" rIns="0" bIns="0" rtlCol="0" anchor="t">
              <a:spAutoFit/>
            </a:bodyPr>
            <a:lstStyle/>
            <a:p>
              <a:pPr algn="just">
                <a:lnSpc>
                  <a:spcPts val="5014"/>
                </a:lnSpc>
              </a:pPr>
              <a:r>
                <a:rPr lang="en-US" sz="3581">
                  <a:solidFill>
                    <a:srgbClr val="E61F93"/>
                  </a:solidFill>
                  <a:latin typeface="Paytone One"/>
                  <a:ea typeface="Paytone One"/>
                  <a:cs typeface="Paytone One"/>
                  <a:sym typeface="Paytone One"/>
                </a:rPr>
                <a:t>VẬN DỤNG</a:t>
              </a:r>
            </a:p>
          </p:txBody>
        </p:sp>
      </p:grpSp>
      <p:sp>
        <p:nvSpPr>
          <p:cNvPr id="10" name="TextBox 10"/>
          <p:cNvSpPr txBox="1"/>
          <p:nvPr/>
        </p:nvSpPr>
        <p:spPr>
          <a:xfrm>
            <a:off x="1028700" y="2620760"/>
            <a:ext cx="12077700" cy="2396425"/>
          </a:xfrm>
          <a:prstGeom prst="rect">
            <a:avLst/>
          </a:prstGeom>
        </p:spPr>
        <p:txBody>
          <a:bodyPr wrap="square" lIns="0" tIns="0" rIns="0" bIns="0" rtlCol="0" anchor="t">
            <a:spAutoFit/>
          </a:bodyPr>
          <a:lstStyle/>
          <a:p>
            <a:pPr marL="0" lvl="0" indent="0" algn="just">
              <a:lnSpc>
                <a:spcPct val="150000"/>
              </a:lnSpc>
              <a:spcBef>
                <a:spcPct val="0"/>
              </a:spcBef>
            </a:pPr>
            <a:r>
              <a:rPr lang="en-US" sz="3600" u="none" strike="noStrike" dirty="0">
                <a:solidFill>
                  <a:srgbClr val="000000"/>
                </a:solidFill>
                <a:latin typeface="DejaVu Serif Bold"/>
                <a:ea typeface="DejaVu Serif Bold"/>
                <a:cs typeface="DejaVu Serif Bold"/>
                <a:sym typeface="DejaVu Serif Bold"/>
              </a:rPr>
              <a:t>Em </a:t>
            </a:r>
            <a:r>
              <a:rPr lang="en-US" sz="3600" u="none" strike="noStrike" dirty="0" err="1">
                <a:solidFill>
                  <a:srgbClr val="000000"/>
                </a:solidFill>
                <a:latin typeface="DejaVu Serif Bold"/>
                <a:ea typeface="DejaVu Serif Bold"/>
                <a:cs typeface="DejaVu Serif Bold"/>
                <a:sym typeface="DejaVu Serif Bold"/>
              </a:rPr>
              <a:t>hãy</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định</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dạng</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chỉnh</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sửa</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văn</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bản</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để</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thực</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hiện</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điều</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mong</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muốn</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thay</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đổi</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đã</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nêu</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trong</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Câu</a:t>
            </a:r>
            <a:r>
              <a:rPr lang="en-US" sz="3600" u="none" strike="noStrike" dirty="0">
                <a:solidFill>
                  <a:srgbClr val="000000"/>
                </a:solidFill>
                <a:latin typeface="DejaVu Serif Bold"/>
                <a:ea typeface="DejaVu Serif Bold"/>
                <a:cs typeface="DejaVu Serif Bold"/>
                <a:sym typeface="DejaVu Serif Bold"/>
              </a:rPr>
              <a:t> c </a:t>
            </a:r>
            <a:r>
              <a:rPr lang="en-US" sz="3600" u="none" strike="noStrike" dirty="0" err="1">
                <a:solidFill>
                  <a:srgbClr val="000000"/>
                </a:solidFill>
                <a:latin typeface="DejaVu Serif Bold"/>
                <a:ea typeface="DejaVu Serif Bold"/>
                <a:cs typeface="DejaVu Serif Bold"/>
                <a:sym typeface="DejaVu Serif Bold"/>
              </a:rPr>
              <a:t>của</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phần</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Luyện</a:t>
            </a:r>
            <a:r>
              <a:rPr lang="en-US" sz="3600" u="none" strike="noStrike" dirty="0">
                <a:solidFill>
                  <a:srgbClr val="000000"/>
                </a:solidFill>
                <a:latin typeface="DejaVu Serif Bold"/>
                <a:ea typeface="DejaVu Serif Bold"/>
                <a:cs typeface="DejaVu Serif Bold"/>
                <a:sym typeface="DejaVu Serif Bold"/>
              </a:rPr>
              <a:t> </a:t>
            </a:r>
            <a:r>
              <a:rPr lang="en-US" sz="3600" u="none" strike="noStrike" dirty="0" err="1">
                <a:solidFill>
                  <a:srgbClr val="000000"/>
                </a:solidFill>
                <a:latin typeface="DejaVu Serif Bold"/>
                <a:ea typeface="DejaVu Serif Bold"/>
                <a:cs typeface="DejaVu Serif Bold"/>
                <a:sym typeface="DejaVu Serif Bold"/>
              </a:rPr>
              <a:t>tập</a:t>
            </a:r>
            <a:r>
              <a:rPr lang="en-US" sz="3600" u="none" strike="noStrike" dirty="0">
                <a:solidFill>
                  <a:srgbClr val="000000"/>
                </a:solidFill>
                <a:latin typeface="DejaVu Serif Bold"/>
                <a:ea typeface="DejaVu Serif Bold"/>
                <a:cs typeface="DejaVu Serif Bold"/>
                <a:sym typeface="DejaVu Serif Bold"/>
              </a:rPr>
              <a:t>.</a:t>
            </a:r>
          </a:p>
        </p:txBody>
      </p:sp>
      <p:pic>
        <p:nvPicPr>
          <p:cNvPr id="12" name="Picture 11">
            <a:extLst>
              <a:ext uri="{FF2B5EF4-FFF2-40B4-BE49-F238E27FC236}">
                <a16:creationId xmlns:a16="http://schemas.microsoft.com/office/drawing/2014/main" id="{A5F477E8-E273-9D17-4422-E554DC0BFB99}"/>
              </a:ext>
            </a:extLst>
          </p:cNvPr>
          <p:cNvPicPr>
            <a:picLocks noChangeAspect="1"/>
          </p:cNvPicPr>
          <p:nvPr/>
        </p:nvPicPr>
        <p:blipFill>
          <a:blip r:embed="rId9"/>
          <a:stretch>
            <a:fillRect/>
          </a:stretch>
        </p:blipFill>
        <p:spPr>
          <a:xfrm>
            <a:off x="14094096" y="1298600"/>
            <a:ext cx="4122688" cy="73423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by Shark Dance - #babyshark Most Viewed Video - Animal Songs - PINKFONG Songs for Children">
            <a:hlinkClick r:id="" action="ppaction://media"/>
            <a:extLst>
              <a:ext uri="{FF2B5EF4-FFF2-40B4-BE49-F238E27FC236}">
                <a16:creationId xmlns:a16="http://schemas.microsoft.com/office/drawing/2014/main" id="{C175D7D8-AA9A-319C-6D3E-987A793B36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8667" y="190500"/>
            <a:ext cx="17415933" cy="9906000"/>
          </a:xfrm>
          <a:prstGeom prst="rect">
            <a:avLst/>
          </a:prstGeom>
        </p:spPr>
      </p:pic>
    </p:spTree>
    <p:extLst>
      <p:ext uri="{BB962C8B-B14F-4D97-AF65-F5344CB8AC3E}">
        <p14:creationId xmlns:p14="http://schemas.microsoft.com/office/powerpoint/2010/main" val="3173162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710328" y="29818"/>
            <a:ext cx="13982343" cy="824230"/>
          </a:xfrm>
          <a:prstGeom prst="rect">
            <a:avLst/>
          </a:prstGeom>
        </p:spPr>
        <p:txBody>
          <a:bodyPr lIns="0" tIns="0" rIns="0" bIns="0" rtlCol="0" anchor="t">
            <a:spAutoFit/>
          </a:bodyPr>
          <a:lstStyle/>
          <a:p>
            <a:pPr marL="0" lvl="0" indent="0" algn="ctr">
              <a:lnSpc>
                <a:spcPts val="7399"/>
              </a:lnSpc>
              <a:spcBef>
                <a:spcPct val="0"/>
              </a:spcBef>
            </a:pPr>
            <a:r>
              <a:rPr lang="en-US" sz="3699">
                <a:solidFill>
                  <a:srgbClr val="056528"/>
                </a:solidFill>
                <a:latin typeface="Bogart Heavy"/>
                <a:ea typeface="Bogart Heavy"/>
                <a:cs typeface="Bogart Heavy"/>
                <a:sym typeface="Bogart Heavy"/>
              </a:rPr>
              <a:t>Bài 6: Định dạng kí tự và bố trí hình ảnh trong văn bản</a:t>
            </a:r>
          </a:p>
        </p:txBody>
      </p:sp>
      <p:sp>
        <p:nvSpPr>
          <p:cNvPr id="7" name="Freeform 7"/>
          <p:cNvSpPr/>
          <p:nvPr/>
        </p:nvSpPr>
        <p:spPr>
          <a:xfrm>
            <a:off x="0" y="854048"/>
            <a:ext cx="16763999" cy="8958978"/>
          </a:xfrm>
          <a:custGeom>
            <a:avLst/>
            <a:gdLst/>
            <a:ahLst/>
            <a:cxnLst/>
            <a:rect l="l" t="t" r="r" b="b"/>
            <a:pathLst>
              <a:path w="9706867" h="8958978">
                <a:moveTo>
                  <a:pt x="0" y="0"/>
                </a:moveTo>
                <a:lnTo>
                  <a:pt x="9706867" y="0"/>
                </a:lnTo>
                <a:lnTo>
                  <a:pt x="9706867" y="8958978"/>
                </a:lnTo>
                <a:lnTo>
                  <a:pt x="0" y="895897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8461692" y="2115071"/>
            <a:ext cx="2671419" cy="644525"/>
          </a:xfrm>
          <a:prstGeom prst="rect">
            <a:avLst/>
          </a:prstGeom>
        </p:spPr>
        <p:txBody>
          <a:bodyPr lIns="0" tIns="0" rIns="0" bIns="0" rtlCol="0" anchor="t">
            <a:spAutoFit/>
          </a:bodyPr>
          <a:lstStyle/>
          <a:p>
            <a:pPr algn="ctr">
              <a:lnSpc>
                <a:spcPts val="5199"/>
              </a:lnSpc>
              <a:spcBef>
                <a:spcPct val="0"/>
              </a:spcBef>
            </a:pPr>
            <a:r>
              <a:rPr lang="en-US" sz="3999">
                <a:solidFill>
                  <a:srgbClr val="E42323"/>
                </a:solidFill>
                <a:latin typeface="DejaVu Serif Bold"/>
                <a:ea typeface="DejaVu Serif Bold"/>
                <a:cs typeface="DejaVu Serif Bold"/>
                <a:sym typeface="DejaVu Serif Bold"/>
              </a:rPr>
              <a:t>Mục tiêu</a:t>
            </a:r>
          </a:p>
        </p:txBody>
      </p:sp>
      <p:sp>
        <p:nvSpPr>
          <p:cNvPr id="9" name="TextBox 9"/>
          <p:cNvSpPr txBox="1"/>
          <p:nvPr/>
        </p:nvSpPr>
        <p:spPr>
          <a:xfrm>
            <a:off x="8010336" y="3019839"/>
            <a:ext cx="6245549" cy="4210320"/>
          </a:xfrm>
          <a:prstGeom prst="rect">
            <a:avLst/>
          </a:prstGeom>
        </p:spPr>
        <p:txBody>
          <a:bodyPr wrap="square" lIns="0" tIns="0" rIns="0" bIns="0" rtlCol="0" anchor="t">
            <a:spAutoFit/>
          </a:bodyPr>
          <a:lstStyle/>
          <a:p>
            <a:pPr marL="0" lvl="0" indent="0" algn="just">
              <a:lnSpc>
                <a:spcPct val="150000"/>
              </a:lnSpc>
              <a:spcBef>
                <a:spcPct val="0"/>
              </a:spcBef>
            </a:pPr>
            <a:r>
              <a:rPr lang="en-US" sz="3100" dirty="0">
                <a:solidFill>
                  <a:srgbClr val="000000"/>
                </a:solidFill>
                <a:latin typeface="DejaVu Serif Bold"/>
                <a:ea typeface="DejaVu Serif Bold"/>
                <a:cs typeface="DejaVu Serif Bold"/>
                <a:sym typeface="DejaVu Serif Bold"/>
              </a:rPr>
              <a:t>- </a:t>
            </a:r>
            <a:r>
              <a:rPr lang="en-US" sz="3100" u="none" strike="noStrike" dirty="0">
                <a:solidFill>
                  <a:srgbClr val="000000"/>
                </a:solidFill>
                <a:latin typeface="DejaVu Serif Bold"/>
                <a:ea typeface="DejaVu Serif Bold"/>
                <a:cs typeface="DejaVu Serif Bold"/>
                <a:sym typeface="DejaVu Serif Bold"/>
              </a:rPr>
              <a:t>Định </a:t>
            </a:r>
            <a:r>
              <a:rPr lang="en-US" sz="3100" u="none" strike="noStrike" dirty="0" err="1">
                <a:solidFill>
                  <a:srgbClr val="000000"/>
                </a:solidFill>
                <a:latin typeface="DejaVu Serif Bold"/>
                <a:ea typeface="DejaVu Serif Bold"/>
                <a:cs typeface="DejaVu Serif Bold"/>
                <a:sym typeface="DejaVu Serif Bold"/>
              </a:rPr>
              <a:t>dạng</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được</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kí</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tự</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để</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trình</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bày</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văn</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bản</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đẹp</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hơn</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chọn</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phông</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kiểu</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kích</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thước</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màu</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sắc</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cho</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chữ</a:t>
            </a:r>
            <a:r>
              <a:rPr lang="en-US" sz="3100" u="none" strike="noStrike" dirty="0">
                <a:solidFill>
                  <a:srgbClr val="000000"/>
                </a:solidFill>
                <a:latin typeface="DejaVu Serif Bold"/>
                <a:ea typeface="DejaVu Serif Bold"/>
                <a:cs typeface="DejaVu Serif Bold"/>
                <a:sym typeface="DejaVu Serif Bold"/>
              </a:rPr>
              <a:t>.</a:t>
            </a:r>
          </a:p>
          <a:p>
            <a:pPr marL="0" lvl="0" indent="0" algn="just">
              <a:lnSpc>
                <a:spcPct val="150000"/>
              </a:lnSpc>
              <a:spcBef>
                <a:spcPct val="0"/>
              </a:spcBef>
            </a:pPr>
            <a:r>
              <a:rPr lang="en-US" sz="3100" u="none" strike="noStrike" dirty="0">
                <a:solidFill>
                  <a:srgbClr val="000000"/>
                </a:solidFill>
                <a:latin typeface="DejaVu Serif Bold"/>
                <a:ea typeface="DejaVu Serif Bold"/>
                <a:cs typeface="DejaVu Serif Bold"/>
                <a:sym typeface="DejaVu Serif Bold"/>
              </a:rPr>
              <a:t>- Thay </a:t>
            </a:r>
            <a:r>
              <a:rPr lang="en-US" sz="3100" u="none" strike="noStrike" dirty="0" err="1">
                <a:solidFill>
                  <a:srgbClr val="000000"/>
                </a:solidFill>
                <a:latin typeface="DejaVu Serif Bold"/>
                <a:ea typeface="DejaVu Serif Bold"/>
                <a:cs typeface="DejaVu Serif Bold"/>
                <a:sym typeface="DejaVu Serif Bold"/>
              </a:rPr>
              <a:t>đổi</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được</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cách</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bố</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trí</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hình</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ảnh</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trong</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văn</a:t>
            </a:r>
            <a:r>
              <a:rPr lang="en-US" sz="3100" u="none" strike="noStrike" dirty="0">
                <a:solidFill>
                  <a:srgbClr val="000000"/>
                </a:solidFill>
                <a:latin typeface="DejaVu Serif Bold"/>
                <a:ea typeface="DejaVu Serif Bold"/>
                <a:cs typeface="DejaVu Serif Bold"/>
                <a:sym typeface="DejaVu Serif Bold"/>
              </a:rPr>
              <a:t> </a:t>
            </a:r>
            <a:r>
              <a:rPr lang="en-US" sz="3100" u="none" strike="noStrike" dirty="0" err="1">
                <a:solidFill>
                  <a:srgbClr val="000000"/>
                </a:solidFill>
                <a:latin typeface="DejaVu Serif Bold"/>
                <a:ea typeface="DejaVu Serif Bold"/>
                <a:cs typeface="DejaVu Serif Bold"/>
                <a:sym typeface="DejaVu Serif Bold"/>
              </a:rPr>
              <a:t>bản</a:t>
            </a:r>
            <a:r>
              <a:rPr lang="en-US" sz="3100" u="none" strike="noStrike" dirty="0">
                <a:solidFill>
                  <a:srgbClr val="000000"/>
                </a:solidFill>
                <a:latin typeface="DejaVu Serif Bold"/>
                <a:ea typeface="DejaVu Serif Bold"/>
                <a:cs typeface="DejaVu Serif Bold"/>
                <a:sym typeface="DejaVu Serif Bold"/>
              </a:rPr>
              <a:t>.</a:t>
            </a:r>
          </a:p>
        </p:txBody>
      </p:sp>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sp>
        <p:nvSpPr>
          <p:cNvPr id="7" name="Freeform 7"/>
          <p:cNvSpPr/>
          <p:nvPr/>
        </p:nvSpPr>
        <p:spPr>
          <a:xfrm>
            <a:off x="825424" y="854048"/>
            <a:ext cx="1619723" cy="1265157"/>
          </a:xfrm>
          <a:custGeom>
            <a:avLst/>
            <a:gdLst/>
            <a:ahLst/>
            <a:cxnLst/>
            <a:rect l="l" t="t" r="r" b="b"/>
            <a:pathLst>
              <a:path w="1619723" h="1265157">
                <a:moveTo>
                  <a:pt x="0" y="0"/>
                </a:moveTo>
                <a:lnTo>
                  <a:pt x="1619723" y="0"/>
                </a:lnTo>
                <a:lnTo>
                  <a:pt x="1619723" y="1265157"/>
                </a:lnTo>
                <a:lnTo>
                  <a:pt x="0" y="1265157"/>
                </a:lnTo>
                <a:lnTo>
                  <a:pt x="0" y="0"/>
                </a:lnTo>
                <a:close/>
              </a:path>
            </a:pathLst>
          </a:custGeom>
          <a:blipFill>
            <a:blip r:embed="rId8"/>
            <a:stretch>
              <a:fillRect/>
            </a:stretch>
          </a:blipFill>
        </p:spPr>
        <p:txBody>
          <a:bodyPr/>
          <a:lstStyle/>
          <a:p>
            <a:endParaRPr lang="en-US"/>
          </a:p>
        </p:txBody>
      </p:sp>
      <p:grpSp>
        <p:nvGrpSpPr>
          <p:cNvPr id="8" name="Group 8"/>
          <p:cNvGrpSpPr/>
          <p:nvPr/>
        </p:nvGrpSpPr>
        <p:grpSpPr>
          <a:xfrm>
            <a:off x="825424" y="2182139"/>
            <a:ext cx="16717790" cy="7328358"/>
            <a:chOff x="0" y="0"/>
            <a:chExt cx="4707427" cy="2063533"/>
          </a:xfrm>
        </p:grpSpPr>
        <p:sp>
          <p:nvSpPr>
            <p:cNvPr id="9" name="Freeform 9"/>
            <p:cNvSpPr/>
            <p:nvPr/>
          </p:nvSpPr>
          <p:spPr>
            <a:xfrm>
              <a:off x="0" y="0"/>
              <a:ext cx="4707427" cy="2063533"/>
            </a:xfrm>
            <a:custGeom>
              <a:avLst/>
              <a:gdLst/>
              <a:ahLst/>
              <a:cxnLst/>
              <a:rect l="l" t="t" r="r" b="b"/>
              <a:pathLst>
                <a:path w="4707427" h="2063533">
                  <a:moveTo>
                    <a:pt x="23618" y="0"/>
                  </a:moveTo>
                  <a:lnTo>
                    <a:pt x="4683809" y="0"/>
                  </a:lnTo>
                  <a:cubicBezTo>
                    <a:pt x="4690073" y="0"/>
                    <a:pt x="4696080" y="2488"/>
                    <a:pt x="4700509" y="6918"/>
                  </a:cubicBezTo>
                  <a:cubicBezTo>
                    <a:pt x="4704938" y="11347"/>
                    <a:pt x="4707427" y="17354"/>
                    <a:pt x="4707427" y="23618"/>
                  </a:cubicBezTo>
                  <a:lnTo>
                    <a:pt x="4707427" y="2039915"/>
                  </a:lnTo>
                  <a:cubicBezTo>
                    <a:pt x="4707427" y="2046179"/>
                    <a:pt x="4704938" y="2052186"/>
                    <a:pt x="4700509" y="2056616"/>
                  </a:cubicBezTo>
                  <a:cubicBezTo>
                    <a:pt x="4696080" y="2061045"/>
                    <a:pt x="4690073" y="2063533"/>
                    <a:pt x="4683809" y="2063533"/>
                  </a:cubicBezTo>
                  <a:lnTo>
                    <a:pt x="23618" y="2063533"/>
                  </a:lnTo>
                  <a:cubicBezTo>
                    <a:pt x="17354" y="2063533"/>
                    <a:pt x="11347" y="2061045"/>
                    <a:pt x="6918" y="2056616"/>
                  </a:cubicBezTo>
                  <a:cubicBezTo>
                    <a:pt x="2488" y="2052186"/>
                    <a:pt x="0" y="2046179"/>
                    <a:pt x="0" y="2039915"/>
                  </a:cubicBezTo>
                  <a:lnTo>
                    <a:pt x="0" y="23618"/>
                  </a:lnTo>
                  <a:cubicBezTo>
                    <a:pt x="0" y="17354"/>
                    <a:pt x="2488" y="11347"/>
                    <a:pt x="6918" y="6918"/>
                  </a:cubicBezTo>
                  <a:cubicBezTo>
                    <a:pt x="11347" y="2488"/>
                    <a:pt x="17354" y="0"/>
                    <a:pt x="23618" y="0"/>
                  </a:cubicBezTo>
                  <a:close/>
                </a:path>
              </a:pathLst>
            </a:custGeom>
            <a:solidFill>
              <a:srgbClr val="34B2E4">
                <a:alpha val="73725"/>
              </a:srgbClr>
            </a:solidFill>
            <a:ln w="38100" cap="rnd">
              <a:solidFill>
                <a:srgbClr val="000000">
                  <a:alpha val="73725"/>
                </a:srgbClr>
              </a:solidFill>
              <a:prstDash val="lgDash"/>
              <a:round/>
            </a:ln>
          </p:spPr>
          <p:txBody>
            <a:bodyPr/>
            <a:lstStyle/>
            <a:p>
              <a:endParaRPr lang="en-US"/>
            </a:p>
          </p:txBody>
        </p:sp>
        <p:sp>
          <p:nvSpPr>
            <p:cNvPr id="10" name="TextBox 10"/>
            <p:cNvSpPr txBox="1"/>
            <p:nvPr/>
          </p:nvSpPr>
          <p:spPr>
            <a:xfrm>
              <a:off x="0" y="-28575"/>
              <a:ext cx="4707427" cy="2092108"/>
            </a:xfrm>
            <a:prstGeom prst="rect">
              <a:avLst/>
            </a:prstGeom>
          </p:spPr>
          <p:txBody>
            <a:bodyPr lIns="33886" tIns="33886" rIns="33886" bIns="33886" rtlCol="0" anchor="ctr"/>
            <a:lstStyle/>
            <a:p>
              <a:pPr algn="ctr">
                <a:lnSpc>
                  <a:spcPts val="1774"/>
                </a:lnSpc>
              </a:pPr>
              <a:endParaRPr/>
            </a:p>
          </p:txBody>
        </p:sp>
      </p:grpSp>
      <p:sp>
        <p:nvSpPr>
          <p:cNvPr id="11" name="Freeform 11"/>
          <p:cNvSpPr/>
          <p:nvPr/>
        </p:nvSpPr>
        <p:spPr>
          <a:xfrm>
            <a:off x="951263" y="2226684"/>
            <a:ext cx="3278917" cy="1192333"/>
          </a:xfrm>
          <a:custGeom>
            <a:avLst/>
            <a:gdLst/>
            <a:ahLst/>
            <a:cxnLst/>
            <a:rect l="l" t="t" r="r" b="b"/>
            <a:pathLst>
              <a:path w="3278917" h="1192333">
                <a:moveTo>
                  <a:pt x="0" y="0"/>
                </a:moveTo>
                <a:lnTo>
                  <a:pt x="3278917" y="0"/>
                </a:lnTo>
                <a:lnTo>
                  <a:pt x="3278917" y="1192334"/>
                </a:lnTo>
                <a:lnTo>
                  <a:pt x="0" y="1192334"/>
                </a:lnTo>
                <a:lnTo>
                  <a:pt x="0" y="0"/>
                </a:lnTo>
                <a:close/>
              </a:path>
            </a:pathLst>
          </a:custGeom>
          <a:blipFill>
            <a:blip r:embed="rId9"/>
            <a:stretch>
              <a:fillRect/>
            </a:stretch>
          </a:blipFill>
        </p:spPr>
        <p:txBody>
          <a:bodyPr/>
          <a:lstStyle/>
          <a:p>
            <a:endParaRPr lang="en-US"/>
          </a:p>
        </p:txBody>
      </p:sp>
      <p:sp>
        <p:nvSpPr>
          <p:cNvPr id="12" name="Freeform 12"/>
          <p:cNvSpPr/>
          <p:nvPr/>
        </p:nvSpPr>
        <p:spPr>
          <a:xfrm>
            <a:off x="10777723" y="3056573"/>
            <a:ext cx="5826128" cy="5700327"/>
          </a:xfrm>
          <a:custGeom>
            <a:avLst/>
            <a:gdLst/>
            <a:ahLst/>
            <a:cxnLst/>
            <a:rect l="l" t="t" r="r" b="b"/>
            <a:pathLst>
              <a:path w="5826128" h="5700327">
                <a:moveTo>
                  <a:pt x="0" y="0"/>
                </a:moveTo>
                <a:lnTo>
                  <a:pt x="5826128" y="0"/>
                </a:lnTo>
                <a:lnTo>
                  <a:pt x="5826128" y="5700327"/>
                </a:lnTo>
                <a:lnTo>
                  <a:pt x="0" y="5700327"/>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2390401" y="1474680"/>
            <a:ext cx="3679558" cy="644525"/>
          </a:xfrm>
          <a:prstGeom prst="rect">
            <a:avLst/>
          </a:prstGeom>
        </p:spPr>
        <p:txBody>
          <a:bodyPr lIns="0" tIns="0" rIns="0" bIns="0" rtlCol="0" anchor="t">
            <a:spAutoFit/>
          </a:bodyPr>
          <a:lstStyle/>
          <a:p>
            <a:pPr algn="ctr">
              <a:lnSpc>
                <a:spcPts val="5199"/>
              </a:lnSpc>
              <a:spcBef>
                <a:spcPct val="0"/>
              </a:spcBef>
            </a:pPr>
            <a:r>
              <a:rPr lang="en-US" sz="3999">
                <a:solidFill>
                  <a:srgbClr val="F41B3E"/>
                </a:solidFill>
                <a:latin typeface="DejaVu Serif Bold"/>
                <a:ea typeface="DejaVu Serif Bold"/>
                <a:cs typeface="DejaVu Serif Bold"/>
                <a:sym typeface="DejaVu Serif Bold"/>
              </a:rPr>
              <a:t>KHỞI ĐỘNG</a:t>
            </a:r>
          </a:p>
        </p:txBody>
      </p:sp>
      <p:sp>
        <p:nvSpPr>
          <p:cNvPr id="14" name="TextBox 14"/>
          <p:cNvSpPr txBox="1"/>
          <p:nvPr/>
        </p:nvSpPr>
        <p:spPr>
          <a:xfrm>
            <a:off x="987710" y="2581748"/>
            <a:ext cx="2364170" cy="453400"/>
          </a:xfrm>
          <a:prstGeom prst="rect">
            <a:avLst/>
          </a:prstGeom>
        </p:spPr>
        <p:txBody>
          <a:bodyPr lIns="0" tIns="0" rIns="0" bIns="0" rtlCol="0" anchor="t">
            <a:spAutoFit/>
          </a:bodyPr>
          <a:lstStyle/>
          <a:p>
            <a:pPr algn="ctr">
              <a:lnSpc>
                <a:spcPts val="3749"/>
              </a:lnSpc>
              <a:spcBef>
                <a:spcPct val="0"/>
              </a:spcBef>
            </a:pPr>
            <a:r>
              <a:rPr lang="en-US" sz="2678">
                <a:solidFill>
                  <a:srgbClr val="000000"/>
                </a:solidFill>
                <a:latin typeface="Bogart Heavy"/>
                <a:ea typeface="Bogart Heavy"/>
                <a:cs typeface="Bogart Heavy"/>
                <a:sym typeface="Bogart Heavy"/>
              </a:rPr>
              <a:t>Hoạt Động </a:t>
            </a:r>
          </a:p>
        </p:txBody>
      </p:sp>
      <p:sp>
        <p:nvSpPr>
          <p:cNvPr id="15" name="TextBox 15"/>
          <p:cNvSpPr txBox="1"/>
          <p:nvPr/>
        </p:nvSpPr>
        <p:spPr>
          <a:xfrm>
            <a:off x="4442043" y="2508206"/>
            <a:ext cx="12661069" cy="548367"/>
          </a:xfrm>
          <a:prstGeom prst="rect">
            <a:avLst/>
          </a:prstGeom>
        </p:spPr>
        <p:txBody>
          <a:bodyPr lIns="0" tIns="0" rIns="0" bIns="0" rtlCol="0" anchor="t">
            <a:spAutoFit/>
          </a:bodyPr>
          <a:lstStyle/>
          <a:p>
            <a:pPr algn="just">
              <a:lnSpc>
                <a:spcPts val="4425"/>
              </a:lnSpc>
              <a:spcBef>
                <a:spcPct val="0"/>
              </a:spcBef>
            </a:pPr>
            <a:r>
              <a:rPr lang="en-US" sz="3160">
                <a:solidFill>
                  <a:srgbClr val="056528"/>
                </a:solidFill>
                <a:latin typeface="Bogart Heavy"/>
                <a:ea typeface="Bogart Heavy"/>
                <a:cs typeface="Bogart Heavy"/>
                <a:sym typeface="Bogart Heavy"/>
              </a:rPr>
              <a:t>Hai điều tích cực và một điều mong muốn thay đổi</a:t>
            </a:r>
          </a:p>
        </p:txBody>
      </p:sp>
      <p:sp>
        <p:nvSpPr>
          <p:cNvPr id="16" name="TextBox 16"/>
          <p:cNvSpPr txBox="1"/>
          <p:nvPr/>
        </p:nvSpPr>
        <p:spPr>
          <a:xfrm>
            <a:off x="1007755" y="3558739"/>
            <a:ext cx="8322103" cy="5043170"/>
          </a:xfrm>
          <a:prstGeom prst="rect">
            <a:avLst/>
          </a:prstGeom>
        </p:spPr>
        <p:txBody>
          <a:bodyPr lIns="0" tIns="0" rIns="0" bIns="0" rtlCol="0" anchor="t">
            <a:spAutoFit/>
          </a:bodyPr>
          <a:lstStyle/>
          <a:p>
            <a:pPr algn="just">
              <a:lnSpc>
                <a:spcPts val="4480"/>
              </a:lnSpc>
            </a:pPr>
            <a:r>
              <a:rPr lang="en-US" sz="3200">
                <a:solidFill>
                  <a:srgbClr val="000000"/>
                </a:solidFill>
                <a:latin typeface="DejaVu Serif Bold"/>
                <a:ea typeface="DejaVu Serif Bold"/>
                <a:cs typeface="DejaVu Serif Bold"/>
                <a:sym typeface="DejaVu Serif Bold"/>
              </a:rPr>
              <a:t>Những góp ý hữu ích có thể giúp chúng ta thực hiện công việc tốt hơn.</a:t>
            </a:r>
          </a:p>
          <a:p>
            <a:pPr algn="just">
              <a:lnSpc>
                <a:spcPts val="4480"/>
              </a:lnSpc>
            </a:pPr>
            <a:r>
              <a:rPr lang="en-US" sz="3200">
                <a:solidFill>
                  <a:srgbClr val="000000"/>
                </a:solidFill>
                <a:latin typeface="DejaVu Serif Bold"/>
                <a:ea typeface="DejaVu Serif Bold"/>
                <a:cs typeface="DejaVu Serif Bold"/>
                <a:sym typeface="DejaVu Serif Bold"/>
              </a:rPr>
              <a:t> </a:t>
            </a:r>
          </a:p>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Hình 28 là nội dung hướng dẫn cách làm kem. Em hãy góp ý về hình thức của văn bản này bằng cách chỉ ra hai điều tích cực và một điều em mong muốn thay đổi.</a:t>
            </a:r>
          </a:p>
        </p:txBody>
      </p:sp>
      <p:sp>
        <p:nvSpPr>
          <p:cNvPr id="17" name="TextBox 17"/>
          <p:cNvSpPr txBox="1"/>
          <p:nvPr/>
        </p:nvSpPr>
        <p:spPr>
          <a:xfrm>
            <a:off x="4336121" y="8775950"/>
            <a:ext cx="9987472" cy="547370"/>
          </a:xfrm>
          <a:prstGeom prst="rect">
            <a:avLst/>
          </a:prstGeom>
        </p:spPr>
        <p:txBody>
          <a:bodyPr lIns="0" tIns="0" rIns="0" bIns="0" rtlCol="0" anchor="t">
            <a:spAutoFit/>
          </a:bodyPr>
          <a:lstStyle/>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Hình 28. Văn bản hướng dẫn cách làm kem</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283759" y="725068"/>
            <a:ext cx="14041104" cy="582295"/>
          </a:xfrm>
          <a:prstGeom prst="rect">
            <a:avLst/>
          </a:prstGeom>
        </p:spPr>
        <p:txBody>
          <a:bodyPr lIns="0" tIns="0" rIns="0" bIns="0" rtlCol="0" anchor="t">
            <a:spAutoFit/>
          </a:bodyPr>
          <a:lstStyle/>
          <a:p>
            <a:pPr algn="just">
              <a:lnSpc>
                <a:spcPts val="4550"/>
              </a:lnSpc>
              <a:spcBef>
                <a:spcPct val="0"/>
              </a:spcBef>
            </a:pPr>
            <a:r>
              <a:rPr lang="en-US" sz="3500" dirty="0">
                <a:solidFill>
                  <a:srgbClr val="F41B3E"/>
                </a:solidFill>
                <a:latin typeface="DejaVu Serif Bold"/>
                <a:ea typeface="DejaVu Serif Bold"/>
                <a:cs typeface="DejaVu Serif Bold"/>
                <a:sym typeface="DejaVu Serif Bold"/>
              </a:rPr>
              <a:t>1. Định </a:t>
            </a:r>
            <a:r>
              <a:rPr lang="en-US" sz="3500" dirty="0" err="1">
                <a:solidFill>
                  <a:srgbClr val="F41B3E"/>
                </a:solidFill>
                <a:latin typeface="DejaVu Serif Bold"/>
                <a:ea typeface="DejaVu Serif Bold"/>
                <a:cs typeface="DejaVu Serif Bold"/>
                <a:sym typeface="DejaVu Serif Bold"/>
              </a:rPr>
              <a:t>dạng</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kí</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tự</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và</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bố</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trí</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hình</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ảnh</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trong</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văn</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bản</a:t>
            </a:r>
            <a:endParaRPr lang="en-US" sz="3500" dirty="0">
              <a:solidFill>
                <a:srgbClr val="F41B3E"/>
              </a:solidFill>
              <a:latin typeface="DejaVu Serif Bold"/>
              <a:ea typeface="DejaVu Serif Bold"/>
              <a:cs typeface="DejaVu Serif Bold"/>
              <a:sym typeface="DejaVu Serif Bold"/>
            </a:endParaRPr>
          </a:p>
        </p:txBody>
      </p:sp>
      <p:sp>
        <p:nvSpPr>
          <p:cNvPr id="7" name="Freeform 7"/>
          <p:cNvSpPr/>
          <p:nvPr/>
        </p:nvSpPr>
        <p:spPr>
          <a:xfrm>
            <a:off x="438457" y="1734820"/>
            <a:ext cx="1257278" cy="1184392"/>
          </a:xfrm>
          <a:custGeom>
            <a:avLst/>
            <a:gdLst/>
            <a:ahLst/>
            <a:cxnLst/>
            <a:rect l="l" t="t" r="r" b="b"/>
            <a:pathLst>
              <a:path w="1257278" h="1184392">
                <a:moveTo>
                  <a:pt x="0" y="0"/>
                </a:moveTo>
                <a:lnTo>
                  <a:pt x="1257278" y="0"/>
                </a:lnTo>
                <a:lnTo>
                  <a:pt x="1257278" y="1184392"/>
                </a:lnTo>
                <a:lnTo>
                  <a:pt x="0" y="1184392"/>
                </a:lnTo>
                <a:lnTo>
                  <a:pt x="0" y="0"/>
                </a:lnTo>
                <a:close/>
              </a:path>
            </a:pathLst>
          </a:custGeom>
          <a:blipFill>
            <a:blip r:embed="rId8"/>
            <a:stretch>
              <a:fillRect/>
            </a:stretch>
          </a:blipFill>
        </p:spPr>
        <p:txBody>
          <a:bodyPr/>
          <a:lstStyle/>
          <a:p>
            <a:endParaRPr lang="en-US"/>
          </a:p>
        </p:txBody>
      </p:sp>
      <p:sp>
        <p:nvSpPr>
          <p:cNvPr id="8" name="Freeform 8"/>
          <p:cNvSpPr/>
          <p:nvPr/>
        </p:nvSpPr>
        <p:spPr>
          <a:xfrm>
            <a:off x="1681667" y="3684645"/>
            <a:ext cx="15296381" cy="2554927"/>
          </a:xfrm>
          <a:custGeom>
            <a:avLst/>
            <a:gdLst/>
            <a:ahLst/>
            <a:cxnLst/>
            <a:rect l="l" t="t" r="r" b="b"/>
            <a:pathLst>
              <a:path w="15296381" h="2554927">
                <a:moveTo>
                  <a:pt x="0" y="0"/>
                </a:moveTo>
                <a:lnTo>
                  <a:pt x="15296381" y="0"/>
                </a:lnTo>
                <a:lnTo>
                  <a:pt x="15296381" y="2554927"/>
                </a:lnTo>
                <a:lnTo>
                  <a:pt x="0" y="2554927"/>
                </a:lnTo>
                <a:lnTo>
                  <a:pt x="0" y="0"/>
                </a:lnTo>
                <a:close/>
              </a:path>
            </a:pathLst>
          </a:custGeom>
          <a:blipFill>
            <a:blip r:embed="rId9"/>
            <a:stretch>
              <a:fillRect/>
            </a:stretch>
          </a:blipFill>
        </p:spPr>
        <p:txBody>
          <a:bodyPr/>
          <a:lstStyle/>
          <a:p>
            <a:endParaRPr lang="en-US"/>
          </a:p>
        </p:txBody>
      </p:sp>
      <p:sp>
        <p:nvSpPr>
          <p:cNvPr id="10" name="TextBox 10"/>
          <p:cNvSpPr txBox="1"/>
          <p:nvPr/>
        </p:nvSpPr>
        <p:spPr>
          <a:xfrm>
            <a:off x="1253279" y="2260341"/>
            <a:ext cx="16153156" cy="1109344"/>
          </a:xfrm>
          <a:prstGeom prst="rect">
            <a:avLst/>
          </a:prstGeom>
        </p:spPr>
        <p:txBody>
          <a:bodyPr lIns="0" tIns="0" rIns="0" bIns="0" rtlCol="0" anchor="t">
            <a:spAutoFit/>
          </a:bodyPr>
          <a:lstStyle/>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   Hình 29 và Hình 30 là góp ý của hai bạn An và Minh về cách trình bày văn bản Kem cầu vồng hoa quả.</a:t>
            </a:r>
          </a:p>
        </p:txBody>
      </p:sp>
      <p:sp>
        <p:nvSpPr>
          <p:cNvPr id="11" name="TextBox 11"/>
          <p:cNvSpPr txBox="1"/>
          <p:nvPr/>
        </p:nvSpPr>
        <p:spPr>
          <a:xfrm>
            <a:off x="2965390" y="6172897"/>
            <a:ext cx="4807010" cy="413831"/>
          </a:xfrm>
          <a:prstGeom prst="rect">
            <a:avLst/>
          </a:prstGeom>
        </p:spPr>
        <p:txBody>
          <a:bodyPr wrap="square" lIns="0" tIns="0" rIns="0" bIns="0" rtlCol="0" anchor="t">
            <a:spAutoFit/>
          </a:bodyPr>
          <a:lstStyle/>
          <a:p>
            <a:pPr marL="0" lvl="0" indent="0" algn="just">
              <a:lnSpc>
                <a:spcPts val="3500"/>
              </a:lnSpc>
              <a:spcBef>
                <a:spcPct val="0"/>
              </a:spcBef>
            </a:pPr>
            <a:r>
              <a:rPr lang="en-US" sz="2500" u="none" strike="noStrike">
                <a:solidFill>
                  <a:srgbClr val="0000FF"/>
                </a:solidFill>
                <a:latin typeface="DejaVu Serif Bold"/>
                <a:ea typeface="DejaVu Serif Bold"/>
                <a:cs typeface="DejaVu Serif Bold"/>
                <a:sym typeface="DejaVu Serif Bold"/>
              </a:rPr>
              <a:t>Hình 29. Nhận xét của An</a:t>
            </a:r>
          </a:p>
        </p:txBody>
      </p:sp>
      <p:sp>
        <p:nvSpPr>
          <p:cNvPr id="12" name="TextBox 12"/>
          <p:cNvSpPr txBox="1"/>
          <p:nvPr/>
        </p:nvSpPr>
        <p:spPr>
          <a:xfrm>
            <a:off x="10828502" y="6172897"/>
            <a:ext cx="5045750" cy="413831"/>
          </a:xfrm>
          <a:prstGeom prst="rect">
            <a:avLst/>
          </a:prstGeom>
        </p:spPr>
        <p:txBody>
          <a:bodyPr lIns="0" tIns="0" rIns="0" bIns="0" rtlCol="0" anchor="t">
            <a:spAutoFit/>
          </a:bodyPr>
          <a:lstStyle/>
          <a:p>
            <a:pPr marL="0" lvl="0" indent="0" algn="just">
              <a:lnSpc>
                <a:spcPts val="3500"/>
              </a:lnSpc>
              <a:spcBef>
                <a:spcPct val="0"/>
              </a:spcBef>
            </a:pPr>
            <a:r>
              <a:rPr lang="en-US" sz="2500" u="none" strike="noStrike">
                <a:solidFill>
                  <a:srgbClr val="0000FF"/>
                </a:solidFill>
                <a:latin typeface="DejaVu Serif Bold"/>
                <a:ea typeface="DejaVu Serif Bold"/>
                <a:cs typeface="DejaVu Serif Bold"/>
                <a:sym typeface="DejaVu Serif Bold"/>
              </a:rPr>
              <a:t>Hình 30. Nhận xét của Minh</a:t>
            </a:r>
          </a:p>
        </p:txBody>
      </p:sp>
      <p:sp>
        <p:nvSpPr>
          <p:cNvPr id="13" name="TextBox 13"/>
          <p:cNvSpPr txBox="1"/>
          <p:nvPr/>
        </p:nvSpPr>
        <p:spPr>
          <a:xfrm>
            <a:off x="849366" y="7052370"/>
            <a:ext cx="16557070" cy="1671319"/>
          </a:xfrm>
          <a:prstGeom prst="rect">
            <a:avLst/>
          </a:prstGeom>
        </p:spPr>
        <p:txBody>
          <a:bodyPr lIns="0" tIns="0" rIns="0" bIns="0" rtlCol="0" anchor="t">
            <a:spAutoFit/>
          </a:bodyPr>
          <a:lstStyle/>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Để văn bản dễ đọc và dễ ghi nhớ, em có thể thực hiện thao tác định dạng kí tự cho văn bản. Bên cạnh đó, sau khi chèn hình ảnh minh hoạ vào văn bản, em có thể di chuyển hình ảnh đến vị trí hợp lí</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sp>
        <p:nvSpPr>
          <p:cNvPr id="6" name="Freeform 6"/>
          <p:cNvSpPr/>
          <p:nvPr/>
        </p:nvSpPr>
        <p:spPr>
          <a:xfrm>
            <a:off x="2445262" y="5322096"/>
            <a:ext cx="7089785" cy="4465936"/>
          </a:xfrm>
          <a:custGeom>
            <a:avLst/>
            <a:gdLst/>
            <a:ahLst/>
            <a:cxnLst/>
            <a:rect l="l" t="t" r="r" b="b"/>
            <a:pathLst>
              <a:path w="7089785" h="4465936">
                <a:moveTo>
                  <a:pt x="0" y="0"/>
                </a:moveTo>
                <a:lnTo>
                  <a:pt x="7089785" y="0"/>
                </a:lnTo>
                <a:lnTo>
                  <a:pt x="7089785" y="4465936"/>
                </a:lnTo>
                <a:lnTo>
                  <a:pt x="0" y="4465936"/>
                </a:lnTo>
                <a:lnTo>
                  <a:pt x="0" y="0"/>
                </a:lnTo>
                <a:close/>
              </a:path>
            </a:pathLst>
          </a:custGeom>
          <a:blipFill>
            <a:blip r:embed="rId8"/>
            <a:stretch>
              <a:fillRect/>
            </a:stretch>
          </a:blipFill>
          <a:ln cap="sq">
            <a:noFill/>
            <a:prstDash val="solid"/>
            <a:miter/>
          </a:ln>
        </p:spPr>
        <p:txBody>
          <a:bodyPr/>
          <a:lstStyle/>
          <a:p>
            <a:endParaRPr lang="en-US"/>
          </a:p>
        </p:txBody>
      </p:sp>
      <p:sp>
        <p:nvSpPr>
          <p:cNvPr id="7" name="Freeform 7"/>
          <p:cNvSpPr/>
          <p:nvPr/>
        </p:nvSpPr>
        <p:spPr>
          <a:xfrm>
            <a:off x="9360169" y="5444923"/>
            <a:ext cx="6807651" cy="4343109"/>
          </a:xfrm>
          <a:custGeom>
            <a:avLst/>
            <a:gdLst/>
            <a:ahLst/>
            <a:cxnLst/>
            <a:rect l="l" t="t" r="r" b="b"/>
            <a:pathLst>
              <a:path w="6807651" h="4343109">
                <a:moveTo>
                  <a:pt x="0" y="0"/>
                </a:moveTo>
                <a:lnTo>
                  <a:pt x="6807651" y="0"/>
                </a:lnTo>
                <a:lnTo>
                  <a:pt x="6807651" y="4343109"/>
                </a:lnTo>
                <a:lnTo>
                  <a:pt x="0" y="4343109"/>
                </a:lnTo>
                <a:lnTo>
                  <a:pt x="0" y="0"/>
                </a:lnTo>
                <a:close/>
              </a:path>
            </a:pathLst>
          </a:custGeom>
          <a:blipFill>
            <a:blip r:embed="rId9"/>
            <a:stretch>
              <a:fillRect/>
            </a:stretch>
          </a:blipFill>
          <a:ln cap="sq">
            <a:noFill/>
            <a:prstDash val="solid"/>
            <a:miter/>
          </a:ln>
        </p:spPr>
        <p:txBody>
          <a:bodyPr/>
          <a:lstStyle/>
          <a:p>
            <a:endParaRPr lang="en-US"/>
          </a:p>
        </p:txBody>
      </p:sp>
      <p:sp>
        <p:nvSpPr>
          <p:cNvPr id="8" name="TextBox 8"/>
          <p:cNvSpPr txBox="1"/>
          <p:nvPr/>
        </p:nvSpPr>
        <p:spPr>
          <a:xfrm>
            <a:off x="1121679" y="477574"/>
            <a:ext cx="14041104" cy="582295"/>
          </a:xfrm>
          <a:prstGeom prst="rect">
            <a:avLst/>
          </a:prstGeom>
        </p:spPr>
        <p:txBody>
          <a:bodyPr lIns="0" tIns="0" rIns="0" bIns="0" rtlCol="0" anchor="t">
            <a:spAutoFit/>
          </a:bodyPr>
          <a:lstStyle/>
          <a:p>
            <a:pPr algn="just">
              <a:lnSpc>
                <a:spcPts val="4550"/>
              </a:lnSpc>
              <a:spcBef>
                <a:spcPct val="0"/>
              </a:spcBef>
            </a:pPr>
            <a:r>
              <a:rPr lang="en-US" sz="3500" dirty="0">
                <a:solidFill>
                  <a:srgbClr val="F41B3E"/>
                </a:solidFill>
                <a:latin typeface="DejaVu Serif Bold"/>
                <a:ea typeface="DejaVu Serif Bold"/>
                <a:cs typeface="DejaVu Serif Bold"/>
                <a:sym typeface="DejaVu Serif Bold"/>
              </a:rPr>
              <a:t>1. Định </a:t>
            </a:r>
            <a:r>
              <a:rPr lang="en-US" sz="3500" dirty="0" err="1">
                <a:solidFill>
                  <a:srgbClr val="F41B3E"/>
                </a:solidFill>
                <a:latin typeface="DejaVu Serif Bold"/>
                <a:ea typeface="DejaVu Serif Bold"/>
                <a:cs typeface="DejaVu Serif Bold"/>
                <a:sym typeface="DejaVu Serif Bold"/>
              </a:rPr>
              <a:t>dạng</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kí</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tự</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và</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bố</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trí</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hình</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ảnh</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trong</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văn</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bản</a:t>
            </a:r>
            <a:endParaRPr lang="en-US" sz="3500" dirty="0">
              <a:solidFill>
                <a:srgbClr val="F41B3E"/>
              </a:solidFill>
              <a:latin typeface="DejaVu Serif Bold"/>
              <a:ea typeface="DejaVu Serif Bold"/>
              <a:cs typeface="DejaVu Serif Bold"/>
              <a:sym typeface="DejaVu Serif Bold"/>
            </a:endParaRPr>
          </a:p>
        </p:txBody>
      </p:sp>
      <p:sp>
        <p:nvSpPr>
          <p:cNvPr id="10" name="TextBox 10"/>
          <p:cNvSpPr txBox="1"/>
          <p:nvPr/>
        </p:nvSpPr>
        <p:spPr>
          <a:xfrm>
            <a:off x="849366" y="1687195"/>
            <a:ext cx="4558903" cy="582295"/>
          </a:xfrm>
          <a:prstGeom prst="rect">
            <a:avLst/>
          </a:prstGeom>
        </p:spPr>
        <p:txBody>
          <a:bodyPr lIns="0" tIns="0" rIns="0" bIns="0" rtlCol="0" anchor="t">
            <a:spAutoFit/>
          </a:bodyPr>
          <a:lstStyle/>
          <a:p>
            <a:pPr marL="0" lvl="0" indent="0" algn="just">
              <a:lnSpc>
                <a:spcPts val="4550"/>
              </a:lnSpc>
              <a:spcBef>
                <a:spcPct val="0"/>
              </a:spcBef>
            </a:pPr>
            <a:r>
              <a:rPr lang="en-US" sz="3500" u="none" strike="noStrike">
                <a:solidFill>
                  <a:srgbClr val="000000"/>
                </a:solidFill>
                <a:latin typeface="DejaVu Serif Bold"/>
                <a:ea typeface="DejaVu Serif Bold"/>
                <a:cs typeface="DejaVu Serif Bold"/>
                <a:sym typeface="DejaVu Serif Bold"/>
              </a:rPr>
              <a:t>a) Định dạng kí tự</a:t>
            </a:r>
          </a:p>
        </p:txBody>
      </p:sp>
      <p:sp>
        <p:nvSpPr>
          <p:cNvPr id="11" name="TextBox 11"/>
          <p:cNvSpPr txBox="1"/>
          <p:nvPr/>
        </p:nvSpPr>
        <p:spPr>
          <a:xfrm>
            <a:off x="849366" y="2374265"/>
            <a:ext cx="16817676" cy="3357244"/>
          </a:xfrm>
          <a:prstGeom prst="rect">
            <a:avLst/>
          </a:prstGeom>
        </p:spPr>
        <p:txBody>
          <a:bodyPr lIns="0" tIns="0" rIns="0" bIns="0" rtlCol="0" anchor="t">
            <a:spAutoFit/>
          </a:bodyPr>
          <a:lstStyle/>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Để </a:t>
            </a:r>
            <a:r>
              <a:rPr lang="en-US" sz="3200" u="none" strike="noStrike">
                <a:solidFill>
                  <a:srgbClr val="000000"/>
                </a:solidFill>
                <a:latin typeface="DejaVu Serif Bold"/>
                <a:ea typeface="DejaVu Serif Bold"/>
                <a:cs typeface="DejaVu Serif Bold"/>
                <a:sym typeface="DejaVu Serif Bold"/>
              </a:rPr>
              <a:t>định dạng kí tự trong phần mềm soạn thảo văn bản, trước tiên em cần</a:t>
            </a:r>
          </a:p>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 Chọn phần văn bản</a:t>
            </a:r>
          </a:p>
          <a:p>
            <a:pPr marL="0" lvl="0" indent="0" algn="just">
              <a:lnSpc>
                <a:spcPts val="4480"/>
              </a:lnSpc>
              <a:spcBef>
                <a:spcPct val="0"/>
              </a:spcBef>
            </a:pPr>
            <a:r>
              <a:rPr lang="en-US" sz="3200" u="none" strike="noStrike">
                <a:solidFill>
                  <a:srgbClr val="000000"/>
                </a:solidFill>
                <a:latin typeface="DejaVu Serif Bold"/>
                <a:ea typeface="DejaVu Serif Bold"/>
                <a:cs typeface="DejaVu Serif Bold"/>
                <a:sym typeface="DejaVu Serif Bold"/>
              </a:rPr>
              <a:t>- Sau đó em sử dụng các lệnh trong nhóm lệnh </a:t>
            </a:r>
            <a:r>
              <a:rPr lang="en-US" sz="3200" u="none" strike="noStrike">
                <a:solidFill>
                  <a:srgbClr val="F48117"/>
                </a:solidFill>
                <a:latin typeface="DejaVu Serif Bold"/>
                <a:ea typeface="DejaVu Serif Bold"/>
                <a:cs typeface="DejaVu Serif Bold"/>
                <a:sym typeface="DejaVu Serif Bold"/>
              </a:rPr>
              <a:t>Font</a:t>
            </a:r>
            <a:r>
              <a:rPr lang="en-US" sz="3200" u="none" strike="noStrike">
                <a:solidFill>
                  <a:srgbClr val="000000"/>
                </a:solidFill>
                <a:latin typeface="DejaVu Serif Bold"/>
                <a:ea typeface="DejaVu Serif Bold"/>
                <a:cs typeface="DejaVu Serif Bold"/>
                <a:sym typeface="DejaVu Serif Bold"/>
              </a:rPr>
              <a:t> của dải lệnh </a:t>
            </a:r>
            <a:r>
              <a:rPr lang="en-US" sz="3200" u="none" strike="noStrike">
                <a:solidFill>
                  <a:srgbClr val="F48117"/>
                </a:solidFill>
                <a:latin typeface="DejaVu Serif Bold"/>
                <a:ea typeface="DejaVu Serif Bold"/>
                <a:cs typeface="DejaVu Serif Bold"/>
                <a:sym typeface="DejaVu Serif Bold"/>
              </a:rPr>
              <a:t>Home</a:t>
            </a:r>
            <a:r>
              <a:rPr lang="en-US" sz="3200" u="none" strike="noStrike">
                <a:solidFill>
                  <a:srgbClr val="000000"/>
                </a:solidFill>
                <a:latin typeface="DejaVu Serif Bold"/>
                <a:ea typeface="DejaVu Serif Bold"/>
                <a:cs typeface="DejaVu Serif Bold"/>
                <a:sym typeface="DejaVu Serif Bold"/>
              </a:rPr>
              <a:t> (Hình 31). Thực hiện theo góp ý của bạn An, các tiêu đề của văn bản ở Hình 28 đã được định dạng để nổi bật, giúp em dễ đọc và dễ ghi nhớ hơn (Hình 32).</a:t>
            </a:r>
          </a:p>
        </p:txBody>
      </p:sp>
      <p:sp>
        <p:nvSpPr>
          <p:cNvPr id="12" name="TextBox 12"/>
          <p:cNvSpPr txBox="1"/>
          <p:nvPr/>
        </p:nvSpPr>
        <p:spPr>
          <a:xfrm>
            <a:off x="2966918" y="9702307"/>
            <a:ext cx="6177081" cy="413831"/>
          </a:xfrm>
          <a:prstGeom prst="rect">
            <a:avLst/>
          </a:prstGeom>
        </p:spPr>
        <p:txBody>
          <a:bodyPr wrap="square" lIns="0" tIns="0" rIns="0" bIns="0" rtlCol="0" anchor="t">
            <a:spAutoFit/>
          </a:bodyPr>
          <a:lstStyle/>
          <a:p>
            <a:pPr marL="0" lvl="0" indent="0" algn="just">
              <a:lnSpc>
                <a:spcPts val="3500"/>
              </a:lnSpc>
              <a:spcBef>
                <a:spcPct val="0"/>
              </a:spcBef>
            </a:pPr>
            <a:r>
              <a:rPr lang="en-US" sz="2500" u="none" strike="noStrike">
                <a:solidFill>
                  <a:srgbClr val="0000FF"/>
                </a:solidFill>
                <a:latin typeface="DejaVu Serif Bold"/>
                <a:ea typeface="DejaVu Serif Bold"/>
                <a:cs typeface="DejaVu Serif Bold"/>
                <a:sym typeface="DejaVu Serif Bold"/>
              </a:rPr>
              <a:t>Hình 31. Các lệnh định dạng kí tự</a:t>
            </a:r>
          </a:p>
        </p:txBody>
      </p:sp>
      <p:sp>
        <p:nvSpPr>
          <p:cNvPr id="13" name="TextBox 13"/>
          <p:cNvSpPr txBox="1"/>
          <p:nvPr/>
        </p:nvSpPr>
        <p:spPr>
          <a:xfrm>
            <a:off x="10225977" y="9702307"/>
            <a:ext cx="5250913" cy="413831"/>
          </a:xfrm>
          <a:prstGeom prst="rect">
            <a:avLst/>
          </a:prstGeom>
        </p:spPr>
        <p:txBody>
          <a:bodyPr lIns="0" tIns="0" rIns="0" bIns="0" rtlCol="0" anchor="t">
            <a:spAutoFit/>
          </a:bodyPr>
          <a:lstStyle/>
          <a:p>
            <a:pPr marL="0" lvl="0" indent="0" algn="just">
              <a:lnSpc>
                <a:spcPts val="3500"/>
              </a:lnSpc>
              <a:spcBef>
                <a:spcPct val="0"/>
              </a:spcBef>
            </a:pPr>
            <a:r>
              <a:rPr lang="en-US" sz="2500" u="none" strike="noStrike">
                <a:solidFill>
                  <a:srgbClr val="0000FF"/>
                </a:solidFill>
                <a:latin typeface="DejaVu Serif Bold"/>
                <a:ea typeface="DejaVu Serif Bold"/>
                <a:cs typeface="DejaVu Serif Bold"/>
                <a:sym typeface="DejaVu Serif Bold"/>
              </a:rPr>
              <a:t>Hình 32. Kết quả định dạng</a:t>
            </a:r>
          </a:p>
        </p:txBody>
      </p:sp>
    </p:spTree>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849366" y="981075"/>
            <a:ext cx="14041104" cy="582295"/>
          </a:xfrm>
          <a:prstGeom prst="rect">
            <a:avLst/>
          </a:prstGeom>
        </p:spPr>
        <p:txBody>
          <a:bodyPr lIns="0" tIns="0" rIns="0" bIns="0" rtlCol="0" anchor="t">
            <a:spAutoFit/>
          </a:bodyPr>
          <a:lstStyle/>
          <a:p>
            <a:pPr algn="just">
              <a:lnSpc>
                <a:spcPts val="4550"/>
              </a:lnSpc>
              <a:spcBef>
                <a:spcPct val="0"/>
              </a:spcBef>
            </a:pPr>
            <a:r>
              <a:rPr lang="en-US" sz="3500">
                <a:solidFill>
                  <a:srgbClr val="F41B3E"/>
                </a:solidFill>
                <a:latin typeface="DejaVu Serif Bold"/>
                <a:ea typeface="DejaVu Serif Bold"/>
                <a:cs typeface="DejaVu Serif Bold"/>
                <a:sym typeface="DejaVu Serif Bold"/>
              </a:rPr>
              <a:t>1. Định dạng kí tự và bố trí hình ảnh trong văn bản</a:t>
            </a:r>
          </a:p>
        </p:txBody>
      </p:sp>
      <p:sp>
        <p:nvSpPr>
          <p:cNvPr id="7" name="TextBox 7"/>
          <p:cNvSpPr txBox="1"/>
          <p:nvPr/>
        </p:nvSpPr>
        <p:spPr>
          <a:xfrm>
            <a:off x="1710328" y="29818"/>
            <a:ext cx="13982343" cy="824230"/>
          </a:xfrm>
          <a:prstGeom prst="rect">
            <a:avLst/>
          </a:prstGeom>
        </p:spPr>
        <p:txBody>
          <a:bodyPr lIns="0" tIns="0" rIns="0" bIns="0" rtlCol="0" anchor="t">
            <a:spAutoFit/>
          </a:bodyPr>
          <a:lstStyle/>
          <a:p>
            <a:pPr marL="0" lvl="0" indent="0" algn="ctr">
              <a:lnSpc>
                <a:spcPts val="7399"/>
              </a:lnSpc>
              <a:spcBef>
                <a:spcPct val="0"/>
              </a:spcBef>
            </a:pPr>
            <a:r>
              <a:rPr lang="en-US" sz="3699">
                <a:solidFill>
                  <a:srgbClr val="056528"/>
                </a:solidFill>
                <a:latin typeface="Bogart Heavy"/>
                <a:ea typeface="Bogart Heavy"/>
                <a:cs typeface="Bogart Heavy"/>
                <a:sym typeface="Bogart Heavy"/>
              </a:rPr>
              <a:t>Bài 6: Định dạng kí tự và bố trí hình ảnh trong văn bản</a:t>
            </a:r>
          </a:p>
        </p:txBody>
      </p:sp>
      <p:sp>
        <p:nvSpPr>
          <p:cNvPr id="8" name="TextBox 8"/>
          <p:cNvSpPr txBox="1"/>
          <p:nvPr/>
        </p:nvSpPr>
        <p:spPr>
          <a:xfrm>
            <a:off x="849366" y="1687195"/>
            <a:ext cx="14627524" cy="582295"/>
          </a:xfrm>
          <a:prstGeom prst="rect">
            <a:avLst/>
          </a:prstGeom>
        </p:spPr>
        <p:txBody>
          <a:bodyPr lIns="0" tIns="0" rIns="0" bIns="0" rtlCol="0" anchor="t">
            <a:spAutoFit/>
          </a:bodyPr>
          <a:lstStyle/>
          <a:p>
            <a:pPr marL="0" lvl="0" indent="0" algn="just">
              <a:lnSpc>
                <a:spcPts val="4550"/>
              </a:lnSpc>
              <a:spcBef>
                <a:spcPct val="0"/>
              </a:spcBef>
            </a:pPr>
            <a:r>
              <a:rPr lang="en-US" sz="3500">
                <a:solidFill>
                  <a:srgbClr val="000000"/>
                </a:solidFill>
                <a:latin typeface="DejaVu Serif Bold"/>
                <a:ea typeface="DejaVu Serif Bold"/>
                <a:cs typeface="DejaVu Serif Bold"/>
                <a:sym typeface="DejaVu Serif Bold"/>
              </a:rPr>
              <a:t>b) Thay đổi cách bố trí hình ảnh trong văn bản</a:t>
            </a:r>
          </a:p>
        </p:txBody>
      </p:sp>
      <p:grpSp>
        <p:nvGrpSpPr>
          <p:cNvPr id="9" name="Group 9"/>
          <p:cNvGrpSpPr/>
          <p:nvPr/>
        </p:nvGrpSpPr>
        <p:grpSpPr>
          <a:xfrm>
            <a:off x="1028700" y="2440940"/>
            <a:ext cx="15005674" cy="7749236"/>
            <a:chOff x="0" y="0"/>
            <a:chExt cx="20007566" cy="10332314"/>
          </a:xfrm>
        </p:grpSpPr>
        <p:sp>
          <p:nvSpPr>
            <p:cNvPr id="10" name="Freeform 10"/>
            <p:cNvSpPr/>
            <p:nvPr/>
          </p:nvSpPr>
          <p:spPr>
            <a:xfrm>
              <a:off x="10793149" y="193258"/>
              <a:ext cx="8978558" cy="7682994"/>
            </a:xfrm>
            <a:custGeom>
              <a:avLst/>
              <a:gdLst/>
              <a:ahLst/>
              <a:cxnLst/>
              <a:rect l="l" t="t" r="r" b="b"/>
              <a:pathLst>
                <a:path w="8978558" h="7682994">
                  <a:moveTo>
                    <a:pt x="0" y="0"/>
                  </a:moveTo>
                  <a:lnTo>
                    <a:pt x="8978558" y="0"/>
                  </a:lnTo>
                  <a:lnTo>
                    <a:pt x="8978558" y="7682994"/>
                  </a:lnTo>
                  <a:lnTo>
                    <a:pt x="0" y="7682994"/>
                  </a:lnTo>
                  <a:lnTo>
                    <a:pt x="0" y="0"/>
                  </a:lnTo>
                  <a:close/>
                </a:path>
              </a:pathLst>
            </a:custGeom>
            <a:blipFill>
              <a:blip r:embed="rId8"/>
              <a:stretch>
                <a:fillRect l="-10356" t="-23314" r="-5352" b="-9645"/>
              </a:stretch>
            </a:blipFill>
            <a:ln cap="sq">
              <a:noFill/>
              <a:prstDash val="solid"/>
              <a:miter/>
            </a:ln>
          </p:spPr>
          <p:txBody>
            <a:bodyPr/>
            <a:lstStyle/>
            <a:p>
              <a:endParaRPr lang="en-US"/>
            </a:p>
          </p:txBody>
        </p:sp>
        <p:sp>
          <p:nvSpPr>
            <p:cNvPr id="11" name="Freeform 11"/>
            <p:cNvSpPr/>
            <p:nvPr/>
          </p:nvSpPr>
          <p:spPr>
            <a:xfrm>
              <a:off x="2431567" y="705863"/>
              <a:ext cx="1038549" cy="986621"/>
            </a:xfrm>
            <a:custGeom>
              <a:avLst/>
              <a:gdLst/>
              <a:ahLst/>
              <a:cxnLst/>
              <a:rect l="l" t="t" r="r" b="b"/>
              <a:pathLst>
                <a:path w="1038549" h="986621">
                  <a:moveTo>
                    <a:pt x="0" y="0"/>
                  </a:moveTo>
                  <a:lnTo>
                    <a:pt x="1038549" y="0"/>
                  </a:lnTo>
                  <a:lnTo>
                    <a:pt x="1038549" y="986622"/>
                  </a:lnTo>
                  <a:lnTo>
                    <a:pt x="0" y="986622"/>
                  </a:lnTo>
                  <a:lnTo>
                    <a:pt x="0" y="0"/>
                  </a:lnTo>
                  <a:close/>
                </a:path>
              </a:pathLst>
            </a:custGeom>
            <a:blipFill>
              <a:blip r:embed="rId9"/>
              <a:stretch>
                <a:fillRect/>
              </a:stretch>
            </a:blipFill>
          </p:spPr>
          <p:txBody>
            <a:bodyPr/>
            <a:lstStyle/>
            <a:p>
              <a:endParaRPr lang="en-US"/>
            </a:p>
          </p:txBody>
        </p:sp>
        <p:sp>
          <p:nvSpPr>
            <p:cNvPr id="12" name="Freeform 12"/>
            <p:cNvSpPr/>
            <p:nvPr/>
          </p:nvSpPr>
          <p:spPr>
            <a:xfrm>
              <a:off x="15104500" y="0"/>
              <a:ext cx="4903066" cy="10332314"/>
            </a:xfrm>
            <a:custGeom>
              <a:avLst/>
              <a:gdLst/>
              <a:ahLst/>
              <a:cxnLst/>
              <a:rect l="l" t="t" r="r" b="b"/>
              <a:pathLst>
                <a:path w="4903066" h="10332314">
                  <a:moveTo>
                    <a:pt x="0" y="0"/>
                  </a:moveTo>
                  <a:lnTo>
                    <a:pt x="4903066" y="0"/>
                  </a:lnTo>
                  <a:lnTo>
                    <a:pt x="4903066" y="10332314"/>
                  </a:lnTo>
                  <a:lnTo>
                    <a:pt x="0" y="10332314"/>
                  </a:lnTo>
                  <a:lnTo>
                    <a:pt x="0" y="0"/>
                  </a:lnTo>
                  <a:close/>
                </a:path>
              </a:pathLst>
            </a:custGeom>
            <a:blipFill>
              <a:blip r:embed="rId10"/>
              <a:stretch>
                <a:fillRect/>
              </a:stretch>
            </a:blipFill>
          </p:spPr>
          <p:txBody>
            <a:bodyPr/>
            <a:lstStyle/>
            <a:p>
              <a:endParaRPr lang="en-US"/>
            </a:p>
          </p:txBody>
        </p:sp>
        <p:sp>
          <p:nvSpPr>
            <p:cNvPr id="13" name="TextBox 13"/>
            <p:cNvSpPr txBox="1"/>
            <p:nvPr/>
          </p:nvSpPr>
          <p:spPr>
            <a:xfrm>
              <a:off x="0" y="349669"/>
              <a:ext cx="10167185" cy="5203400"/>
            </a:xfrm>
            <a:prstGeom prst="rect">
              <a:avLst/>
            </a:prstGeom>
          </p:spPr>
          <p:txBody>
            <a:bodyPr lIns="0" tIns="0" rIns="0" bIns="0" rtlCol="0" anchor="t">
              <a:spAutoFit/>
            </a:bodyPr>
            <a:lstStyle/>
            <a:p>
              <a:pPr marL="0" lvl="0" indent="0" algn="just">
                <a:lnSpc>
                  <a:spcPts val="4480"/>
                </a:lnSpc>
                <a:spcBef>
                  <a:spcPct val="0"/>
                </a:spcBef>
              </a:pPr>
              <a:r>
                <a:rPr lang="en-US" sz="3200">
                  <a:solidFill>
                    <a:srgbClr val="000000"/>
                  </a:solidFill>
                  <a:latin typeface="DejaVu Serif Bold"/>
                  <a:ea typeface="DejaVu Serif Bold"/>
                  <a:cs typeface="DejaVu Serif Bold"/>
                  <a:sym typeface="DejaVu Serif Bold"/>
                </a:rPr>
                <a:t>Em chọn hình ảnh và nháy chuột vào lệnh     xuất hiện ở bên cạnh hình ảnh. Khi đó bảng chọn các cách bố trí hình ảnh sẽ xuất hiện (Hình 33). Em nháy chuột để chọn một cách bố trí hợp lí cho hình ảnh.</a:t>
              </a:r>
            </a:p>
          </p:txBody>
        </p:sp>
        <p:sp>
          <p:nvSpPr>
            <p:cNvPr id="14" name="TextBox 14"/>
            <p:cNvSpPr txBox="1"/>
            <p:nvPr/>
          </p:nvSpPr>
          <p:spPr>
            <a:xfrm>
              <a:off x="5534227" y="7574708"/>
              <a:ext cx="9392345" cy="566206"/>
            </a:xfrm>
            <a:prstGeom prst="rect">
              <a:avLst/>
            </a:prstGeom>
          </p:spPr>
          <p:txBody>
            <a:bodyPr lIns="0" tIns="0" rIns="0" bIns="0" rtlCol="0" anchor="t">
              <a:spAutoFit/>
            </a:bodyPr>
            <a:lstStyle/>
            <a:p>
              <a:pPr marL="0" lvl="0" indent="0" algn="just">
                <a:lnSpc>
                  <a:spcPts val="3500"/>
                </a:lnSpc>
                <a:spcBef>
                  <a:spcPct val="0"/>
                </a:spcBef>
              </a:pPr>
              <a:r>
                <a:rPr lang="en-US" sz="2500">
                  <a:solidFill>
                    <a:srgbClr val="000000"/>
                  </a:solidFill>
                  <a:latin typeface="DejaVu Serif Bold"/>
                  <a:ea typeface="DejaVu Serif Bold"/>
                  <a:cs typeface="DejaVu Serif Bold"/>
                  <a:sym typeface="DejaVu Serif Bold"/>
                </a:rPr>
                <a:t>Hình 33. Thay đổi cách bố trí hình ảnh</a:t>
              </a:r>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254931" y="569110"/>
            <a:ext cx="14041104" cy="582295"/>
          </a:xfrm>
          <a:prstGeom prst="rect">
            <a:avLst/>
          </a:prstGeom>
        </p:spPr>
        <p:txBody>
          <a:bodyPr lIns="0" tIns="0" rIns="0" bIns="0" rtlCol="0" anchor="t">
            <a:spAutoFit/>
          </a:bodyPr>
          <a:lstStyle/>
          <a:p>
            <a:pPr algn="just">
              <a:lnSpc>
                <a:spcPts val="4550"/>
              </a:lnSpc>
              <a:spcBef>
                <a:spcPct val="0"/>
              </a:spcBef>
            </a:pPr>
            <a:r>
              <a:rPr lang="en-US" sz="3500" dirty="0">
                <a:solidFill>
                  <a:srgbClr val="F41B3E"/>
                </a:solidFill>
                <a:latin typeface="DejaVu Serif Bold"/>
                <a:ea typeface="DejaVu Serif Bold"/>
                <a:cs typeface="DejaVu Serif Bold"/>
                <a:sym typeface="DejaVu Serif Bold"/>
              </a:rPr>
              <a:t>1. Định </a:t>
            </a:r>
            <a:r>
              <a:rPr lang="en-US" sz="3500" dirty="0" err="1">
                <a:solidFill>
                  <a:srgbClr val="F41B3E"/>
                </a:solidFill>
                <a:latin typeface="DejaVu Serif Bold"/>
                <a:ea typeface="DejaVu Serif Bold"/>
                <a:cs typeface="DejaVu Serif Bold"/>
                <a:sym typeface="DejaVu Serif Bold"/>
              </a:rPr>
              <a:t>dạng</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kí</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tự</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và</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bố</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trí</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hình</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ảnh</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trong</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văn</a:t>
            </a:r>
            <a:r>
              <a:rPr lang="en-US" sz="3500" dirty="0">
                <a:solidFill>
                  <a:srgbClr val="F41B3E"/>
                </a:solidFill>
                <a:latin typeface="DejaVu Serif Bold"/>
                <a:ea typeface="DejaVu Serif Bold"/>
                <a:cs typeface="DejaVu Serif Bold"/>
                <a:sym typeface="DejaVu Serif Bold"/>
              </a:rPr>
              <a:t> </a:t>
            </a:r>
            <a:r>
              <a:rPr lang="en-US" sz="3500" dirty="0" err="1">
                <a:solidFill>
                  <a:srgbClr val="F41B3E"/>
                </a:solidFill>
                <a:latin typeface="DejaVu Serif Bold"/>
                <a:ea typeface="DejaVu Serif Bold"/>
                <a:cs typeface="DejaVu Serif Bold"/>
                <a:sym typeface="DejaVu Serif Bold"/>
              </a:rPr>
              <a:t>bản</a:t>
            </a:r>
            <a:endParaRPr lang="en-US" sz="3500" dirty="0">
              <a:solidFill>
                <a:srgbClr val="F41B3E"/>
              </a:solidFill>
              <a:latin typeface="DejaVu Serif Bold"/>
              <a:ea typeface="DejaVu Serif Bold"/>
              <a:cs typeface="DejaVu Serif Bold"/>
              <a:sym typeface="DejaVu Serif Bold"/>
            </a:endParaRPr>
          </a:p>
        </p:txBody>
      </p:sp>
      <p:grpSp>
        <p:nvGrpSpPr>
          <p:cNvPr id="8" name="Group 8"/>
          <p:cNvGrpSpPr/>
          <p:nvPr/>
        </p:nvGrpSpPr>
        <p:grpSpPr>
          <a:xfrm>
            <a:off x="995618" y="1601470"/>
            <a:ext cx="13894853" cy="3296191"/>
            <a:chOff x="0" y="0"/>
            <a:chExt cx="18526470" cy="4394921"/>
          </a:xfrm>
        </p:grpSpPr>
        <p:sp>
          <p:nvSpPr>
            <p:cNvPr id="9" name="Freeform 9"/>
            <p:cNvSpPr/>
            <p:nvPr/>
          </p:nvSpPr>
          <p:spPr>
            <a:xfrm>
              <a:off x="886502" y="433278"/>
              <a:ext cx="17639968" cy="3961643"/>
            </a:xfrm>
            <a:custGeom>
              <a:avLst/>
              <a:gdLst/>
              <a:ahLst/>
              <a:cxnLst/>
              <a:rect l="l" t="t" r="r" b="b"/>
              <a:pathLst>
                <a:path w="17639968" h="3961643">
                  <a:moveTo>
                    <a:pt x="0" y="0"/>
                  </a:moveTo>
                  <a:lnTo>
                    <a:pt x="17639968" y="0"/>
                  </a:lnTo>
                  <a:lnTo>
                    <a:pt x="17639968" y="3961643"/>
                  </a:lnTo>
                  <a:lnTo>
                    <a:pt x="0" y="3961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596199" y="489845"/>
              <a:ext cx="16500474" cy="3557430"/>
            </a:xfrm>
            <a:prstGeom prst="rect">
              <a:avLst/>
            </a:prstGeom>
          </p:spPr>
          <p:txBody>
            <a:bodyPr lIns="0" tIns="0" rIns="0" bIns="0" rtlCol="0" anchor="t">
              <a:spAutoFit/>
            </a:bodyPr>
            <a:lstStyle/>
            <a:p>
              <a:pPr algn="just">
                <a:lnSpc>
                  <a:spcPts val="5358"/>
                </a:lnSpc>
              </a:pPr>
              <a:r>
                <a:rPr lang="en-US" sz="3827" dirty="0">
                  <a:solidFill>
                    <a:srgbClr val="000000"/>
                  </a:solidFill>
                  <a:latin typeface="Crimson Pro Bold"/>
                  <a:ea typeface="Crimson Pro Bold"/>
                  <a:cs typeface="Crimson Pro Bold"/>
                  <a:sym typeface="Crimson Pro Bold"/>
                </a:rPr>
                <a:t>• Định </a:t>
              </a:r>
              <a:r>
                <a:rPr lang="en-US" sz="3827" dirty="0" err="1">
                  <a:solidFill>
                    <a:srgbClr val="000000"/>
                  </a:solidFill>
                  <a:latin typeface="Crimson Pro Bold"/>
                  <a:ea typeface="Crimson Pro Bold"/>
                  <a:cs typeface="Crimson Pro Bold"/>
                  <a:sym typeface="Crimson Pro Bold"/>
                </a:rPr>
                <a:t>dạng</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kí</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tự</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phông</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chữ</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kiểu</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chữ</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cỡ</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chữ</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màu</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chữ</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giúp</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em</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trình</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bày</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văn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bản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đẹp</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hơn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dễ</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đọc</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và</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dễ</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ghi</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nhớ</a:t>
              </a:r>
              <a:r>
                <a:rPr lang="en-US" sz="3827" dirty="0">
                  <a:solidFill>
                    <a:srgbClr val="000000"/>
                  </a:solidFill>
                  <a:latin typeface="Crimson Pro Bold"/>
                  <a:ea typeface="Crimson Pro Bold"/>
                  <a:cs typeface="Crimson Pro Bold"/>
                  <a:sym typeface="Crimson Pro Bold"/>
                </a:rPr>
                <a:t>.</a:t>
              </a:r>
            </a:p>
            <a:p>
              <a:pPr marL="0" lvl="0" indent="0" algn="just">
                <a:lnSpc>
                  <a:spcPts val="5358"/>
                </a:lnSpc>
                <a:spcBef>
                  <a:spcPct val="0"/>
                </a:spcBef>
              </a:pP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Có</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thể</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thay</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đổi</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cách</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bố</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trí</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hình</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ảnh</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trong</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văn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bản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để</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văn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bản</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được</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trình</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bày</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đẹp</a:t>
              </a:r>
              <a:r>
                <a:rPr lang="en-US" sz="3827" dirty="0">
                  <a:solidFill>
                    <a:srgbClr val="000000"/>
                  </a:solidFill>
                  <a:latin typeface="Crimson Pro Bold"/>
                  <a:ea typeface="Crimson Pro Bold"/>
                  <a:cs typeface="Crimson Pro Bold"/>
                  <a:sym typeface="Crimson Pro Bold"/>
                </a:rPr>
                <a:t> </a:t>
              </a:r>
              <a:r>
                <a:rPr lang="en-US" sz="3827" dirty="0" err="1">
                  <a:solidFill>
                    <a:srgbClr val="000000"/>
                  </a:solidFill>
                  <a:latin typeface="Crimson Pro Bold"/>
                  <a:ea typeface="Crimson Pro Bold"/>
                  <a:cs typeface="Crimson Pro Bold"/>
                  <a:sym typeface="Crimson Pro Bold"/>
                </a:rPr>
                <a:t>hơn</a:t>
              </a:r>
              <a:r>
                <a:rPr lang="en-US" sz="3827" dirty="0">
                  <a:solidFill>
                    <a:srgbClr val="000000"/>
                  </a:solidFill>
                  <a:latin typeface="Crimson Pro Bold"/>
                  <a:ea typeface="Crimson Pro Bold"/>
                  <a:cs typeface="Crimson Pro Bold"/>
                  <a:sym typeface="Crimson Pro Bold"/>
                </a:rPr>
                <a:t>.</a:t>
              </a:r>
            </a:p>
          </p:txBody>
        </p:sp>
        <p:sp>
          <p:nvSpPr>
            <p:cNvPr id="11" name="Freeform 11"/>
            <p:cNvSpPr/>
            <p:nvPr/>
          </p:nvSpPr>
          <p:spPr>
            <a:xfrm>
              <a:off x="0" y="0"/>
              <a:ext cx="1746541" cy="1602596"/>
            </a:xfrm>
            <a:custGeom>
              <a:avLst/>
              <a:gdLst/>
              <a:ahLst/>
              <a:cxnLst/>
              <a:rect l="l" t="t" r="r" b="b"/>
              <a:pathLst>
                <a:path w="1746541" h="1602596">
                  <a:moveTo>
                    <a:pt x="0" y="0"/>
                  </a:moveTo>
                  <a:lnTo>
                    <a:pt x="1746541" y="0"/>
                  </a:lnTo>
                  <a:lnTo>
                    <a:pt x="1746541" y="1602596"/>
                  </a:lnTo>
                  <a:lnTo>
                    <a:pt x="0" y="1602596"/>
                  </a:lnTo>
                  <a:lnTo>
                    <a:pt x="0" y="0"/>
                  </a:lnTo>
                  <a:close/>
                </a:path>
              </a:pathLst>
            </a:custGeom>
            <a:blipFill>
              <a:blip r:embed="rId10"/>
              <a:stretch>
                <a:fillRect/>
              </a:stretch>
            </a:blipFill>
          </p:spPr>
          <p:txBody>
            <a:bodyPr/>
            <a:lstStyle/>
            <a:p>
              <a:endParaRPr lang="en-US"/>
            </a:p>
          </p:txBody>
        </p:sp>
      </p:grpSp>
      <p:sp>
        <p:nvSpPr>
          <p:cNvPr id="12" name="Freeform 12"/>
          <p:cNvSpPr/>
          <p:nvPr/>
        </p:nvSpPr>
        <p:spPr>
          <a:xfrm>
            <a:off x="1121680" y="4935761"/>
            <a:ext cx="991915" cy="1111956"/>
          </a:xfrm>
          <a:custGeom>
            <a:avLst/>
            <a:gdLst/>
            <a:ahLst/>
            <a:cxnLst/>
            <a:rect l="l" t="t" r="r" b="b"/>
            <a:pathLst>
              <a:path w="991915" h="1111956">
                <a:moveTo>
                  <a:pt x="0" y="0"/>
                </a:moveTo>
                <a:lnTo>
                  <a:pt x="991915" y="0"/>
                </a:lnTo>
                <a:lnTo>
                  <a:pt x="991915" y="1111955"/>
                </a:lnTo>
                <a:lnTo>
                  <a:pt x="0" y="1111955"/>
                </a:lnTo>
                <a:lnTo>
                  <a:pt x="0" y="0"/>
                </a:lnTo>
                <a:close/>
              </a:path>
            </a:pathLst>
          </a:custGeom>
          <a:blipFill>
            <a:blip r:embed="rId11"/>
            <a:stretch>
              <a:fillRect/>
            </a:stretch>
          </a:blipFill>
        </p:spPr>
        <p:txBody>
          <a:bodyPr/>
          <a:lstStyle/>
          <a:p>
            <a:endParaRPr lang="en-US"/>
          </a:p>
        </p:txBody>
      </p:sp>
      <p:sp>
        <p:nvSpPr>
          <p:cNvPr id="13" name="TextBox 13"/>
          <p:cNvSpPr txBox="1"/>
          <p:nvPr/>
        </p:nvSpPr>
        <p:spPr>
          <a:xfrm>
            <a:off x="2243359" y="5126261"/>
            <a:ext cx="15359805" cy="1154430"/>
          </a:xfrm>
          <a:prstGeom prst="rect">
            <a:avLst/>
          </a:prstGeom>
        </p:spPr>
        <p:txBody>
          <a:bodyPr lIns="0" tIns="0" rIns="0" bIns="0" rtlCol="0" anchor="t">
            <a:spAutoFit/>
          </a:bodyPr>
          <a:lstStyle/>
          <a:p>
            <a:pPr marL="0" lvl="0" indent="0" algn="just">
              <a:lnSpc>
                <a:spcPts val="4619"/>
              </a:lnSpc>
              <a:spcBef>
                <a:spcPct val="0"/>
              </a:spcBef>
            </a:pPr>
            <a:r>
              <a:rPr lang="en-US" sz="3299" dirty="0" err="1">
                <a:solidFill>
                  <a:srgbClr val="000000"/>
                </a:solidFill>
                <a:latin typeface="Crimson Pro Bold"/>
                <a:ea typeface="Crimson Pro Bold"/>
                <a:cs typeface="Crimson Pro Bold"/>
                <a:sym typeface="Crimson Pro Bold"/>
              </a:rPr>
              <a:t>Để</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định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dạng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cho</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tiêu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đề</a:t>
            </a:r>
            <a:r>
              <a:rPr lang="en-US" sz="3299" dirty="0">
                <a:solidFill>
                  <a:srgbClr val="000000"/>
                </a:solidFill>
                <a:latin typeface="Crimson Pro Bold"/>
                <a:ea typeface="Crimson Pro Bold"/>
                <a:cs typeface="Crimson Pro Bold"/>
                <a:sym typeface="Crimson Pro Bold"/>
              </a:rPr>
              <a:t> Kem </a:t>
            </a:r>
            <a:r>
              <a:rPr lang="en-US" sz="3299" dirty="0" err="1">
                <a:solidFill>
                  <a:srgbClr val="000000"/>
                </a:solidFill>
                <a:latin typeface="Crimson Pro Bold"/>
                <a:ea typeface="Crimson Pro Bold"/>
                <a:cs typeface="Crimson Pro Bold"/>
                <a:sym typeface="Crimson Pro Bold"/>
              </a:rPr>
              <a:t>cầu</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vồng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hoa</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quả</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trong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Hình</a:t>
            </a:r>
            <a:r>
              <a:rPr lang="en-US" sz="3299" dirty="0">
                <a:solidFill>
                  <a:srgbClr val="000000"/>
                </a:solidFill>
                <a:latin typeface="Crimson Pro Bold"/>
                <a:ea typeface="Crimson Pro Bold"/>
                <a:cs typeface="Crimson Pro Bold"/>
                <a:sym typeface="Crimson Pro Bold"/>
              </a:rPr>
              <a:t> 28, </a:t>
            </a:r>
            <a:r>
              <a:rPr lang="en-US" sz="3299" dirty="0" err="1">
                <a:solidFill>
                  <a:srgbClr val="000000"/>
                </a:solidFill>
                <a:latin typeface="Crimson Pro Bold"/>
                <a:ea typeface="Crimson Pro Bold"/>
                <a:cs typeface="Crimson Pro Bold"/>
                <a:sym typeface="Crimson Pro Bold"/>
              </a:rPr>
              <a:t>em</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sẽ</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chọn</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các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lệnh</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nào</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trong</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các</a:t>
            </a:r>
            <a:r>
              <a:rPr lang="en-US" sz="3299" dirty="0">
                <a:solidFill>
                  <a:srgbClr val="000000"/>
                </a:solidFill>
                <a:latin typeface="Crimson Pro Bold"/>
                <a:ea typeface="Crimson Pro Bold"/>
                <a:cs typeface="Crimson Pro Bold"/>
                <a:sym typeface="Crimson Pro Bold"/>
              </a:rPr>
              <a:t> </a:t>
            </a:r>
            <a:r>
              <a:rPr lang="en-US" sz="3299" dirty="0" err="1">
                <a:solidFill>
                  <a:srgbClr val="000000"/>
                </a:solidFill>
                <a:latin typeface="Crimson Pro Bold"/>
                <a:ea typeface="Crimson Pro Bold"/>
                <a:cs typeface="Crimson Pro Bold"/>
                <a:sym typeface="Crimson Pro Bold"/>
              </a:rPr>
              <a:t>lệnh</a:t>
            </a:r>
            <a:r>
              <a:rPr lang="en-US" sz="3299" dirty="0">
                <a:solidFill>
                  <a:srgbClr val="000000"/>
                </a:solidFill>
                <a:latin typeface="Crimson Pro Bold"/>
                <a:ea typeface="Crimson Pro Bold"/>
                <a:cs typeface="Crimson Pro Bold"/>
                <a:sym typeface="Crimson Pro Bold"/>
              </a:rPr>
              <a:t> ở </a:t>
            </a:r>
            <a:r>
              <a:rPr lang="en-US" sz="3299" dirty="0" err="1">
                <a:solidFill>
                  <a:srgbClr val="000000"/>
                </a:solidFill>
                <a:latin typeface="Crimson Pro Bold"/>
                <a:ea typeface="Crimson Pro Bold"/>
                <a:cs typeface="Crimson Pro Bold"/>
                <a:sym typeface="Crimson Pro Bold"/>
              </a:rPr>
              <a:t>Hình</a:t>
            </a:r>
            <a:r>
              <a:rPr lang="en-US" sz="3299" dirty="0">
                <a:solidFill>
                  <a:srgbClr val="000000"/>
                </a:solidFill>
                <a:latin typeface="Crimson Pro Bold"/>
                <a:ea typeface="Crimson Pro Bold"/>
                <a:cs typeface="Crimson Pro Bold"/>
                <a:sym typeface="Crimson Pro Bold"/>
              </a:rPr>
              <a:t> 31?</a:t>
            </a:r>
          </a:p>
        </p:txBody>
      </p:sp>
      <p:sp>
        <p:nvSpPr>
          <p:cNvPr id="14" name="Freeform 14"/>
          <p:cNvSpPr/>
          <p:nvPr/>
        </p:nvSpPr>
        <p:spPr>
          <a:xfrm>
            <a:off x="4205795" y="6452141"/>
            <a:ext cx="3664123" cy="3585006"/>
          </a:xfrm>
          <a:custGeom>
            <a:avLst/>
            <a:gdLst/>
            <a:ahLst/>
            <a:cxnLst/>
            <a:rect l="l" t="t" r="r" b="b"/>
            <a:pathLst>
              <a:path w="3664123" h="3585006">
                <a:moveTo>
                  <a:pt x="0" y="0"/>
                </a:moveTo>
                <a:lnTo>
                  <a:pt x="3664123" y="0"/>
                </a:lnTo>
                <a:lnTo>
                  <a:pt x="3664123" y="3585006"/>
                </a:lnTo>
                <a:lnTo>
                  <a:pt x="0" y="3585006"/>
                </a:lnTo>
                <a:lnTo>
                  <a:pt x="0" y="0"/>
                </a:lnTo>
                <a:close/>
              </a:path>
            </a:pathLst>
          </a:custGeom>
          <a:blipFill>
            <a:blip r:embed="rId12"/>
            <a:stretch>
              <a:fillRect/>
            </a:stretch>
          </a:blipFill>
        </p:spPr>
        <p:txBody>
          <a:bodyPr/>
          <a:lstStyle/>
          <a:p>
            <a:endParaRPr lang="en-US"/>
          </a:p>
        </p:txBody>
      </p:sp>
      <p:sp>
        <p:nvSpPr>
          <p:cNvPr id="15" name="Freeform 15"/>
          <p:cNvSpPr/>
          <p:nvPr/>
        </p:nvSpPr>
        <p:spPr>
          <a:xfrm>
            <a:off x="8392302" y="6048971"/>
            <a:ext cx="6331329" cy="3988176"/>
          </a:xfrm>
          <a:custGeom>
            <a:avLst/>
            <a:gdLst/>
            <a:ahLst/>
            <a:cxnLst/>
            <a:rect l="l" t="t" r="r" b="b"/>
            <a:pathLst>
              <a:path w="6331329" h="3988176">
                <a:moveTo>
                  <a:pt x="0" y="0"/>
                </a:moveTo>
                <a:lnTo>
                  <a:pt x="6331329" y="0"/>
                </a:lnTo>
                <a:lnTo>
                  <a:pt x="6331329" y="3988176"/>
                </a:lnTo>
                <a:lnTo>
                  <a:pt x="0" y="3988176"/>
                </a:lnTo>
                <a:lnTo>
                  <a:pt x="0" y="0"/>
                </a:lnTo>
                <a:close/>
              </a:path>
            </a:pathLst>
          </a:custGeom>
          <a:blipFill>
            <a:blip r:embed="rId13"/>
            <a:stretch>
              <a:fillRect/>
            </a:stretch>
          </a:blipFill>
          <a:ln cap="sq">
            <a:noFill/>
            <a:prstDash val="solid"/>
            <a:miter/>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42"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6434420" y="61336"/>
            <a:ext cx="1853580" cy="1237264"/>
          </a:xfrm>
          <a:custGeom>
            <a:avLst/>
            <a:gdLst/>
            <a:ahLst/>
            <a:cxnLst/>
            <a:rect l="l" t="t" r="r" b="b"/>
            <a:pathLst>
              <a:path w="1853580" h="1237264">
                <a:moveTo>
                  <a:pt x="1853580" y="0"/>
                </a:moveTo>
                <a:lnTo>
                  <a:pt x="0" y="0"/>
                </a:lnTo>
                <a:lnTo>
                  <a:pt x="0" y="1237264"/>
                </a:lnTo>
                <a:lnTo>
                  <a:pt x="1853580" y="1237264"/>
                </a:lnTo>
                <a:lnTo>
                  <a:pt x="185358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121680" cy="1186963"/>
          </a:xfrm>
          <a:custGeom>
            <a:avLst/>
            <a:gdLst/>
            <a:ahLst/>
            <a:cxnLst/>
            <a:rect l="l" t="t" r="r" b="b"/>
            <a:pathLst>
              <a:path w="1121680" h="1186963">
                <a:moveTo>
                  <a:pt x="0" y="0"/>
                </a:moveTo>
                <a:lnTo>
                  <a:pt x="1121680" y="0"/>
                </a:lnTo>
                <a:lnTo>
                  <a:pt x="1121680" y="1186963"/>
                </a:lnTo>
                <a:lnTo>
                  <a:pt x="0" y="11869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8714105"/>
            <a:ext cx="2243359" cy="1592785"/>
          </a:xfrm>
          <a:custGeom>
            <a:avLst/>
            <a:gdLst/>
            <a:ahLst/>
            <a:cxnLst/>
            <a:rect l="l" t="t" r="r" b="b"/>
            <a:pathLst>
              <a:path w="2243359" h="1592785">
                <a:moveTo>
                  <a:pt x="0" y="0"/>
                </a:moveTo>
                <a:lnTo>
                  <a:pt x="2243359" y="0"/>
                </a:lnTo>
                <a:lnTo>
                  <a:pt x="2243359" y="1592785"/>
                </a:lnTo>
                <a:lnTo>
                  <a:pt x="0" y="1592785"/>
                </a:lnTo>
                <a:lnTo>
                  <a:pt x="0" y="0"/>
                </a:lnTo>
                <a:close/>
              </a:path>
            </a:pathLst>
          </a:custGeom>
          <a:blipFill>
            <a:blip r:embed="rId6"/>
            <a:stretch>
              <a:fillRect/>
            </a:stretch>
          </a:blipFill>
        </p:spPr>
        <p:txBody>
          <a:bodyPr/>
          <a:lstStyle/>
          <a:p>
            <a:endParaRPr lang="en-US"/>
          </a:p>
        </p:txBody>
      </p:sp>
      <p:sp>
        <p:nvSpPr>
          <p:cNvPr id="5" name="Freeform 5"/>
          <p:cNvSpPr/>
          <p:nvPr/>
        </p:nvSpPr>
        <p:spPr>
          <a:xfrm>
            <a:off x="16167820" y="8714105"/>
            <a:ext cx="2120180" cy="1592785"/>
          </a:xfrm>
          <a:custGeom>
            <a:avLst/>
            <a:gdLst/>
            <a:ahLst/>
            <a:cxnLst/>
            <a:rect l="l" t="t" r="r" b="b"/>
            <a:pathLst>
              <a:path w="2120180" h="1592785">
                <a:moveTo>
                  <a:pt x="0" y="0"/>
                </a:moveTo>
                <a:lnTo>
                  <a:pt x="2120180" y="0"/>
                </a:lnTo>
                <a:lnTo>
                  <a:pt x="2120180" y="1592785"/>
                </a:lnTo>
                <a:lnTo>
                  <a:pt x="0" y="1592785"/>
                </a:lnTo>
                <a:lnTo>
                  <a:pt x="0" y="0"/>
                </a:lnTo>
                <a:close/>
              </a:path>
            </a:pathLst>
          </a:custGeom>
          <a:blipFill>
            <a:blip r:embed="rId7"/>
            <a:stretch>
              <a:fillRect/>
            </a:stretch>
          </a:blipFill>
        </p:spPr>
        <p:txBody>
          <a:bodyPr/>
          <a:lstStyle/>
          <a:p>
            <a:endParaRPr lang="en-US"/>
          </a:p>
        </p:txBody>
      </p:sp>
      <p:grpSp>
        <p:nvGrpSpPr>
          <p:cNvPr id="6" name="Group 6"/>
          <p:cNvGrpSpPr/>
          <p:nvPr/>
        </p:nvGrpSpPr>
        <p:grpSpPr>
          <a:xfrm>
            <a:off x="911656" y="1734820"/>
            <a:ext cx="14781015" cy="1158905"/>
            <a:chOff x="0" y="0"/>
            <a:chExt cx="4350296" cy="341085"/>
          </a:xfrm>
        </p:grpSpPr>
        <p:sp>
          <p:nvSpPr>
            <p:cNvPr id="7" name="Freeform 7"/>
            <p:cNvSpPr/>
            <p:nvPr/>
          </p:nvSpPr>
          <p:spPr>
            <a:xfrm>
              <a:off x="0" y="0"/>
              <a:ext cx="4350296" cy="341085"/>
            </a:xfrm>
            <a:custGeom>
              <a:avLst/>
              <a:gdLst/>
              <a:ahLst/>
              <a:cxnLst/>
              <a:rect l="l" t="t" r="r" b="b"/>
              <a:pathLst>
                <a:path w="4350296" h="341085">
                  <a:moveTo>
                    <a:pt x="4190276" y="0"/>
                  </a:moveTo>
                  <a:lnTo>
                    <a:pt x="160020" y="0"/>
                  </a:lnTo>
                  <a:lnTo>
                    <a:pt x="0" y="160020"/>
                  </a:lnTo>
                  <a:lnTo>
                    <a:pt x="0" y="181065"/>
                  </a:lnTo>
                  <a:lnTo>
                    <a:pt x="160020" y="341085"/>
                  </a:lnTo>
                  <a:lnTo>
                    <a:pt x="4190276" y="341085"/>
                  </a:lnTo>
                  <a:lnTo>
                    <a:pt x="4350296" y="181065"/>
                  </a:lnTo>
                  <a:lnTo>
                    <a:pt x="4350296" y="160020"/>
                  </a:lnTo>
                  <a:lnTo>
                    <a:pt x="4190276" y="0"/>
                  </a:lnTo>
                  <a:close/>
                </a:path>
              </a:pathLst>
            </a:custGeom>
            <a:solidFill>
              <a:srgbClr val="FFDC10"/>
            </a:solidFill>
          </p:spPr>
          <p:txBody>
            <a:bodyPr/>
            <a:lstStyle/>
            <a:p>
              <a:endParaRPr lang="en-US"/>
            </a:p>
          </p:txBody>
        </p:sp>
        <p:sp>
          <p:nvSpPr>
            <p:cNvPr id="8" name="TextBox 8"/>
            <p:cNvSpPr txBox="1"/>
            <p:nvPr/>
          </p:nvSpPr>
          <p:spPr>
            <a:xfrm>
              <a:off x="63500" y="6350"/>
              <a:ext cx="4223296" cy="271235"/>
            </a:xfrm>
            <a:prstGeom prst="rect">
              <a:avLst/>
            </a:prstGeom>
          </p:spPr>
          <p:txBody>
            <a:bodyPr lIns="50800" tIns="50800" rIns="50800" bIns="50800" rtlCol="0" anchor="ctr"/>
            <a:lstStyle/>
            <a:p>
              <a:pPr marL="0" lvl="0" indent="0" algn="just">
                <a:lnSpc>
                  <a:spcPts val="4199"/>
                </a:lnSpc>
                <a:spcBef>
                  <a:spcPct val="0"/>
                </a:spcBef>
              </a:pPr>
              <a:r>
                <a:rPr lang="en-US" sz="2999">
                  <a:solidFill>
                    <a:srgbClr val="000000"/>
                  </a:solidFill>
                  <a:latin typeface="DejaVu Serif Bold"/>
                  <a:ea typeface="DejaVu Serif Bold"/>
                  <a:cs typeface="DejaVu Serif Bold"/>
                  <a:sym typeface="DejaVu Serif Bold"/>
                </a:rPr>
                <a:t>Nhiệm vụ 1: Định dạng kí tự theo yêu cầu như ở Hình 34 dưới đây.</a:t>
              </a:r>
            </a:p>
          </p:txBody>
        </p:sp>
      </p:grpSp>
      <p:sp>
        <p:nvSpPr>
          <p:cNvPr id="9" name="Freeform 9"/>
          <p:cNvSpPr/>
          <p:nvPr/>
        </p:nvSpPr>
        <p:spPr>
          <a:xfrm>
            <a:off x="1954549" y="2893725"/>
            <a:ext cx="14479871" cy="6772240"/>
          </a:xfrm>
          <a:custGeom>
            <a:avLst/>
            <a:gdLst/>
            <a:ahLst/>
            <a:cxnLst/>
            <a:rect l="l" t="t" r="r" b="b"/>
            <a:pathLst>
              <a:path w="14479871" h="6772240">
                <a:moveTo>
                  <a:pt x="0" y="0"/>
                </a:moveTo>
                <a:lnTo>
                  <a:pt x="14479871" y="0"/>
                </a:lnTo>
                <a:lnTo>
                  <a:pt x="14479871" y="6772240"/>
                </a:lnTo>
                <a:lnTo>
                  <a:pt x="0" y="6772240"/>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849366" y="981075"/>
            <a:ext cx="15585054" cy="582295"/>
          </a:xfrm>
          <a:prstGeom prst="rect">
            <a:avLst/>
          </a:prstGeom>
        </p:spPr>
        <p:txBody>
          <a:bodyPr lIns="0" tIns="0" rIns="0" bIns="0" rtlCol="0" anchor="t">
            <a:spAutoFit/>
          </a:bodyPr>
          <a:lstStyle/>
          <a:p>
            <a:pPr algn="just">
              <a:lnSpc>
                <a:spcPts val="4550"/>
              </a:lnSpc>
              <a:spcBef>
                <a:spcPct val="0"/>
              </a:spcBef>
            </a:pPr>
            <a:r>
              <a:rPr lang="en-US" sz="3500">
                <a:solidFill>
                  <a:srgbClr val="F41B3E"/>
                </a:solidFill>
                <a:latin typeface="DejaVu Serif Bold"/>
                <a:ea typeface="DejaVu Serif Bold"/>
                <a:cs typeface="DejaVu Serif Bold"/>
                <a:sym typeface="DejaVu Serif Bold"/>
              </a:rPr>
              <a:t>2. Thực hành định dạng kí tự và bố trí hình ảnh trong văn bản</a:t>
            </a:r>
          </a:p>
        </p:txBody>
      </p:sp>
      <p:sp>
        <p:nvSpPr>
          <p:cNvPr id="12" name="TextBox 12"/>
          <p:cNvSpPr txBox="1"/>
          <p:nvPr/>
        </p:nvSpPr>
        <p:spPr>
          <a:xfrm>
            <a:off x="5684393" y="9599290"/>
            <a:ext cx="6034213" cy="441323"/>
          </a:xfrm>
          <a:prstGeom prst="rect">
            <a:avLst/>
          </a:prstGeom>
        </p:spPr>
        <p:txBody>
          <a:bodyPr lIns="0" tIns="0" rIns="0" bIns="0" rtlCol="0" anchor="t">
            <a:spAutoFit/>
          </a:bodyPr>
          <a:lstStyle/>
          <a:p>
            <a:pPr marL="0" lvl="0" indent="0" algn="just">
              <a:lnSpc>
                <a:spcPts val="3500"/>
              </a:lnSpc>
              <a:spcBef>
                <a:spcPct val="0"/>
              </a:spcBef>
            </a:pPr>
            <a:r>
              <a:rPr lang="en-US" sz="2500">
                <a:solidFill>
                  <a:srgbClr val="000000"/>
                </a:solidFill>
                <a:latin typeface="DejaVu Serif Bold"/>
                <a:ea typeface="DejaVu Serif Bold"/>
                <a:cs typeface="DejaVu Serif Bold"/>
                <a:sym typeface="DejaVu Serif Bold"/>
              </a:rPr>
              <a:t>Hình 34. Yêu cầu định dạng kí tự</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1228</Words>
  <Application>Microsoft Office PowerPoint</Application>
  <PresentationFormat>Custom</PresentationFormat>
  <Paragraphs>89</Paragraphs>
  <Slides>16</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Bogart Heavy</vt:lpstr>
      <vt:lpstr>Paytone One</vt:lpstr>
      <vt:lpstr>DejaVu Serif Bold</vt:lpstr>
      <vt:lpstr>Calibri</vt:lpstr>
      <vt:lpstr>Arial</vt:lpstr>
      <vt:lpstr>Batangas</vt:lpstr>
      <vt:lpstr>Crimson Pro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Tin5.Bai6.DinhdangkituvaBotri...</dc:title>
  <cp:lastModifiedBy>Admin</cp:lastModifiedBy>
  <cp:revision>8</cp:revision>
  <dcterms:created xsi:type="dcterms:W3CDTF">2006-08-16T00:00:00Z</dcterms:created>
  <dcterms:modified xsi:type="dcterms:W3CDTF">2025-12-15T02:10:10Z</dcterms:modified>
  <dc:identifier>DAGL9okCQBo</dc:identifier>
</cp:coreProperties>
</file>