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1"/>
  </p:notesMasterIdLst>
  <p:sldIdLst>
    <p:sldId id="273" r:id="rId2"/>
    <p:sldId id="260" r:id="rId3"/>
    <p:sldId id="268" r:id="rId4"/>
    <p:sldId id="262" r:id="rId5"/>
    <p:sldId id="271" r:id="rId6"/>
    <p:sldId id="272" r:id="rId7"/>
    <p:sldId id="257" r:id="rId8"/>
    <p:sldId id="265" r:id="rId9"/>
    <p:sldId id="256" r:id="rId10"/>
  </p:sldIdLst>
  <p:sldSz cx="9144000" cy="5143500" type="screen16x9"/>
  <p:notesSz cx="6858000" cy="9144000"/>
  <p:embeddedFontLst>
    <p:embeddedFont>
      <p:font typeface="Constantia" panose="02030602050306030303" pitchFamily="18" charset="0"/>
      <p:regular r:id="rId12"/>
      <p:bold r:id="rId13"/>
      <p:italic r:id="rId14"/>
      <p:boldItalic r:id="rId15"/>
    </p:embeddedFont>
    <p:embeddedFont>
      <p:font typeface="Fredoka One" panose="02000000000000000000" pitchFamily="2" charset="0"/>
      <p:regular r:id="rId16"/>
    </p:embeddedFont>
    <p:embeddedFont>
      <p:font typeface="Nunito"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8E0EC-A6E8-46B7-895E-5C1B97367A43}">
  <a:tblStyle styleId="{2A58E0EC-A6E8-46B7-895E-5C1B97367A4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BB4EA2-A9B1-4904-9041-647B281430C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11" name="Google Shape;11;p2"/>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5"/>
            </a:gs>
            <a:gs pos="100000">
              <a:schemeClr val="accent6"/>
            </a:gs>
          </a:gsLst>
          <a:path path="circle">
            <a:fillToRect l="100000" t="100000"/>
          </a:path>
          <a:tileRect r="-100000" b="-10000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18" name="Google Shape;18;p4"/>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19" name="Google Shape;19;p4"/>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3" name="Google Shape;23;p5"/>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24" name="Google Shape;24;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5"/>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8" name="Google Shape;28;p6"/>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29" name="Google Shape;29;p6"/>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1" name="Google Shape;4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8"/>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43" name="Google Shape;43;p8"/>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accent3"/>
            </a:gs>
            <a:gs pos="100000">
              <a:schemeClr val="accent4"/>
            </a:gs>
          </a:gsLst>
          <a:path path="circle">
            <a:fillToRect l="100000" t="100000"/>
          </a:path>
          <a:tileRect r="-100000" b="-100000"/>
        </a:gra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1CCF-3FF3-78C6-9F1C-35140596EE78}"/>
              </a:ext>
            </a:extLst>
          </p:cNvPr>
          <p:cNvSpPr>
            <a:spLocks noGrp="1"/>
          </p:cNvSpPr>
          <p:nvPr>
            <p:ph type="ctrTitle"/>
          </p:nvPr>
        </p:nvSpPr>
        <p:spPr>
          <a:xfrm>
            <a:off x="2148841" y="541710"/>
            <a:ext cx="6918960" cy="1159800"/>
          </a:xfrm>
        </p:spPr>
        <p:txBody>
          <a:bodyPr/>
          <a:lstStyle/>
          <a:p>
            <a:r>
              <a:rPr lang="en-US" b="1" dirty="0"/>
              <a:t>Môn Tin </a:t>
            </a:r>
            <a:r>
              <a:rPr lang="en-US" b="1" dirty="0" err="1"/>
              <a:t>học</a:t>
            </a:r>
            <a:r>
              <a:rPr lang="en-US" b="1" dirty="0"/>
              <a:t> </a:t>
            </a:r>
            <a:r>
              <a:rPr lang="en-US" b="1" dirty="0" err="1"/>
              <a:t>lớp</a:t>
            </a:r>
            <a:r>
              <a:rPr lang="en-US" b="1" dirty="0"/>
              <a:t> 5</a:t>
            </a:r>
          </a:p>
        </p:txBody>
      </p:sp>
      <p:sp>
        <p:nvSpPr>
          <p:cNvPr id="3" name="Title 1">
            <a:extLst>
              <a:ext uri="{FF2B5EF4-FFF2-40B4-BE49-F238E27FC236}">
                <a16:creationId xmlns:a16="http://schemas.microsoft.com/office/drawing/2014/main" id="{C3419B05-6EB0-E24D-A947-0C620D378371}"/>
              </a:ext>
            </a:extLst>
          </p:cNvPr>
          <p:cNvSpPr txBox="1">
            <a:spLocks/>
          </p:cNvSpPr>
          <p:nvPr/>
        </p:nvSpPr>
        <p:spPr>
          <a:xfrm>
            <a:off x="3543302" y="1701510"/>
            <a:ext cx="5524499" cy="11598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Fredoka One"/>
              <a:buNone/>
              <a:defRPr sz="6000" b="0" i="0" u="none" strike="noStrike" cap="none">
                <a:solidFill>
                  <a:schemeClr val="lt1"/>
                </a:solidFill>
                <a:latin typeface="Fredoka One"/>
                <a:ea typeface="Fredoka One"/>
                <a:cs typeface="Fredoka One"/>
                <a:sym typeface="Fredoka One"/>
              </a:defRPr>
            </a:lvl1pPr>
            <a:lvl2pPr marR="0" lvl="1" algn="l" rtl="0">
              <a:lnSpc>
                <a:spcPct val="90000"/>
              </a:lnSpc>
              <a:spcBef>
                <a:spcPts val="0"/>
              </a:spcBef>
              <a:spcAft>
                <a:spcPts val="0"/>
              </a:spcAft>
              <a:buClr>
                <a:schemeClr val="lt1"/>
              </a:buClr>
              <a:buSzPts val="6000"/>
              <a:buFont typeface="Fredoka One"/>
              <a:buNone/>
              <a:defRPr sz="6000" b="0" i="0" u="none" strike="noStrike" cap="none">
                <a:solidFill>
                  <a:schemeClr val="lt1"/>
                </a:solidFill>
                <a:latin typeface="Fredoka One"/>
                <a:ea typeface="Fredoka One"/>
                <a:cs typeface="Fredoka One"/>
                <a:sym typeface="Fredoka One"/>
              </a:defRPr>
            </a:lvl2pPr>
            <a:lvl3pPr marR="0" lvl="2" algn="l" rtl="0">
              <a:lnSpc>
                <a:spcPct val="90000"/>
              </a:lnSpc>
              <a:spcBef>
                <a:spcPts val="0"/>
              </a:spcBef>
              <a:spcAft>
                <a:spcPts val="0"/>
              </a:spcAft>
              <a:buClr>
                <a:schemeClr val="lt1"/>
              </a:buClr>
              <a:buSzPts val="6000"/>
              <a:buFont typeface="Fredoka One"/>
              <a:buNone/>
              <a:defRPr sz="6000" b="0" i="0" u="none" strike="noStrike" cap="none">
                <a:solidFill>
                  <a:schemeClr val="lt1"/>
                </a:solidFill>
                <a:latin typeface="Fredoka One"/>
                <a:ea typeface="Fredoka One"/>
                <a:cs typeface="Fredoka One"/>
                <a:sym typeface="Fredoka One"/>
              </a:defRPr>
            </a:lvl3pPr>
            <a:lvl4pPr marR="0" lvl="3" algn="l" rtl="0">
              <a:lnSpc>
                <a:spcPct val="90000"/>
              </a:lnSpc>
              <a:spcBef>
                <a:spcPts val="0"/>
              </a:spcBef>
              <a:spcAft>
                <a:spcPts val="0"/>
              </a:spcAft>
              <a:buClr>
                <a:schemeClr val="lt1"/>
              </a:buClr>
              <a:buSzPts val="6000"/>
              <a:buFont typeface="Fredoka One"/>
              <a:buNone/>
              <a:defRPr sz="6000" b="0" i="0" u="none" strike="noStrike" cap="none">
                <a:solidFill>
                  <a:schemeClr val="lt1"/>
                </a:solidFill>
                <a:latin typeface="Fredoka One"/>
                <a:ea typeface="Fredoka One"/>
                <a:cs typeface="Fredoka One"/>
                <a:sym typeface="Fredoka One"/>
              </a:defRPr>
            </a:lvl4pPr>
            <a:lvl5pPr marR="0" lvl="4" algn="l" rtl="0">
              <a:lnSpc>
                <a:spcPct val="90000"/>
              </a:lnSpc>
              <a:spcBef>
                <a:spcPts val="0"/>
              </a:spcBef>
              <a:spcAft>
                <a:spcPts val="0"/>
              </a:spcAft>
              <a:buClr>
                <a:schemeClr val="lt1"/>
              </a:buClr>
              <a:buSzPts val="6000"/>
              <a:buFont typeface="Fredoka One"/>
              <a:buNone/>
              <a:defRPr sz="6000" b="0" i="0" u="none" strike="noStrike" cap="none">
                <a:solidFill>
                  <a:schemeClr val="lt1"/>
                </a:solidFill>
                <a:latin typeface="Fredoka One"/>
                <a:ea typeface="Fredoka One"/>
                <a:cs typeface="Fredoka One"/>
                <a:sym typeface="Fredoka One"/>
              </a:defRPr>
            </a:lvl5pPr>
            <a:lvl6pPr marR="0" lvl="5" algn="l" rtl="0">
              <a:lnSpc>
                <a:spcPct val="90000"/>
              </a:lnSpc>
              <a:spcBef>
                <a:spcPts val="0"/>
              </a:spcBef>
              <a:spcAft>
                <a:spcPts val="0"/>
              </a:spcAft>
              <a:buClr>
                <a:schemeClr val="lt1"/>
              </a:buClr>
              <a:buSzPts val="6000"/>
              <a:buFont typeface="Fredoka One"/>
              <a:buNone/>
              <a:defRPr sz="6000" b="0" i="0" u="none" strike="noStrike" cap="none">
                <a:solidFill>
                  <a:schemeClr val="lt1"/>
                </a:solidFill>
                <a:latin typeface="Fredoka One"/>
                <a:ea typeface="Fredoka One"/>
                <a:cs typeface="Fredoka One"/>
                <a:sym typeface="Fredoka One"/>
              </a:defRPr>
            </a:lvl6pPr>
            <a:lvl7pPr marR="0" lvl="6" algn="l" rtl="0">
              <a:lnSpc>
                <a:spcPct val="90000"/>
              </a:lnSpc>
              <a:spcBef>
                <a:spcPts val="0"/>
              </a:spcBef>
              <a:spcAft>
                <a:spcPts val="0"/>
              </a:spcAft>
              <a:buClr>
                <a:schemeClr val="lt1"/>
              </a:buClr>
              <a:buSzPts val="6000"/>
              <a:buFont typeface="Fredoka One"/>
              <a:buNone/>
              <a:defRPr sz="6000" b="0" i="0" u="none" strike="noStrike" cap="none">
                <a:solidFill>
                  <a:schemeClr val="lt1"/>
                </a:solidFill>
                <a:latin typeface="Fredoka One"/>
                <a:ea typeface="Fredoka One"/>
                <a:cs typeface="Fredoka One"/>
                <a:sym typeface="Fredoka One"/>
              </a:defRPr>
            </a:lvl7pPr>
            <a:lvl8pPr marR="0" lvl="7" algn="l" rtl="0">
              <a:lnSpc>
                <a:spcPct val="90000"/>
              </a:lnSpc>
              <a:spcBef>
                <a:spcPts val="0"/>
              </a:spcBef>
              <a:spcAft>
                <a:spcPts val="0"/>
              </a:spcAft>
              <a:buClr>
                <a:schemeClr val="lt1"/>
              </a:buClr>
              <a:buSzPts val="6000"/>
              <a:buFont typeface="Fredoka One"/>
              <a:buNone/>
              <a:defRPr sz="6000" b="0" i="0" u="none" strike="noStrike" cap="none">
                <a:solidFill>
                  <a:schemeClr val="lt1"/>
                </a:solidFill>
                <a:latin typeface="Fredoka One"/>
                <a:ea typeface="Fredoka One"/>
                <a:cs typeface="Fredoka One"/>
                <a:sym typeface="Fredoka One"/>
              </a:defRPr>
            </a:lvl8pPr>
            <a:lvl9pPr marR="0" lvl="8" algn="l" rtl="0">
              <a:lnSpc>
                <a:spcPct val="90000"/>
              </a:lnSpc>
              <a:spcBef>
                <a:spcPts val="0"/>
              </a:spcBef>
              <a:spcAft>
                <a:spcPts val="0"/>
              </a:spcAft>
              <a:buClr>
                <a:schemeClr val="lt1"/>
              </a:buClr>
              <a:buSzPts val="6000"/>
              <a:buFont typeface="Fredoka One"/>
              <a:buNone/>
              <a:defRPr sz="6000" b="0" i="0" u="none" strike="noStrike" cap="none">
                <a:solidFill>
                  <a:schemeClr val="lt1"/>
                </a:solidFill>
                <a:latin typeface="Fredoka One"/>
                <a:ea typeface="Fredoka One"/>
                <a:cs typeface="Fredoka One"/>
                <a:sym typeface="Fredoka One"/>
              </a:defRPr>
            </a:lvl9pPr>
          </a:lstStyle>
          <a:p>
            <a:r>
              <a:rPr lang="en-US" sz="4800" b="1" dirty="0"/>
              <a:t>GV: Lê Khánh Chi</a:t>
            </a:r>
          </a:p>
        </p:txBody>
      </p:sp>
    </p:spTree>
    <p:extLst>
      <p:ext uri="{BB962C8B-B14F-4D97-AF65-F5344CB8AC3E}">
        <p14:creationId xmlns:p14="http://schemas.microsoft.com/office/powerpoint/2010/main" val="15970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body" idx="1"/>
          </p:nvPr>
        </p:nvSpPr>
        <p:spPr>
          <a:xfrm>
            <a:off x="4421909" y="716464"/>
            <a:ext cx="4607375" cy="27972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vi-VN" sz="4600" dirty="0">
                <a:latin typeface="+mj-lt"/>
              </a:rPr>
              <a:t>THỰC HÀNH TẠO ĐỒ DÙNG GIA ĐÌNH THEO VIDEO HƯỚNG DẪN</a:t>
            </a:r>
          </a:p>
        </p:txBody>
      </p:sp>
      <p:sp>
        <p:nvSpPr>
          <p:cNvPr id="83" name="Google Shape;83;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TextBox 1">
            <a:extLst>
              <a:ext uri="{FF2B5EF4-FFF2-40B4-BE49-F238E27FC236}">
                <a16:creationId xmlns:a16="http://schemas.microsoft.com/office/drawing/2014/main" id="{E7A4336D-36ED-8384-A762-E201B2A933DC}"/>
              </a:ext>
            </a:extLst>
          </p:cNvPr>
          <p:cNvSpPr txBox="1"/>
          <p:nvPr/>
        </p:nvSpPr>
        <p:spPr>
          <a:xfrm>
            <a:off x="519289" y="169333"/>
            <a:ext cx="2359378" cy="2554545"/>
          </a:xfrm>
          <a:prstGeom prst="rect">
            <a:avLst/>
          </a:prstGeom>
          <a:noFill/>
        </p:spPr>
        <p:txBody>
          <a:bodyPr wrap="square" rtlCol="0">
            <a:spAutoFit/>
          </a:bodyPr>
          <a:lstStyle/>
          <a:p>
            <a:pPr algn="ctr"/>
            <a:r>
              <a:rPr lang="vi-VN" sz="8000" dirty="0">
                <a:solidFill>
                  <a:schemeClr val="accent4">
                    <a:lumMod val="75000"/>
                  </a:schemeClr>
                </a:solidFill>
                <a:latin typeface="Times New Roman" panose="02020603050405020304" pitchFamily="18" charset="0"/>
                <a:cs typeface="Times New Roman" panose="02020603050405020304" pitchFamily="18" charset="0"/>
              </a:rPr>
              <a:t>Bài 9B</a:t>
            </a:r>
            <a:endParaRPr lang="en-US" sz="8000"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path path="circle">
            <a:fillToRect l="100000" t="100000"/>
          </a:path>
          <a:tileRect r="-100000" b="-100000"/>
        </a:gradFill>
        <a:effectLst/>
      </p:bgPr>
    </p:bg>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1002950" y="400095"/>
            <a:ext cx="7898100" cy="563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zh-CN" sz="3000" dirty="0">
                <a:latin typeface="+mj-lt"/>
              </a:rPr>
              <a:t>L</a:t>
            </a:r>
            <a:r>
              <a:rPr lang="vi-VN" sz="3000" dirty="0">
                <a:latin typeface="+mj-lt"/>
              </a:rPr>
              <a:t>àm theo video hướng dẫn tạo ra một đồ dùng hữu ích từ vật liệu đã qua sử dụng dẫn</a:t>
            </a:r>
          </a:p>
        </p:txBody>
      </p:sp>
      <p:sp>
        <p:nvSpPr>
          <p:cNvPr id="168" name="Google Shape;168;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 name="Group 1">
            <a:extLst>
              <a:ext uri="{FF2B5EF4-FFF2-40B4-BE49-F238E27FC236}">
                <a16:creationId xmlns:a16="http://schemas.microsoft.com/office/drawing/2014/main" id="{FE79BDF7-A80B-D2B5-08FA-8C0A2ED5333F}"/>
              </a:ext>
            </a:extLst>
          </p:cNvPr>
          <p:cNvGrpSpPr/>
          <p:nvPr/>
        </p:nvGrpSpPr>
        <p:grpSpPr>
          <a:xfrm>
            <a:off x="688622" y="1055138"/>
            <a:ext cx="7325427" cy="3891513"/>
            <a:chOff x="-3720" y="20369"/>
            <a:chExt cx="6077875" cy="3239008"/>
          </a:xfrm>
        </p:grpSpPr>
        <p:sp>
          <p:nvSpPr>
            <p:cNvPr id="3" name="Shape 7767">
              <a:extLst>
                <a:ext uri="{FF2B5EF4-FFF2-40B4-BE49-F238E27FC236}">
                  <a16:creationId xmlns:a16="http://schemas.microsoft.com/office/drawing/2014/main" id="{ABEAFA28-7A7A-2899-1A55-B266FC5A4615}"/>
                </a:ext>
              </a:extLst>
            </p:cNvPr>
            <p:cNvSpPr/>
            <p:nvPr/>
          </p:nvSpPr>
          <p:spPr>
            <a:xfrm>
              <a:off x="90002" y="752846"/>
              <a:ext cx="1661821" cy="1107631"/>
            </a:xfrm>
            <a:custGeom>
              <a:avLst/>
              <a:gdLst/>
              <a:ahLst/>
              <a:cxnLst/>
              <a:rect l="0" t="0" r="0" b="0"/>
              <a:pathLst>
                <a:path w="1661821" h="1107631">
                  <a:moveTo>
                    <a:pt x="166243" y="0"/>
                  </a:moveTo>
                  <a:lnTo>
                    <a:pt x="1495578" y="0"/>
                  </a:lnTo>
                  <a:cubicBezTo>
                    <a:pt x="1661821" y="0"/>
                    <a:pt x="1661821" y="100724"/>
                    <a:pt x="1661821" y="100724"/>
                  </a:cubicBezTo>
                  <a:lnTo>
                    <a:pt x="1661821" y="845490"/>
                  </a:lnTo>
                  <a:cubicBezTo>
                    <a:pt x="1661821" y="946226"/>
                    <a:pt x="1495578" y="946226"/>
                    <a:pt x="1495578" y="946226"/>
                  </a:cubicBezTo>
                  <a:lnTo>
                    <a:pt x="998500" y="946226"/>
                  </a:lnTo>
                  <a:lnTo>
                    <a:pt x="1132027" y="1107631"/>
                  </a:lnTo>
                  <a:lnTo>
                    <a:pt x="829640" y="946226"/>
                  </a:lnTo>
                  <a:lnTo>
                    <a:pt x="166243" y="946226"/>
                  </a:lnTo>
                  <a:cubicBezTo>
                    <a:pt x="0" y="946226"/>
                    <a:pt x="0" y="845490"/>
                    <a:pt x="0" y="845490"/>
                  </a:cubicBezTo>
                  <a:lnTo>
                    <a:pt x="0" y="100724"/>
                  </a:lnTo>
                  <a:cubicBezTo>
                    <a:pt x="0" y="0"/>
                    <a:pt x="166243" y="0"/>
                    <a:pt x="166243"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sp>
          <p:nvSpPr>
            <p:cNvPr id="4" name="Shape 7768">
              <a:extLst>
                <a:ext uri="{FF2B5EF4-FFF2-40B4-BE49-F238E27FC236}">
                  <a16:creationId xmlns:a16="http://schemas.microsoft.com/office/drawing/2014/main" id="{2304B72C-8401-7043-D953-BD0A0D363F8C}"/>
                </a:ext>
              </a:extLst>
            </p:cNvPr>
            <p:cNvSpPr/>
            <p:nvPr/>
          </p:nvSpPr>
          <p:spPr>
            <a:xfrm>
              <a:off x="1944522" y="436932"/>
              <a:ext cx="1904302" cy="1244498"/>
            </a:xfrm>
            <a:custGeom>
              <a:avLst/>
              <a:gdLst/>
              <a:ahLst/>
              <a:cxnLst/>
              <a:rect l="0" t="0" r="0" b="0"/>
              <a:pathLst>
                <a:path w="1904302" h="1244498">
                  <a:moveTo>
                    <a:pt x="149657" y="0"/>
                  </a:moveTo>
                  <a:lnTo>
                    <a:pt x="1754645" y="0"/>
                  </a:lnTo>
                  <a:cubicBezTo>
                    <a:pt x="1904302" y="0"/>
                    <a:pt x="1904302" y="125806"/>
                    <a:pt x="1904302" y="125806"/>
                  </a:cubicBezTo>
                  <a:lnTo>
                    <a:pt x="1904302" y="882028"/>
                  </a:lnTo>
                  <a:cubicBezTo>
                    <a:pt x="1904302" y="1007808"/>
                    <a:pt x="1754645" y="1007808"/>
                    <a:pt x="1754645" y="1007808"/>
                  </a:cubicBezTo>
                  <a:lnTo>
                    <a:pt x="1394841" y="1007808"/>
                  </a:lnTo>
                  <a:lnTo>
                    <a:pt x="1109942" y="1244498"/>
                  </a:lnTo>
                  <a:lnTo>
                    <a:pt x="1235748" y="1007808"/>
                  </a:lnTo>
                  <a:lnTo>
                    <a:pt x="149657" y="1007808"/>
                  </a:lnTo>
                  <a:cubicBezTo>
                    <a:pt x="0" y="1007808"/>
                    <a:pt x="0" y="882028"/>
                    <a:pt x="0" y="882028"/>
                  </a:cubicBezTo>
                  <a:lnTo>
                    <a:pt x="0" y="125806"/>
                  </a:lnTo>
                  <a:cubicBezTo>
                    <a:pt x="0" y="0"/>
                    <a:pt x="149657" y="0"/>
                    <a:pt x="149657"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sp>
          <p:nvSpPr>
            <p:cNvPr id="5" name="Shape 7769">
              <a:extLst>
                <a:ext uri="{FF2B5EF4-FFF2-40B4-BE49-F238E27FC236}">
                  <a16:creationId xmlns:a16="http://schemas.microsoft.com/office/drawing/2014/main" id="{E68B843A-B804-5112-4FF8-FE9871571112}"/>
                </a:ext>
              </a:extLst>
            </p:cNvPr>
            <p:cNvSpPr/>
            <p:nvPr/>
          </p:nvSpPr>
          <p:spPr>
            <a:xfrm>
              <a:off x="3963175" y="875675"/>
              <a:ext cx="1616824" cy="984796"/>
            </a:xfrm>
            <a:custGeom>
              <a:avLst/>
              <a:gdLst/>
              <a:ahLst/>
              <a:cxnLst/>
              <a:rect l="0" t="0" r="0" b="0"/>
              <a:pathLst>
                <a:path w="1616824" h="984796">
                  <a:moveTo>
                    <a:pt x="135229" y="0"/>
                  </a:moveTo>
                  <a:lnTo>
                    <a:pt x="1481595" y="0"/>
                  </a:lnTo>
                  <a:cubicBezTo>
                    <a:pt x="1616824" y="0"/>
                    <a:pt x="1616824" y="99542"/>
                    <a:pt x="1616824" y="99542"/>
                  </a:cubicBezTo>
                  <a:lnTo>
                    <a:pt x="1616824" y="698005"/>
                  </a:lnTo>
                  <a:cubicBezTo>
                    <a:pt x="1616824" y="797547"/>
                    <a:pt x="1481595" y="797547"/>
                    <a:pt x="1481595" y="797547"/>
                  </a:cubicBezTo>
                  <a:lnTo>
                    <a:pt x="759180" y="797547"/>
                  </a:lnTo>
                  <a:lnTo>
                    <a:pt x="484289" y="984796"/>
                  </a:lnTo>
                  <a:lnTo>
                    <a:pt x="605676" y="797547"/>
                  </a:lnTo>
                  <a:lnTo>
                    <a:pt x="135229" y="797547"/>
                  </a:lnTo>
                  <a:cubicBezTo>
                    <a:pt x="0" y="797547"/>
                    <a:pt x="0" y="698005"/>
                    <a:pt x="0" y="698005"/>
                  </a:cubicBezTo>
                  <a:lnTo>
                    <a:pt x="0" y="99542"/>
                  </a:lnTo>
                  <a:cubicBezTo>
                    <a:pt x="0" y="0"/>
                    <a:pt x="135229" y="0"/>
                    <a:pt x="135229"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pic>
          <p:nvPicPr>
            <p:cNvPr id="6" name="Picture 5">
              <a:extLst>
                <a:ext uri="{FF2B5EF4-FFF2-40B4-BE49-F238E27FC236}">
                  <a16:creationId xmlns:a16="http://schemas.microsoft.com/office/drawing/2014/main" id="{DE854E9C-608F-5B82-160A-0C2AA24EF306}"/>
                </a:ext>
              </a:extLst>
            </p:cNvPr>
            <p:cNvPicPr/>
            <p:nvPr/>
          </p:nvPicPr>
          <p:blipFill>
            <a:blip r:embed="rId3"/>
            <a:stretch>
              <a:fillRect/>
            </a:stretch>
          </p:blipFill>
          <p:spPr>
            <a:xfrm>
              <a:off x="-3720" y="20369"/>
              <a:ext cx="667512" cy="518160"/>
            </a:xfrm>
            <a:prstGeom prst="rect">
              <a:avLst/>
            </a:prstGeom>
          </p:spPr>
        </p:pic>
        <p:sp>
          <p:nvSpPr>
            <p:cNvPr id="7" name="Rectangle 6">
              <a:extLst>
                <a:ext uri="{FF2B5EF4-FFF2-40B4-BE49-F238E27FC236}">
                  <a16:creationId xmlns:a16="http://schemas.microsoft.com/office/drawing/2014/main" id="{8F04F69D-E6EC-4BE1-562B-14E474045D43}"/>
                </a:ext>
              </a:extLst>
            </p:cNvPr>
            <p:cNvSpPr/>
            <p:nvPr/>
          </p:nvSpPr>
          <p:spPr>
            <a:xfrm>
              <a:off x="683998" y="80520"/>
              <a:ext cx="2178382" cy="468932"/>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3000" b="1" kern="100" dirty="0">
                  <a:solidFill>
                    <a:srgbClr val="EE3F6A"/>
                  </a:solidFill>
                  <a:effectLst/>
                  <a:latin typeface="Calibri" panose="020F0502020204030204" pitchFamily="34" charset="0"/>
                  <a:ea typeface="Calibri" panose="020F0502020204030204" pitchFamily="34" charset="0"/>
                </a:rPr>
                <a:t>KHỞI</a:t>
              </a:r>
              <a:r>
                <a:rPr lang="en-US" sz="3000" b="1" kern="100" spc="65" dirty="0">
                  <a:solidFill>
                    <a:srgbClr val="EE3F6A"/>
                  </a:solidFill>
                  <a:effectLst/>
                  <a:latin typeface="Calibri" panose="020F0502020204030204" pitchFamily="34" charset="0"/>
                  <a:ea typeface="Calibri" panose="020F0502020204030204" pitchFamily="34" charset="0"/>
                </a:rPr>
                <a:t> </a:t>
              </a:r>
              <a:r>
                <a:rPr lang="en-US" sz="3000" b="1" kern="100" dirty="0">
                  <a:solidFill>
                    <a:srgbClr val="EE3F6A"/>
                  </a:solidFill>
                  <a:effectLst/>
                  <a:latin typeface="Calibri" panose="020F0502020204030204" pitchFamily="34" charset="0"/>
                  <a:ea typeface="Calibri" panose="020F0502020204030204" pitchFamily="34" charset="0"/>
                </a:rPr>
                <a:t>ĐỘNG</a:t>
              </a:r>
              <a:endParaRPr lang="en-US" sz="3000" b="1" kern="100" dirty="0">
                <a:solidFill>
                  <a:srgbClr val="000000"/>
                </a:solidFill>
                <a:effectLst/>
                <a:latin typeface="Arial" panose="020B0604020202020204" pitchFamily="34" charset="0"/>
                <a:ea typeface="Arial" panose="020B0604020202020204" pitchFamily="34" charset="0"/>
              </a:endParaRPr>
            </a:p>
          </p:txBody>
        </p:sp>
        <p:pic>
          <p:nvPicPr>
            <p:cNvPr id="8" name="Picture 7">
              <a:extLst>
                <a:ext uri="{FF2B5EF4-FFF2-40B4-BE49-F238E27FC236}">
                  <a16:creationId xmlns:a16="http://schemas.microsoft.com/office/drawing/2014/main" id="{E49CA621-6A38-B634-B592-C02E114B8F80}"/>
                </a:ext>
              </a:extLst>
            </p:cNvPr>
            <p:cNvPicPr/>
            <p:nvPr/>
          </p:nvPicPr>
          <p:blipFill>
            <a:blip r:embed="rId4"/>
            <a:stretch>
              <a:fillRect/>
            </a:stretch>
          </p:blipFill>
          <p:spPr>
            <a:xfrm>
              <a:off x="1079335" y="1662225"/>
              <a:ext cx="3334512" cy="1597152"/>
            </a:xfrm>
            <a:prstGeom prst="rect">
              <a:avLst/>
            </a:prstGeom>
          </p:spPr>
        </p:pic>
        <p:sp>
          <p:nvSpPr>
            <p:cNvPr id="9" name="Rectangle 8">
              <a:extLst>
                <a:ext uri="{FF2B5EF4-FFF2-40B4-BE49-F238E27FC236}">
                  <a16:creationId xmlns:a16="http://schemas.microsoft.com/office/drawing/2014/main" id="{9409D959-F199-D344-D261-8A20EA27BF16}"/>
                </a:ext>
              </a:extLst>
            </p:cNvPr>
            <p:cNvSpPr/>
            <p:nvPr/>
          </p:nvSpPr>
          <p:spPr>
            <a:xfrm>
              <a:off x="161999" y="848556"/>
              <a:ext cx="2107712"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Hoá</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ra</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gấp</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hạc</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giấy</a:t>
              </a:r>
              <a:r>
                <a:rPr lang="en-US" sz="1300" i="1" kern="100" dirty="0">
                  <a:solidFill>
                    <a:srgbClr val="000000"/>
                  </a:solidFill>
                  <a:effectLst/>
                  <a:latin typeface="Arial" panose="020B0604020202020204" pitchFamily="34" charset="0"/>
                  <a:ea typeface="Arial" panose="020B0604020202020204" pitchFamily="34" charset="0"/>
                </a:rPr>
                <a:t> </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0" name="Rectangle 9">
              <a:extLst>
                <a:ext uri="{FF2B5EF4-FFF2-40B4-BE49-F238E27FC236}">
                  <a16:creationId xmlns:a16="http://schemas.microsoft.com/office/drawing/2014/main" id="{96DF5DFD-D7DC-20FD-82D4-72E8FC53625F}"/>
                </a:ext>
              </a:extLst>
            </p:cNvPr>
            <p:cNvSpPr/>
            <p:nvPr/>
          </p:nvSpPr>
          <p:spPr>
            <a:xfrm>
              <a:off x="161999" y="1054931"/>
              <a:ext cx="2107778"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không</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khó</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Tớ</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còn</a:t>
              </a:r>
              <a:r>
                <a:rPr lang="en-US" sz="1300" i="1" kern="100" dirty="0">
                  <a:solidFill>
                    <a:srgbClr val="000000"/>
                  </a:solidFill>
                  <a:effectLst/>
                  <a:latin typeface="Arial" panose="020B0604020202020204" pitchFamily="34" charset="0"/>
                  <a:ea typeface="Arial" panose="020B0604020202020204" pitchFamily="34" charset="0"/>
                </a:rPr>
                <a:t> </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id="{F465D935-8AB0-70E4-14A1-945A77D8495E}"/>
                </a:ext>
              </a:extLst>
            </p:cNvPr>
            <p:cNvSpPr/>
            <p:nvPr/>
          </p:nvSpPr>
          <p:spPr>
            <a:xfrm>
              <a:off x="161999" y="1261306"/>
              <a:ext cx="210784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muốn làm một sản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2" name="Rectangle 11">
              <a:extLst>
                <a:ext uri="{FF2B5EF4-FFF2-40B4-BE49-F238E27FC236}">
                  <a16:creationId xmlns:a16="http://schemas.microsoft.com/office/drawing/2014/main" id="{3AE1E258-564A-83FF-3A18-4D9A726C27D5}"/>
                </a:ext>
              </a:extLst>
            </p:cNvPr>
            <p:cNvSpPr/>
            <p:nvPr/>
          </p:nvSpPr>
          <p:spPr>
            <a:xfrm>
              <a:off x="161999" y="1467681"/>
              <a:ext cx="1785429"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phẩm</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thực</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tế</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hơn</a:t>
              </a:r>
              <a:r>
                <a:rPr lang="en-US" sz="1300" i="1" kern="100" dirty="0">
                  <a:solidFill>
                    <a:srgbClr val="000000"/>
                  </a:solidFill>
                  <a:effectLst/>
                  <a:latin typeface="Arial" panose="020B0604020202020204" pitchFamily="34" charset="0"/>
                  <a:ea typeface="Arial" panose="020B0604020202020204" pitchFamily="34" charset="0"/>
                </a:rPr>
                <a:t>.</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3" name="Rectangle 12">
              <a:extLst>
                <a:ext uri="{FF2B5EF4-FFF2-40B4-BE49-F238E27FC236}">
                  <a16:creationId xmlns:a16="http://schemas.microsoft.com/office/drawing/2014/main" id="{97324798-F5E9-7989-E116-140D63514FCB}"/>
                </a:ext>
              </a:extLst>
            </p:cNvPr>
            <p:cNvSpPr/>
            <p:nvPr/>
          </p:nvSpPr>
          <p:spPr>
            <a:xfrm>
              <a:off x="2031426" y="565904"/>
              <a:ext cx="235472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Có thể là hộp bút, thùng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4" name="Rectangle 13">
              <a:extLst>
                <a:ext uri="{FF2B5EF4-FFF2-40B4-BE49-F238E27FC236}">
                  <a16:creationId xmlns:a16="http://schemas.microsoft.com/office/drawing/2014/main" id="{C4A342CC-0F96-E1BD-740D-C00F492B7D85}"/>
                </a:ext>
              </a:extLst>
            </p:cNvPr>
            <p:cNvSpPr/>
            <p:nvPr/>
          </p:nvSpPr>
          <p:spPr>
            <a:xfrm>
              <a:off x="2031426" y="772279"/>
              <a:ext cx="235476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rác nhỏ,... giúp cho góc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5" name="Rectangle 14">
              <a:extLst>
                <a:ext uri="{FF2B5EF4-FFF2-40B4-BE49-F238E27FC236}">
                  <a16:creationId xmlns:a16="http://schemas.microsoft.com/office/drawing/2014/main" id="{2462A55B-4A31-F5E4-355A-E524A30DC850}"/>
                </a:ext>
              </a:extLst>
            </p:cNvPr>
            <p:cNvSpPr/>
            <p:nvPr/>
          </p:nvSpPr>
          <p:spPr>
            <a:xfrm>
              <a:off x="2031426" y="978654"/>
              <a:ext cx="2354809"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học tập của chúng mình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6" name="Rectangle 15">
              <a:extLst>
                <a:ext uri="{FF2B5EF4-FFF2-40B4-BE49-F238E27FC236}">
                  <a16:creationId xmlns:a16="http://schemas.microsoft.com/office/drawing/2014/main" id="{532D2577-0BC2-801F-1F78-E712783AA1DA}"/>
                </a:ext>
              </a:extLst>
            </p:cNvPr>
            <p:cNvSpPr/>
            <p:nvPr/>
          </p:nvSpPr>
          <p:spPr>
            <a:xfrm>
              <a:off x="2031426" y="1185029"/>
              <a:ext cx="201445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gọn gàng, ngăn nắp.</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7" name="Rectangle 16">
              <a:extLst>
                <a:ext uri="{FF2B5EF4-FFF2-40B4-BE49-F238E27FC236}">
                  <a16:creationId xmlns:a16="http://schemas.microsoft.com/office/drawing/2014/main" id="{E1B585C6-8EEB-4B61-2A1C-EFFDFBB62DB2}"/>
                </a:ext>
              </a:extLst>
            </p:cNvPr>
            <p:cNvSpPr/>
            <p:nvPr/>
          </p:nvSpPr>
          <p:spPr>
            <a:xfrm>
              <a:off x="4050104" y="1054931"/>
              <a:ext cx="202405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Nên tạo sản phẩm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8" name="Rectangle 17">
              <a:extLst>
                <a:ext uri="{FF2B5EF4-FFF2-40B4-BE49-F238E27FC236}">
                  <a16:creationId xmlns:a16="http://schemas.microsoft.com/office/drawing/2014/main" id="{F3B83F4A-9B30-DBE4-14CA-B830C36E1C28}"/>
                </a:ext>
              </a:extLst>
            </p:cNvPr>
            <p:cNvSpPr/>
            <p:nvPr/>
          </p:nvSpPr>
          <p:spPr>
            <a:xfrm>
              <a:off x="4050104" y="1261306"/>
              <a:ext cx="202405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từ vật liệu tái chế để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9" name="Rectangle 18">
              <a:extLst>
                <a:ext uri="{FF2B5EF4-FFF2-40B4-BE49-F238E27FC236}">
                  <a16:creationId xmlns:a16="http://schemas.microsoft.com/office/drawing/2014/main" id="{BDEADBC3-E75C-BC31-FB41-4BBDD8486DCB}"/>
                </a:ext>
              </a:extLst>
            </p:cNvPr>
            <p:cNvSpPr/>
            <p:nvPr/>
          </p:nvSpPr>
          <p:spPr>
            <a:xfrm>
              <a:off x="4050104" y="1467681"/>
              <a:ext cx="184625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bảo vệ môi trường.</a:t>
              </a:r>
              <a:endParaRPr lang="en-US" sz="1300" kern="100">
                <a:solidFill>
                  <a:srgbClr val="000000"/>
                </a:solidFill>
                <a:effectLst/>
                <a:latin typeface="Arial" panose="020B0604020202020204" pitchFamily="34" charset="0"/>
                <a:ea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l="9485"/>
          <a:stretch/>
        </p:blipFill>
        <p:spPr>
          <a:xfrm>
            <a:off x="7269" y="29005"/>
            <a:ext cx="4656976" cy="3717401"/>
          </a:xfrm>
          <a:prstGeom prst="rect">
            <a:avLst/>
          </a:prstGeom>
          <a:noFill/>
          <a:ln>
            <a:noFill/>
          </a:ln>
        </p:spPr>
      </p:pic>
      <p:sp>
        <p:nvSpPr>
          <p:cNvPr id="96" name="Google Shape;96;p17"/>
          <p:cNvSpPr txBox="1">
            <a:spLocks noGrp="1"/>
          </p:cNvSpPr>
          <p:nvPr>
            <p:ph type="ctrTitle" idx="4294967295"/>
          </p:nvPr>
        </p:nvSpPr>
        <p:spPr>
          <a:xfrm rot="-990589">
            <a:off x="1984999" y="345128"/>
            <a:ext cx="2572668" cy="99060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4000" dirty="0">
                <a:latin typeface="+mj-lt"/>
              </a:rPr>
              <a:t>Thực hành</a:t>
            </a:r>
            <a:endParaRPr sz="4000" dirty="0">
              <a:latin typeface="+mj-lt"/>
            </a:endParaRPr>
          </a:p>
        </p:txBody>
      </p:sp>
      <p:sp>
        <p:nvSpPr>
          <p:cNvPr id="97" name="Google Shape;97;p17"/>
          <p:cNvSpPr txBox="1">
            <a:spLocks noGrp="1"/>
          </p:cNvSpPr>
          <p:nvPr>
            <p:ph type="subTitle" idx="4294967295"/>
          </p:nvPr>
        </p:nvSpPr>
        <p:spPr>
          <a:xfrm>
            <a:off x="4814150" y="238906"/>
            <a:ext cx="4056578" cy="106674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vi-VN" dirty="0">
                <a:solidFill>
                  <a:schemeClr val="accent6">
                    <a:lumMod val="20000"/>
                    <a:lumOff val="80000"/>
                  </a:schemeClr>
                </a:solidFill>
              </a:rPr>
              <a:t>Em có thể sử dụng kéo và keo, băng dính để tạo ra những vật dụng hữu ích như cốc nước, hộp bút, mô hình nhà, đồ chơi hay một chiếc thùng rác nhỏ.</a:t>
            </a:r>
            <a:endParaRPr dirty="0">
              <a:solidFill>
                <a:schemeClr val="accent6">
                  <a:lumMod val="20000"/>
                  <a:lumOff val="80000"/>
                </a:schemeClr>
              </a:solidFill>
            </a:endParaRPr>
          </a:p>
        </p:txBody>
      </p:sp>
      <p:sp>
        <p:nvSpPr>
          <p:cNvPr id="98" name="Google Shape;98;p17"/>
          <p:cNvSpPr/>
          <p:nvPr/>
        </p:nvSpPr>
        <p:spPr>
          <a:xfrm>
            <a:off x="264579" y="234258"/>
            <a:ext cx="322340" cy="30778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7"/>
          <p:cNvGrpSpPr/>
          <p:nvPr/>
        </p:nvGrpSpPr>
        <p:grpSpPr>
          <a:xfrm>
            <a:off x="64275" y="3804500"/>
            <a:ext cx="1529881" cy="1100923"/>
            <a:chOff x="4374019" y="3665197"/>
            <a:chExt cx="453204" cy="326064"/>
          </a:xfrm>
        </p:grpSpPr>
        <p:sp>
          <p:nvSpPr>
            <p:cNvPr id="100" name="Google Shape;100;p17"/>
            <p:cNvSpPr/>
            <p:nvPr/>
          </p:nvSpPr>
          <p:spPr>
            <a:xfrm rot="4245709">
              <a:off x="4456178" y="3762589"/>
              <a:ext cx="211831" cy="211944"/>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100000">
                  <a:schemeClr val="accent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rot="20960395" flipH="1">
              <a:off x="4374019" y="3665197"/>
              <a:ext cx="453204" cy="326064"/>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100000">
                  <a:schemeClr val="accent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7"/>
          <p:cNvSpPr/>
          <p:nvPr/>
        </p:nvSpPr>
        <p:spPr>
          <a:xfrm rot="2466590">
            <a:off x="4348065" y="783486"/>
            <a:ext cx="447868" cy="4276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rot="-1609254">
            <a:off x="2894430" y="1838959"/>
            <a:ext cx="322294" cy="30773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rot="2926258">
            <a:off x="8359892" y="1215020"/>
            <a:ext cx="241382" cy="23048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rot="-1609427">
            <a:off x="8891380" y="130434"/>
            <a:ext cx="217470" cy="20764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Rectangle: Folded Corner 1">
            <a:extLst>
              <a:ext uri="{FF2B5EF4-FFF2-40B4-BE49-F238E27FC236}">
                <a16:creationId xmlns:a16="http://schemas.microsoft.com/office/drawing/2014/main" id="{053162FB-7FDB-007C-DAE1-4E0DF1557804}"/>
              </a:ext>
            </a:extLst>
          </p:cNvPr>
          <p:cNvSpPr/>
          <p:nvPr/>
        </p:nvSpPr>
        <p:spPr>
          <a:xfrm>
            <a:off x="1461875" y="2397090"/>
            <a:ext cx="2425246" cy="2468013"/>
          </a:xfrm>
          <a:prstGeom prst="foldedCorner">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Lưu ý: </a:t>
            </a:r>
          </a:p>
          <a:p>
            <a:pPr algn="just"/>
            <a:r>
              <a:rPr lang="vi-VN" dirty="0">
                <a:solidFill>
                  <a:schemeClr val="tx1">
                    <a:lumMod val="50000"/>
                  </a:schemeClr>
                </a:solidFill>
              </a:rPr>
              <a:t>Em có thể sử dụng từ khoá "làm hộp đựng rác từ vật liệu tái chế“ trên Youtube để tìm video hướng dẫn làm hộp đựng rác bằng vật liệu tái chế </a:t>
            </a:r>
            <a:endParaRPr lang="en-US" dirty="0">
              <a:solidFill>
                <a:schemeClr val="tx1">
                  <a:lumMod val="50000"/>
                </a:schemeClr>
              </a:solidFill>
            </a:endParaRPr>
          </a:p>
        </p:txBody>
      </p:sp>
      <p:pic>
        <p:nvPicPr>
          <p:cNvPr id="4" name="Picture 3">
            <a:extLst>
              <a:ext uri="{FF2B5EF4-FFF2-40B4-BE49-F238E27FC236}">
                <a16:creationId xmlns:a16="http://schemas.microsoft.com/office/drawing/2014/main" id="{D318F459-BE51-14BA-7308-548A1D430A63}"/>
              </a:ext>
            </a:extLst>
          </p:cNvPr>
          <p:cNvPicPr>
            <a:picLocks noChangeAspect="1"/>
          </p:cNvPicPr>
          <p:nvPr/>
        </p:nvPicPr>
        <p:blipFill>
          <a:blip r:embed="rId4"/>
          <a:stretch>
            <a:fillRect/>
          </a:stretch>
        </p:blipFill>
        <p:spPr>
          <a:xfrm>
            <a:off x="4245912" y="1771845"/>
            <a:ext cx="4410691" cy="3057952"/>
          </a:xfrm>
          <a:prstGeom prst="rect">
            <a:avLst/>
          </a:prstGeom>
        </p:spPr>
      </p:pic>
      <p:grpSp>
        <p:nvGrpSpPr>
          <p:cNvPr id="102" name="Google Shape;102;p17"/>
          <p:cNvGrpSpPr/>
          <p:nvPr/>
        </p:nvGrpSpPr>
        <p:grpSpPr>
          <a:xfrm rot="1056975">
            <a:off x="3554265" y="1326542"/>
            <a:ext cx="912409" cy="912518"/>
            <a:chOff x="570875" y="4322250"/>
            <a:chExt cx="443300" cy="443325"/>
          </a:xfrm>
        </p:grpSpPr>
        <p:sp>
          <p:nvSpPr>
            <p:cNvPr id="103" name="Google Shape;103;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ctrTitle" idx="4294967295"/>
          </p:nvPr>
        </p:nvSpPr>
        <p:spPr>
          <a:xfrm>
            <a:off x="2852605" y="211009"/>
            <a:ext cx="42621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Nhiệm vụ</a:t>
            </a:r>
            <a:endParaRPr sz="7000" dirty="0">
              <a:latin typeface="Constantia" panose="02030602050306030303" pitchFamily="18" charset="0"/>
            </a:endParaRPr>
          </a:p>
        </p:txBody>
      </p:sp>
      <p:sp>
        <p:nvSpPr>
          <p:cNvPr id="197" name="Google Shape;197;p26"/>
          <p:cNvSpPr txBox="1">
            <a:spLocks noGrp="1"/>
          </p:cNvSpPr>
          <p:nvPr>
            <p:ph type="subTitle" idx="4294967295"/>
          </p:nvPr>
        </p:nvSpPr>
        <p:spPr>
          <a:xfrm>
            <a:off x="956072" y="1105909"/>
            <a:ext cx="6158633" cy="1670809"/>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vi-VN" sz="2400" dirty="0">
                <a:solidFill>
                  <a:schemeClr val="accent5">
                    <a:lumMod val="60000"/>
                    <a:lumOff val="40000"/>
                  </a:schemeClr>
                </a:solidFill>
              </a:rPr>
              <a:t>Em hãy tìm kiếm và xem video hướng dẫn để làm một chiếc thùng rác nhỏ từ vật liệu tái chế (Hình 69).</a:t>
            </a:r>
            <a:endParaRPr sz="2200" dirty="0">
              <a:solidFill>
                <a:schemeClr val="accent5">
                  <a:lumMod val="60000"/>
                  <a:lumOff val="40000"/>
                </a:schemeClr>
              </a:solidFill>
            </a:endParaRPr>
          </a:p>
        </p:txBody>
      </p:sp>
      <p:sp>
        <p:nvSpPr>
          <p:cNvPr id="202" name="Google Shape;202;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03" name="Google Shape;203;p26"/>
          <p:cNvPicPr preferRelativeResize="0"/>
          <p:nvPr/>
        </p:nvPicPr>
        <p:blipFill>
          <a:blip r:embed="rId3">
            <a:alphaModFix/>
          </a:blip>
          <a:stretch>
            <a:fillRect/>
          </a:stretch>
        </p:blipFill>
        <p:spPr>
          <a:xfrm>
            <a:off x="5751000" y="2134252"/>
            <a:ext cx="3393000" cy="2703800"/>
          </a:xfrm>
          <a:prstGeom prst="rect">
            <a:avLst/>
          </a:prstGeom>
          <a:noFill/>
          <a:ln>
            <a:noFill/>
          </a:ln>
        </p:spPr>
      </p:pic>
      <p:pic>
        <p:nvPicPr>
          <p:cNvPr id="3" name="Picture 2">
            <a:extLst>
              <a:ext uri="{FF2B5EF4-FFF2-40B4-BE49-F238E27FC236}">
                <a16:creationId xmlns:a16="http://schemas.microsoft.com/office/drawing/2014/main" id="{1692F337-87C2-713B-2B19-04B57CD97CD8}"/>
              </a:ext>
            </a:extLst>
          </p:cNvPr>
          <p:cNvPicPr>
            <a:picLocks noChangeAspect="1"/>
          </p:cNvPicPr>
          <p:nvPr/>
        </p:nvPicPr>
        <p:blipFill>
          <a:blip r:embed="rId4"/>
          <a:stretch>
            <a:fillRect/>
          </a:stretch>
        </p:blipFill>
        <p:spPr>
          <a:xfrm>
            <a:off x="2406272" y="2366917"/>
            <a:ext cx="2876927" cy="2675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path path="circle">
            <a:fillToRect l="100000" t="100000"/>
          </a:path>
          <a:tileRect r="-100000" b="-100000"/>
        </a:gradFill>
        <a:effectLst/>
      </p:bgPr>
    </p:bg>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2456486" y="28299"/>
            <a:ext cx="4720517" cy="93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Hướng dẫn</a:t>
            </a:r>
            <a:endParaRPr sz="7000" dirty="0">
              <a:latin typeface="Constantia" panose="02030602050306030303" pitchFamily="18" charset="0"/>
            </a:endParaRPr>
          </a:p>
        </p:txBody>
      </p:sp>
      <p:sp>
        <p:nvSpPr>
          <p:cNvPr id="209" name="Google Shape;209;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10" name="Google Shape;210;p27"/>
          <p:cNvSpPr/>
          <p:nvPr/>
        </p:nvSpPr>
        <p:spPr>
          <a:xfrm rot="5400000">
            <a:off x="2341499" y="-899933"/>
            <a:ext cx="561726" cy="4404272"/>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1" name="Google Shape;211;p27"/>
          <p:cNvSpPr/>
          <p:nvPr/>
        </p:nvSpPr>
        <p:spPr>
          <a:xfrm>
            <a:off x="1422094" y="1133527"/>
            <a:ext cx="373905" cy="39329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4"/>
                </a:solidFill>
                <a:latin typeface="Fredoka One"/>
                <a:ea typeface="Fredoka One"/>
                <a:cs typeface="Fredoka One"/>
                <a:sym typeface="Fredoka One"/>
              </a:rPr>
              <a:t>1</a:t>
            </a:r>
            <a:endParaRPr sz="1200" dirty="0">
              <a:solidFill>
                <a:schemeClr val="accent4"/>
              </a:solidFill>
              <a:latin typeface="Fredoka One"/>
              <a:ea typeface="Fredoka One"/>
              <a:cs typeface="Fredoka One"/>
              <a:sym typeface="Fredoka One"/>
            </a:endParaRPr>
          </a:p>
        </p:txBody>
      </p:sp>
      <p:sp>
        <p:nvSpPr>
          <p:cNvPr id="212" name="Google Shape;212;p27"/>
          <p:cNvSpPr txBox="1"/>
          <p:nvPr/>
        </p:nvSpPr>
        <p:spPr>
          <a:xfrm>
            <a:off x="674290" y="1122605"/>
            <a:ext cx="440427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vi-VN" sz="2000" b="1" dirty="0">
                <a:solidFill>
                  <a:schemeClr val="lt1"/>
                </a:solidFill>
                <a:latin typeface="Nunito"/>
                <a:ea typeface="Nunito"/>
                <a:cs typeface="Nunito"/>
                <a:sym typeface="Nunito"/>
              </a:rPr>
              <a:t>Bước       : Tìm kiếm và mở video </a:t>
            </a:r>
            <a:endParaRPr sz="2000" b="1" dirty="0">
              <a:solidFill>
                <a:schemeClr val="lt1"/>
              </a:solidFill>
              <a:latin typeface="Nunito"/>
              <a:ea typeface="Nunito"/>
              <a:cs typeface="Nunito"/>
              <a:sym typeface="Nunito"/>
            </a:endParaRPr>
          </a:p>
        </p:txBody>
      </p:sp>
      <p:sp>
        <p:nvSpPr>
          <p:cNvPr id="213" name="Google Shape;213;p27"/>
          <p:cNvSpPr txBox="1"/>
          <p:nvPr/>
        </p:nvSpPr>
        <p:spPr>
          <a:xfrm>
            <a:off x="594143" y="1671704"/>
            <a:ext cx="3953841" cy="2076207"/>
          </a:xfrm>
          <a:prstGeom prst="rect">
            <a:avLst/>
          </a:prstGeom>
          <a:noFill/>
          <a:ln>
            <a:noFill/>
          </a:ln>
        </p:spPr>
        <p:txBody>
          <a:bodyPr spcFirstLastPara="1" wrap="square" lIns="91425" tIns="91425" rIns="91425" bIns="91425" anchor="t" anchorCtr="0">
            <a:noAutofit/>
          </a:bodyPr>
          <a:lstStyle/>
          <a:p>
            <a:pPr lvl="0" algn="just">
              <a:spcAft>
                <a:spcPts val="1600"/>
              </a:spcAft>
            </a:pPr>
            <a:r>
              <a:rPr lang="vi-V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en-US" sz="2000" dirty="0" err="1">
                <a:latin typeface="Times New Roman" panose="02020603050405020304" pitchFamily="18" charset="0"/>
                <a:cs typeface="Times New Roman" panose="02020603050405020304" pitchFamily="18" charset="0"/>
              </a:rPr>
              <a:t>Truy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youtube.com.</a:t>
            </a:r>
            <a:endParaRPr lang="vi-VN" sz="2000" dirty="0">
              <a:latin typeface="Times New Roman" panose="02020603050405020304" pitchFamily="18" charset="0"/>
              <a:cs typeface="Times New Roman" panose="02020603050405020304" pitchFamily="18" charset="0"/>
            </a:endParaRPr>
          </a:p>
          <a:p>
            <a:pPr lvl="0" algn="just">
              <a:spcAft>
                <a:spcPts val="1600"/>
              </a:spcAft>
            </a:pPr>
            <a:r>
              <a:rPr lang="vi-VN" sz="2000" dirty="0">
                <a:latin typeface="Times New Roman" panose="02020603050405020304" pitchFamily="18" charset="0"/>
                <a:cs typeface="Times New Roman" panose="02020603050405020304" pitchFamily="18" charset="0"/>
                <a:sym typeface="Nunito"/>
              </a:rPr>
              <a:t>- Tìm kiếm với từ khóa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vi-VN" sz="2000" dirty="0">
                <a:latin typeface="Times New Roman" panose="02020603050405020304" pitchFamily="18" charset="0"/>
                <a:cs typeface="Times New Roman" panose="02020603050405020304" pitchFamily="18" charset="0"/>
              </a:rPr>
              <a:t> “</a:t>
            </a:r>
          </a:p>
          <a:p>
            <a:pPr lvl="0" algn="just">
              <a:spcAft>
                <a:spcPts val="1600"/>
              </a:spcAft>
            </a:pPr>
            <a:r>
              <a:rPr lang="vi-V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video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endParaRPr sz="2000" dirty="0">
              <a:solidFill>
                <a:schemeClr val="dk1"/>
              </a:solidFill>
              <a:latin typeface="Times New Roman" panose="02020603050405020304" pitchFamily="18" charset="0"/>
              <a:ea typeface="Nunito"/>
              <a:cs typeface="Times New Roman" panose="02020603050405020304" pitchFamily="18" charset="0"/>
              <a:sym typeface="Nunito"/>
            </a:endParaRPr>
          </a:p>
        </p:txBody>
      </p:sp>
      <p:sp>
        <p:nvSpPr>
          <p:cNvPr id="214" name="Google Shape;214;p27"/>
          <p:cNvSpPr/>
          <p:nvPr/>
        </p:nvSpPr>
        <p:spPr>
          <a:xfrm rot="5400000">
            <a:off x="4401923" y="-231954"/>
            <a:ext cx="561726" cy="3040276"/>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5" name="Google Shape;215;p27"/>
          <p:cNvSpPr/>
          <p:nvPr/>
        </p:nvSpPr>
        <p:spPr>
          <a:xfrm>
            <a:off x="4097307" y="1108586"/>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3"/>
                </a:solidFill>
                <a:latin typeface="Fredoka One"/>
                <a:ea typeface="Fredoka One"/>
                <a:cs typeface="Fredoka One"/>
                <a:sym typeface="Fredoka One"/>
              </a:rPr>
              <a:t>2</a:t>
            </a:r>
            <a:endParaRPr sz="1200" dirty="0">
              <a:solidFill>
                <a:schemeClr val="accent3"/>
              </a:solidFill>
              <a:latin typeface="Fredoka One"/>
              <a:ea typeface="Fredoka One"/>
              <a:cs typeface="Fredoka One"/>
              <a:sym typeface="Fredoka One"/>
            </a:endParaRPr>
          </a:p>
        </p:txBody>
      </p:sp>
      <p:sp>
        <p:nvSpPr>
          <p:cNvPr id="217" name="Google Shape;217;p27"/>
          <p:cNvSpPr txBox="1"/>
          <p:nvPr/>
        </p:nvSpPr>
        <p:spPr>
          <a:xfrm>
            <a:off x="3163119" y="1734389"/>
            <a:ext cx="3167093" cy="1774368"/>
          </a:xfrm>
          <a:prstGeom prst="rect">
            <a:avLst/>
          </a:prstGeom>
          <a:noFill/>
          <a:ln>
            <a:noFill/>
          </a:ln>
        </p:spPr>
        <p:txBody>
          <a:bodyPr spcFirstLastPara="1" wrap="square" lIns="91425" tIns="91425" rIns="91425" bIns="91425" anchor="t" anchorCtr="0">
            <a:noAutofit/>
          </a:bodyPr>
          <a:lstStyle/>
          <a:p>
            <a:pPr lvl="0" algn="just">
              <a:spcAft>
                <a:spcPts val="1600"/>
              </a:spcAft>
            </a:pPr>
            <a:r>
              <a:rPr lang="e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vi-VN" sz="2000" dirty="0">
                <a:latin typeface="Times New Roman" panose="02020603050405020304" pitchFamily="18" charset="0"/>
                <a:cs typeface="Times New Roman" panose="02020603050405020304" pitchFamily="18" charset="0"/>
              </a:rPr>
              <a:t>Xem một lượt để biết tổng thể nội dung </a:t>
            </a:r>
            <a:endParaRPr lang="en-US" sz="2000" dirty="0">
              <a:latin typeface="Times New Roman" panose="02020603050405020304" pitchFamily="18" charset="0"/>
              <a:cs typeface="Times New Roman" panose="02020603050405020304" pitchFamily="18" charset="0"/>
            </a:endParaRPr>
          </a:p>
          <a:p>
            <a:pPr lvl="0" algn="just">
              <a:spcAft>
                <a:spcPts val="1600"/>
              </a:spcAft>
            </a:pPr>
            <a:r>
              <a:rPr lang="en-US" sz="2000" dirty="0">
                <a:latin typeface="Times New Roman" panose="02020603050405020304" pitchFamily="18" charset="0"/>
                <a:cs typeface="Times New Roman" panose="02020603050405020304" pitchFamily="18" charset="0"/>
                <a:sym typeface="Nunito"/>
              </a:rPr>
              <a:t>- </a:t>
            </a:r>
            <a:r>
              <a:rPr lang="vi-VN" sz="2000" dirty="0">
                <a:latin typeface="Times New Roman" panose="02020603050405020304" pitchFamily="18" charset="0"/>
                <a:cs typeface="Times New Roman" panose="02020603050405020304" pitchFamily="18" charset="0"/>
                <a:sym typeface="Nunito"/>
              </a:rPr>
              <a:t>Chuẩn bị những vật dụng cần thiết</a:t>
            </a:r>
            <a:endParaRPr sz="2000" dirty="0">
              <a:latin typeface="Times New Roman" panose="02020603050405020304" pitchFamily="18" charset="0"/>
              <a:cs typeface="Times New Roman" panose="02020603050405020304" pitchFamily="18" charset="0"/>
              <a:sym typeface="Nunito"/>
            </a:endParaRPr>
          </a:p>
        </p:txBody>
      </p:sp>
      <p:sp>
        <p:nvSpPr>
          <p:cNvPr id="220" name="Google Shape;220;p27"/>
          <p:cNvSpPr txBox="1"/>
          <p:nvPr/>
        </p:nvSpPr>
        <p:spPr>
          <a:xfrm>
            <a:off x="3307013" y="1088913"/>
            <a:ext cx="3034838" cy="393293"/>
          </a:xfrm>
          <a:prstGeom prst="rect">
            <a:avLst/>
          </a:prstGeom>
          <a:noFill/>
          <a:ln>
            <a:noFill/>
          </a:ln>
        </p:spPr>
        <p:txBody>
          <a:bodyPr spcFirstLastPara="1" wrap="square" lIns="91425" tIns="91425" rIns="91425" bIns="91425" anchor="ctr" anchorCtr="0">
            <a:noAutofit/>
          </a:bodyPr>
          <a:lstStyle/>
          <a:p>
            <a:pPr lvl="0">
              <a:lnSpc>
                <a:spcPct val="115000"/>
              </a:lnSpc>
            </a:pPr>
            <a:r>
              <a:rPr lang="vi-VN" sz="2000" b="1" dirty="0">
                <a:solidFill>
                  <a:schemeClr val="lt1"/>
                </a:solidFill>
                <a:latin typeface="Nunito"/>
                <a:ea typeface="Nunito"/>
                <a:cs typeface="Nunito"/>
                <a:sym typeface="Nunito"/>
              </a:rPr>
              <a:t>Bước        : Xem video</a:t>
            </a:r>
            <a:endParaRPr sz="2000" b="1" dirty="0">
              <a:solidFill>
                <a:schemeClr val="lt1"/>
              </a:solidFill>
              <a:latin typeface="Nunito"/>
              <a:ea typeface="Nunito"/>
              <a:cs typeface="Nunito"/>
              <a:sym typeface="Nunito"/>
            </a:endParaRPr>
          </a:p>
        </p:txBody>
      </p:sp>
      <p:sp>
        <p:nvSpPr>
          <p:cNvPr id="221" name="Google Shape;221;p27"/>
          <p:cNvSpPr txBox="1"/>
          <p:nvPr/>
        </p:nvSpPr>
        <p:spPr>
          <a:xfrm>
            <a:off x="4404200" y="1504589"/>
            <a:ext cx="3777609" cy="2410436"/>
          </a:xfrm>
          <a:prstGeom prst="rect">
            <a:avLst/>
          </a:prstGeom>
          <a:noFill/>
          <a:ln>
            <a:noFill/>
          </a:ln>
        </p:spPr>
        <p:txBody>
          <a:bodyPr spcFirstLastPara="1" wrap="square" lIns="91425" tIns="91425" rIns="91425" bIns="91425" anchor="t" anchorCtr="0">
            <a:noAutofit/>
          </a:bodyPr>
          <a:lstStyle/>
          <a:p>
            <a:pPr lvl="0">
              <a:spcAft>
                <a:spcPts val="1600"/>
              </a:spcAft>
            </a:pPr>
            <a:r>
              <a:rPr lang="vi-VN" sz="2000" dirty="0">
                <a:latin typeface="Times New Roman" panose="02020603050405020304" pitchFamily="18" charset="0"/>
                <a:cs typeface="Times New Roman" panose="02020603050405020304" pitchFamily="18" charset="0"/>
              </a:rPr>
              <a:t>– Thực hiện từng bước theo hướng dẫn trong video.</a:t>
            </a:r>
          </a:p>
          <a:p>
            <a:pPr lvl="0">
              <a:spcAft>
                <a:spcPts val="1600"/>
              </a:spcAft>
            </a:pPr>
            <a:r>
              <a:rPr lang="vi-VN" sz="2000" dirty="0">
                <a:latin typeface="Times New Roman" panose="02020603050405020304" pitchFamily="18" charset="0"/>
                <a:cs typeface="Times New Roman" panose="02020603050405020304" pitchFamily="18" charset="0"/>
              </a:rPr>
              <a:t> – Để xem kĩ hơn và có đủ thời gian thực hiện em hãy sử dụng các nút điều khiển để tạm dừng, xem lại,... </a:t>
            </a:r>
            <a:endParaRPr sz="2000" b="1" dirty="0">
              <a:solidFill>
                <a:schemeClr val="dk1"/>
              </a:solidFill>
              <a:latin typeface="Times New Roman" panose="02020603050405020304" pitchFamily="18" charset="0"/>
              <a:ea typeface="Nunito"/>
              <a:cs typeface="Times New Roman" panose="02020603050405020304" pitchFamily="18" charset="0"/>
              <a:sym typeface="Nunito"/>
            </a:endParaRPr>
          </a:p>
        </p:txBody>
      </p:sp>
      <p:sp>
        <p:nvSpPr>
          <p:cNvPr id="218" name="Google Shape;218;p27"/>
          <p:cNvSpPr/>
          <p:nvPr/>
        </p:nvSpPr>
        <p:spPr>
          <a:xfrm rot="5400000">
            <a:off x="6092241" y="-1416556"/>
            <a:ext cx="561726" cy="531236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6" name="Google Shape;216;p27"/>
          <p:cNvSpPr txBox="1"/>
          <p:nvPr/>
        </p:nvSpPr>
        <p:spPr>
          <a:xfrm>
            <a:off x="3952907" y="1046710"/>
            <a:ext cx="4802027" cy="393293"/>
          </a:xfrm>
          <a:prstGeom prst="rect">
            <a:avLst/>
          </a:prstGeom>
          <a:noFill/>
          <a:ln>
            <a:noFill/>
          </a:ln>
        </p:spPr>
        <p:txBody>
          <a:bodyPr spcFirstLastPara="1" wrap="square" lIns="91425" tIns="91425" rIns="91425" bIns="91425" anchor="ctr" anchorCtr="0">
            <a:noAutofit/>
          </a:bodyPr>
          <a:lstStyle/>
          <a:p>
            <a:pPr lvl="0">
              <a:lnSpc>
                <a:spcPct val="115000"/>
              </a:lnSpc>
            </a:pPr>
            <a:r>
              <a:rPr lang="vi-VN" sz="2000" b="1" dirty="0">
                <a:solidFill>
                  <a:schemeClr val="lt1"/>
                </a:solidFill>
                <a:latin typeface="Nunito"/>
                <a:ea typeface="Nunito"/>
                <a:cs typeface="Nunito"/>
                <a:sym typeface="Nunito"/>
              </a:rPr>
              <a:t>Bước        : Xem từng bước và làm theo.</a:t>
            </a:r>
            <a:endParaRPr sz="2000" b="1" dirty="0">
              <a:solidFill>
                <a:schemeClr val="lt1"/>
              </a:solidFill>
              <a:latin typeface="Nunito"/>
              <a:ea typeface="Nunito"/>
              <a:cs typeface="Nunito"/>
              <a:sym typeface="Nunito"/>
            </a:endParaRPr>
          </a:p>
        </p:txBody>
      </p:sp>
      <p:sp>
        <p:nvSpPr>
          <p:cNvPr id="219" name="Google Shape;219;p27"/>
          <p:cNvSpPr/>
          <p:nvPr/>
        </p:nvSpPr>
        <p:spPr>
          <a:xfrm>
            <a:off x="4746665" y="1037419"/>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2"/>
                </a:solidFill>
                <a:latin typeface="Fredoka One"/>
                <a:ea typeface="Fredoka One"/>
                <a:cs typeface="Fredoka One"/>
                <a:sym typeface="Fredoka One"/>
              </a:rPr>
              <a:t>3</a:t>
            </a:r>
            <a:endParaRPr sz="1200" dirty="0">
              <a:solidFill>
                <a:schemeClr val="accent2"/>
              </a:solidFill>
              <a:latin typeface="Fredoka One"/>
              <a:ea typeface="Fredoka One"/>
              <a:cs typeface="Fredoka One"/>
              <a:sym typeface="Fredoka On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barn(inVertical)">
                                      <p:cBhvr>
                                        <p:cTn id="7" dur="500"/>
                                        <p:tgtEl>
                                          <p:spTgt spid="2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wipe(down)">
                                      <p:cBhvr>
                                        <p:cTn id="10" dur="500"/>
                                        <p:tgtEl>
                                          <p:spTgt spid="21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 calcmode="lin" valueType="num">
                                      <p:cBhvr additive="base">
                                        <p:cTn id="13" dur="500" fill="hold"/>
                                        <p:tgtEl>
                                          <p:spTgt spid="212"/>
                                        </p:tgtEl>
                                        <p:attrNameLst>
                                          <p:attrName>ppt_x</p:attrName>
                                        </p:attrNameLst>
                                      </p:cBhvr>
                                      <p:tavLst>
                                        <p:tav tm="0">
                                          <p:val>
                                            <p:strVal val="#ppt_x"/>
                                          </p:val>
                                        </p:tav>
                                        <p:tav tm="100000">
                                          <p:val>
                                            <p:strVal val="#ppt_x"/>
                                          </p:val>
                                        </p:tav>
                                      </p:tavLst>
                                    </p:anim>
                                    <p:anim calcmode="lin" valueType="num">
                                      <p:cBhvr additive="base">
                                        <p:cTn id="14" dur="500" fill="hold"/>
                                        <p:tgtEl>
                                          <p:spTgt spid="21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210"/>
                                        </p:tgtEl>
                                      </p:cBhvr>
                                    </p:animEffect>
                                    <p:set>
                                      <p:cBhvr>
                                        <p:cTn id="22" dur="1" fill="hold">
                                          <p:stCondLst>
                                            <p:cond delay="499"/>
                                          </p:stCondLst>
                                        </p:cTn>
                                        <p:tgtEl>
                                          <p:spTgt spid="210"/>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211"/>
                                        </p:tgtEl>
                                      </p:cBhvr>
                                    </p:animEffect>
                                    <p:set>
                                      <p:cBhvr>
                                        <p:cTn id="25" dur="1" fill="hold">
                                          <p:stCondLst>
                                            <p:cond delay="499"/>
                                          </p:stCondLst>
                                        </p:cTn>
                                        <p:tgtEl>
                                          <p:spTgt spid="211"/>
                                        </p:tgtEl>
                                        <p:attrNameLst>
                                          <p:attrName>style.visibility</p:attrName>
                                        </p:attrNameLst>
                                      </p:cBhvr>
                                      <p:to>
                                        <p:strVal val="hidden"/>
                                      </p:to>
                                    </p:set>
                                  </p:childTnLst>
                                </p:cTn>
                              </p:par>
                              <p:par>
                                <p:cTn id="26" presetID="22" presetClass="exit" presetSubtype="4" fill="hold" grpId="1" nodeType="withEffect">
                                  <p:stCondLst>
                                    <p:cond delay="0"/>
                                  </p:stCondLst>
                                  <p:childTnLst>
                                    <p:animEffect transition="out" filter="wipe(down)">
                                      <p:cBhvr>
                                        <p:cTn id="27" dur="500"/>
                                        <p:tgtEl>
                                          <p:spTgt spid="212"/>
                                        </p:tgtEl>
                                      </p:cBhvr>
                                    </p:animEffect>
                                    <p:set>
                                      <p:cBhvr>
                                        <p:cTn id="28" dur="1" fill="hold">
                                          <p:stCondLst>
                                            <p:cond delay="499"/>
                                          </p:stCondLst>
                                        </p:cTn>
                                        <p:tgtEl>
                                          <p:spTgt spid="212"/>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213"/>
                                        </p:tgtEl>
                                      </p:cBhvr>
                                    </p:animEffect>
                                    <p:set>
                                      <p:cBhvr>
                                        <p:cTn id="31" dur="1" fill="hold">
                                          <p:stCondLst>
                                            <p:cond delay="499"/>
                                          </p:stCondLst>
                                        </p:cTn>
                                        <p:tgtEl>
                                          <p:spTgt spid="213"/>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214"/>
                                        </p:tgtEl>
                                        <p:attrNameLst>
                                          <p:attrName>style.visibility</p:attrName>
                                        </p:attrNameLst>
                                      </p:cBhvr>
                                      <p:to>
                                        <p:strVal val="visible"/>
                                      </p:to>
                                    </p:set>
                                    <p:animEffect transition="in" filter="barn(inVertical)">
                                      <p:cBhvr>
                                        <p:cTn id="34" dur="500"/>
                                        <p:tgtEl>
                                          <p:spTgt spid="2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animEffect transition="in" filter="barn(inVertical)">
                                      <p:cBhvr>
                                        <p:cTn id="37" dur="500"/>
                                        <p:tgtEl>
                                          <p:spTgt spid="2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5"/>
                                        </p:tgtEl>
                                        <p:attrNameLst>
                                          <p:attrName>style.visibility</p:attrName>
                                        </p:attrNameLst>
                                      </p:cBhvr>
                                      <p:to>
                                        <p:strVal val="visible"/>
                                      </p:to>
                                    </p:set>
                                    <p:animEffect transition="in" filter="fade">
                                      <p:cBhvr>
                                        <p:cTn id="40" dur="500"/>
                                        <p:tgtEl>
                                          <p:spTgt spid="2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7"/>
                                        </p:tgtEl>
                                        <p:attrNameLst>
                                          <p:attrName>style.visibility</p:attrName>
                                        </p:attrNameLst>
                                      </p:cBhvr>
                                      <p:to>
                                        <p:strVal val="visible"/>
                                      </p:to>
                                    </p:set>
                                    <p:animEffect transition="in" filter="fade">
                                      <p:cBhvr>
                                        <p:cTn id="43" dur="500"/>
                                        <p:tgtEl>
                                          <p:spTgt spid="2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1" nodeType="clickEffect">
                                  <p:stCondLst>
                                    <p:cond delay="0"/>
                                  </p:stCondLst>
                                  <p:childTnLst>
                                    <p:animEffect transition="out" filter="wipe(down)">
                                      <p:cBhvr>
                                        <p:cTn id="47" dur="500"/>
                                        <p:tgtEl>
                                          <p:spTgt spid="214"/>
                                        </p:tgtEl>
                                      </p:cBhvr>
                                    </p:animEffect>
                                    <p:set>
                                      <p:cBhvr>
                                        <p:cTn id="48" dur="1" fill="hold">
                                          <p:stCondLst>
                                            <p:cond delay="499"/>
                                          </p:stCondLst>
                                        </p:cTn>
                                        <p:tgtEl>
                                          <p:spTgt spid="214"/>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220"/>
                                        </p:tgtEl>
                                      </p:cBhvr>
                                    </p:animEffect>
                                    <p:set>
                                      <p:cBhvr>
                                        <p:cTn id="51" dur="1" fill="hold">
                                          <p:stCondLst>
                                            <p:cond delay="499"/>
                                          </p:stCondLst>
                                        </p:cTn>
                                        <p:tgtEl>
                                          <p:spTgt spid="220"/>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215"/>
                                        </p:tgtEl>
                                      </p:cBhvr>
                                    </p:animEffect>
                                    <p:set>
                                      <p:cBhvr>
                                        <p:cTn id="54" dur="1" fill="hold">
                                          <p:stCondLst>
                                            <p:cond delay="499"/>
                                          </p:stCondLst>
                                        </p:cTn>
                                        <p:tgtEl>
                                          <p:spTgt spid="215"/>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500"/>
                                        <p:tgtEl>
                                          <p:spTgt spid="217"/>
                                        </p:tgtEl>
                                      </p:cBhvr>
                                    </p:animEffect>
                                    <p:set>
                                      <p:cBhvr>
                                        <p:cTn id="57" dur="1" fill="hold">
                                          <p:stCondLst>
                                            <p:cond delay="499"/>
                                          </p:stCondLst>
                                        </p:cTn>
                                        <p:tgtEl>
                                          <p:spTgt spid="217"/>
                                        </p:tgtEl>
                                        <p:attrNameLst>
                                          <p:attrName>style.visibility</p:attrName>
                                        </p:attrNameLst>
                                      </p:cBhvr>
                                      <p:to>
                                        <p:strVal val="hidden"/>
                                      </p:to>
                                    </p:set>
                                  </p:childTnLst>
                                </p:cTn>
                              </p:par>
                              <p:par>
                                <p:cTn id="58" presetID="22" presetClass="entr" presetSubtype="4" fill="hold" grpId="0" nodeType="withEffect">
                                  <p:stCondLst>
                                    <p:cond delay="0"/>
                                  </p:stCondLst>
                                  <p:childTnLst>
                                    <p:set>
                                      <p:cBhvr>
                                        <p:cTn id="59" dur="1" fill="hold">
                                          <p:stCondLst>
                                            <p:cond delay="0"/>
                                          </p:stCondLst>
                                        </p:cTn>
                                        <p:tgtEl>
                                          <p:spTgt spid="218"/>
                                        </p:tgtEl>
                                        <p:attrNameLst>
                                          <p:attrName>style.visibility</p:attrName>
                                        </p:attrNameLst>
                                      </p:cBhvr>
                                      <p:to>
                                        <p:strVal val="visible"/>
                                      </p:to>
                                    </p:set>
                                    <p:animEffect transition="in" filter="wipe(down)">
                                      <p:cBhvr>
                                        <p:cTn id="60" dur="500"/>
                                        <p:tgtEl>
                                          <p:spTgt spid="2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9"/>
                                        </p:tgtEl>
                                        <p:attrNameLst>
                                          <p:attrName>style.visibility</p:attrName>
                                        </p:attrNameLst>
                                      </p:cBhvr>
                                      <p:to>
                                        <p:strVal val="visible"/>
                                      </p:to>
                                    </p:set>
                                    <p:animEffect transition="in" filter="fade">
                                      <p:cBhvr>
                                        <p:cTn id="63" dur="500"/>
                                        <p:tgtEl>
                                          <p:spTgt spid="2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6"/>
                                        </p:tgtEl>
                                        <p:attrNameLst>
                                          <p:attrName>style.visibility</p:attrName>
                                        </p:attrNameLst>
                                      </p:cBhvr>
                                      <p:to>
                                        <p:strVal val="visible"/>
                                      </p:to>
                                    </p:set>
                                    <p:animEffect transition="in" filter="fade">
                                      <p:cBhvr>
                                        <p:cTn id="66" dur="500"/>
                                        <p:tgtEl>
                                          <p:spTgt spid="2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1"/>
                                        </p:tgtEl>
                                        <p:attrNameLst>
                                          <p:attrName>style.visibility</p:attrName>
                                        </p:attrNameLst>
                                      </p:cBhvr>
                                      <p:to>
                                        <p:strVal val="visible"/>
                                      </p:to>
                                    </p:set>
                                    <p:animEffect transition="in" filter="fade">
                                      <p:cBhvr>
                                        <p:cTn id="69"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0" grpId="1" animBg="1"/>
      <p:bldP spid="211" grpId="0" animBg="1"/>
      <p:bldP spid="211" grpId="1" animBg="1"/>
      <p:bldP spid="212" grpId="0"/>
      <p:bldP spid="212" grpId="1"/>
      <p:bldP spid="213" grpId="0"/>
      <p:bldP spid="213" grpId="1"/>
      <p:bldP spid="214" grpId="0" animBg="1"/>
      <p:bldP spid="214" grpId="1" animBg="1"/>
      <p:bldP spid="215" grpId="0" animBg="1"/>
      <p:bldP spid="215" grpId="1" animBg="1"/>
      <p:bldP spid="217" grpId="0"/>
      <p:bldP spid="217" grpId="1"/>
      <p:bldP spid="220" grpId="0"/>
      <p:bldP spid="220" grpId="1"/>
      <p:bldP spid="221" grpId="0"/>
      <p:bldP spid="218" grpId="0" animBg="1"/>
      <p:bldP spid="216" grpId="0"/>
      <p:bldP spid="2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3D1E7"/>
            </a:gs>
            <a:gs pos="100000">
              <a:srgbClr val="9D93B1"/>
            </a:gs>
          </a:gsLst>
          <a:path path="circle">
            <a:fillToRect l="100000" t="100000"/>
          </a:path>
          <a:tileRect r="-100000" b="-100000"/>
        </a:gradFill>
        <a:effectLst/>
      </p:bgPr>
    </p:bg>
    <p:spTree>
      <p:nvGrpSpPr>
        <p:cNvPr id="1" name="Shape 58"/>
        <p:cNvGrpSpPr/>
        <p:nvPr/>
      </p:nvGrpSpPr>
      <p:grpSpPr>
        <a:xfrm>
          <a:off x="0" y="0"/>
          <a:ext cx="0" cy="0"/>
          <a:chOff x="0" y="0"/>
          <a:chExt cx="0" cy="0"/>
        </a:xfrm>
      </p:grpSpPr>
      <p:sp>
        <p:nvSpPr>
          <p:cNvPr id="63" name="Google Shape;63;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0" name="Flowchart: Multidocument 9">
            <a:extLst>
              <a:ext uri="{FF2B5EF4-FFF2-40B4-BE49-F238E27FC236}">
                <a16:creationId xmlns:a16="http://schemas.microsoft.com/office/drawing/2014/main" id="{DCC67256-80E4-2166-19D2-BAACF8F194C0}"/>
              </a:ext>
            </a:extLst>
          </p:cNvPr>
          <p:cNvSpPr/>
          <p:nvPr/>
        </p:nvSpPr>
        <p:spPr>
          <a:xfrm>
            <a:off x="3544512" y="752122"/>
            <a:ext cx="3815844" cy="2946400"/>
          </a:xfrm>
          <a:prstGeom prst="flowChartMultidocumen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dirty="0">
                <a:solidFill>
                  <a:sysClr val="windowText" lastClr="000000"/>
                </a:solidFill>
              </a:rPr>
              <a:t>Sử dụng từ khóa “</a:t>
            </a:r>
            <a:r>
              <a:rPr lang="en-US" dirty="0" err="1">
                <a:solidFill>
                  <a:sysClr val="windowText" lastClr="000000"/>
                </a:solidFill>
              </a:rPr>
              <a:t>đồ</a:t>
            </a:r>
            <a:r>
              <a:rPr lang="en-US" dirty="0">
                <a:solidFill>
                  <a:sysClr val="windowText" lastClr="000000"/>
                </a:solidFill>
              </a:rPr>
              <a:t> </a:t>
            </a:r>
            <a:r>
              <a:rPr lang="en-US" dirty="0" err="1">
                <a:solidFill>
                  <a:sysClr val="windowText" lastClr="000000"/>
                </a:solidFill>
              </a:rPr>
              <a:t>dùng</a:t>
            </a:r>
            <a:r>
              <a:rPr lang="en-US" dirty="0">
                <a:solidFill>
                  <a:sysClr val="windowText" lastClr="000000"/>
                </a:solidFill>
              </a:rPr>
              <a:t> </a:t>
            </a:r>
            <a:r>
              <a:rPr lang="en-US" dirty="0" err="1">
                <a:solidFill>
                  <a:sysClr val="windowText" lastClr="000000"/>
                </a:solidFill>
              </a:rPr>
              <a:t>thủ</a:t>
            </a:r>
            <a:r>
              <a:rPr lang="en-US" dirty="0">
                <a:solidFill>
                  <a:sysClr val="windowText" lastClr="000000"/>
                </a:solidFill>
              </a:rPr>
              <a:t> </a:t>
            </a:r>
            <a:r>
              <a:rPr lang="en-US" dirty="0" err="1">
                <a:solidFill>
                  <a:sysClr val="windowText" lastClr="000000"/>
                </a:solidFill>
              </a:rPr>
              <a:t>công</a:t>
            </a:r>
            <a:r>
              <a:rPr lang="en-US" dirty="0">
                <a:solidFill>
                  <a:sysClr val="windowText" lastClr="000000"/>
                </a:solidFill>
              </a:rPr>
              <a:t> </a:t>
            </a:r>
            <a:r>
              <a:rPr lang="en-US" dirty="0" err="1">
                <a:solidFill>
                  <a:sysClr val="windowText" lastClr="000000"/>
                </a:solidFill>
              </a:rPr>
              <a:t>từ</a:t>
            </a:r>
            <a:r>
              <a:rPr lang="en-US" dirty="0">
                <a:solidFill>
                  <a:sysClr val="windowText" lastClr="000000"/>
                </a:solidFill>
              </a:rPr>
              <a:t> </a:t>
            </a:r>
            <a:r>
              <a:rPr lang="en-US" dirty="0" err="1">
                <a:solidFill>
                  <a:sysClr val="windowText" lastClr="000000"/>
                </a:solidFill>
              </a:rPr>
              <a:t>vật</a:t>
            </a:r>
            <a:r>
              <a:rPr lang="en-US" dirty="0">
                <a:solidFill>
                  <a:sysClr val="windowText" lastClr="000000"/>
                </a:solidFill>
              </a:rPr>
              <a:t> </a:t>
            </a:r>
            <a:r>
              <a:rPr lang="en-US" dirty="0" err="1">
                <a:solidFill>
                  <a:sysClr val="windowText" lastClr="000000"/>
                </a:solidFill>
              </a:rPr>
              <a:t>liệu</a:t>
            </a:r>
            <a:r>
              <a:rPr lang="en-US" dirty="0">
                <a:solidFill>
                  <a:sysClr val="windowText" lastClr="000000"/>
                </a:solidFill>
              </a:rPr>
              <a:t> </a:t>
            </a:r>
            <a:r>
              <a:rPr lang="en-US" dirty="0" err="1">
                <a:solidFill>
                  <a:sysClr val="windowText" lastClr="000000"/>
                </a:solidFill>
              </a:rPr>
              <a:t>tái</a:t>
            </a:r>
            <a:r>
              <a:rPr lang="en-US" dirty="0">
                <a:solidFill>
                  <a:sysClr val="windowText" lastClr="000000"/>
                </a:solidFill>
              </a:rPr>
              <a:t> </a:t>
            </a:r>
            <a:r>
              <a:rPr lang="en-US" dirty="0" err="1">
                <a:solidFill>
                  <a:sysClr val="windowText" lastClr="000000"/>
                </a:solidFill>
              </a:rPr>
              <a:t>chế</a:t>
            </a:r>
            <a:r>
              <a:rPr lang="en-US" dirty="0">
                <a:solidFill>
                  <a:sysClr val="windowText" lastClr="000000"/>
                </a:solidFill>
              </a:rPr>
              <a:t>“</a:t>
            </a:r>
            <a:r>
              <a:rPr lang="vi-VN" dirty="0">
                <a:solidFill>
                  <a:sysClr val="windowText" lastClr="000000"/>
                </a:solidFill>
              </a:rPr>
              <a:t> trên Youtube  và cho biết </a:t>
            </a:r>
            <a:r>
              <a:rPr lang="en-US" dirty="0" err="1">
                <a:solidFill>
                  <a:sysClr val="windowText" lastClr="000000"/>
                </a:solidFill>
              </a:rPr>
              <a:t>có</a:t>
            </a:r>
            <a:r>
              <a:rPr lang="en-US" dirty="0">
                <a:solidFill>
                  <a:sysClr val="windowText" lastClr="000000"/>
                </a:solidFill>
              </a:rPr>
              <a:t> </a:t>
            </a:r>
            <a:r>
              <a:rPr lang="en-US" dirty="0" err="1">
                <a:solidFill>
                  <a:sysClr val="windowText" lastClr="000000"/>
                </a:solidFill>
              </a:rPr>
              <a:t>thể</a:t>
            </a:r>
            <a:r>
              <a:rPr lang="en-US" dirty="0">
                <a:solidFill>
                  <a:sysClr val="windowText" lastClr="000000"/>
                </a:solidFill>
              </a:rPr>
              <a:t> </a:t>
            </a:r>
            <a:r>
              <a:rPr lang="en-US" dirty="0" err="1">
                <a:solidFill>
                  <a:sysClr val="windowText" lastClr="000000"/>
                </a:solidFill>
              </a:rPr>
              <a:t>sử</a:t>
            </a:r>
            <a:r>
              <a:rPr lang="en-US" dirty="0">
                <a:solidFill>
                  <a:sysClr val="windowText" lastClr="000000"/>
                </a:solidFill>
              </a:rPr>
              <a:t> </a:t>
            </a:r>
            <a:r>
              <a:rPr lang="en-US" dirty="0" err="1">
                <a:solidFill>
                  <a:sysClr val="windowText" lastClr="000000"/>
                </a:solidFill>
              </a:rPr>
              <a:t>dụng</a:t>
            </a:r>
            <a:r>
              <a:rPr lang="en-US" dirty="0">
                <a:solidFill>
                  <a:sysClr val="windowText" lastClr="000000"/>
                </a:solidFill>
              </a:rPr>
              <a:t> </a:t>
            </a:r>
            <a:r>
              <a:rPr lang="en-US" dirty="0" err="1">
                <a:solidFill>
                  <a:sysClr val="windowText" lastClr="000000"/>
                </a:solidFill>
              </a:rPr>
              <a:t>vật</a:t>
            </a:r>
            <a:r>
              <a:rPr lang="en-US" dirty="0">
                <a:solidFill>
                  <a:sysClr val="windowText" lastClr="000000"/>
                </a:solidFill>
              </a:rPr>
              <a:t> </a:t>
            </a:r>
            <a:r>
              <a:rPr lang="en-US" dirty="0" err="1">
                <a:solidFill>
                  <a:sysClr val="windowText" lastClr="000000"/>
                </a:solidFill>
              </a:rPr>
              <a:t>liệu</a:t>
            </a:r>
            <a:r>
              <a:rPr lang="en-US" dirty="0">
                <a:solidFill>
                  <a:sysClr val="windowText" lastClr="000000"/>
                </a:solidFill>
              </a:rPr>
              <a:t> </a:t>
            </a:r>
            <a:r>
              <a:rPr lang="en-US" dirty="0" err="1">
                <a:solidFill>
                  <a:sysClr val="windowText" lastClr="000000"/>
                </a:solidFill>
              </a:rPr>
              <a:t>tái</a:t>
            </a:r>
            <a:r>
              <a:rPr lang="en-US" dirty="0">
                <a:solidFill>
                  <a:sysClr val="windowText" lastClr="000000"/>
                </a:solidFill>
              </a:rPr>
              <a:t> </a:t>
            </a:r>
            <a:r>
              <a:rPr lang="en-US" dirty="0" err="1">
                <a:solidFill>
                  <a:sysClr val="windowText" lastClr="000000"/>
                </a:solidFill>
              </a:rPr>
              <a:t>chế</a:t>
            </a:r>
            <a:r>
              <a:rPr lang="en-US" dirty="0">
                <a:solidFill>
                  <a:sysClr val="windowText" lastClr="000000"/>
                </a:solidFill>
              </a:rPr>
              <a:t> </a:t>
            </a:r>
            <a:r>
              <a:rPr lang="en-US" dirty="0" err="1">
                <a:solidFill>
                  <a:sysClr val="windowText" lastClr="000000"/>
                </a:solidFill>
              </a:rPr>
              <a:t>để</a:t>
            </a:r>
            <a:r>
              <a:rPr lang="en-US" dirty="0">
                <a:solidFill>
                  <a:sysClr val="windowText" lastClr="000000"/>
                </a:solidFill>
              </a:rPr>
              <a:t> </a:t>
            </a:r>
            <a:r>
              <a:rPr lang="en-US" dirty="0" err="1">
                <a:solidFill>
                  <a:sysClr val="windowText" lastClr="000000"/>
                </a:solidFill>
              </a:rPr>
              <a:t>làm</a:t>
            </a:r>
            <a:r>
              <a:rPr lang="en-US" dirty="0">
                <a:solidFill>
                  <a:sysClr val="windowText" lastClr="000000"/>
                </a:solidFill>
              </a:rPr>
              <a:t> </a:t>
            </a:r>
            <a:r>
              <a:rPr lang="en-US" dirty="0" err="1">
                <a:solidFill>
                  <a:sysClr val="windowText" lastClr="000000"/>
                </a:solidFill>
              </a:rPr>
              <a:t>ra</a:t>
            </a:r>
            <a:r>
              <a:rPr lang="en-US" dirty="0">
                <a:solidFill>
                  <a:sysClr val="windowText" lastClr="000000"/>
                </a:solidFill>
              </a:rPr>
              <a:t> </a:t>
            </a:r>
            <a:r>
              <a:rPr lang="en-US" dirty="0" err="1">
                <a:solidFill>
                  <a:sysClr val="windowText" lastClr="000000"/>
                </a:solidFill>
              </a:rPr>
              <a:t>những</a:t>
            </a:r>
            <a:r>
              <a:rPr lang="en-US" dirty="0">
                <a:solidFill>
                  <a:sysClr val="windowText" lastClr="000000"/>
                </a:solidFill>
              </a:rPr>
              <a:t> </a:t>
            </a:r>
            <a:r>
              <a:rPr lang="en-US" dirty="0" err="1">
                <a:solidFill>
                  <a:sysClr val="windowText" lastClr="000000"/>
                </a:solidFill>
              </a:rPr>
              <a:t>đồ</a:t>
            </a:r>
            <a:r>
              <a:rPr lang="en-US" dirty="0">
                <a:solidFill>
                  <a:sysClr val="windowText" lastClr="000000"/>
                </a:solidFill>
              </a:rPr>
              <a:t> </a:t>
            </a:r>
            <a:r>
              <a:rPr lang="en-US" dirty="0" err="1">
                <a:solidFill>
                  <a:sysClr val="windowText" lastClr="000000"/>
                </a:solidFill>
              </a:rPr>
              <a:t>dùng</a:t>
            </a:r>
            <a:r>
              <a:rPr lang="en-US" dirty="0">
                <a:solidFill>
                  <a:sysClr val="windowText" lastClr="000000"/>
                </a:solidFill>
              </a:rPr>
              <a:t> </a:t>
            </a:r>
            <a:r>
              <a:rPr lang="en-US" dirty="0" err="1">
                <a:solidFill>
                  <a:sysClr val="windowText" lastClr="000000"/>
                </a:solidFill>
              </a:rPr>
              <a:t>nào</a:t>
            </a:r>
            <a:r>
              <a:rPr lang="en-US" dirty="0">
                <a:solidFill>
                  <a:sysClr val="windowText" lastClr="000000"/>
                </a:solidFill>
              </a:rPr>
              <a:t> </a:t>
            </a:r>
            <a:r>
              <a:rPr lang="en-US" dirty="0" err="1">
                <a:solidFill>
                  <a:sysClr val="windowText" lastClr="000000"/>
                </a:solidFill>
              </a:rPr>
              <a:t>phục</a:t>
            </a:r>
            <a:r>
              <a:rPr lang="en-US" dirty="0">
                <a:solidFill>
                  <a:sysClr val="windowText" lastClr="000000"/>
                </a:solidFill>
              </a:rPr>
              <a:t> </a:t>
            </a:r>
            <a:r>
              <a:rPr lang="en-US" dirty="0" err="1">
                <a:solidFill>
                  <a:sysClr val="windowText" lastClr="000000"/>
                </a:solidFill>
              </a:rPr>
              <a:t>vụ</a:t>
            </a:r>
            <a:r>
              <a:rPr lang="en-US" dirty="0">
                <a:solidFill>
                  <a:sysClr val="windowText" lastClr="000000"/>
                </a:solidFill>
              </a:rPr>
              <a:t> </a:t>
            </a:r>
            <a:r>
              <a:rPr lang="en-US" dirty="0" err="1">
                <a:solidFill>
                  <a:sysClr val="windowText" lastClr="000000"/>
                </a:solidFill>
              </a:rPr>
              <a:t>các</a:t>
            </a:r>
            <a:r>
              <a:rPr lang="en-US" dirty="0">
                <a:solidFill>
                  <a:sysClr val="windowText" lastClr="000000"/>
                </a:solidFill>
              </a:rPr>
              <a:t> </a:t>
            </a:r>
            <a:r>
              <a:rPr lang="en-US" dirty="0" err="1">
                <a:solidFill>
                  <a:sysClr val="windowText" lastClr="000000"/>
                </a:solidFill>
              </a:rPr>
              <a:t>hoạt</a:t>
            </a:r>
            <a:r>
              <a:rPr lang="en-US" dirty="0">
                <a:solidFill>
                  <a:sysClr val="windowText" lastClr="000000"/>
                </a:solidFill>
              </a:rPr>
              <a:t> </a:t>
            </a:r>
            <a:r>
              <a:rPr lang="en-US" dirty="0" err="1">
                <a:solidFill>
                  <a:sysClr val="windowText" lastClr="000000"/>
                </a:solidFill>
              </a:rPr>
              <a:t>động</a:t>
            </a:r>
            <a:r>
              <a:rPr lang="en-US" dirty="0">
                <a:solidFill>
                  <a:sysClr val="windowText" lastClr="000000"/>
                </a:solidFill>
              </a:rPr>
              <a:t> </a:t>
            </a:r>
            <a:r>
              <a:rPr lang="en-US" dirty="0" err="1">
                <a:solidFill>
                  <a:sysClr val="windowText" lastClr="000000"/>
                </a:solidFill>
              </a:rPr>
              <a:t>trong</a:t>
            </a:r>
            <a:r>
              <a:rPr lang="en-US" dirty="0">
                <a:solidFill>
                  <a:sysClr val="windowText" lastClr="000000"/>
                </a:solidFill>
              </a:rPr>
              <a:t> </a:t>
            </a:r>
            <a:r>
              <a:rPr lang="en-US" dirty="0" err="1">
                <a:solidFill>
                  <a:sysClr val="windowText" lastClr="000000"/>
                </a:solidFill>
              </a:rPr>
              <a:t>gia</a:t>
            </a:r>
            <a:r>
              <a:rPr lang="en-US" dirty="0">
                <a:solidFill>
                  <a:sysClr val="windowText" lastClr="000000"/>
                </a:solidFill>
              </a:rPr>
              <a:t> </a:t>
            </a:r>
            <a:r>
              <a:rPr lang="en-US" dirty="0" err="1">
                <a:solidFill>
                  <a:sysClr val="windowText" lastClr="000000"/>
                </a:solidFill>
              </a:rPr>
              <a:t>đình</a:t>
            </a:r>
            <a:r>
              <a:rPr lang="en-US" dirty="0">
                <a:solidFill>
                  <a:sysClr val="windowText" lastClr="000000"/>
                </a:solidFill>
              </a:rPr>
              <a:t>. </a:t>
            </a:r>
          </a:p>
        </p:txBody>
      </p:sp>
      <p:sp>
        <p:nvSpPr>
          <p:cNvPr id="59" name="Google Shape;59;p12"/>
          <p:cNvSpPr txBox="1">
            <a:spLocks noGrp="1"/>
          </p:cNvSpPr>
          <p:nvPr>
            <p:ph type="title"/>
          </p:nvPr>
        </p:nvSpPr>
        <p:spPr>
          <a:xfrm>
            <a:off x="3544512" y="261904"/>
            <a:ext cx="5334600" cy="692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Luyện tập</a:t>
            </a:r>
          </a:p>
        </p:txBody>
      </p:sp>
      <p:pic>
        <p:nvPicPr>
          <p:cNvPr id="12" name="Picture 11">
            <a:extLst>
              <a:ext uri="{FF2B5EF4-FFF2-40B4-BE49-F238E27FC236}">
                <a16:creationId xmlns:a16="http://schemas.microsoft.com/office/drawing/2014/main" id="{C6C15870-0E53-8160-6C8C-1A821B51C3C7}"/>
              </a:ext>
            </a:extLst>
          </p:cNvPr>
          <p:cNvPicPr>
            <a:picLocks noChangeAspect="1"/>
          </p:cNvPicPr>
          <p:nvPr/>
        </p:nvPicPr>
        <p:blipFill>
          <a:blip r:embed="rId3"/>
          <a:stretch>
            <a:fillRect/>
          </a:stretch>
        </p:blipFill>
        <p:spPr>
          <a:xfrm>
            <a:off x="5637732" y="3148149"/>
            <a:ext cx="3241380" cy="19953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4"/>
            </a:gs>
          </a:gsLst>
          <a:path path="circle">
            <a:fillToRect l="100000" t="100000"/>
          </a:path>
          <a:tileRect r="-100000" b="-100000"/>
        </a:gradFill>
        <a:effectLst/>
      </p:bgPr>
    </p:bg>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579283" y="0"/>
            <a:ext cx="4784400" cy="1222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VẬN DỤNG</a:t>
            </a:r>
            <a:endParaRPr sz="7000" dirty="0">
              <a:latin typeface="Constantia" panose="02030602050306030303" pitchFamily="18" charset="0"/>
            </a:endParaRPr>
          </a:p>
        </p:txBody>
      </p:sp>
      <p:sp>
        <p:nvSpPr>
          <p:cNvPr id="134" name="Google Shape;134;p20"/>
          <p:cNvSpPr txBox="1">
            <a:spLocks noGrp="1"/>
          </p:cNvSpPr>
          <p:nvPr>
            <p:ph type="body" idx="1"/>
          </p:nvPr>
        </p:nvSpPr>
        <p:spPr>
          <a:xfrm>
            <a:off x="3579283" y="1314910"/>
            <a:ext cx="5056717" cy="1383134"/>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vi-VN" dirty="0">
                <a:solidFill>
                  <a:schemeClr val="lt1"/>
                </a:solidFill>
              </a:rPr>
              <a:t>Em hãy tìm trên YouTube một video hướng dẫn làm khung ảnh với vật liệu sẵn có trong điều kiện thực tế của em như giấy, bìa, ống hút nhựa,...</a:t>
            </a:r>
            <a:endParaRPr lang="en-US" dirty="0">
              <a:solidFill>
                <a:schemeClr val="lt1"/>
              </a:solidFill>
            </a:endParaRPr>
          </a:p>
        </p:txBody>
      </p:sp>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pic>
        <p:nvPicPr>
          <p:cNvPr id="5" name="Picture 4">
            <a:extLst>
              <a:ext uri="{FF2B5EF4-FFF2-40B4-BE49-F238E27FC236}">
                <a16:creationId xmlns:a16="http://schemas.microsoft.com/office/drawing/2014/main" id="{6E8106FC-BE09-C9C9-3972-23F1DD1104B6}"/>
              </a:ext>
            </a:extLst>
          </p:cNvPr>
          <p:cNvPicPr>
            <a:picLocks noChangeAspect="1"/>
          </p:cNvPicPr>
          <p:nvPr/>
        </p:nvPicPr>
        <p:blipFill>
          <a:blip r:embed="rId3"/>
          <a:stretch>
            <a:fillRect/>
          </a:stretch>
        </p:blipFill>
        <p:spPr>
          <a:xfrm>
            <a:off x="3879933" y="2404911"/>
            <a:ext cx="3867690" cy="21624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ctrTitle"/>
          </p:nvPr>
        </p:nvSpPr>
        <p:spPr>
          <a:xfrm>
            <a:off x="3386002" y="1411950"/>
            <a:ext cx="53346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a:t>THANK YOU!!!</a:t>
            </a:r>
            <a:br>
              <a:rPr lang="vi-VN" dirty="0"/>
            </a:br>
            <a:r>
              <a:rPr lang="vi-VN" sz="4000" dirty="0"/>
              <a:t>ANY QUESTION ??</a:t>
            </a:r>
            <a:endParaRPr sz="4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424</Words>
  <Application>Microsoft Office PowerPoint</Application>
  <PresentationFormat>On-screen Show (16:9)</PresentationFormat>
  <Paragraphs>49</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Arial</vt:lpstr>
      <vt:lpstr>Constantia</vt:lpstr>
      <vt:lpstr>Times New Roman</vt:lpstr>
      <vt:lpstr>Nunito</vt:lpstr>
      <vt:lpstr>Fredoka One</vt:lpstr>
      <vt:lpstr>Sandys template</vt:lpstr>
      <vt:lpstr>Môn Tin học lớp 5</vt:lpstr>
      <vt:lpstr>PowerPoint Presentation</vt:lpstr>
      <vt:lpstr>Làm theo video hướng dẫn tạo ra một đồ dùng hữu ích từ vật liệu đã qua sử dụng dẫn</vt:lpstr>
      <vt:lpstr>Thực hành</vt:lpstr>
      <vt:lpstr>Nhiệm vụ</vt:lpstr>
      <vt:lpstr>Hướng dẫn</vt:lpstr>
      <vt:lpstr>Luyện tập</vt:lpstr>
      <vt:lpstr>VẬN DỤNG</vt:lpstr>
      <vt:lpstr>THANK YOU!!! ANY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CHAU</dc:creator>
  <cp:lastModifiedBy>Admin</cp:lastModifiedBy>
  <cp:revision>4</cp:revision>
  <dcterms:modified xsi:type="dcterms:W3CDTF">2026-01-13T02:27:40Z</dcterms:modified>
</cp:coreProperties>
</file>