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80" r:id="rId6"/>
    <p:sldId id="281" r:id="rId7"/>
    <p:sldId id="290" r:id="rId8"/>
    <p:sldId id="283" r:id="rId9"/>
    <p:sldId id="284" r:id="rId10"/>
    <p:sldId id="287" r:id="rId11"/>
    <p:sldId id="289" r:id="rId12"/>
    <p:sldId id="292" r:id="rId13"/>
    <p:sldId id="295" r:id="rId14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mpact" panose="020B0806030902050204" pitchFamily="34" charset="0"/>
      <p:regular r:id="rId21"/>
    </p:embeddedFont>
    <p:embeddedFont>
      <p:font typeface=".VnAvant" panose="020B7200000000000000"/>
      <p:regular r:id="rId22"/>
      <p:bold r:id="rId23"/>
      <p:italic r:id="rId24"/>
      <p:boldItalic r:id="rId25"/>
    </p:embeddedFont>
    <p:embeddedFont>
      <p:font typeface=".VnHelvetInsH" panose="020B7200000000000000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51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21" autoAdjust="0"/>
    <p:restoredTop sz="94660"/>
  </p:normalViewPr>
  <p:slideViewPr>
    <p:cSldViewPr>
      <p:cViewPr varScale="1">
        <p:scale>
          <a:sx n="116" d="100"/>
          <a:sy n="116" d="100"/>
        </p:scale>
        <p:origin x="36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6435B-80FE-47ED-89BE-FF57C0FF4B4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C4D4E-3B80-48AB-892A-29A0ADDF8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5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9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6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5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8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0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2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slide" Target="slide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slide" Target="slide3.xml"/><Relationship Id="rId5" Type="http://schemas.openxmlformats.org/officeDocument/2006/relationships/image" Target="../media/image2.gif"/><Relationship Id="rId10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2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6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slide" Target="slide1.xml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265" y="1064405"/>
            <a:ext cx="6403761" cy="333614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195265" y="1072798"/>
            <a:ext cx="2018780" cy="350747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11181" y="17487"/>
            <a:ext cx="54163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94" y="14687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96" y="538442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46870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48" y="538442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6" y="547671"/>
            <a:ext cx="4228206" cy="232231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96114"/>
            <a:ext cx="1009650" cy="904875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9876" y="5467350"/>
            <a:ext cx="609600" cy="609600"/>
          </a:xfrm>
          <a:prstGeom prst="rect">
            <a:avLst/>
          </a:prstGeom>
        </p:spPr>
      </p:pic>
      <p:sp>
        <p:nvSpPr>
          <p:cNvPr id="7" name="Rectangle 6">
            <a:hlinkClick r:id="rId10" action="ppaction://hlinksldjump"/>
          </p:cNvPr>
          <p:cNvSpPr/>
          <p:nvPr/>
        </p:nvSpPr>
        <p:spPr>
          <a:xfrm>
            <a:off x="1192814" y="1047750"/>
            <a:ext cx="2007586" cy="351382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49851" y="1058678"/>
            <a:ext cx="2160349" cy="3494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  <p:sp>
        <p:nvSpPr>
          <p:cNvPr id="42" name="Rectangle 41">
            <a:hlinkClick r:id="rId11" action="ppaction://hlinksldjump"/>
          </p:cNvPr>
          <p:cNvSpPr/>
          <p:nvPr/>
        </p:nvSpPr>
        <p:spPr>
          <a:xfrm>
            <a:off x="3200400" y="1055635"/>
            <a:ext cx="2181736" cy="349731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10200" y="1047750"/>
            <a:ext cx="2196597" cy="345982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45" name="Rectangle 44">
            <a:hlinkClick r:id="rId12" action="ppaction://hlinksldjump"/>
          </p:cNvPr>
          <p:cNvSpPr/>
          <p:nvPr/>
        </p:nvSpPr>
        <p:spPr>
          <a:xfrm>
            <a:off x="5415836" y="1047750"/>
            <a:ext cx="2204164" cy="348792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19942" y="74148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7" grpId="0" animBg="1"/>
      <p:bldP spid="41" grpId="0" animBg="1"/>
      <p:bldP spid="42" grpId="0" animBg="1"/>
      <p:bldP spid="44" grpId="0" animBg="1"/>
      <p:bldP spid="4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ẾM NGƯỢC 2 PHÚT - BÓNG S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9550"/>
            <a:ext cx="8382000" cy="47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-2101"/>
            <a:ext cx="3429001" cy="2666312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3733800" y="152400"/>
            <a:ext cx="5105400" cy="203835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ướt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613306"/>
            <a:ext cx="3429000" cy="2502373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886200" y="2571750"/>
            <a:ext cx="5105400" cy="23622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66" y="57150"/>
            <a:ext cx="3341337" cy="24384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810000" y="285750"/>
            <a:ext cx="4876800" cy="21336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67" y="2495550"/>
            <a:ext cx="3363090" cy="245427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10000" y="2800350"/>
            <a:ext cx="5029200" cy="19812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lóa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lòa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nh trang sô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7272336" y="4248150"/>
            <a:ext cx="1662114" cy="7620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Quay về</a:t>
            </a: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83556" y="960335"/>
            <a:ext cx="6522244" cy="9726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just"/>
            <a:r>
              <a:rPr lang="en-US" altLang="en-US" b="1" dirty="0">
                <a:solidFill>
                  <a:prstClr val="white"/>
                </a:solidFill>
                <a:latin typeface="Times New Roman" pitchFamily="18" charset="0"/>
              </a:rPr>
              <a:t>  </a:t>
            </a:r>
          </a:p>
          <a:p>
            <a:pPr algn="just"/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Bộ </a:t>
            </a: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phận nào nối đèn với nguồn điện?</a:t>
            </a:r>
            <a:endParaRPr lang="en-US" altLang="en-US" sz="3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25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841897" y="2126459"/>
            <a:ext cx="5170067" cy="57031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r>
              <a:rPr lang="en-US" sz="2500" dirty="0">
                <a:solidFill>
                  <a:prstClr val="black"/>
                </a:solidFill>
                <a:latin typeface="Times New Roman"/>
                <a:ea typeface="Calibri"/>
              </a:rPr>
              <a:t>                         </a:t>
            </a:r>
            <a:r>
              <a:rPr 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Bóng</a:t>
            </a:r>
            <a:r>
              <a:rPr 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đèn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238377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2071688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4414" y="212646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1169195" y="2210993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1783556" y="3120629"/>
            <a:ext cx="5256609" cy="570309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r>
              <a:rPr lang="en-US" altLang="en-US" sz="2500" b="1" dirty="0">
                <a:solidFill>
                  <a:prstClr val="black"/>
                </a:solidFill>
                <a:latin typeface="Times New Roman" pitchFamily="18" charset="0"/>
              </a:rPr>
              <a:t>                          </a:t>
            </a:r>
            <a:r>
              <a:rPr lang="en-US" alt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altLang="en-US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346849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9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1" y="3105150"/>
            <a:ext cx="112633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9883" y="323135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6" name="WordArt 226"/>
          <p:cNvSpPr>
            <a:spLocks noChangeArrowheads="1" noChangeShapeType="1" noTextEdit="1"/>
          </p:cNvSpPr>
          <p:nvPr/>
        </p:nvSpPr>
        <p:spPr bwMode="auto">
          <a:xfrm>
            <a:off x="1175148" y="3261124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27" name="AutoShape 51"/>
          <p:cNvSpPr>
            <a:spLocks noChangeArrowheads="1"/>
          </p:cNvSpPr>
          <p:nvPr/>
        </p:nvSpPr>
        <p:spPr bwMode="auto">
          <a:xfrm>
            <a:off x="1783557" y="4095752"/>
            <a:ext cx="5228408" cy="57031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r>
              <a:rPr lang="en-US" altLang="en-US" sz="2100" b="1" dirty="0">
                <a:solidFill>
                  <a:prstClr val="black"/>
                </a:solidFill>
                <a:latin typeface="Times New Roman" pitchFamily="18" charset="0"/>
              </a:rPr>
              <a:t>    </a:t>
            </a:r>
          </a:p>
          <a:p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            </a:t>
            </a:r>
            <a:r>
              <a:rPr 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Dây</a:t>
            </a:r>
            <a:r>
              <a:rPr 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nguồn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1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8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4821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9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409575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42976" y="416600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31" name="WordArt 226"/>
          <p:cNvSpPr>
            <a:spLocks noChangeArrowheads="1" noChangeShapeType="1" noTextEdit="1"/>
          </p:cNvSpPr>
          <p:nvPr/>
        </p:nvSpPr>
        <p:spPr bwMode="auto">
          <a:xfrm>
            <a:off x="1065611" y="4220768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2" name="AutoShape 27"/>
          <p:cNvSpPr>
            <a:spLocks noChangeArrowheads="1"/>
          </p:cNvSpPr>
          <p:nvPr/>
        </p:nvSpPr>
        <p:spPr bwMode="auto">
          <a:xfrm>
            <a:off x="750092" y="969170"/>
            <a:ext cx="1157288" cy="1019175"/>
          </a:xfrm>
          <a:prstGeom prst="sun">
            <a:avLst>
              <a:gd name="adj" fmla="val 19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435" tIns="25718" rIns="51435" bIns="25718" anchor="ctr"/>
          <a:lstStyle/>
          <a:p>
            <a:endParaRPr lang="en-US" alt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WordArt 28"/>
          <p:cNvSpPr>
            <a:spLocks noChangeArrowheads="1" noChangeShapeType="1" noTextEdit="1"/>
          </p:cNvSpPr>
          <p:nvPr/>
        </p:nvSpPr>
        <p:spPr bwMode="auto">
          <a:xfrm>
            <a:off x="1025130" y="1265636"/>
            <a:ext cx="582215" cy="436959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2025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pic>
        <p:nvPicPr>
          <p:cNvPr id="34" name="Picture 29" descr="Picture1"/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2" y="644131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38"/>
          <p:cNvSpPr>
            <a:spLocks noChangeArrowheads="1" noChangeShapeType="1" noTextEdit="1"/>
          </p:cNvSpPr>
          <p:nvPr/>
        </p:nvSpPr>
        <p:spPr bwMode="auto">
          <a:xfrm>
            <a:off x="7777262" y="2626073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36" name="WordArt 39"/>
          <p:cNvSpPr>
            <a:spLocks noChangeArrowheads="1" noChangeShapeType="1" noTextEdit="1"/>
          </p:cNvSpPr>
          <p:nvPr/>
        </p:nvSpPr>
        <p:spPr bwMode="auto">
          <a:xfrm>
            <a:off x="7830520" y="2620965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7" name="WordArt 40"/>
          <p:cNvSpPr>
            <a:spLocks noChangeArrowheads="1" noChangeShapeType="1" noTextEdit="1"/>
          </p:cNvSpPr>
          <p:nvPr/>
        </p:nvSpPr>
        <p:spPr bwMode="auto">
          <a:xfrm>
            <a:off x="7756951" y="2633644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8" name="WordArt 41"/>
          <p:cNvSpPr>
            <a:spLocks noChangeArrowheads="1" noChangeShapeType="1" noTextEdit="1"/>
          </p:cNvSpPr>
          <p:nvPr/>
        </p:nvSpPr>
        <p:spPr bwMode="auto">
          <a:xfrm>
            <a:off x="7816339" y="2607592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9" name="WordArt 42"/>
          <p:cNvSpPr>
            <a:spLocks noChangeArrowheads="1" noChangeShapeType="1" noTextEdit="1"/>
          </p:cNvSpPr>
          <p:nvPr/>
        </p:nvSpPr>
        <p:spPr bwMode="auto">
          <a:xfrm>
            <a:off x="7734773" y="2610257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0" name="WordArt 43"/>
          <p:cNvSpPr>
            <a:spLocks noChangeArrowheads="1" noChangeShapeType="1" noTextEdit="1"/>
          </p:cNvSpPr>
          <p:nvPr/>
        </p:nvSpPr>
        <p:spPr bwMode="auto">
          <a:xfrm>
            <a:off x="7741810" y="2549250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41" name="WordArt 44"/>
          <p:cNvSpPr>
            <a:spLocks noChangeArrowheads="1" noChangeShapeType="1" noTextEdit="1"/>
          </p:cNvSpPr>
          <p:nvPr/>
        </p:nvSpPr>
        <p:spPr bwMode="auto">
          <a:xfrm>
            <a:off x="7652086" y="2633644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42" name="WordArt 45"/>
          <p:cNvSpPr>
            <a:spLocks noChangeArrowheads="1" noChangeShapeType="1" noTextEdit="1"/>
          </p:cNvSpPr>
          <p:nvPr/>
        </p:nvSpPr>
        <p:spPr bwMode="auto">
          <a:xfrm>
            <a:off x="7741810" y="2665559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43" name="WordArt 46"/>
          <p:cNvSpPr>
            <a:spLocks noChangeArrowheads="1" noChangeShapeType="1" noTextEdit="1"/>
          </p:cNvSpPr>
          <p:nvPr/>
        </p:nvSpPr>
        <p:spPr bwMode="auto">
          <a:xfrm>
            <a:off x="7741810" y="2664546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44" name="WordArt 47"/>
          <p:cNvSpPr>
            <a:spLocks noChangeArrowheads="1" noChangeShapeType="1" noTextEdit="1"/>
          </p:cNvSpPr>
          <p:nvPr/>
        </p:nvSpPr>
        <p:spPr bwMode="auto">
          <a:xfrm>
            <a:off x="7762975" y="2713662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45" name="WordArt 48"/>
          <p:cNvSpPr>
            <a:spLocks noChangeArrowheads="1" noChangeShapeType="1" noTextEdit="1"/>
          </p:cNvSpPr>
          <p:nvPr/>
        </p:nvSpPr>
        <p:spPr bwMode="auto">
          <a:xfrm>
            <a:off x="7748688" y="2645016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46" name="Group 49"/>
          <p:cNvGrpSpPr>
            <a:grpSpLocks/>
          </p:cNvGrpSpPr>
          <p:nvPr/>
        </p:nvGrpSpPr>
        <p:grpSpPr bwMode="auto">
          <a:xfrm>
            <a:off x="7272336" y="1886883"/>
            <a:ext cx="1314450" cy="1143000"/>
            <a:chOff x="5277" y="3106"/>
            <a:chExt cx="1104" cy="1104"/>
          </a:xfrm>
        </p:grpSpPr>
        <p:sp>
          <p:nvSpPr>
            <p:cNvPr id="47" name="AutoShape 50"/>
            <p:cNvSpPr>
              <a:spLocks noChangeArrowheads="1"/>
            </p:cNvSpPr>
            <p:nvPr/>
          </p:nvSpPr>
          <p:spPr bwMode="auto">
            <a:xfrm>
              <a:off x="5277" y="310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37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555" y="334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2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02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2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02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611851" y="62734"/>
            <a:ext cx="4941224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7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5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-3.20988E-6 L -2.77778E-6 -0.07222 " pathEditMode="relative" rAng="0" ptsTypes="AA">
                                      <p:cBhvr>
                                        <p:cTn id="2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2" grpId="1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7239374" y="4400550"/>
            <a:ext cx="1695076" cy="533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về</a:t>
            </a: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228" y="5306225"/>
            <a:ext cx="609600" cy="609600"/>
          </a:xfrm>
          <a:prstGeom prst="rect">
            <a:avLst/>
          </a:prstGeom>
        </p:spPr>
      </p:pic>
      <p:sp>
        <p:nvSpPr>
          <p:cNvPr id="129" name="AutoShape 51"/>
          <p:cNvSpPr>
            <a:spLocks noChangeArrowheads="1"/>
          </p:cNvSpPr>
          <p:nvPr/>
        </p:nvSpPr>
        <p:spPr bwMode="auto">
          <a:xfrm>
            <a:off x="1666873" y="969171"/>
            <a:ext cx="5829300" cy="91321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nl-NL" sz="2500" dirty="0">
                <a:latin typeface="Arial" panose="020B0604020202020204" pitchFamily="34" charset="0"/>
                <a:cs typeface="Arial" panose="020B0604020202020204" pitchFamily="34" charset="0"/>
              </a:rPr>
              <a:t>Bộ phận nào của đèn học có thể </a:t>
            </a:r>
            <a:endParaRPr lang="nl-NL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điều </a:t>
            </a:r>
            <a:r>
              <a:rPr lang="nl-NL" sz="2500" dirty="0">
                <a:latin typeface="Arial" panose="020B0604020202020204" pitchFamily="34" charset="0"/>
                <a:cs typeface="Arial" panose="020B0604020202020204" pitchFamily="34" charset="0"/>
              </a:rPr>
              <a:t>chỉnh hướng chiếu sáng của đèn?</a:t>
            </a:r>
            <a:endParaRPr lang="en-US" altLang="en-US" sz="2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1841897" y="2126459"/>
            <a:ext cx="5170067" cy="57031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Chụp</a:t>
            </a:r>
            <a:r>
              <a:rPr 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đèn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238377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2071688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4414" y="2126460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1169195" y="2210993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5" name="AutoShape 51"/>
          <p:cNvSpPr>
            <a:spLocks noChangeArrowheads="1"/>
          </p:cNvSpPr>
          <p:nvPr/>
        </p:nvSpPr>
        <p:spPr bwMode="auto">
          <a:xfrm>
            <a:off x="1783556" y="4187429"/>
            <a:ext cx="5256609" cy="570309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en-US" alt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Đế</a:t>
            </a:r>
            <a:r>
              <a:rPr lang="en-US" altLang="en-US" sz="25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alt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đèn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413649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39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1" y="4171950"/>
            <a:ext cx="112633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9883" y="429815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39" name="WordArt 226"/>
          <p:cNvSpPr>
            <a:spLocks noChangeArrowheads="1" noChangeShapeType="1" noTextEdit="1"/>
          </p:cNvSpPr>
          <p:nvPr/>
        </p:nvSpPr>
        <p:spPr bwMode="auto">
          <a:xfrm>
            <a:off x="1175148" y="4327924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40" name="AutoShape 51"/>
          <p:cNvSpPr>
            <a:spLocks noChangeArrowheads="1"/>
          </p:cNvSpPr>
          <p:nvPr/>
        </p:nvSpPr>
        <p:spPr bwMode="auto">
          <a:xfrm>
            <a:off x="1783557" y="3189686"/>
            <a:ext cx="5228408" cy="570310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en-US" alt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8755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39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3189684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42976" y="3259935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44" name="WordArt 226"/>
          <p:cNvSpPr>
            <a:spLocks noChangeArrowheads="1" noChangeShapeType="1" noTextEdit="1"/>
          </p:cNvSpPr>
          <p:nvPr/>
        </p:nvSpPr>
        <p:spPr bwMode="auto">
          <a:xfrm>
            <a:off x="1065611" y="3314702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45" name="AutoShape 27"/>
          <p:cNvSpPr>
            <a:spLocks noChangeArrowheads="1"/>
          </p:cNvSpPr>
          <p:nvPr/>
        </p:nvSpPr>
        <p:spPr bwMode="auto">
          <a:xfrm>
            <a:off x="750092" y="969170"/>
            <a:ext cx="1157288" cy="1019175"/>
          </a:xfrm>
          <a:prstGeom prst="sun">
            <a:avLst>
              <a:gd name="adj" fmla="val 19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435" tIns="25718" rIns="51435" bIns="25718" anchor="ctr"/>
          <a:lstStyle/>
          <a:p>
            <a:endParaRPr lang="en-US" alt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WordArt 28"/>
          <p:cNvSpPr>
            <a:spLocks noChangeArrowheads="1" noChangeShapeType="1" noTextEdit="1"/>
          </p:cNvSpPr>
          <p:nvPr/>
        </p:nvSpPr>
        <p:spPr bwMode="auto">
          <a:xfrm>
            <a:off x="1025130" y="1265636"/>
            <a:ext cx="641743" cy="436959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2025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  <a:endParaRPr lang="en-US" sz="2025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7" name="Picture 29" descr="Picture1"/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2" y="644131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WordArt 38"/>
          <p:cNvSpPr>
            <a:spLocks noChangeArrowheads="1" noChangeShapeType="1" noTextEdit="1"/>
          </p:cNvSpPr>
          <p:nvPr/>
        </p:nvSpPr>
        <p:spPr bwMode="auto">
          <a:xfrm>
            <a:off x="7777262" y="2626073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9" name="WordArt 39"/>
          <p:cNvSpPr>
            <a:spLocks noChangeArrowheads="1" noChangeShapeType="1" noTextEdit="1"/>
          </p:cNvSpPr>
          <p:nvPr/>
        </p:nvSpPr>
        <p:spPr bwMode="auto">
          <a:xfrm>
            <a:off x="7830520" y="2620965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50" name="WordArt 40"/>
          <p:cNvSpPr>
            <a:spLocks noChangeArrowheads="1" noChangeShapeType="1" noTextEdit="1"/>
          </p:cNvSpPr>
          <p:nvPr/>
        </p:nvSpPr>
        <p:spPr bwMode="auto">
          <a:xfrm>
            <a:off x="7756951" y="2633644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51" name="WordArt 41"/>
          <p:cNvSpPr>
            <a:spLocks noChangeArrowheads="1" noChangeShapeType="1" noTextEdit="1"/>
          </p:cNvSpPr>
          <p:nvPr/>
        </p:nvSpPr>
        <p:spPr bwMode="auto">
          <a:xfrm>
            <a:off x="7816339" y="2607592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52" name="WordArt 42"/>
          <p:cNvSpPr>
            <a:spLocks noChangeArrowheads="1" noChangeShapeType="1" noTextEdit="1"/>
          </p:cNvSpPr>
          <p:nvPr/>
        </p:nvSpPr>
        <p:spPr bwMode="auto">
          <a:xfrm>
            <a:off x="7734773" y="2610257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53" name="WordArt 43"/>
          <p:cNvSpPr>
            <a:spLocks noChangeArrowheads="1" noChangeShapeType="1" noTextEdit="1"/>
          </p:cNvSpPr>
          <p:nvPr/>
        </p:nvSpPr>
        <p:spPr bwMode="auto">
          <a:xfrm>
            <a:off x="7741810" y="2549250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54" name="WordArt 44"/>
          <p:cNvSpPr>
            <a:spLocks noChangeArrowheads="1" noChangeShapeType="1" noTextEdit="1"/>
          </p:cNvSpPr>
          <p:nvPr/>
        </p:nvSpPr>
        <p:spPr bwMode="auto">
          <a:xfrm>
            <a:off x="7652086" y="2633644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55" name="WordArt 45"/>
          <p:cNvSpPr>
            <a:spLocks noChangeArrowheads="1" noChangeShapeType="1" noTextEdit="1"/>
          </p:cNvSpPr>
          <p:nvPr/>
        </p:nvSpPr>
        <p:spPr bwMode="auto">
          <a:xfrm>
            <a:off x="7741810" y="2665559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56" name="WordArt 46"/>
          <p:cNvSpPr>
            <a:spLocks noChangeArrowheads="1" noChangeShapeType="1" noTextEdit="1"/>
          </p:cNvSpPr>
          <p:nvPr/>
        </p:nvSpPr>
        <p:spPr bwMode="auto">
          <a:xfrm>
            <a:off x="7741810" y="2664546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57" name="WordArt 47"/>
          <p:cNvSpPr>
            <a:spLocks noChangeArrowheads="1" noChangeShapeType="1" noTextEdit="1"/>
          </p:cNvSpPr>
          <p:nvPr/>
        </p:nvSpPr>
        <p:spPr bwMode="auto">
          <a:xfrm>
            <a:off x="7762975" y="2713662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58" name="WordArt 48"/>
          <p:cNvSpPr>
            <a:spLocks noChangeArrowheads="1" noChangeShapeType="1" noTextEdit="1"/>
          </p:cNvSpPr>
          <p:nvPr/>
        </p:nvSpPr>
        <p:spPr bwMode="auto">
          <a:xfrm>
            <a:off x="7748688" y="2645016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159" name="Group 49"/>
          <p:cNvGrpSpPr>
            <a:grpSpLocks/>
          </p:cNvGrpSpPr>
          <p:nvPr/>
        </p:nvGrpSpPr>
        <p:grpSpPr bwMode="auto">
          <a:xfrm>
            <a:off x="7272336" y="1886883"/>
            <a:ext cx="1314450" cy="1143000"/>
            <a:chOff x="5277" y="3106"/>
            <a:chExt cx="1104" cy="1104"/>
          </a:xfrm>
        </p:grpSpPr>
        <p:sp>
          <p:nvSpPr>
            <p:cNvPr id="160" name="AutoShape 50"/>
            <p:cNvSpPr>
              <a:spLocks noChangeArrowheads="1"/>
            </p:cNvSpPr>
            <p:nvPr/>
          </p:nvSpPr>
          <p:spPr bwMode="auto">
            <a:xfrm>
              <a:off x="5277" y="310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37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555" y="334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2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02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2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02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62" name="Rectangle 161"/>
          <p:cNvSpPr/>
          <p:nvPr/>
        </p:nvSpPr>
        <p:spPr>
          <a:xfrm>
            <a:off x="1611851" y="62734"/>
            <a:ext cx="4941224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7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5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65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65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435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2.71605E-6 L -2.77778E-6 -0.07222 " pathEditMode="relative" rAng="0" ptsTypes="AA">
                                      <p:cBhvr>
                                        <p:cTn id="2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129" grpId="0" animBg="1"/>
      <p:bldP spid="133" grpId="0" animBg="1"/>
      <p:bldP spid="134" grpId="0" animBg="1"/>
      <p:bldP spid="138" grpId="0" animBg="1"/>
      <p:bldP spid="139" grpId="0" animBg="1"/>
      <p:bldP spid="140" grpId="0" animBg="1"/>
      <p:bldP spid="140" grpId="1" animBg="1"/>
      <p:bldP spid="143" grpId="0" animBg="1"/>
      <p:bldP spid="144" grpId="0" animBg="1"/>
      <p:bldP spid="145" grpId="0" animBg="1"/>
      <p:bldP spid="145" grpId="1" animBg="1"/>
      <p:bldP spid="146" grpId="0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9" action="ppaction://hlinksldjump"/>
          </p:cNvPr>
          <p:cNvSpPr/>
          <p:nvPr/>
        </p:nvSpPr>
        <p:spPr>
          <a:xfrm flipH="1">
            <a:off x="7272336" y="4400550"/>
            <a:ext cx="1662114" cy="533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về</a:t>
            </a: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343" y="5280060"/>
            <a:ext cx="609600" cy="609600"/>
          </a:xfrm>
          <a:prstGeom prst="rect">
            <a:avLst/>
          </a:prstGeom>
        </p:spPr>
      </p:pic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1666873" y="969171"/>
            <a:ext cx="5829300" cy="91321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nl-NL" sz="2500" dirty="0">
                <a:latin typeface="Arial" panose="020B0604020202020204" pitchFamily="34" charset="0"/>
                <a:cs typeface="Arial" panose="020B0604020202020204" pitchFamily="34" charset="0"/>
              </a:rPr>
              <a:t>Bộ phận chụp đèn của đèn học </a:t>
            </a:r>
            <a:endParaRPr lang="nl-NL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nl-NL" sz="2500" dirty="0">
                <a:latin typeface="Arial" panose="020B0604020202020204" pitchFamily="34" charset="0"/>
                <a:cs typeface="Arial" panose="020B0604020202020204" pitchFamily="34" charset="0"/>
              </a:rPr>
              <a:t>tác dụng gì</a:t>
            </a:r>
            <a:r>
              <a:rPr lang="nl-NL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1841897" y="4074320"/>
            <a:ext cx="5170068" cy="631029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nl-NL" sz="2500" dirty="0">
                <a:latin typeface="Arial" panose="020B0604020202020204" pitchFamily="34" charset="0"/>
                <a:cs typeface="Arial" panose="020B0604020202020204" pitchFamily="34" charset="0"/>
              </a:rPr>
              <a:t>Bật và tắt đèn</a:t>
            </a:r>
            <a:endParaRPr lang="en-US" alt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4186239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401955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14414" y="4074322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9" name="WordArt 226"/>
          <p:cNvSpPr>
            <a:spLocks noChangeArrowheads="1" noChangeShapeType="1" noTextEdit="1"/>
          </p:cNvSpPr>
          <p:nvPr/>
        </p:nvSpPr>
        <p:spPr bwMode="auto">
          <a:xfrm>
            <a:off x="1169195" y="4158855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0" name="AutoShape 51"/>
          <p:cNvSpPr>
            <a:spLocks noChangeArrowheads="1"/>
          </p:cNvSpPr>
          <p:nvPr/>
        </p:nvSpPr>
        <p:spPr bwMode="auto">
          <a:xfrm>
            <a:off x="1783557" y="3120629"/>
            <a:ext cx="5228408" cy="746521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nl-NL" sz="2500" dirty="0">
                <a:latin typeface="Arial" panose="020B0604020202020204" pitchFamily="34" charset="0"/>
                <a:cs typeface="Arial" panose="020B0604020202020204" pitchFamily="34" charset="0"/>
              </a:rPr>
              <a:t>Phát ra ánh sáng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346849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9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1" y="3105150"/>
            <a:ext cx="112633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9883" y="323135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4" name="WordArt 226"/>
          <p:cNvSpPr>
            <a:spLocks noChangeArrowheads="1" noChangeShapeType="1" noTextEdit="1"/>
          </p:cNvSpPr>
          <p:nvPr/>
        </p:nvSpPr>
        <p:spPr bwMode="auto">
          <a:xfrm>
            <a:off x="1175148" y="3261124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1784814" y="2038350"/>
            <a:ext cx="5304165" cy="765224"/>
          </a:xfrm>
          <a:prstGeom prst="roundRect">
            <a:avLst>
              <a:gd name="adj" fmla="val 16667"/>
            </a:avLst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51435" tIns="25718" rIns="51435" bIns="25718" anchor="ctr"/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Bảo vệ bóng đèn, tập trung ánh sáng </a:t>
            </a:r>
            <a:endParaRPr lang="nl-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chống mỏi mắt</a:t>
            </a:r>
            <a:endParaRPr lang="en-US" alt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59821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9" descr="Classicmod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219075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42976" y="226100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51435" tIns="25718" rIns="51435" bIns="25718" anchor="ctr"/>
          <a:lstStyle/>
          <a:p>
            <a:endParaRPr lang="en-US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9" name="WordArt 226"/>
          <p:cNvSpPr>
            <a:spLocks noChangeArrowheads="1" noChangeShapeType="1" noTextEdit="1"/>
          </p:cNvSpPr>
          <p:nvPr/>
        </p:nvSpPr>
        <p:spPr bwMode="auto">
          <a:xfrm>
            <a:off x="1065611" y="2315768"/>
            <a:ext cx="345281" cy="2905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60" name="AutoShape 27"/>
          <p:cNvSpPr>
            <a:spLocks noChangeArrowheads="1"/>
          </p:cNvSpPr>
          <p:nvPr/>
        </p:nvSpPr>
        <p:spPr bwMode="auto">
          <a:xfrm>
            <a:off x="750092" y="969170"/>
            <a:ext cx="1157288" cy="1019175"/>
          </a:xfrm>
          <a:prstGeom prst="sun">
            <a:avLst>
              <a:gd name="adj" fmla="val 198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1435" tIns="25718" rIns="51435" bIns="25718" anchor="ctr"/>
          <a:lstStyle/>
          <a:p>
            <a:endParaRPr lang="en-US" alt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WordArt 28"/>
          <p:cNvSpPr>
            <a:spLocks noChangeArrowheads="1" noChangeShapeType="1" noTextEdit="1"/>
          </p:cNvSpPr>
          <p:nvPr/>
        </p:nvSpPr>
        <p:spPr bwMode="auto">
          <a:xfrm>
            <a:off x="1025130" y="1265636"/>
            <a:ext cx="602456" cy="436959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2025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  <a:endParaRPr lang="en-US" sz="2025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2" name="Picture 29" descr="Picture1"/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2" y="644131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8"/>
          <p:cNvSpPr>
            <a:spLocks noChangeArrowheads="1" noChangeShapeType="1" noTextEdit="1"/>
          </p:cNvSpPr>
          <p:nvPr/>
        </p:nvSpPr>
        <p:spPr bwMode="auto">
          <a:xfrm>
            <a:off x="7777262" y="2626073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4" name="WordArt 39"/>
          <p:cNvSpPr>
            <a:spLocks noChangeArrowheads="1" noChangeShapeType="1" noTextEdit="1"/>
          </p:cNvSpPr>
          <p:nvPr/>
        </p:nvSpPr>
        <p:spPr bwMode="auto">
          <a:xfrm>
            <a:off x="7830520" y="2620965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40"/>
          <p:cNvSpPr>
            <a:spLocks noChangeArrowheads="1" noChangeShapeType="1" noTextEdit="1"/>
          </p:cNvSpPr>
          <p:nvPr/>
        </p:nvSpPr>
        <p:spPr bwMode="auto">
          <a:xfrm>
            <a:off x="7756951" y="2633644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41"/>
          <p:cNvSpPr>
            <a:spLocks noChangeArrowheads="1" noChangeShapeType="1" noTextEdit="1"/>
          </p:cNvSpPr>
          <p:nvPr/>
        </p:nvSpPr>
        <p:spPr bwMode="auto">
          <a:xfrm>
            <a:off x="7816339" y="2607592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42"/>
          <p:cNvSpPr>
            <a:spLocks noChangeArrowheads="1" noChangeShapeType="1" noTextEdit="1"/>
          </p:cNvSpPr>
          <p:nvPr/>
        </p:nvSpPr>
        <p:spPr bwMode="auto">
          <a:xfrm>
            <a:off x="7734773" y="2610257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43"/>
          <p:cNvSpPr>
            <a:spLocks noChangeArrowheads="1" noChangeShapeType="1" noTextEdit="1"/>
          </p:cNvSpPr>
          <p:nvPr/>
        </p:nvSpPr>
        <p:spPr bwMode="auto">
          <a:xfrm>
            <a:off x="7741810" y="2549250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44"/>
          <p:cNvSpPr>
            <a:spLocks noChangeArrowheads="1" noChangeShapeType="1" noTextEdit="1"/>
          </p:cNvSpPr>
          <p:nvPr/>
        </p:nvSpPr>
        <p:spPr bwMode="auto">
          <a:xfrm>
            <a:off x="7652086" y="2633644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5"/>
          <p:cNvSpPr>
            <a:spLocks noChangeArrowheads="1" noChangeShapeType="1" noTextEdit="1"/>
          </p:cNvSpPr>
          <p:nvPr/>
        </p:nvSpPr>
        <p:spPr bwMode="auto">
          <a:xfrm>
            <a:off x="7741810" y="2665559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6"/>
          <p:cNvSpPr>
            <a:spLocks noChangeArrowheads="1" noChangeShapeType="1" noTextEdit="1"/>
          </p:cNvSpPr>
          <p:nvPr/>
        </p:nvSpPr>
        <p:spPr bwMode="auto">
          <a:xfrm>
            <a:off x="7741810" y="2664546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7"/>
          <p:cNvSpPr>
            <a:spLocks noChangeArrowheads="1" noChangeShapeType="1" noTextEdit="1"/>
          </p:cNvSpPr>
          <p:nvPr/>
        </p:nvSpPr>
        <p:spPr bwMode="auto">
          <a:xfrm>
            <a:off x="7762975" y="2713662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8"/>
          <p:cNvSpPr>
            <a:spLocks noChangeArrowheads="1" noChangeShapeType="1" noTextEdit="1"/>
          </p:cNvSpPr>
          <p:nvPr/>
        </p:nvSpPr>
        <p:spPr bwMode="auto">
          <a:xfrm>
            <a:off x="7748688" y="2645016"/>
            <a:ext cx="452910" cy="557213"/>
          </a:xfrm>
          <a:prstGeom prst="rect">
            <a:avLst/>
          </a:prstGeom>
        </p:spPr>
        <p:txBody>
          <a:bodyPr wrap="none" lIns="51435" tIns="25718" rIns="51435" bIns="2571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74" name="Group 49"/>
          <p:cNvGrpSpPr>
            <a:grpSpLocks/>
          </p:cNvGrpSpPr>
          <p:nvPr/>
        </p:nvGrpSpPr>
        <p:grpSpPr bwMode="auto">
          <a:xfrm>
            <a:off x="7272336" y="1886883"/>
            <a:ext cx="1314450" cy="1143000"/>
            <a:chOff x="5277" y="3106"/>
            <a:chExt cx="1104" cy="1104"/>
          </a:xfrm>
        </p:grpSpPr>
        <p:sp>
          <p:nvSpPr>
            <p:cNvPr id="75" name="AutoShape 50"/>
            <p:cNvSpPr>
              <a:spLocks noChangeArrowheads="1"/>
            </p:cNvSpPr>
            <p:nvPr/>
          </p:nvSpPr>
          <p:spPr bwMode="auto">
            <a:xfrm>
              <a:off x="5277" y="310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37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555" y="334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2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02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2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02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1611851" y="62734"/>
            <a:ext cx="4941224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7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5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65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35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-2.83951E-6 L -2.77778E-6 -0.07222 " pathEditMode="relative" rAng="0" ptsTypes="AA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44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55" grpId="1" animBg="1"/>
      <p:bldP spid="58" grpId="0" animBg="1"/>
      <p:bldP spid="59" grpId="0" animBg="1"/>
      <p:bldP spid="60" grpId="0" animBg="1"/>
      <p:bldP spid="60" grpId="1" animBg="1"/>
      <p:bldP spid="61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-400050"/>
            <a:ext cx="10501270" cy="5791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90550"/>
            <a:ext cx="22060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466493"/>
            <a:ext cx="7467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Quan sát hình 4.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Sắp xếp các bước trong hình 4 theo thứ tự hợp lí khi sử dụng đèn học.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Trao đổi, thống nhất kết quả chung trong nhóm 7 rồi ghi vào bảng nhóm.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hiệm vụ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248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6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ẾM NGƯỢC 2 PHÚT - BÓNG S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6741" cy="514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01260" y="2933834"/>
            <a:ext cx="45111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-&gt; d -&gt; c -&gt; b</a:t>
            </a:r>
            <a:endParaRPr lang="en-US" sz="5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24150"/>
            <a:ext cx="2318729" cy="2215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481" y="2724150"/>
            <a:ext cx="2353132" cy="2215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73" y="2795898"/>
            <a:ext cx="2275818" cy="2248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699" y="2795898"/>
            <a:ext cx="2185189" cy="20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21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284E-6 L 0.0066 -0.467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2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3 -0.05926 L -0.48143 -0.461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62" y="-2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0.00121 -0.45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76 -0.0429 L 0.47014 -0.45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45" y="-2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-400050"/>
            <a:ext cx="10501270" cy="5791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209550"/>
            <a:ext cx="42290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71550"/>
            <a:ext cx="7467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. Không tiếp xúc trực tiếp vào nguồn điện.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2. Thực hiện lần lượt các bước sử dụng đèn học.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000" dirty="0">
                <a:latin typeface="Arial" panose="020B0604020202020204" pitchFamily="34" charset="0"/>
                <a:cs typeface="Arial" panose="020B0604020202020204" pitchFamily="34" charset="0"/>
              </a:rPr>
              <a:t>3. Quan sát, nhận xét và hỗ trợ bạn trong nhóm thực hành</a:t>
            </a:r>
            <a:r>
              <a:rPr lang="nl-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ĐÊM NGƯƠC 3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3866" y="2876550"/>
            <a:ext cx="4030133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0" y="-323850"/>
            <a:ext cx="10501270" cy="5791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66750"/>
            <a:ext cx="4568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717921"/>
            <a:ext cx="8382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uan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sát thật kĩ hành động, việc làm của các bạn nhỏ trong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2. Dự </a:t>
            </a:r>
            <a:r>
              <a:rPr lang="nl-NL" sz="3500" dirty="0">
                <a:latin typeface="Arial" panose="020B0604020202020204" pitchFamily="34" charset="0"/>
                <a:cs typeface="Arial" panose="020B0604020202020204" pitchFamily="34" charset="0"/>
              </a:rPr>
              <a:t>đoán điều nguy hiểm có thể xảy </a:t>
            </a:r>
            <a:r>
              <a:rPr lang="nl-NL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dirty="0"/>
          </a:p>
        </p:txBody>
      </p:sp>
      <p:pic>
        <p:nvPicPr>
          <p:cNvPr id="2" name="Nhiệm vụ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6524" y="3531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389</Words>
  <Application>Microsoft Office PowerPoint</Application>
  <PresentationFormat>On-screen Show (16:9)</PresentationFormat>
  <Paragraphs>102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.VnTime</vt:lpstr>
      <vt:lpstr>Calibri</vt:lpstr>
      <vt:lpstr>Impact</vt:lpstr>
      <vt:lpstr>.VnAvant</vt:lpstr>
      <vt:lpstr>Times New Roman</vt:lpstr>
      <vt:lpstr>Arial</vt:lpstr>
      <vt:lpstr>.VnHelvetInsH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193</cp:revision>
  <dcterms:created xsi:type="dcterms:W3CDTF">2018-01-11T15:19:09Z</dcterms:created>
  <dcterms:modified xsi:type="dcterms:W3CDTF">2025-05-13T04:52:22Z</dcterms:modified>
</cp:coreProperties>
</file>