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60" r:id="rId2"/>
    <p:sldId id="282" r:id="rId3"/>
    <p:sldId id="2632" r:id="rId4"/>
    <p:sldId id="2659" r:id="rId5"/>
    <p:sldId id="257" r:id="rId6"/>
    <p:sldId id="261" r:id="rId7"/>
    <p:sldId id="2660" r:id="rId8"/>
    <p:sldId id="2653" r:id="rId9"/>
    <p:sldId id="2652" r:id="rId10"/>
    <p:sldId id="2661" r:id="rId11"/>
    <p:sldId id="279" r:id="rId12"/>
    <p:sldId id="2655" r:id="rId13"/>
    <p:sldId id="2662" r:id="rId14"/>
    <p:sldId id="2654" r:id="rId15"/>
    <p:sldId id="2663" r:id="rId16"/>
    <p:sldId id="2664" r:id="rId17"/>
    <p:sldId id="2665" r:id="rId18"/>
    <p:sldId id="2666" r:id="rId19"/>
    <p:sldId id="2667"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21" autoAdjust="0"/>
  </p:normalViewPr>
  <p:slideViewPr>
    <p:cSldViewPr snapToGrid="0">
      <p:cViewPr varScale="1">
        <p:scale>
          <a:sx n="45" d="100"/>
          <a:sy n="45" d="100"/>
        </p:scale>
        <p:origin x="98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41344-0E3D-4C16-96BF-CA95EEF22FDA}"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05D6C-86D8-4E41-8D4F-77B655E7550A}" type="slidenum">
              <a:rPr lang="en-US" smtClean="0"/>
              <a:t>‹#›</a:t>
            </a:fld>
            <a:endParaRPr lang="en-US"/>
          </a:p>
        </p:txBody>
      </p:sp>
    </p:spTree>
    <p:extLst>
      <p:ext uri="{BB962C8B-B14F-4D97-AF65-F5344CB8AC3E}">
        <p14:creationId xmlns:p14="http://schemas.microsoft.com/office/powerpoint/2010/main" val="13658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1</a:t>
            </a:fld>
            <a:endParaRPr lang="en-US"/>
          </a:p>
        </p:txBody>
      </p:sp>
    </p:spTree>
    <p:extLst>
      <p:ext uri="{BB962C8B-B14F-4D97-AF65-F5344CB8AC3E}">
        <p14:creationId xmlns:p14="http://schemas.microsoft.com/office/powerpoint/2010/main" val="211433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Thức ăn của mỗi loài động vật có thể giống hoặc khác nhau. Vây thức ăn giữa các sinh vật có mối quan hệ gì với nhau không? Để biết được câu trả lời, chúng ta cùng đi vào bài học hôm nay –</a:t>
            </a:r>
            <a:r>
              <a:rPr lang="vi-VN" b="0" i="0" dirty="0">
                <a:solidFill>
                  <a:srgbClr val="000000"/>
                </a:solidFill>
                <a:effectLst/>
                <a:latin typeface="Open Sans" panose="020B0606030504020204" pitchFamily="34" charset="0"/>
              </a:rPr>
              <a:t> </a:t>
            </a:r>
            <a:r>
              <a:rPr lang="vi-VN" b="1" i="1" dirty="0">
                <a:solidFill>
                  <a:srgbClr val="000000"/>
                </a:solidFill>
                <a:effectLst/>
                <a:latin typeface="Open Sans" panose="020B0606030504020204" pitchFamily="34" charset="0"/>
              </a:rPr>
              <a:t>Chuỗi thức ăn trong tự nhiên.</a:t>
            </a:r>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5</a:t>
            </a:fld>
            <a:endParaRPr lang="en-US"/>
          </a:p>
        </p:txBody>
      </p:sp>
    </p:spTree>
    <p:extLst>
      <p:ext uri="{BB962C8B-B14F-4D97-AF65-F5344CB8AC3E}">
        <p14:creationId xmlns:p14="http://schemas.microsoft.com/office/powerpoint/2010/main" val="271773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9</a:t>
            </a:fld>
            <a:endParaRPr lang="en-US"/>
          </a:p>
        </p:txBody>
      </p:sp>
    </p:spTree>
    <p:extLst>
      <p:ext uri="{BB962C8B-B14F-4D97-AF65-F5344CB8AC3E}">
        <p14:creationId xmlns:p14="http://schemas.microsoft.com/office/powerpoint/2010/main" val="384480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20</a:t>
            </a:fld>
            <a:endParaRPr lang="en-US"/>
          </a:p>
        </p:txBody>
      </p:sp>
    </p:spTree>
    <p:extLst>
      <p:ext uri="{BB962C8B-B14F-4D97-AF65-F5344CB8AC3E}">
        <p14:creationId xmlns:p14="http://schemas.microsoft.com/office/powerpoint/2010/main" val="58769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034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1271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7483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4129655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78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9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64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95330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1163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737674C-737F-F3B3-7EF4-42E940B4F1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76080" y="152204"/>
            <a:ext cx="1233536" cy="1233536"/>
          </a:xfrm>
          <a:prstGeom prst="rect">
            <a:avLst/>
          </a:prstGeom>
        </p:spPr>
      </p:pic>
    </p:spTree>
    <p:extLst>
      <p:ext uri="{BB962C8B-B14F-4D97-AF65-F5344CB8AC3E}">
        <p14:creationId xmlns:p14="http://schemas.microsoft.com/office/powerpoint/2010/main" val="1195582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1"/>
          <a:stretch>
            <a:fillRect/>
          </a:stretch>
        </p:blipFill>
        <p:spPr>
          <a:xfrm>
            <a:off x="-378609" y="1976817"/>
            <a:ext cx="9979809" cy="2020448"/>
          </a:xfrm>
          <a:prstGeom prst="rect">
            <a:avLst/>
          </a:prstGeom>
        </p:spPr>
      </p:pic>
    </p:spTree>
    <p:extLst>
      <p:ext uri="{BB962C8B-B14F-4D97-AF65-F5344CB8AC3E}">
        <p14:creationId xmlns:p14="http://schemas.microsoft.com/office/powerpoint/2010/main" val="182199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4CEEC12-4E27-5093-882D-4DC95685AFF7}"/>
              </a:ext>
            </a:extLst>
          </p:cNvPr>
          <p:cNvSpPr txBox="1"/>
          <p:nvPr/>
        </p:nvSpPr>
        <p:spPr>
          <a:xfrm>
            <a:off x="740228" y="1741716"/>
            <a:ext cx="10820400" cy="245650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Cây bắp cải là thức ăn của con sâu;</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Con sâu là thức ăn của con chim.</a:t>
            </a:r>
            <a:endParaRPr kumimoji="0" lang="en-US" sz="5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829846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2.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Sử</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dụng</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mũi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để</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mô</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tả</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mối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liên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hệ</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về</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thức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ăn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giữa</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các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sinh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vật</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với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nhau</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0F4E721E-56A0-F458-FE7B-5BB6B6DE5B0D}"/>
              </a:ext>
            </a:extLst>
          </p:cNvPr>
          <p:cNvSpPr/>
          <p:nvPr/>
        </p:nvSpPr>
        <p:spPr>
          <a:xfrm>
            <a:off x="1240973" y="2775857"/>
            <a:ext cx="3113314"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Cây</a:t>
            </a:r>
            <a:r>
              <a:rPr lang="en-US" sz="4400" b="1" dirty="0"/>
              <a:t> </a:t>
            </a:r>
            <a:r>
              <a:rPr lang="en-US" sz="4400" b="1" dirty="0" err="1"/>
              <a:t>bắp</a:t>
            </a:r>
            <a:r>
              <a:rPr lang="en-US" sz="4400" b="1" dirty="0"/>
              <a:t> </a:t>
            </a:r>
            <a:r>
              <a:rPr lang="en-US" sz="4400" b="1" dirty="0" err="1"/>
              <a:t>cải</a:t>
            </a:r>
            <a:endParaRPr lang="en-US" sz="4400" b="1" dirty="0"/>
          </a:p>
        </p:txBody>
      </p:sp>
      <p:cxnSp>
        <p:nvCxnSpPr>
          <p:cNvPr id="16" name="Straight Arrow Connector 15">
            <a:extLst>
              <a:ext uri="{FF2B5EF4-FFF2-40B4-BE49-F238E27FC236}">
                <a16:creationId xmlns:a16="http://schemas.microsoft.com/office/drawing/2014/main" id="{BEBF9BE3-9DA1-B111-AD84-C4F145D12351}"/>
              </a:ext>
            </a:extLst>
          </p:cNvPr>
          <p:cNvCxnSpPr>
            <a:cxnSpLocks/>
            <a:stCxn id="15" idx="3"/>
          </p:cNvCxnSpPr>
          <p:nvPr/>
        </p:nvCxnSpPr>
        <p:spPr>
          <a:xfrm>
            <a:off x="4354287" y="3140529"/>
            <a:ext cx="8490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63AE76B7-E3C9-48A4-11B3-F89462AF072D}"/>
              </a:ext>
            </a:extLst>
          </p:cNvPr>
          <p:cNvSpPr/>
          <p:nvPr/>
        </p:nvSpPr>
        <p:spPr>
          <a:xfrm>
            <a:off x="5236029" y="2786743"/>
            <a:ext cx="2329543"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sâu</a:t>
            </a:r>
            <a:endParaRPr lang="en-US" sz="4400" b="1" dirty="0"/>
          </a:p>
        </p:txBody>
      </p:sp>
      <p:cxnSp>
        <p:nvCxnSpPr>
          <p:cNvPr id="18" name="Straight Arrow Connector 17">
            <a:extLst>
              <a:ext uri="{FF2B5EF4-FFF2-40B4-BE49-F238E27FC236}">
                <a16:creationId xmlns:a16="http://schemas.microsoft.com/office/drawing/2014/main" id="{881A6CFA-681A-AACE-AFED-E5C3495FBB28}"/>
              </a:ext>
            </a:extLst>
          </p:cNvPr>
          <p:cNvCxnSpPr>
            <a:cxnSpLocks/>
          </p:cNvCxnSpPr>
          <p:nvPr/>
        </p:nvCxnSpPr>
        <p:spPr>
          <a:xfrm>
            <a:off x="7538670" y="3118758"/>
            <a:ext cx="93041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235F0F29-B501-BBCC-AEBC-ADB8609441B3}"/>
              </a:ext>
            </a:extLst>
          </p:cNvPr>
          <p:cNvSpPr/>
          <p:nvPr/>
        </p:nvSpPr>
        <p:spPr>
          <a:xfrm>
            <a:off x="8432508" y="2743200"/>
            <a:ext cx="2660035"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chim</a:t>
            </a:r>
            <a:endParaRPr lang="en-US" sz="4400" b="1" dirty="0"/>
          </a:p>
        </p:txBody>
      </p:sp>
    </p:spTree>
    <p:extLst>
      <p:ext uri="{BB962C8B-B14F-4D97-AF65-F5344CB8AC3E}">
        <p14:creationId xmlns:p14="http://schemas.microsoft.com/office/powerpoint/2010/main" val="160306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2854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sinh vật trong tự nhiên có mỗi liên hệ với nhau về thức ăn, sinh vật này là thức ăn của sinh vật khác, mối liên hệ đó nối tiếp nhau tạo thành chuỗi thức ăn.</a:t>
              </a:r>
              <a:endParaRPr kumimoji="0" lang="vi-VN"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58392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326572" y="1648743"/>
            <a:ext cx="4659085" cy="391596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Hình 5 thể hiện các loài sinh vật trong một hồ nước có liên hệ với nhau về thức ăn.</a:t>
            </a:r>
          </a:p>
          <a:p>
            <a:pPr marL="457200" lvl="0" indent="-457200" algn="just" defTabSz="457200">
              <a:buFont typeface="Arial" panose="020B0604020202020204" pitchFamily="34" charset="0"/>
              <a:buChar char="•"/>
              <a:defRPr/>
            </a:pP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Mô tả mối liên hệ về thức ăn giữa các sinh vật trong hồ nước.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EE6555F6-7A11-6D42-2F98-F88EE5E1035F}"/>
              </a:ext>
            </a:extLst>
          </p:cNvPr>
          <p:cNvPicPr>
            <a:picLocks noChangeAspect="1"/>
          </p:cNvPicPr>
          <p:nvPr/>
        </p:nvPicPr>
        <p:blipFill>
          <a:blip r:embed="rId2"/>
          <a:stretch>
            <a:fillRect/>
          </a:stretch>
        </p:blipFill>
        <p:spPr>
          <a:xfrm>
            <a:off x="5534705" y="1444398"/>
            <a:ext cx="6086475"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22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63CF1-00A2-ECCC-853D-FD4C525789F0}"/>
              </a:ext>
            </a:extLst>
          </p:cNvPr>
          <p:cNvPicPr>
            <a:picLocks noChangeAspect="1"/>
          </p:cNvPicPr>
          <p:nvPr/>
        </p:nvPicPr>
        <p:blipFill>
          <a:blip r:embed="rId2"/>
          <a:stretch>
            <a:fillRect/>
          </a:stretch>
        </p:blipFill>
        <p:spPr>
          <a:xfrm>
            <a:off x="2213201" y="1023258"/>
            <a:ext cx="7403372" cy="2533650"/>
          </a:xfrm>
          <a:prstGeom prst="rect">
            <a:avLst/>
          </a:prstGeom>
        </p:spPr>
      </p:pic>
      <p:sp>
        <p:nvSpPr>
          <p:cNvPr id="5" name="Rectangle: Rounded Corners 4">
            <a:extLst>
              <a:ext uri="{FF2B5EF4-FFF2-40B4-BE49-F238E27FC236}">
                <a16:creationId xmlns:a16="http://schemas.microsoft.com/office/drawing/2014/main" id="{A3B0DC52-CDC6-EA75-A8FA-C32AF058775A}"/>
              </a:ext>
            </a:extLst>
          </p:cNvPr>
          <p:cNvSpPr/>
          <p:nvPr/>
        </p:nvSpPr>
        <p:spPr>
          <a:xfrm>
            <a:off x="947057" y="3857091"/>
            <a:ext cx="10515600"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ysClr val="windowText" lastClr="000000"/>
                </a:solidFill>
              </a:rPr>
              <a:t>Bèo</a:t>
            </a:r>
            <a:r>
              <a:rPr lang="en-US" sz="3600" b="1" dirty="0">
                <a:solidFill>
                  <a:sysClr val="windowText" lastClr="000000"/>
                </a:solidFill>
              </a:rPr>
              <a:t> </a:t>
            </a:r>
            <a:r>
              <a:rPr lang="en-US" sz="3600" b="1" dirty="0" err="1">
                <a:solidFill>
                  <a:sysClr val="windowText" lastClr="000000"/>
                </a:solidFill>
              </a:rPr>
              <a:t>tấm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trê</a:t>
            </a:r>
            <a:r>
              <a:rPr lang="en-US" sz="3600" b="1" dirty="0">
                <a:solidFill>
                  <a:sysClr val="windowText" lastClr="000000"/>
                </a:solidFill>
              </a:rPr>
              <a:t>.</a:t>
            </a:r>
          </a:p>
        </p:txBody>
      </p:sp>
    </p:spTree>
    <p:extLst>
      <p:ext uri="{BB962C8B-B14F-4D97-AF65-F5344CB8AC3E}">
        <p14:creationId xmlns:p14="http://schemas.microsoft.com/office/powerpoint/2010/main" val="65919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6B768-CF3D-A399-CFA1-23086E295BE5}"/>
              </a:ext>
            </a:extLst>
          </p:cNvPr>
          <p:cNvPicPr>
            <a:picLocks noChangeAspect="1"/>
          </p:cNvPicPr>
          <p:nvPr/>
        </p:nvPicPr>
        <p:blipFill>
          <a:blip r:embed="rId2"/>
          <a:stretch>
            <a:fillRect/>
          </a:stretch>
        </p:blipFill>
        <p:spPr>
          <a:xfrm>
            <a:off x="1948543" y="884465"/>
            <a:ext cx="7859486" cy="2533650"/>
          </a:xfrm>
          <a:prstGeom prst="rect">
            <a:avLst/>
          </a:prstGeom>
        </p:spPr>
      </p:pic>
      <p:sp>
        <p:nvSpPr>
          <p:cNvPr id="6" name="Rectangle: Rounded Corners 5">
            <a:extLst>
              <a:ext uri="{FF2B5EF4-FFF2-40B4-BE49-F238E27FC236}">
                <a16:creationId xmlns:a16="http://schemas.microsoft.com/office/drawing/2014/main" id="{08E25E57-ED77-A86A-88E7-50BEE5D4FF55}"/>
              </a:ext>
            </a:extLst>
          </p:cNvPr>
          <p:cNvSpPr/>
          <p:nvPr/>
        </p:nvSpPr>
        <p:spPr>
          <a:xfrm>
            <a:off x="881741" y="3726462"/>
            <a:ext cx="10602687" cy="1977652"/>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Thực</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chép</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50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Description automatically generated">
            <a:extLst>
              <a:ext uri="{FF2B5EF4-FFF2-40B4-BE49-F238E27FC236}">
                <a16:creationId xmlns:a16="http://schemas.microsoft.com/office/drawing/2014/main" id="{1FB66C7A-D94B-FE96-B5EA-61BD22B8ADF8}"/>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id="{FA4DBCCA-B79D-D2A0-B2D0-08773D73128F}"/>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4" name="Rectangle: Rounded Corners 12">
            <a:extLst>
              <a:ext uri="{FF2B5EF4-FFF2-40B4-BE49-F238E27FC236}">
                <a16:creationId xmlns:a16="http://schemas.microsoft.com/office/drawing/2014/main" id="{ED7A370C-2D94-0E67-9E72-CC3901B1CC13}"/>
              </a:ext>
            </a:extLst>
          </p:cNvPr>
          <p:cNvSpPr/>
          <p:nvPr/>
        </p:nvSpPr>
        <p:spPr>
          <a:xfrm>
            <a:off x="2616683" y="1078735"/>
            <a:ext cx="6908317" cy="2132552"/>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32552" fill="none" extrusionOk="0">
                        <a:moveTo>
                          <a:pt x="0" y="355432"/>
                        </a:moveTo>
                        <a:cubicBezTo>
                          <a:pt x="4390" y="95639"/>
                          <a:pt x="364266" y="-69593"/>
                          <a:pt x="807321" y="0"/>
                        </a:cubicBezTo>
                        <a:cubicBezTo>
                          <a:pt x="3422720" y="24146"/>
                          <a:pt x="4637976" y="-51024"/>
                          <a:pt x="6100995" y="0"/>
                        </a:cubicBezTo>
                        <a:cubicBezTo>
                          <a:pt x="6531134" y="17459"/>
                          <a:pt x="6944273" y="194788"/>
                          <a:pt x="6908317" y="355432"/>
                        </a:cubicBezTo>
                        <a:cubicBezTo>
                          <a:pt x="6836453" y="738212"/>
                          <a:pt x="6972874" y="1542890"/>
                          <a:pt x="6908317" y="1777119"/>
                        </a:cubicBezTo>
                        <a:cubicBezTo>
                          <a:pt x="6898536" y="2032419"/>
                          <a:pt x="6587563" y="2135350"/>
                          <a:pt x="6100995" y="2132552"/>
                        </a:cubicBezTo>
                        <a:cubicBezTo>
                          <a:pt x="3709816" y="2131419"/>
                          <a:pt x="3240381" y="2136043"/>
                          <a:pt x="807321" y="2132552"/>
                        </a:cubicBezTo>
                        <a:cubicBezTo>
                          <a:pt x="279667" y="2104436"/>
                          <a:pt x="-65529" y="1946000"/>
                          <a:pt x="0" y="1777119"/>
                        </a:cubicBezTo>
                        <a:cubicBezTo>
                          <a:pt x="136403" y="1173616"/>
                          <a:pt x="-114516" y="788668"/>
                          <a:pt x="0" y="355432"/>
                        </a:cubicBezTo>
                        <a:close/>
                      </a:path>
                      <a:path w="6908317" h="2132552" stroke="0" extrusionOk="0">
                        <a:moveTo>
                          <a:pt x="0" y="355432"/>
                        </a:moveTo>
                        <a:cubicBezTo>
                          <a:pt x="-18218" y="141063"/>
                          <a:pt x="357050" y="-2984"/>
                          <a:pt x="807321" y="0"/>
                        </a:cubicBezTo>
                        <a:cubicBezTo>
                          <a:pt x="1662404" y="51403"/>
                          <a:pt x="4645490" y="254298"/>
                          <a:pt x="6100995" y="0"/>
                        </a:cubicBezTo>
                        <a:cubicBezTo>
                          <a:pt x="6487339" y="-3018"/>
                          <a:pt x="6850677" y="172151"/>
                          <a:pt x="6908317" y="355432"/>
                        </a:cubicBezTo>
                        <a:cubicBezTo>
                          <a:pt x="7068412" y="908899"/>
                          <a:pt x="6960130" y="1556436"/>
                          <a:pt x="6908317" y="1777119"/>
                        </a:cubicBezTo>
                        <a:cubicBezTo>
                          <a:pt x="6963425" y="2019268"/>
                          <a:pt x="6573687" y="2059188"/>
                          <a:pt x="6100995" y="2132552"/>
                        </a:cubicBezTo>
                        <a:cubicBezTo>
                          <a:pt x="5186067" y="1951035"/>
                          <a:pt x="3524050" y="2040379"/>
                          <a:pt x="807321" y="2132552"/>
                        </a:cubicBezTo>
                        <a:cubicBezTo>
                          <a:pt x="323825" y="2150929"/>
                          <a:pt x="-39231" y="1980811"/>
                          <a:pt x="0" y="1777119"/>
                        </a:cubicBezTo>
                        <a:cubicBezTo>
                          <a:pt x="20748" y="1267339"/>
                          <a:pt x="-44628" y="931543"/>
                          <a:pt x="0" y="355432"/>
                        </a:cubicBezTo>
                        <a:close/>
                      </a:path>
                      <a:path w="6908317" h="2132552" fill="none" stroke="0" extrusionOk="0">
                        <a:moveTo>
                          <a:pt x="0" y="355432"/>
                        </a:moveTo>
                        <a:cubicBezTo>
                          <a:pt x="14788" y="96945"/>
                          <a:pt x="435393" y="-8445"/>
                          <a:pt x="807321" y="0"/>
                        </a:cubicBezTo>
                        <a:cubicBezTo>
                          <a:pt x="3593927" y="40357"/>
                          <a:pt x="4497255" y="-88115"/>
                          <a:pt x="6100995" y="0"/>
                        </a:cubicBezTo>
                        <a:cubicBezTo>
                          <a:pt x="6517962" y="11941"/>
                          <a:pt x="6928510" y="172787"/>
                          <a:pt x="6908317" y="355432"/>
                        </a:cubicBezTo>
                        <a:cubicBezTo>
                          <a:pt x="6841670" y="741886"/>
                          <a:pt x="6970828" y="1505571"/>
                          <a:pt x="6908317" y="1777119"/>
                        </a:cubicBezTo>
                        <a:cubicBezTo>
                          <a:pt x="6927488" y="1973960"/>
                          <a:pt x="6589191" y="2109130"/>
                          <a:pt x="6100995" y="2132552"/>
                        </a:cubicBezTo>
                        <a:cubicBezTo>
                          <a:pt x="3693309" y="2060655"/>
                          <a:pt x="3326667" y="2162321"/>
                          <a:pt x="807321" y="2132552"/>
                        </a:cubicBezTo>
                        <a:cubicBezTo>
                          <a:pt x="278848" y="2106810"/>
                          <a:pt x="-62253" y="1932177"/>
                          <a:pt x="0" y="1777119"/>
                        </a:cubicBezTo>
                        <a:cubicBezTo>
                          <a:pt x="145151" y="1140472"/>
                          <a:pt x="-108626" y="748777"/>
                          <a:pt x="0" y="3554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Cho biết sinh vật đứng đầu chuỗi thức ăn đó.</a:t>
            </a:r>
            <a:endParaRPr lang="en-US" sz="4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8">
            <a:extLst>
              <a:ext uri="{FF2B5EF4-FFF2-40B4-BE49-F238E27FC236}">
                <a16:creationId xmlns:a16="http://schemas.microsoft.com/office/drawing/2014/main" id="{9C1F3F3A-4D2B-4BD5-119F-62DCF94BB176}"/>
              </a:ext>
            </a:extLst>
          </p:cNvPr>
          <p:cNvSpPr txBox="1"/>
          <p:nvPr/>
        </p:nvSpPr>
        <p:spPr>
          <a:xfrm>
            <a:off x="3081425" y="3543263"/>
            <a:ext cx="5931947" cy="2621994"/>
          </a:xfrm>
          <a:prstGeom prst="roundRect">
            <a:avLst/>
          </a:prstGeom>
          <a:solidFill>
            <a:srgbClr val="9ADBF2"/>
          </a:solidFill>
        </p:spPr>
        <p:txBody>
          <a:bodyPr wrap="square">
            <a:spAutoFit/>
          </a:bodyPr>
          <a:lstStyle/>
          <a:p>
            <a:pPr algn="just"/>
            <a:r>
              <a:rPr lang="vi-VN"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Sinh vật đứng đầu chuỗi thức ăn đó là thực vật thủy sinh (bèo tấm và thực vật phù du).</a:t>
            </a:r>
            <a:endParaRPr lang="en-US"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09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341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chuỗi thức ăn được thể hiện bằng sơ đồ với các mũi tên, sinh vật đứng trước là thức ăn của sinh vật đứng sau mũi tên.</a:t>
              </a:r>
              <a:endParaRPr kumimoji="0" lang="vi-VN" sz="5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29881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a:extLst>
              <a:ext uri="{FF2B5EF4-FFF2-40B4-BE49-F238E27FC236}">
                <a16:creationId xmlns:a16="http://schemas.microsoft.com/office/drawing/2014/main" id="{044F1E77-8774-23EB-F037-712C30FBDF4A}"/>
              </a:ext>
            </a:extLst>
          </p:cNvPr>
          <p:cNvPicPr>
            <a:picLocks noChangeAspect="1"/>
          </p:cNvPicPr>
          <p:nvPr/>
        </p:nvPicPr>
        <p:blipFill>
          <a:blip r:embed="rId10"/>
          <a:stretch>
            <a:fillRect/>
          </a:stretch>
        </p:blipFill>
        <p:spPr>
          <a:xfrm>
            <a:off x="1194969" y="2121741"/>
            <a:ext cx="6492803" cy="2353260"/>
          </a:xfrm>
          <a:prstGeom prst="rect">
            <a:avLst/>
          </a:prstGeom>
        </p:spPr>
      </p:pic>
    </p:spTree>
    <p:extLst>
      <p:ext uri="{BB962C8B-B14F-4D97-AF65-F5344CB8AC3E}">
        <p14:creationId xmlns:p14="http://schemas.microsoft.com/office/powerpoint/2010/main" val="91604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1DF383-A02B-65AC-F26B-C89B33C0DFCA}"/>
              </a:ext>
            </a:extLst>
          </p:cNvPr>
          <p:cNvPicPr>
            <a:picLocks noChangeAspect="1"/>
          </p:cNvPicPr>
          <p:nvPr/>
        </p:nvPicPr>
        <p:blipFill>
          <a:blip r:embed="rId2"/>
          <a:stretch>
            <a:fillRect/>
          </a:stretch>
        </p:blipFill>
        <p:spPr>
          <a:xfrm>
            <a:off x="583877" y="1747265"/>
            <a:ext cx="10784759" cy="2536156"/>
          </a:xfrm>
          <a:prstGeom prst="rect">
            <a:avLst/>
          </a:prstGeom>
        </p:spPr>
      </p:pic>
      <p:sp>
        <p:nvSpPr>
          <p:cNvPr id="13" name="TextBox 12">
            <a:extLst>
              <a:ext uri="{FF2B5EF4-FFF2-40B4-BE49-F238E27FC236}">
                <a16:creationId xmlns:a16="http://schemas.microsoft.com/office/drawing/2014/main" id="{03D63DC8-E1D4-B9F8-7B49-AF3BCDB08073}"/>
              </a:ext>
            </a:extLst>
          </p:cNvPr>
          <p:cNvSpPr txBox="1"/>
          <p:nvPr/>
        </p:nvSpPr>
        <p:spPr>
          <a:xfrm>
            <a:off x="1055914" y="587828"/>
            <a:ext cx="9731829"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hệ</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giữa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trong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ảnh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dưới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đây</a:t>
            </a:r>
            <a:r>
              <a:rPr lang="en-US" sz="4000" b="1" dirty="0">
                <a:latin typeface="Cambria" panose="02040503050406030204" pitchFamily="18" charset="0"/>
                <a:ea typeface="Cambria" panose="02040503050406030204" pitchFamily="18" charset="0"/>
              </a:rPr>
              <a:t>:</a:t>
            </a:r>
          </a:p>
        </p:txBody>
      </p:sp>
      <p:sp>
        <p:nvSpPr>
          <p:cNvPr id="14" name="Rectangle: Rounded Corners 13">
            <a:extLst>
              <a:ext uri="{FF2B5EF4-FFF2-40B4-BE49-F238E27FC236}">
                <a16:creationId xmlns:a16="http://schemas.microsoft.com/office/drawing/2014/main" id="{34197FFC-9D3F-5C65-B546-E70C98495F25}"/>
              </a:ext>
            </a:extLst>
          </p:cNvPr>
          <p:cNvSpPr/>
          <p:nvPr/>
        </p:nvSpPr>
        <p:spPr>
          <a:xfrm>
            <a:off x="849084" y="4365171"/>
            <a:ext cx="10885716" cy="1230086"/>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Lúa</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cú</a:t>
            </a:r>
            <a:r>
              <a:rPr lang="en-US" sz="3600" b="1" dirty="0">
                <a:solidFill>
                  <a:sysClr val="windowText" lastClr="000000"/>
                </a:solidFill>
              </a:rPr>
              <a:t> </a:t>
            </a:r>
            <a:r>
              <a:rPr lang="en-US" sz="3600" b="1" dirty="0" err="1">
                <a:solidFill>
                  <a:sysClr val="windowText" lastClr="000000"/>
                </a:solidFill>
              </a:rPr>
              <a:t>mèo</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6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905125"/>
            <a:chOff x="723900" y="571500"/>
            <a:chExt cx="10934700" cy="2042443"/>
          </a:xfrm>
        </p:grpSpPr>
        <p:sp>
          <p:nvSpPr>
            <p:cNvPr id="2" name="Rounded Rectangular Callout 1"/>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13573" y="668547"/>
              <a:ext cx="10553700" cy="1243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Hãy kể tên một số loài vật và thức ăn của chúng mà em biết. </a:t>
              </a:r>
              <a:endParaRPr kumimoji="0" lang="en-US"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69" y="1018673"/>
            <a:ext cx="4491789" cy="5839327"/>
          </a:xfrm>
          <a:prstGeom prst="rect">
            <a:avLst/>
          </a:prstGeom>
        </p:spPr>
      </p:pic>
    </p:spTree>
    <p:extLst>
      <p:ext uri="{BB962C8B-B14F-4D97-AF65-F5344CB8AC3E}">
        <p14:creationId xmlns:p14="http://schemas.microsoft.com/office/powerpoint/2010/main" val="272040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4"/>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5"/>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8401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1" cy="2240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Trâu</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cỏ</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89434162-85E0-5A31-D8EC-06346D4AFAD7}"/>
              </a:ext>
            </a:extLst>
          </p:cNvPr>
          <p:cNvPicPr>
            <a:picLocks noChangeAspect="1"/>
          </p:cNvPicPr>
          <p:nvPr/>
        </p:nvPicPr>
        <p:blipFill>
          <a:blip r:embed="rId2"/>
          <a:stretch>
            <a:fillRect/>
          </a:stretch>
        </p:blipFill>
        <p:spPr>
          <a:xfrm>
            <a:off x="3133725" y="1521523"/>
            <a:ext cx="6240310" cy="4555426"/>
          </a:xfrm>
          <a:prstGeom prst="rect">
            <a:avLst/>
          </a:prstGeom>
        </p:spPr>
      </p:pic>
    </p:spTree>
    <p:extLst>
      <p:ext uri="{BB962C8B-B14F-4D97-AF65-F5344CB8AC3E}">
        <p14:creationId xmlns:p14="http://schemas.microsoft.com/office/powerpoint/2010/main" val="412178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0" cy="254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Thỏ</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rốt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6" name="Picture 5">
            <a:extLst>
              <a:ext uri="{FF2B5EF4-FFF2-40B4-BE49-F238E27FC236}">
                <a16:creationId xmlns:a16="http://schemas.microsoft.com/office/drawing/2014/main" id="{E7735CC6-2661-B5F7-DF33-C3492BA6316D}"/>
              </a:ext>
            </a:extLst>
          </p:cNvPr>
          <p:cNvPicPr>
            <a:picLocks noChangeAspect="1"/>
          </p:cNvPicPr>
          <p:nvPr/>
        </p:nvPicPr>
        <p:blipFill>
          <a:blip r:embed="rId2"/>
          <a:stretch>
            <a:fillRect/>
          </a:stretch>
        </p:blipFill>
        <p:spPr>
          <a:xfrm>
            <a:off x="3171825" y="1528762"/>
            <a:ext cx="6038850" cy="4371975"/>
          </a:xfrm>
          <a:prstGeom prst="rect">
            <a:avLst/>
          </a:prstGeom>
        </p:spPr>
      </p:pic>
    </p:spTree>
    <p:extLst>
      <p:ext uri="{BB962C8B-B14F-4D97-AF65-F5344CB8AC3E}">
        <p14:creationId xmlns:p14="http://schemas.microsoft.com/office/powerpoint/2010/main" val="30330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2" name="Picture 1">
            <a:extLst>
              <a:ext uri="{FF2B5EF4-FFF2-40B4-BE49-F238E27FC236}">
                <a16:creationId xmlns:a16="http://schemas.microsoft.com/office/drawing/2014/main" id="{C94139B6-4B5F-6CCC-4F1E-B808E1699CF0}"/>
              </a:ext>
            </a:extLst>
          </p:cNvPr>
          <p:cNvPicPr>
            <a:picLocks noChangeAspect="1"/>
          </p:cNvPicPr>
          <p:nvPr/>
        </p:nvPicPr>
        <p:blipFill>
          <a:blip r:embed="rId11"/>
          <a:stretch>
            <a:fillRect/>
          </a:stretch>
        </p:blipFill>
        <p:spPr>
          <a:xfrm>
            <a:off x="4517379" y="600402"/>
            <a:ext cx="3176291" cy="1237595"/>
          </a:xfrm>
          <a:prstGeom prst="rect">
            <a:avLst/>
          </a:prstGeom>
        </p:spPr>
      </p:pic>
      <p:pic>
        <p:nvPicPr>
          <p:cNvPr id="15" name="Picture 14">
            <a:extLst>
              <a:ext uri="{FF2B5EF4-FFF2-40B4-BE49-F238E27FC236}">
                <a16:creationId xmlns:a16="http://schemas.microsoft.com/office/drawing/2014/main" id="{6A1EF934-3D5E-CCE1-1747-42EA5D892E67}"/>
              </a:ext>
            </a:extLst>
          </p:cNvPr>
          <p:cNvPicPr>
            <a:picLocks noChangeAspect="1"/>
          </p:cNvPicPr>
          <p:nvPr/>
        </p:nvPicPr>
        <p:blipFill>
          <a:blip r:embed="rId12"/>
          <a:stretch>
            <a:fillRect/>
          </a:stretch>
        </p:blipFill>
        <p:spPr>
          <a:xfrm>
            <a:off x="1876435" y="2022242"/>
            <a:ext cx="8553429" cy="2432515"/>
          </a:xfrm>
          <a:prstGeom prst="rect">
            <a:avLst/>
          </a:prstGeom>
        </p:spPr>
      </p:pic>
    </p:spTree>
    <p:extLst>
      <p:ext uri="{BB962C8B-B14F-4D97-AF65-F5344CB8AC3E}">
        <p14:creationId xmlns:p14="http://schemas.microsoft.com/office/powerpoint/2010/main" val="213179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a:extLst>
              <a:ext uri="{FF2B5EF4-FFF2-40B4-BE49-F238E27FC236}">
                <a16:creationId xmlns:a16="http://schemas.microsoft.com/office/drawing/2014/main" id="{8D827D47-70E5-0927-131B-FA440828A8BC}"/>
              </a:ext>
            </a:extLst>
          </p:cNvPr>
          <p:cNvPicPr>
            <a:picLocks noChangeAspect="1"/>
          </p:cNvPicPr>
          <p:nvPr/>
        </p:nvPicPr>
        <p:blipFill>
          <a:blip r:embed="rId10"/>
          <a:stretch>
            <a:fillRect/>
          </a:stretch>
        </p:blipFill>
        <p:spPr>
          <a:xfrm>
            <a:off x="621810" y="2005847"/>
            <a:ext cx="8376630" cy="2712955"/>
          </a:xfrm>
          <a:prstGeom prst="rect">
            <a:avLst/>
          </a:prstGeom>
        </p:spPr>
      </p:pic>
    </p:spTree>
    <p:extLst>
      <p:ext uri="{BB962C8B-B14F-4D97-AF65-F5344CB8AC3E}">
        <p14:creationId xmlns:p14="http://schemas.microsoft.com/office/powerpoint/2010/main" val="162948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2" name="图片 36">
            <a:extLst>
              <a:ext uri="{FF2B5EF4-FFF2-40B4-BE49-F238E27FC236}">
                <a16:creationId xmlns:a16="http://schemas.microsoft.com/office/drawing/2014/main" id="{006D4183-3EB3-CA85-38D3-08C0C52FC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2" y="48658"/>
            <a:ext cx="11345922" cy="6266212"/>
          </a:xfrm>
          <a:prstGeom prst="rect">
            <a:avLst/>
          </a:prstGeom>
        </p:spPr>
      </p:pic>
      <p:pic>
        <p:nvPicPr>
          <p:cNvPr id="13" name="图片 37">
            <a:extLst>
              <a:ext uri="{FF2B5EF4-FFF2-40B4-BE49-F238E27FC236}">
                <a16:creationId xmlns:a16="http://schemas.microsoft.com/office/drawing/2014/main" id="{94A21DB6-8F29-CE7B-1C75-1E1383E0C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pic>
        <p:nvPicPr>
          <p:cNvPr id="14" name="Picture 13">
            <a:extLst>
              <a:ext uri="{FF2B5EF4-FFF2-40B4-BE49-F238E27FC236}">
                <a16:creationId xmlns:a16="http://schemas.microsoft.com/office/drawing/2014/main" id="{2E37F633-1441-38AB-87D4-FF97BC96C010}"/>
              </a:ext>
            </a:extLst>
          </p:cNvPr>
          <p:cNvPicPr>
            <a:picLocks noChangeAspect="1"/>
          </p:cNvPicPr>
          <p:nvPr/>
        </p:nvPicPr>
        <p:blipFill>
          <a:blip r:embed="rId6"/>
          <a:stretch>
            <a:fillRect/>
          </a:stretch>
        </p:blipFill>
        <p:spPr>
          <a:xfrm>
            <a:off x="8538152" y="2742771"/>
            <a:ext cx="4115229" cy="4115229"/>
          </a:xfrm>
          <a:prstGeom prst="rect">
            <a:avLst/>
          </a:prstGeom>
        </p:spPr>
      </p:pic>
      <p:sp>
        <p:nvSpPr>
          <p:cNvPr id="15" name="TextBox 14">
            <a:extLst>
              <a:ext uri="{FF2B5EF4-FFF2-40B4-BE49-F238E27FC236}">
                <a16:creationId xmlns:a16="http://schemas.microsoft.com/office/drawing/2014/main" id="{6C7AE2DF-7523-4792-6EEB-0B803FC348CE}"/>
              </a:ext>
            </a:extLst>
          </p:cNvPr>
          <p:cNvSpPr txBox="1"/>
          <p:nvPr/>
        </p:nvSpPr>
        <p:spPr>
          <a:xfrm>
            <a:off x="1828800" y="2638425"/>
            <a:ext cx="7400925" cy="2308324"/>
          </a:xfrm>
          <a:prstGeom prst="rect">
            <a:avLst/>
          </a:prstGeom>
          <a:noFill/>
        </p:spPr>
        <p:txBody>
          <a:bodyPr wrap="square" rtlCol="0">
            <a:spAutoFit/>
          </a:bodyPr>
          <a:lstStyle/>
          <a:p>
            <a:pPr algn="ctr"/>
            <a:r>
              <a:rPr lang="en-US" sz="4800" b="1" dirty="0" err="1"/>
              <a:t>Hoạt</a:t>
            </a:r>
            <a:r>
              <a:rPr lang="en-US" sz="4800" b="1" dirty="0"/>
              <a:t> </a:t>
            </a:r>
            <a:r>
              <a:rPr lang="en-US" sz="4800" b="1" dirty="0" err="1"/>
              <a:t>động</a:t>
            </a:r>
            <a:r>
              <a:rPr lang="en-US" sz="4800" b="1" dirty="0"/>
              <a:t> 1: </a:t>
            </a:r>
            <a:r>
              <a:rPr lang="en-US" sz="4800" b="1" dirty="0" err="1"/>
              <a:t>Mối</a:t>
            </a:r>
            <a:r>
              <a:rPr lang="en-US" sz="4800" b="1" dirty="0"/>
              <a:t> </a:t>
            </a:r>
            <a:r>
              <a:rPr lang="en-US" sz="4800" b="1" dirty="0" err="1"/>
              <a:t>liên</a:t>
            </a:r>
            <a:r>
              <a:rPr lang="en-US" sz="4800" b="1" dirty="0"/>
              <a:t> </a:t>
            </a:r>
            <a:r>
              <a:rPr lang="en-US" sz="4800" b="1" dirty="0" err="1"/>
              <a:t>hệ</a:t>
            </a:r>
            <a:r>
              <a:rPr lang="en-US" sz="4800" b="1" dirty="0"/>
              <a:t> </a:t>
            </a:r>
            <a:r>
              <a:rPr lang="en-US" sz="4800" b="1" dirty="0" err="1"/>
              <a:t>về</a:t>
            </a:r>
            <a:r>
              <a:rPr lang="en-US" sz="4800" b="1" dirty="0"/>
              <a:t> </a:t>
            </a:r>
            <a:r>
              <a:rPr lang="en-US" sz="4800" b="1" dirty="0" err="1"/>
              <a:t>thức</a:t>
            </a:r>
            <a:r>
              <a:rPr lang="en-US" sz="4800" b="1" dirty="0"/>
              <a:t> </a:t>
            </a:r>
            <a:r>
              <a:rPr lang="en-US" sz="4800" b="1" dirty="0" err="1"/>
              <a:t>ăn</a:t>
            </a:r>
            <a:r>
              <a:rPr lang="en-US" sz="4800" b="1" dirty="0"/>
              <a:t> </a:t>
            </a:r>
            <a:r>
              <a:rPr lang="en-US" sz="4800" b="1" dirty="0" err="1"/>
              <a:t>giữa</a:t>
            </a:r>
            <a:r>
              <a:rPr lang="en-US" sz="4800" b="1" dirty="0"/>
              <a:t> </a:t>
            </a:r>
            <a:r>
              <a:rPr lang="en-US" sz="4800" b="1" dirty="0" err="1"/>
              <a:t>các</a:t>
            </a:r>
            <a:r>
              <a:rPr lang="en-US" sz="4800" b="1" dirty="0"/>
              <a:t> </a:t>
            </a:r>
            <a:r>
              <a:rPr lang="en-US" sz="4800" b="1" dirty="0" err="1"/>
              <a:t>sinh</a:t>
            </a:r>
            <a:r>
              <a:rPr lang="en-US" sz="4800" b="1" dirty="0"/>
              <a:t> </a:t>
            </a:r>
            <a:r>
              <a:rPr lang="en-US" sz="4800" b="1" dirty="0" err="1"/>
              <a:t>vật</a:t>
            </a:r>
            <a:r>
              <a:rPr lang="en-US" sz="4800" b="1" dirty="0"/>
              <a:t> </a:t>
            </a:r>
            <a:r>
              <a:rPr lang="en-US" sz="4800" b="1" dirty="0" err="1"/>
              <a:t>thông</a:t>
            </a:r>
            <a:r>
              <a:rPr lang="en-US" sz="4800" b="1" dirty="0"/>
              <a:t> qua </a:t>
            </a:r>
            <a:r>
              <a:rPr lang="en-US" sz="4800" b="1" dirty="0" err="1"/>
              <a:t>chuỗi</a:t>
            </a:r>
            <a:r>
              <a:rPr lang="en-US" sz="4800" b="1" dirty="0"/>
              <a:t> </a:t>
            </a:r>
            <a:r>
              <a:rPr lang="en-US" sz="4800" b="1" dirty="0" err="1"/>
              <a:t>thức</a:t>
            </a:r>
            <a:r>
              <a:rPr lang="en-US" sz="4800" b="1" dirty="0"/>
              <a:t> </a:t>
            </a:r>
            <a:r>
              <a:rPr lang="en-US" sz="4800" b="1" dirty="0" err="1"/>
              <a:t>ăn</a:t>
            </a:r>
            <a:r>
              <a:rPr lang="en-US" sz="4800" b="1" dirty="0"/>
              <a:t>.</a:t>
            </a:r>
          </a:p>
        </p:txBody>
      </p:sp>
    </p:spTree>
    <p:extLst>
      <p:ext uri="{BB962C8B-B14F-4D97-AF65-F5344CB8AC3E}">
        <p14:creationId xmlns:p14="http://schemas.microsoft.com/office/powerpoint/2010/main" val="417578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id="{8195B5CC-C4D1-A9FD-48AF-7467F590CA42}"/>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组合 5">
            <a:extLst>
              <a:ext uri="{FF2B5EF4-FFF2-40B4-BE49-F238E27FC236}">
                <a16:creationId xmlns:a16="http://schemas.microsoft.com/office/drawing/2014/main" id="{76734977-478F-E146-987E-EA8E2B88DCE0}"/>
              </a:ext>
            </a:extLst>
          </p:cNvPr>
          <p:cNvGrpSpPr/>
          <p:nvPr/>
        </p:nvGrpSpPr>
        <p:grpSpPr>
          <a:xfrm rot="5400000">
            <a:off x="3308192" y="-2037557"/>
            <a:ext cx="6144260" cy="11147110"/>
            <a:chOff x="4982" y="-1603"/>
            <a:chExt cx="10523" cy="15161"/>
          </a:xfrm>
        </p:grpSpPr>
        <p:pic>
          <p:nvPicPr>
            <p:cNvPr id="3" name="图片 4" descr="12_0011_形状-1">
              <a:extLst>
                <a:ext uri="{FF2B5EF4-FFF2-40B4-BE49-F238E27FC236}">
                  <a16:creationId xmlns:a16="http://schemas.microsoft.com/office/drawing/2014/main" id="{60E49C17-FED8-A094-8AD5-EB715460C6B0}"/>
                </a:ext>
              </a:extLst>
            </p:cNvPr>
            <p:cNvPicPr>
              <a:picLocks noChangeAspect="1"/>
            </p:cNvPicPr>
            <p:nvPr/>
          </p:nvPicPr>
          <p:blipFill>
            <a:blip r:embed="rId2"/>
            <a:stretch>
              <a:fillRect/>
            </a:stretch>
          </p:blipFill>
          <p:spPr>
            <a:xfrm>
              <a:off x="4982" y="-1603"/>
              <a:ext cx="10523" cy="15161"/>
            </a:xfrm>
            <a:prstGeom prst="rect">
              <a:avLst/>
            </a:prstGeom>
          </p:spPr>
        </p:pic>
        <p:pic>
          <p:nvPicPr>
            <p:cNvPr id="4" name="图片 3" descr="12_0010_形状-1-拷贝">
              <a:extLst>
                <a:ext uri="{FF2B5EF4-FFF2-40B4-BE49-F238E27FC236}">
                  <a16:creationId xmlns:a16="http://schemas.microsoft.com/office/drawing/2014/main" id="{92321069-41A9-317F-E8ED-5CFC0457CF5C}"/>
                </a:ext>
              </a:extLst>
            </p:cNvPr>
            <p:cNvPicPr>
              <a:picLocks noChangeAspect="1"/>
            </p:cNvPicPr>
            <p:nvPr/>
          </p:nvPicPr>
          <p:blipFill>
            <a:blip r:embed="rId3"/>
            <a:stretch>
              <a:fillRect/>
            </a:stretch>
          </p:blipFill>
          <p:spPr>
            <a:xfrm>
              <a:off x="5346" y="-1170"/>
              <a:ext cx="9795" cy="14296"/>
            </a:xfrm>
            <a:prstGeom prst="rect">
              <a:avLst/>
            </a:prstGeom>
          </p:spPr>
        </p:pic>
      </p:grpSp>
      <p:pic>
        <p:nvPicPr>
          <p:cNvPr id="7" name="图片 16">
            <a:extLst>
              <a:ext uri="{FF2B5EF4-FFF2-40B4-BE49-F238E27FC236}">
                <a16:creationId xmlns:a16="http://schemas.microsoft.com/office/drawing/2014/main" id="{DCFF39B0-639A-30BF-A367-B441953990D7}"/>
              </a:ext>
            </a:extLst>
          </p:cNvPr>
          <p:cNvPicPr>
            <a:picLocks noChangeAspect="1"/>
          </p:cNvPicPr>
          <p:nvPr/>
        </p:nvPicPr>
        <p:blipFill rotWithShape="1">
          <a:blip r:embed="rId4">
            <a:extLst>
              <a:ext uri="{28A0092B-C50C-407E-A947-70E740481C1C}">
                <a14:useLocalDpi xmlns:a14="http://schemas.microsoft.com/office/drawing/2010/main" val="0"/>
              </a:ext>
            </a:extLst>
          </a:blip>
          <a:srcRect b="6601"/>
          <a:stretch/>
        </p:blipFill>
        <p:spPr>
          <a:xfrm flipH="1">
            <a:off x="-114808" y="4119138"/>
            <a:ext cx="2819908" cy="2738861"/>
          </a:xfrm>
          <a:prstGeom prst="rect">
            <a:avLst/>
          </a:prstGeom>
        </p:spPr>
      </p:pic>
      <p:sp>
        <p:nvSpPr>
          <p:cNvPr id="9" name="TextBox 8">
            <a:extLst>
              <a:ext uri="{FF2B5EF4-FFF2-40B4-BE49-F238E27FC236}">
                <a16:creationId xmlns:a16="http://schemas.microsoft.com/office/drawing/2014/main" id="{E50B53BE-D38D-24C2-9730-B4E70C755658}"/>
              </a:ext>
            </a:extLst>
          </p:cNvPr>
          <p:cNvSpPr txBox="1"/>
          <p:nvPr/>
        </p:nvSpPr>
        <p:spPr>
          <a:xfrm>
            <a:off x="1752599" y="1190625"/>
            <a:ext cx="9305926" cy="4524315"/>
          </a:xfrm>
          <a:prstGeom prst="rect">
            <a:avLst/>
          </a:prstGeom>
          <a:noFill/>
        </p:spPr>
        <p:txBody>
          <a:bodyPr wrap="square" rtlCol="0">
            <a:spAutoFit/>
          </a:bodyPr>
          <a:lstStyle/>
          <a:p>
            <a:pPr algn="just" rtl="0">
              <a:spcBef>
                <a:spcPts val="0"/>
              </a:spcBef>
              <a:spcAft>
                <a:spcPts val="500"/>
              </a:spcAft>
            </a:pP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Trong hình 1, hạt lúa, chuột và mèo có mối liên hệ</a:t>
            </a:r>
            <a:r>
              <a:rPr lang="en-US" sz="3600" b="1" dirty="0">
                <a:solidFill>
                  <a:srgbClr val="002060"/>
                </a:solidFill>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với nhau về thức ăn. Hạt lúa là thức ăn của chuột</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chuột là thức ăn của mèo. Để mô tả sinh vật này là thức ăn của sinh vật khác, người ta thường sử dụng mũi tên trong sơ đồ như hạt lúa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chuột; chuột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mèo. Một chuỗi thức ăn gồm nhiều loài sinh vật có mối liên hệ về thức ăn nối tiếp</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nhau.</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11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3">
            <a:extLst>
              <a:ext uri="{FF2B5EF4-FFF2-40B4-BE49-F238E27FC236}">
                <a16:creationId xmlns:a16="http://schemas.microsoft.com/office/drawing/2014/main" id="{1E2F461B-C908-9F23-6949-FD341F21B10F}"/>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522B00C-772F-9893-AD34-3C956C342B02}"/>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1. </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Quan sát từ hình 2 đến 4 và mô tả mối liên hệ về thức ăn giữa các sinh vật: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971DB7E-81DD-4866-7B0E-84DCF22B68E7}"/>
              </a:ext>
            </a:extLst>
          </p:cNvPr>
          <p:cNvPicPr>
            <a:picLocks noChangeAspect="1"/>
          </p:cNvPicPr>
          <p:nvPr/>
        </p:nvPicPr>
        <p:blipFill>
          <a:blip r:embed="rId3"/>
          <a:stretch>
            <a:fillRect/>
          </a:stretch>
        </p:blipFill>
        <p:spPr>
          <a:xfrm>
            <a:off x="1174295" y="2249941"/>
            <a:ext cx="9831161" cy="3108180"/>
          </a:xfrm>
          <a:prstGeom prst="rect">
            <a:avLst/>
          </a:prstGeom>
        </p:spPr>
      </p:pic>
    </p:spTree>
    <p:extLst>
      <p:ext uri="{BB962C8B-B14F-4D97-AF65-F5344CB8AC3E}">
        <p14:creationId xmlns:p14="http://schemas.microsoft.com/office/powerpoint/2010/main" val="2217130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509</Words>
  <Application>Microsoft Office PowerPoint</Application>
  <PresentationFormat>Widescreen</PresentationFormat>
  <Paragraphs>29</Paragraphs>
  <Slides>20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#9Slide07 HoneyCream</vt:lpstr>
      <vt:lpstr>Arial</vt:lpstr>
      <vt:lpstr>Calibri</vt:lpstr>
      <vt:lpstr>Cambria</vt:lpstr>
      <vt:lpstr>Open Sans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van duan</cp:lastModifiedBy>
  <cp:revision>23</cp:revision>
  <dcterms:created xsi:type="dcterms:W3CDTF">2024-01-31T13:20:08Z</dcterms:created>
  <dcterms:modified xsi:type="dcterms:W3CDTF">2024-04-15T14:41:05Z</dcterms:modified>
</cp:coreProperties>
</file>