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9" r:id="rId5"/>
    <p:sldId id="309" r:id="rId6"/>
    <p:sldId id="307" r:id="rId7"/>
    <p:sldId id="305" r:id="rId8"/>
    <p:sldId id="310" r:id="rId9"/>
    <p:sldId id="276" r:id="rId10"/>
    <p:sldId id="311" r:id="rId11"/>
    <p:sldId id="312" r:id="rId12"/>
    <p:sldId id="258" r:id="rId13"/>
    <p:sldId id="313" r:id="rId14"/>
    <p:sldId id="304" r:id="rId15"/>
    <p:sldId id="314" r:id="rId16"/>
    <p:sldId id="282" r:id="rId17"/>
    <p:sldId id="284" r:id="rId18"/>
    <p:sldId id="315" r:id="rId19"/>
    <p:sldId id="316" r:id="rId20"/>
    <p:sldId id="317" r:id="rId21"/>
    <p:sldId id="318" r:id="rId22"/>
    <p:sldId id="319" r:id="rId23"/>
    <p:sldId id="323" r:id="rId24"/>
    <p:sldId id="324" r:id="rId25"/>
    <p:sldId id="320" r:id="rId26"/>
    <p:sldId id="321" r:id="rId27"/>
    <p:sldId id="290" r:id="rId28"/>
    <p:sldId id="322"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9" d="100"/>
          <a:sy n="49" d="100"/>
        </p:scale>
        <p:origin x="61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743273277"/>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30284448"/>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83065855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6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4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1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23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1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20511513"/>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0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19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4/27/2024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15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120455513"/>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227294555"/>
      </p:ext>
    </p:extLst>
  </p:cSld>
  <p:clrMapOvr>
    <a:masterClrMapping/>
  </p:clrMapOvr>
  <p:transition spd="slow" advTm="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181488082"/>
      </p:ext>
    </p:extLst>
  </p:cSld>
  <p:clrMapOvr>
    <a:masterClrMapping/>
  </p:clrMapOvr>
  <p:transition spd="slow"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75048002"/>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96952455"/>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99453888"/>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5377974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42579592"/>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48547306"/>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55441989"/>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370506789"/>
      </p:ext>
    </p:extLst>
  </p:cSld>
  <p:clrMapOvr>
    <a:masterClrMapping/>
  </p:clrMapOvr>
  <p:transition spd="slow" advTm="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01011876"/>
      </p:ext>
    </p:extLst>
  </p:cSld>
  <p:clrMapOvr>
    <a:masterClrMapping/>
  </p:clrMapOvr>
  <p:transition spd="slow" advTm="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23246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008297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38488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400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51670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79477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1567933"/>
      </p:ext>
    </p:extLst>
  </p:cSld>
  <p:clrMapOvr>
    <a:masterClrMapping/>
  </p:clrMapOvr>
  <p:transition spd="slow" advTm="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6120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111212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88613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248429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4/27/2024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8089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3338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1130322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9863311"/>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960870313"/>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909455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4/27/2024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91691027"/>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0ED17BB-5D1D-88CB-F6DA-5890BFEB72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9436" y="255898"/>
            <a:ext cx="1312879" cy="1312879"/>
          </a:xfrm>
          <a:prstGeom prst="rect">
            <a:avLst/>
          </a:prstGeom>
        </p:spPr>
      </p:pic>
    </p:spTree>
    <p:extLst>
      <p:ext uri="{BB962C8B-B14F-4D97-AF65-F5344CB8AC3E}">
        <p14:creationId xmlns:p14="http://schemas.microsoft.com/office/powerpoint/2010/main" val="451907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40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95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0.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5.png"/><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7.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52.pn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8.svg"/><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svg"/><Relationship Id="rId7"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3.png"/><Relationship Id="rId3" Type="http://schemas.openxmlformats.org/officeDocument/2006/relationships/image" Target="../media/image18.svg"/><Relationship Id="rId7" Type="http://schemas.openxmlformats.org/officeDocument/2006/relationships/image" Target="../media/image31.png"/><Relationship Id="rId12"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61.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image" Target="../media/image59.png"/><Relationship Id="rId9" Type="http://schemas.openxmlformats.org/officeDocument/2006/relationships/image" Target="../media/image60.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07610" y="527784"/>
            <a:ext cx="10038387" cy="2309420"/>
            <a:chOff x="947123" y="208077"/>
            <a:chExt cx="10038387"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947123" y="344548"/>
              <a:ext cx="9776927" cy="1938992"/>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Kể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Thành </a:t>
              </a:r>
              <a:r>
                <a:rPr lang="en-US" sz="4000" b="1" dirty="0" err="1">
                  <a:solidFill>
                    <a:srgbClr val="C00000"/>
                  </a:solidFill>
                  <a:latin typeface="Arial" panose="020B0604020202020204" pitchFamily="34" charset="0"/>
                  <a:cs typeface="Arial" panose="020B0604020202020204" pitchFamily="34" charset="0"/>
                </a:rPr>
                <a:t>phồ</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Hồ</a:t>
              </a:r>
              <a:r>
                <a:rPr lang="en-US" sz="4000" b="1" dirty="0">
                  <a:solidFill>
                    <a:srgbClr val="C00000"/>
                  </a:solidFill>
                  <a:latin typeface="Arial" panose="020B0604020202020204" pitchFamily="34" charset="0"/>
                  <a:cs typeface="Arial" panose="020B0604020202020204" pitchFamily="34" charset="0"/>
                </a:rPr>
                <a:t> Chí Minh. </a:t>
              </a:r>
              <a:r>
                <a:rPr lang="en-US" sz="4000" b="1" dirty="0" err="1">
                  <a:solidFill>
                    <a:srgbClr val="C00000"/>
                  </a:solidFill>
                  <a:latin typeface="Arial" panose="020B0604020202020204" pitchFamily="34" charset="0"/>
                  <a:cs typeface="Arial" panose="020B0604020202020204" pitchFamily="34" charset="0"/>
                </a:rPr>
                <a:t>Nêu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hiểu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đó</a:t>
              </a:r>
              <a:r>
                <a:rPr lang="en-US" sz="4000" b="1" dirty="0">
                  <a:solidFill>
                    <a:srgbClr val="C00000"/>
                  </a:solidFill>
                  <a:latin typeface="Arial" panose="020B0604020202020204" pitchFamily="34" charset="0"/>
                  <a:cs typeface="Arial" panose="020B0604020202020204" pitchFamily="34" charset="0"/>
                </a:rPr>
                <a:t>.</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68916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427048" cy="4278094"/>
          </a:xfrm>
          <a:prstGeom prst="rect">
            <a:avLst/>
          </a:prstGeom>
          <a:noFill/>
        </p:spPr>
        <p:txBody>
          <a:bodyPr wrap="square" rtlCol="0">
            <a:spAutoFit/>
          </a:bodyPr>
          <a:lstStyle/>
          <a:p>
            <a:pPr lvl="0" algn="just">
              <a:defRPr/>
            </a:pPr>
            <a:r>
              <a:rPr lang="vi-VN" sz="4000" dirty="0">
                <a:solidFill>
                  <a:srgbClr val="002060"/>
                </a:solidFill>
                <a:latin typeface="Cambria" panose="02040503050406030204" pitchFamily="18" charset="0"/>
                <a:ea typeface="Cambria" panose="02040503050406030204" pitchFamily="18" charset="0"/>
              </a:rPr>
              <a:t>Thành phố này trước đây có nhiều tên gọi khác nhau như: Sài Gòn, Sài Gòn - Chợ Lớn, Sài Gòn - Gia Định;</a:t>
            </a:r>
            <a:endParaRPr lang="en-US" sz="4000" dirty="0">
              <a:solidFill>
                <a:srgbClr val="002060"/>
              </a:solidFill>
              <a:latin typeface="Cambria" panose="02040503050406030204" pitchFamily="18" charset="0"/>
              <a:ea typeface="Cambria" panose="02040503050406030204" pitchFamily="18" charset="0"/>
            </a:endParaRPr>
          </a:p>
          <a:p>
            <a:pPr lvl="0" algn="just">
              <a:defRPr/>
            </a:pPr>
            <a:r>
              <a:rPr lang="vi-VN" sz="3600" dirty="0">
                <a:solidFill>
                  <a:srgbClr val="002060"/>
                </a:solidFill>
                <a:latin typeface="Cambria" panose="02040503050406030204" pitchFamily="18" charset="0"/>
                <a:ea typeface="Cambria" panose="02040503050406030204" pitchFamily="18" charset="0"/>
              </a:rPr>
              <a:t>Từ năm 1976 được đổi tên là Thành phố Hồ Chí Minh.</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32288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phố này trước đây có nhiều tên gọi khác nhau như: Sài Gòn, Sài Gòn - Chợ Lớn, Sài Gòn - Gia Định;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7494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a:t>
            </a:r>
          </a:p>
        </p:txBody>
      </p:sp>
      <p:pic>
        <p:nvPicPr>
          <p:cNvPr id="88" name="Graphic 8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9760" y="611676"/>
            <a:ext cx="571500" cy="571500"/>
          </a:xfrm>
          <a:prstGeom prst="rect">
            <a:avLst/>
          </a:prstGeom>
        </p:spPr>
      </p:pic>
      <p:grpSp>
        <p:nvGrpSpPr>
          <p:cNvPr id="34" name="Group 33"/>
          <p:cNvGrpSpPr/>
          <p:nvPr/>
        </p:nvGrpSpPr>
        <p:grpSpPr>
          <a:xfrm>
            <a:off x="4568178" y="2111666"/>
            <a:ext cx="6547497" cy="1986374"/>
            <a:chOff x="875100" y="1625381"/>
            <a:chExt cx="6583013" cy="1986374"/>
          </a:xfrm>
        </p:grpSpPr>
        <p:sp>
          <p:nvSpPr>
            <p:cNvPr id="89" name="Rectangle 88"/>
            <p:cNvSpPr/>
            <p:nvPr/>
          </p:nvSpPr>
          <p:spPr>
            <a:xfrm>
              <a:off x="904915" y="1625381"/>
              <a:ext cx="641032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p>
          </p:txBody>
        </p:sp>
        <p:sp>
          <p:nvSpPr>
            <p:cNvPr id="90" name="Rectangle 89"/>
            <p:cNvSpPr/>
            <p:nvPr/>
          </p:nvSpPr>
          <p:spPr>
            <a:xfrm>
              <a:off x="875100" y="1672763"/>
              <a:ext cx="658301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Cambria" panose="02040503050406030204" pitchFamily="18" charset="0"/>
                <a:ea typeface="Cambria" panose="02040503050406030204" pitchFamily="18" charset="0"/>
              </a:rPr>
              <a:t>Đ</a:t>
            </a:r>
            <a:r>
              <a:rPr lang="vi-VN" sz="3200" b="1" dirty="0">
                <a:solidFill>
                  <a:prstClr val="white"/>
                </a:solidFill>
                <a:latin typeface="Cambria" panose="02040503050406030204" pitchFamily="18" charset="0"/>
                <a:ea typeface="Cambria" panose="02040503050406030204" pitchFamily="18" charset="0"/>
              </a:rPr>
              <a:t>ọc thông tin, quan sát hình 3, 4 SKG thảo luận và nêu được một số sự kiện lịch sử tiêu biểu với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5F5FD7F-3DB7-6F2A-65BD-226A196FBE86}"/>
              </a:ext>
            </a:extLst>
          </p:cNvPr>
          <p:cNvPicPr>
            <a:picLocks noChangeAspect="1"/>
          </p:cNvPicPr>
          <p:nvPr/>
        </p:nvPicPr>
        <p:blipFill>
          <a:blip r:embed="rId5"/>
          <a:stretch>
            <a:fillRect/>
          </a:stretch>
        </p:blipFill>
        <p:spPr>
          <a:xfrm>
            <a:off x="195262" y="2295524"/>
            <a:ext cx="6726322" cy="3876676"/>
          </a:xfrm>
          <a:prstGeom prst="rect">
            <a:avLst/>
          </a:prstGeom>
        </p:spPr>
      </p:pic>
      <p:pic>
        <p:nvPicPr>
          <p:cNvPr id="12" name="Picture 11">
            <a:extLst>
              <a:ext uri="{FF2B5EF4-FFF2-40B4-BE49-F238E27FC236}">
                <a16:creationId xmlns:a16="http://schemas.microsoft.com/office/drawing/2014/main" id="{2C71F4C6-9B7F-0DEB-6619-6023AFC7205A}"/>
              </a:ext>
            </a:extLst>
          </p:cNvPr>
          <p:cNvPicPr>
            <a:picLocks noChangeAspect="1"/>
          </p:cNvPicPr>
          <p:nvPr/>
        </p:nvPicPr>
        <p:blipFill>
          <a:blip r:embed="rId6"/>
          <a:stretch>
            <a:fillRect/>
          </a:stretch>
        </p:blipFill>
        <p:spPr>
          <a:xfrm>
            <a:off x="7186612" y="2271712"/>
            <a:ext cx="4357688" cy="3896126"/>
          </a:xfrm>
          <a:prstGeom prst="rect">
            <a:avLst/>
          </a:prstGeom>
        </p:spPr>
      </p:pic>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0AC77CA7-571C-4F04-16CE-8CF75FBFA4FF}"/>
              </a:ext>
            </a:extLst>
          </p:cNvPr>
          <p:cNvPicPr>
            <a:picLocks noChangeAspect="1"/>
          </p:cNvPicPr>
          <p:nvPr/>
        </p:nvPicPr>
        <p:blipFill>
          <a:blip r:embed="rId5"/>
          <a:stretch>
            <a:fillRect/>
          </a:stretch>
        </p:blipFill>
        <p:spPr>
          <a:xfrm>
            <a:off x="109537" y="1876424"/>
            <a:ext cx="5619041" cy="3238501"/>
          </a:xfrm>
          <a:prstGeom prst="rect">
            <a:avLst/>
          </a:prstGeom>
        </p:spPr>
      </p:pic>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5/6/1911, Nguyễn Tất Thành với tên gọi là Văn Ba đã rời Bến Nhà Rồng, ra đi tìm đường cứu nước.</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623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1938992"/>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Tháng 8/1945, nhân dân Sài Gòn - Chợ Lớn giành được chính quyền.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510F18-B5B3-9325-BC68-F02CBCE7CC22}"/>
              </a:ext>
            </a:extLst>
          </p:cNvPr>
          <p:cNvPicPr>
            <a:picLocks noChangeAspect="1"/>
          </p:cNvPicPr>
          <p:nvPr/>
        </p:nvPicPr>
        <p:blipFill>
          <a:blip r:embed="rId5"/>
          <a:stretch>
            <a:fillRect/>
          </a:stretch>
        </p:blipFill>
        <p:spPr>
          <a:xfrm>
            <a:off x="371475" y="2052637"/>
            <a:ext cx="4943888" cy="3043238"/>
          </a:xfrm>
          <a:prstGeom prst="rect">
            <a:avLst/>
          </a:prstGeom>
        </p:spPr>
      </p:pic>
    </p:spTree>
    <p:custDataLst>
      <p:tags r:id="rId1"/>
    </p:custDataLst>
    <p:extLst>
      <p:ext uri="{BB962C8B-B14F-4D97-AF65-F5344CB8AC3E}">
        <p14:creationId xmlns:p14="http://schemas.microsoft.com/office/powerpoint/2010/main" val="326920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248275" y="1143000"/>
            <a:ext cx="6819899" cy="485775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5429250" y="1228725"/>
            <a:ext cx="6534150" cy="3970318"/>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Ngày 30/4/1975, Lữ đoàn xe tăng 2030 tiến về Dinh Độc Lập. Xe tăng 390 tiến bào 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4A3EDD6-9718-A592-D897-04719900137D}"/>
              </a:ext>
            </a:extLst>
          </p:cNvPr>
          <p:cNvPicPr>
            <a:picLocks noChangeAspect="1"/>
          </p:cNvPicPr>
          <p:nvPr/>
        </p:nvPicPr>
        <p:blipFill>
          <a:blip r:embed="rId5"/>
          <a:stretch>
            <a:fillRect/>
          </a:stretch>
        </p:blipFill>
        <p:spPr>
          <a:xfrm>
            <a:off x="242887" y="1452562"/>
            <a:ext cx="4795838" cy="4287868"/>
          </a:xfrm>
          <a:prstGeom prst="rect">
            <a:avLst/>
          </a:prstGeom>
        </p:spPr>
      </p:pic>
    </p:spTree>
    <p:custDataLst>
      <p:tags r:id="rId1"/>
    </p:custDataLst>
    <p:extLst>
      <p:ext uri="{BB962C8B-B14F-4D97-AF65-F5344CB8AC3E}">
        <p14:creationId xmlns:p14="http://schemas.microsoft.com/office/powerpoint/2010/main" val="395676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54125" y="527784"/>
            <a:ext cx="9991872" cy="2309420"/>
            <a:chOff x="993638" y="208077"/>
            <a:chExt cx="9991872"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1013798" y="544573"/>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FF0000"/>
                  </a:solidFill>
                  <a:effectLst/>
                  <a:latin typeface="Cambria" panose="02040503050406030204" pitchFamily="18" charset="0"/>
                  <a:ea typeface="Cambria" panose="02040503050406030204" pitchFamily="18" charset="0"/>
                </a:rPr>
                <a:t> Kể lại một câu chuyện lịch sử được giới thiệu trong bài học.</a:t>
              </a:r>
              <a:endPar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6504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BFE24-EEE5-A27A-4C37-6F55B5924DA2}"/>
              </a:ext>
            </a:extLst>
          </p:cNvPr>
          <p:cNvPicPr>
            <a:picLocks noChangeAspect="1"/>
          </p:cNvPicPr>
          <p:nvPr/>
        </p:nvPicPr>
        <p:blipFill>
          <a:blip r:embed="rId2"/>
          <a:stretch>
            <a:fillRect/>
          </a:stretch>
        </p:blipFill>
        <p:spPr>
          <a:xfrm>
            <a:off x="371475" y="590550"/>
            <a:ext cx="5867400" cy="5810250"/>
          </a:xfrm>
          <a:prstGeom prst="rect">
            <a:avLst/>
          </a:prstGeom>
        </p:spPr>
      </p:pic>
      <p:pic>
        <p:nvPicPr>
          <p:cNvPr id="5" name="Picture 4">
            <a:extLst>
              <a:ext uri="{FF2B5EF4-FFF2-40B4-BE49-F238E27FC236}">
                <a16:creationId xmlns:a16="http://schemas.microsoft.com/office/drawing/2014/main" id="{5C5C3624-4447-B1C7-96C5-B43D764F7595}"/>
              </a:ext>
            </a:extLst>
          </p:cNvPr>
          <p:cNvPicPr>
            <a:picLocks noChangeAspect="1"/>
          </p:cNvPicPr>
          <p:nvPr/>
        </p:nvPicPr>
        <p:blipFill>
          <a:blip r:embed="rId3"/>
          <a:stretch>
            <a:fillRect/>
          </a:stretch>
        </p:blipFill>
        <p:spPr>
          <a:xfrm>
            <a:off x="6357937" y="1233487"/>
            <a:ext cx="5648325" cy="3495675"/>
          </a:xfrm>
          <a:prstGeom prst="rect">
            <a:avLst/>
          </a:prstGeom>
        </p:spPr>
      </p:pic>
    </p:spTree>
    <p:extLst>
      <p:ext uri="{BB962C8B-B14F-4D97-AF65-F5344CB8AC3E}">
        <p14:creationId xmlns:p14="http://schemas.microsoft.com/office/powerpoint/2010/main" val="7415857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ành phố Hồ Chí Minh nhìn từ Flycam">
            <a:hlinkClick r:id="" action="ppaction://media"/>
            <a:extLst>
              <a:ext uri="{FF2B5EF4-FFF2-40B4-BE49-F238E27FC236}">
                <a16:creationId xmlns:a16="http://schemas.microsoft.com/office/drawing/2014/main" id="{DF4AB495-C21C-81D2-3A78-58D4DD974F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283928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mbria" panose="02040503050406030204" pitchFamily="18" charset="0"/>
                <a:ea typeface="Cambria" panose="02040503050406030204" pitchFamily="18" charset="0"/>
              </a:rPr>
              <a:t>Hãy vẽ trục thời gian thể hiện một số sự kiện lịch sử tiêu biểu ở Sài Gòn - Thành phố Hồ Chí Minh được giới thiệu trong bài học.</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74CF6BE8-0A71-3E1E-A448-F1A394D0EA58}"/>
              </a:ext>
            </a:extLst>
          </p:cNvPr>
          <p:cNvPicPr>
            <a:picLocks noChangeAspect="1"/>
          </p:cNvPicPr>
          <p:nvPr/>
        </p:nvPicPr>
        <p:blipFill>
          <a:blip r:embed="rId5"/>
          <a:stretch>
            <a:fillRect/>
          </a:stretch>
        </p:blipFill>
        <p:spPr>
          <a:xfrm>
            <a:off x="1071562" y="2109787"/>
            <a:ext cx="10439166" cy="3843338"/>
          </a:xfrm>
          <a:prstGeom prst="rect">
            <a:avLst/>
          </a:prstGeom>
        </p:spPr>
      </p:pic>
    </p:spTree>
    <p:custDataLst>
      <p:tags r:id="rId1"/>
    </p:custDataLst>
    <p:extLst>
      <p:ext uri="{BB962C8B-B14F-4D97-AF65-F5344CB8AC3E}">
        <p14:creationId xmlns:p14="http://schemas.microsoft.com/office/powerpoint/2010/main" val="32657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Rounded Rectangle 10">
            <a:extLst>
              <a:ext uri="{FF2B5EF4-FFF2-40B4-BE49-F238E27FC236}">
                <a16:creationId xmlns:a16="http://schemas.microsoft.com/office/drawing/2014/main" id="{9BA47D7D-E250-70A2-E883-28ED4C17D605}"/>
              </a:ext>
            </a:extLst>
          </p:cNvPr>
          <p:cNvSpPr/>
          <p:nvPr/>
        </p:nvSpPr>
        <p:spPr>
          <a:xfrm>
            <a:off x="1254125" y="527784"/>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974" y="2169512"/>
            <a:ext cx="2713521" cy="4302869"/>
          </a:xfrm>
          <a:prstGeom prst="rect">
            <a:avLst/>
          </a:prstGeom>
        </p:spPr>
      </p:pic>
      <p:pic>
        <p:nvPicPr>
          <p:cNvPr id="6" name="Graphic 5">
            <a:extLst>
              <a:ext uri="{FF2B5EF4-FFF2-40B4-BE49-F238E27FC236}">
                <a16:creationId xmlns:a16="http://schemas.microsoft.com/office/drawing/2014/main" id="{A1F77722-CEAE-9DA7-2A5A-BB8EC65C96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897732" y="2222009"/>
            <a:ext cx="3345561" cy="4244893"/>
          </a:xfrm>
          <a:prstGeom prst="rect">
            <a:avLst/>
          </a:prstGeom>
        </p:spPr>
      </p:pic>
      <p:pic>
        <p:nvPicPr>
          <p:cNvPr id="10" name="Picture 9">
            <a:extLst>
              <a:ext uri="{FF2B5EF4-FFF2-40B4-BE49-F238E27FC236}">
                <a16:creationId xmlns:a16="http://schemas.microsoft.com/office/drawing/2014/main" id="{E9B15C26-CDED-0B1F-6DCA-1C5E5FFC486F}"/>
              </a:ext>
            </a:extLst>
          </p:cNvPr>
          <p:cNvPicPr>
            <a:picLocks noChangeAspect="1"/>
          </p:cNvPicPr>
          <p:nvPr/>
        </p:nvPicPr>
        <p:blipFill>
          <a:blip r:embed="rId9"/>
          <a:stretch>
            <a:fillRect/>
          </a:stretch>
        </p:blipFill>
        <p:spPr>
          <a:xfrm>
            <a:off x="1368509" y="957770"/>
            <a:ext cx="9778832" cy="1475360"/>
          </a:xfrm>
          <a:prstGeom prst="rect">
            <a:avLst/>
          </a:prstGeom>
        </p:spPr>
      </p:pic>
    </p:spTree>
    <p:extLst>
      <p:ext uri="{BB962C8B-B14F-4D97-AF65-F5344CB8AC3E}">
        <p14:creationId xmlns:p14="http://schemas.microsoft.com/office/powerpoint/2010/main" val="369576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92375" y="832525"/>
            <a:ext cx="5322888" cy="3785652"/>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cs typeface="DungGeunMo" panose="020B0500000000000000" pitchFamily="34" charset="-127"/>
              </a:rPr>
              <a:t>Luật chơi: </a:t>
            </a:r>
            <a:r>
              <a:rPr lang="vi-VN" sz="3000" dirty="0">
                <a:solidFill>
                  <a:srgbClr val="002060"/>
                </a:solidFill>
                <a:latin typeface="Cambria" panose="02040503050406030204" pitchFamily="18" charset="0"/>
                <a:ea typeface="Cambria" panose="02040503050406030204" pitchFamily="18" charset="0"/>
                <a:cs typeface="DungGeunMo" panose="020B0500000000000000" pitchFamily="34" charset="-127"/>
              </a:rPr>
              <a:t>chơi theo tổ, mỗi tổ cử 5 bạn tham gia theo lần lượt. Trong thời gian 1 phút mỗi tổ tìm trên tập ảnh nhận biết những hình ảnh nào thuộc thành phố Hồ Chí Minh gắn lên bảng. Tổ nào tìm đúng và nhanh nhất là thắng cuộc.</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par>
                                <p:cTn id="33" presetID="22" presetClass="entr" presetSubtype="4"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par>
                                <p:cTn id="36" presetID="2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down)">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A0E5B34A-1C39-37F5-03F0-C9B63EEFB3CC}"/>
              </a:ext>
            </a:extLst>
          </p:cNvPr>
          <p:cNvPicPr>
            <a:picLocks noChangeAspect="1"/>
          </p:cNvPicPr>
          <p:nvPr/>
        </p:nvPicPr>
        <p:blipFill>
          <a:blip r:embed="rId4"/>
          <a:stretch>
            <a:fillRect/>
          </a:stretch>
        </p:blipFill>
        <p:spPr>
          <a:xfrm>
            <a:off x="323851" y="214602"/>
            <a:ext cx="3433270" cy="2576224"/>
          </a:xfrm>
          <a:prstGeom prst="rect">
            <a:avLst/>
          </a:prstGeom>
        </p:spPr>
      </p:pic>
      <p:pic>
        <p:nvPicPr>
          <p:cNvPr id="8" name="Picture 7">
            <a:extLst>
              <a:ext uri="{FF2B5EF4-FFF2-40B4-BE49-F238E27FC236}">
                <a16:creationId xmlns:a16="http://schemas.microsoft.com/office/drawing/2014/main" id="{348F3EDA-F01E-54D8-43B9-0D41FC5FD387}"/>
              </a:ext>
            </a:extLst>
          </p:cNvPr>
          <p:cNvPicPr>
            <a:picLocks noChangeAspect="1"/>
          </p:cNvPicPr>
          <p:nvPr/>
        </p:nvPicPr>
        <p:blipFill>
          <a:blip r:embed="rId5"/>
          <a:stretch>
            <a:fillRect/>
          </a:stretch>
        </p:blipFill>
        <p:spPr>
          <a:xfrm>
            <a:off x="4067175" y="269938"/>
            <a:ext cx="3962400" cy="2516124"/>
          </a:xfrm>
          <a:prstGeom prst="rect">
            <a:avLst/>
          </a:prstGeom>
        </p:spPr>
      </p:pic>
      <p:pic>
        <p:nvPicPr>
          <p:cNvPr id="11" name="Picture 10">
            <a:extLst>
              <a:ext uri="{FF2B5EF4-FFF2-40B4-BE49-F238E27FC236}">
                <a16:creationId xmlns:a16="http://schemas.microsoft.com/office/drawing/2014/main" id="{1272ECE6-8DE7-232B-28B2-94E75578CE44}"/>
              </a:ext>
            </a:extLst>
          </p:cNvPr>
          <p:cNvPicPr>
            <a:picLocks noChangeAspect="1"/>
          </p:cNvPicPr>
          <p:nvPr/>
        </p:nvPicPr>
        <p:blipFill>
          <a:blip r:embed="rId6"/>
          <a:stretch>
            <a:fillRect/>
          </a:stretch>
        </p:blipFill>
        <p:spPr>
          <a:xfrm>
            <a:off x="8237459" y="266699"/>
            <a:ext cx="3721540" cy="2552701"/>
          </a:xfrm>
          <a:prstGeom prst="rect">
            <a:avLst/>
          </a:prstGeom>
        </p:spPr>
      </p:pic>
      <p:pic>
        <p:nvPicPr>
          <p:cNvPr id="12" name="Picture 11">
            <a:extLst>
              <a:ext uri="{FF2B5EF4-FFF2-40B4-BE49-F238E27FC236}">
                <a16:creationId xmlns:a16="http://schemas.microsoft.com/office/drawing/2014/main" id="{410BF47E-927E-73D2-5704-5A665512F28B}"/>
              </a:ext>
            </a:extLst>
          </p:cNvPr>
          <p:cNvPicPr>
            <a:picLocks noChangeAspect="1"/>
          </p:cNvPicPr>
          <p:nvPr/>
        </p:nvPicPr>
        <p:blipFill>
          <a:blip r:embed="rId7"/>
          <a:stretch>
            <a:fillRect/>
          </a:stretch>
        </p:blipFill>
        <p:spPr>
          <a:xfrm>
            <a:off x="238125" y="3351162"/>
            <a:ext cx="3670557" cy="2487663"/>
          </a:xfrm>
          <a:prstGeom prst="rect">
            <a:avLst/>
          </a:prstGeom>
        </p:spPr>
      </p:pic>
      <p:pic>
        <p:nvPicPr>
          <p:cNvPr id="13" name="Picture 12">
            <a:extLst>
              <a:ext uri="{FF2B5EF4-FFF2-40B4-BE49-F238E27FC236}">
                <a16:creationId xmlns:a16="http://schemas.microsoft.com/office/drawing/2014/main" id="{85A41285-257C-0F65-342E-25DFCACAB37D}"/>
              </a:ext>
            </a:extLst>
          </p:cNvPr>
          <p:cNvPicPr>
            <a:picLocks noChangeAspect="1"/>
          </p:cNvPicPr>
          <p:nvPr/>
        </p:nvPicPr>
        <p:blipFill>
          <a:blip r:embed="rId8"/>
          <a:stretch>
            <a:fillRect/>
          </a:stretch>
        </p:blipFill>
        <p:spPr>
          <a:xfrm>
            <a:off x="4190999" y="3355730"/>
            <a:ext cx="3800476" cy="2542310"/>
          </a:xfrm>
          <a:prstGeom prst="rect">
            <a:avLst/>
          </a:prstGeom>
        </p:spPr>
      </p:pic>
      <p:pic>
        <p:nvPicPr>
          <p:cNvPr id="14" name="Picture 13">
            <a:extLst>
              <a:ext uri="{FF2B5EF4-FFF2-40B4-BE49-F238E27FC236}">
                <a16:creationId xmlns:a16="http://schemas.microsoft.com/office/drawing/2014/main" id="{8373C75B-C459-0A52-7D69-97B01BCE4455}"/>
              </a:ext>
            </a:extLst>
          </p:cNvPr>
          <p:cNvPicPr>
            <a:picLocks noChangeAspect="1"/>
          </p:cNvPicPr>
          <p:nvPr/>
        </p:nvPicPr>
        <p:blipFill>
          <a:blip r:embed="rId9"/>
          <a:stretch>
            <a:fillRect/>
          </a:stretch>
        </p:blipFill>
        <p:spPr>
          <a:xfrm>
            <a:off x="8201025" y="3381375"/>
            <a:ext cx="3829049" cy="2552699"/>
          </a:xfrm>
          <a:prstGeom prst="rect">
            <a:avLst/>
          </a:prstGeom>
        </p:spPr>
      </p:pic>
    </p:spTree>
    <p:extLst>
      <p:ext uri="{BB962C8B-B14F-4D97-AF65-F5344CB8AC3E}">
        <p14:creationId xmlns:p14="http://schemas.microsoft.com/office/powerpoint/2010/main" val="260386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9">
            <a:extLst>
              <a:ext uri="{BEBA8EAE-BF5A-486C-A8C5-ECC9F3942E4B}">
                <a14:imgProps xmlns:a14="http://schemas.microsoft.com/office/drawing/2010/main">
                  <a14:imgLayer r:embed="rId10">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Chia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sẻ</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mang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Bác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1CC986F6-ED0A-877B-F28A-D0D779B61929}"/>
              </a:ext>
            </a:extLst>
          </p:cNvPr>
          <p:cNvPicPr>
            <a:picLocks noChangeAspect="1"/>
          </p:cNvPicPr>
          <p:nvPr/>
        </p:nvPicPr>
        <p:blipFill>
          <a:blip r:embed="rId5"/>
          <a:stretch>
            <a:fillRect/>
          </a:stretch>
        </p:blipFill>
        <p:spPr>
          <a:xfrm>
            <a:off x="0" y="225138"/>
            <a:ext cx="3054361" cy="749873"/>
          </a:xfrm>
          <a:prstGeom prst="rect">
            <a:avLst/>
          </a:prstGeom>
        </p:spPr>
      </p:pic>
      <p:pic>
        <p:nvPicPr>
          <p:cNvPr id="5" name="Picture 4">
            <a:extLst>
              <a:ext uri="{FF2B5EF4-FFF2-40B4-BE49-F238E27FC236}">
                <a16:creationId xmlns:a16="http://schemas.microsoft.com/office/drawing/2014/main" id="{D02E1744-4C50-AC30-77B3-04B5875F893D}"/>
              </a:ext>
            </a:extLst>
          </p:cNvPr>
          <p:cNvPicPr>
            <a:picLocks noChangeAspect="1"/>
          </p:cNvPicPr>
          <p:nvPr/>
        </p:nvPicPr>
        <p:blipFill>
          <a:blip r:embed="rId6"/>
          <a:stretch>
            <a:fillRect/>
          </a:stretch>
        </p:blipFill>
        <p:spPr>
          <a:xfrm>
            <a:off x="990157" y="1490704"/>
            <a:ext cx="10211685" cy="3438442"/>
          </a:xfrm>
          <a:prstGeom prst="rect">
            <a:avLst/>
          </a:prstGeom>
        </p:spPr>
      </p:pic>
      <p:pic>
        <p:nvPicPr>
          <p:cNvPr id="7" name="Picture 6">
            <a:extLst>
              <a:ext uri="{FF2B5EF4-FFF2-40B4-BE49-F238E27FC236}">
                <a16:creationId xmlns:a16="http://schemas.microsoft.com/office/drawing/2014/main" id="{CB0ACA7D-B991-8C1A-C7AF-AE642A88AD57}"/>
              </a:ext>
            </a:extLst>
          </p:cNvPr>
          <p:cNvPicPr>
            <a:picLocks noChangeAspect="1"/>
          </p:cNvPicPr>
          <p:nvPr/>
        </p:nvPicPr>
        <p:blipFill>
          <a:blip r:embed="rId7"/>
          <a:stretch>
            <a:fillRect/>
          </a:stretch>
        </p:blipFill>
        <p:spPr>
          <a:xfrm>
            <a:off x="5063418" y="884651"/>
            <a:ext cx="1646063" cy="707197"/>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47" presetClass="entr" presetSubtype="0" fill="hold" nodeType="withEffect">
                                  <p:stCondLst>
                                    <p:cond delay="5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5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nodeType="withEffect">
                                  <p:stCondLst>
                                    <p:cond delay="6500"/>
                                  </p:stCondLst>
                                  <p:childTnLst>
                                    <p:animEffect transition="out" filter="fade">
                                      <p:cBhvr>
                                        <p:cTn id="24" dur="500" tmFilter="0, 0; .2, .5; .8, .5; 1, 0"/>
                                        <p:tgtEl>
                                          <p:spTgt spid="37"/>
                                        </p:tgtEl>
                                      </p:cBhvr>
                                    </p:animEffect>
                                    <p:animScale>
                                      <p:cBhvr>
                                        <p:cTn id="25" dur="250" autoRev="1" fill="hold"/>
                                        <p:tgtEl>
                                          <p:spTgt spid="37"/>
                                        </p:tgtEl>
                                      </p:cBhvr>
                                      <p:by x="105000" y="105000"/>
                                    </p:animScale>
                                  </p:childTnLst>
                                </p:cTn>
                              </p:par>
                              <p:par>
                                <p:cTn id="26" presetID="26" presetClass="emph" presetSubtype="0" repeatCount="indefinite" fill="hold" nodeType="withEffect">
                                  <p:stCondLst>
                                    <p:cond delay="6500"/>
                                  </p:stCondLst>
                                  <p:childTnLst>
                                    <p:animEffect transition="out" filter="fade">
                                      <p:cBhvr>
                                        <p:cTn id="27" dur="500" tmFilter="0, 0; .2, .5; .8, .5; 1, 0"/>
                                        <p:tgtEl>
                                          <p:spTgt spid="50"/>
                                        </p:tgtEl>
                                      </p:cBhvr>
                                    </p:animEffect>
                                    <p:animScale>
                                      <p:cBhvr>
                                        <p:cTn id="28" dur="250" autoRev="1" fill="hold"/>
                                        <p:tgtEl>
                                          <p:spTgt spid="5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09B7FB78-AE78-D559-83B8-D1BF7A0B5F2F}"/>
              </a:ext>
            </a:extLst>
          </p:cNvPr>
          <p:cNvPicPr>
            <a:picLocks noChangeAspect="1"/>
          </p:cNvPicPr>
          <p:nvPr/>
        </p:nvPicPr>
        <p:blipFill>
          <a:blip r:embed="rId4"/>
          <a:stretch>
            <a:fillRect/>
          </a:stretch>
        </p:blipFill>
        <p:spPr>
          <a:xfrm>
            <a:off x="1947732" y="708973"/>
            <a:ext cx="7401185" cy="1572904"/>
          </a:xfrm>
          <a:prstGeom prst="rect">
            <a:avLst/>
          </a:prstGeom>
        </p:spPr>
      </p:pic>
    </p:spTree>
    <p:extLst>
      <p:ext uri="{BB962C8B-B14F-4D97-AF65-F5344CB8AC3E}">
        <p14:creationId xmlns:p14="http://schemas.microsoft.com/office/powerpoint/2010/main" val="301044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1: </a:t>
            </a:r>
            <a:r>
              <a:rPr lang="en-US" sz="4000" b="1" dirty="0" err="1">
                <a:solidFill>
                  <a:prstClr val="white"/>
                </a:solidFill>
                <a:latin typeface="Cambria" panose="02040503050406030204" pitchFamily="18" charset="0"/>
                <a:ea typeface="Cambria" panose="02040503050406030204" pitchFamily="18" charset="0"/>
              </a:rPr>
              <a:t>Tìm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hiểu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vị</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trí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địa</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gọi</a:t>
            </a:r>
            <a:r>
              <a:rPr lang="en-US" sz="4000" b="1" dirty="0">
                <a:solidFill>
                  <a:prstClr val="white"/>
                </a:solidFill>
                <a:latin typeface="Cambria" panose="02040503050406030204" pitchFamily="18" charset="0"/>
                <a:ea typeface="Cambria" panose="02040503050406030204" pitchFamily="18" charset="0"/>
              </a:rPr>
              <a:t> Thành </a:t>
            </a:r>
            <a:r>
              <a:rPr lang="en-US" sz="4000" b="1" dirty="0" err="1">
                <a:solidFill>
                  <a:prstClr val="white"/>
                </a:solidFill>
                <a:latin typeface="Cambria" panose="02040503050406030204" pitchFamily="18" charset="0"/>
                <a:ea typeface="Cambria" panose="02040503050406030204" pitchFamily="18" charset="0"/>
              </a:rPr>
              <a:t>phố</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Hồ</a:t>
            </a:r>
            <a:r>
              <a:rPr lang="en-US" sz="4000" b="1" dirty="0">
                <a:solidFill>
                  <a:prstClr val="white"/>
                </a:solidFill>
                <a:latin typeface="Cambria" panose="02040503050406030204" pitchFamily="18" charset="0"/>
                <a:ea typeface="Cambria" panose="02040503050406030204" pitchFamily="18" charset="0"/>
              </a:rPr>
              <a:t> Chí Minh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F3AEE0-0DAC-44E2-7A7B-0959747576B6}"/>
              </a:ext>
            </a:extLst>
          </p:cNvPr>
          <p:cNvSpPr/>
          <p:nvPr/>
        </p:nvSpPr>
        <p:spPr>
          <a:xfrm>
            <a:off x="754899" y="1629909"/>
            <a:ext cx="4969625" cy="32468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Cambria" panose="02040503050406030204" pitchFamily="18" charset="0"/>
                <a:ea typeface="Cambria" panose="02040503050406030204" pitchFamily="18" charset="0"/>
              </a:rPr>
              <a:t>Quan sát hình 2, em hãy xác định trên lược đồ vị trí địa lí của Thành phố Hồ Chí Minh. Thành phố tiếp giáp với các tỉnh nào?</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Tree>
    <p:custDataLst>
      <p:tags r:id="rId1"/>
    </p:custDataLst>
    <p:extLst>
      <p:ext uri="{BB962C8B-B14F-4D97-AF65-F5344CB8AC3E}">
        <p14:creationId xmlns:p14="http://schemas.microsoft.com/office/powerpoint/2010/main" val="180569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
        <p:nvSpPr>
          <p:cNvPr id="7"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97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24476" y="573924"/>
            <a:ext cx="669637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5229225" y="665841"/>
            <a:ext cx="6613367"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5276850" y="1257616"/>
            <a:ext cx="6372225" cy="3785652"/>
          </a:xfrm>
          <a:prstGeom prst="rect">
            <a:avLst/>
          </a:prstGeom>
          <a:noFill/>
        </p:spPr>
        <p:txBody>
          <a:bodyPr wrap="square" rtlCol="0">
            <a:spAutoFit/>
          </a:bodyPr>
          <a:lstStyle/>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Thành phố Hồ Chí Minh thuộc khu vực Đông Nam Bộ.</a:t>
            </a:r>
          </a:p>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Phía Bắc giáp tỉnh Bình Dương, Tây Bắc giáp tỉnh Tây Ninh, Đông và Đông Bắc giáp tỉnh Đồng Nai, Đông Nam giáp tỉnh Bà Rịa -</a:t>
            </a:r>
            <a:r>
              <a:rPr lang="en-US"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 </a:t>
            </a: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Vũng Tàu, Tây và Tây Nam giáp tỉnh Long An và Tiền Giang.</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3922">
            <a:off x="1749402" y="3886934"/>
            <a:ext cx="3421149" cy="2775650"/>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a:extLst>
              <a:ext uri="{FF2B5EF4-FFF2-40B4-BE49-F238E27FC236}">
                <a16:creationId xmlns:a16="http://schemas.microsoft.com/office/drawing/2014/main" id="{822B8292-941D-95BE-47C4-932BAE7A099B}"/>
              </a:ext>
            </a:extLst>
          </p:cNvPr>
          <p:cNvPicPr>
            <a:picLocks noChangeAspect="1"/>
          </p:cNvPicPr>
          <p:nvPr/>
        </p:nvPicPr>
        <p:blipFill>
          <a:blip r:embed="rId8"/>
          <a:stretch>
            <a:fillRect/>
          </a:stretch>
        </p:blipFill>
        <p:spPr>
          <a:xfrm>
            <a:off x="6416184" y="0"/>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wipe(down)">
                                      <p:cBhvr>
                                        <p:cTn id="30" dur="500"/>
                                        <p:tgtEl>
                                          <p:spTgt spid="129"/>
                                        </p:tgtEl>
                                      </p:cBhvr>
                                    </p:animEffect>
                                  </p:childTnLst>
                                </p:cTn>
                              </p:par>
                              <p:par>
                                <p:cTn id="31" presetID="22" presetClass="entr" presetSubtype="4"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wipe(down)">
                                      <p:cBhvr>
                                        <p:cTn id="33" dur="500"/>
                                        <p:tgtEl>
                                          <p:spTgt spid="130"/>
                                        </p:tgtEl>
                                      </p:cBhvr>
                                    </p:animEffect>
                                  </p:childTnLst>
                                </p:cTn>
                              </p:par>
                              <p:par>
                                <p:cTn id="34" presetID="22" presetClass="entr" presetSubtype="4" fill="hold"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wipe(down)">
                                      <p:cBhvr>
                                        <p:cTn id="3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11.7"/>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476</Words>
  <Application>Microsoft Office PowerPoint</Application>
  <PresentationFormat>Widescreen</PresentationFormat>
  <Paragraphs>21</Paragraphs>
  <Slides>26</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Arial</vt:lpstr>
      <vt:lpstr>Calibri</vt:lpstr>
      <vt:lpstr>Cambria</vt:lpstr>
      <vt:lpstr>UTM Futura Extra</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van duan</cp:lastModifiedBy>
  <cp:revision>31</cp:revision>
  <dcterms:created xsi:type="dcterms:W3CDTF">2024-01-24T12:47:53Z</dcterms:created>
  <dcterms:modified xsi:type="dcterms:W3CDTF">2024-04-27T07:53:10Z</dcterms:modified>
</cp:coreProperties>
</file>