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88" r:id="rId4"/>
    <p:sldMasterId id="2147483693" r:id="rId5"/>
  </p:sldMasterIdLst>
  <p:notesMasterIdLst>
    <p:notesMasterId r:id="rId34"/>
  </p:notesMasterIdLst>
  <p:sldIdLst>
    <p:sldId id="275" r:id="rId6"/>
    <p:sldId id="274" r:id="rId7"/>
    <p:sldId id="309" r:id="rId8"/>
    <p:sldId id="310" r:id="rId9"/>
    <p:sldId id="311" r:id="rId10"/>
    <p:sldId id="278" r:id="rId11"/>
    <p:sldId id="312" r:id="rId12"/>
    <p:sldId id="313" r:id="rId13"/>
    <p:sldId id="297" r:id="rId14"/>
    <p:sldId id="295"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11692" r:id="rId31"/>
    <p:sldId id="329" r:id="rId32"/>
    <p:sldId id="30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7" d="100"/>
          <a:sy n="107" d="100"/>
        </p:scale>
        <p:origin x="142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B9DC2-EFBD-4256-BA4D-02AE9111EC7B}"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8BC87-FACC-4DF8-9844-D5520B5A4496}" type="slidenum">
              <a:rPr lang="en-US" smtClean="0"/>
              <a:t>‹#›</a:t>
            </a:fld>
            <a:endParaRPr lang="en-US"/>
          </a:p>
        </p:txBody>
      </p:sp>
    </p:spTree>
    <p:extLst>
      <p:ext uri="{BB962C8B-B14F-4D97-AF65-F5344CB8AC3E}">
        <p14:creationId xmlns:p14="http://schemas.microsoft.com/office/powerpoint/2010/main" val="179071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5363"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153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5015BF6-843C-4555-A288-408DAD78A54C}"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360511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027009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784232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802158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325115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659157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17</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18120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505979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277038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452630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01515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881565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275999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90500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921633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86220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27</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644741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5797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37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024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70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194525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5837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583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02DAB491-1FE9-408F-86E0-2FC32A2AED8A}"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10511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70341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528817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01CAE075-5F14-425A-80EF-8E41271E689A}" type="slidenum">
              <a:rPr lang="zh-CN" altLang="en-US"/>
              <a:pPr>
                <a:defRPr/>
              </a:pPr>
              <a:t>‹#›</a:t>
            </a:fld>
            <a:endParaRPr lang="zh-CN" altLang="en-US"/>
          </a:p>
        </p:txBody>
      </p:sp>
    </p:spTree>
    <p:extLst>
      <p:ext uri="{BB962C8B-B14F-4D97-AF65-F5344CB8AC3E}">
        <p14:creationId xmlns:p14="http://schemas.microsoft.com/office/powerpoint/2010/main" val="209274363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7232281-C771-4757-B385-2A0A26E250DF}" type="slidenum">
              <a:rPr lang="zh-CN" altLang="en-US"/>
              <a:pPr>
                <a:defRPr/>
              </a:pPr>
              <a:t>‹#›</a:t>
            </a:fld>
            <a:endParaRPr lang="zh-CN" altLang="en-US"/>
          </a:p>
        </p:txBody>
      </p:sp>
    </p:spTree>
    <p:extLst>
      <p:ext uri="{BB962C8B-B14F-4D97-AF65-F5344CB8AC3E}">
        <p14:creationId xmlns:p14="http://schemas.microsoft.com/office/powerpoint/2010/main" val="260045487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86800" y="609600"/>
            <a:ext cx="2590800" cy="5486400"/>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914400" y="609600"/>
            <a:ext cx="7569200" cy="5486400"/>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0B3FDA-0FC4-4A6B-8649-C31477758D25}" type="slidenum">
              <a:rPr lang="zh-CN" altLang="en-US"/>
              <a:pPr>
                <a:defRPr/>
              </a:pPr>
              <a:t>‹#›</a:t>
            </a:fld>
            <a:endParaRPr lang="zh-CN" altLang="en-US"/>
          </a:p>
        </p:txBody>
      </p:sp>
    </p:spTree>
    <p:extLst>
      <p:ext uri="{BB962C8B-B14F-4D97-AF65-F5344CB8AC3E}">
        <p14:creationId xmlns:p14="http://schemas.microsoft.com/office/powerpoint/2010/main" val="1553633620"/>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854199"/>
            <a:ext cx="9144000" cy="1655763"/>
          </a:xfrm>
        </p:spPr>
        <p:txBody>
          <a:bodyPr anchor="b">
            <a:normAutofit/>
          </a:bodyPr>
          <a:lstStyle>
            <a:lvl1pPr algn="ctr">
              <a:defRPr sz="7200" b="0"/>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48316E9D-72E9-4BBD-B89B-0FD1DBA591AE}" type="datetimeFigureOut">
              <a:rPr lang="zh-CN" altLang="en-US"/>
              <a:pPr>
                <a:defRPr/>
              </a:pPr>
              <a:t>2025/12/1</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ADEC8507-07EB-412E-ABFE-213BB9DF9EAF}" type="slidenum">
              <a:rPr lang="zh-CN" altLang="en-US"/>
              <a:pPr>
                <a:defRPr/>
              </a:pPr>
              <a:t>‹#›</a:t>
            </a:fld>
            <a:endParaRPr lang="zh-CN" altLang="en-US"/>
          </a:p>
        </p:txBody>
      </p:sp>
    </p:spTree>
    <p:extLst>
      <p:ext uri="{BB962C8B-B14F-4D97-AF65-F5344CB8AC3E}">
        <p14:creationId xmlns:p14="http://schemas.microsoft.com/office/powerpoint/2010/main" val="1298454628"/>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81E50ED-63FD-4729-A61D-92DE59A0D8ED}" type="datetimeFigureOut">
              <a:rPr lang="zh-CN" altLang="en-US"/>
              <a:pPr>
                <a:defRPr/>
              </a:pPr>
              <a:t>2025/12/1</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10A0FC58-2290-4780-82B5-4AE27E84E188}" type="slidenum">
              <a:rPr lang="zh-CN" altLang="en-US"/>
              <a:pPr>
                <a:defRPr/>
              </a:pPr>
              <a:t>‹#›</a:t>
            </a:fld>
            <a:endParaRPr lang="zh-CN" altLang="en-US"/>
          </a:p>
        </p:txBody>
      </p:sp>
    </p:spTree>
    <p:extLst>
      <p:ext uri="{BB962C8B-B14F-4D97-AF65-F5344CB8AC3E}">
        <p14:creationId xmlns:p14="http://schemas.microsoft.com/office/powerpoint/2010/main" val="121938618"/>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5" name="标题 4"/>
          <p:cNvSpPr>
            <a:spLocks noGrp="1"/>
          </p:cNvSpPr>
          <p:nvPr>
            <p:ph type="title"/>
          </p:nvPr>
        </p:nvSpPr>
        <p:spPr>
          <a:xfrm>
            <a:off x="838200" y="2187443"/>
            <a:ext cx="10515600" cy="2483115"/>
          </a:xfrm>
        </p:spPr>
        <p:txBody>
          <a:bodyPr>
            <a:normAutofit/>
          </a:bodyPr>
          <a:lstStyle>
            <a:lvl1pPr algn="ctr">
              <a:defRPr sz="6000" b="0"/>
            </a:lvl1pPr>
          </a:lstStyle>
          <a:p>
            <a:r>
              <a:rPr lang="zh-CN" altLang="en-US"/>
              <a:t>单击此处编辑母版标题样式</a:t>
            </a:r>
            <a:endParaRPr lang="zh-CN" altLang="en-US" dirty="0"/>
          </a:p>
        </p:txBody>
      </p:sp>
      <p:sp>
        <p:nvSpPr>
          <p:cNvPr id="3"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FA7DE8C7-A2FA-40D8-939D-39E30041261F}" type="datetimeFigureOut">
              <a:rPr lang="zh-CN" altLang="en-US"/>
              <a:pPr>
                <a:defRPr/>
              </a:pPr>
              <a:t>2025/12/1</a:t>
            </a:fld>
            <a:endParaRPr lang="zh-CN" altLang="en-US"/>
          </a:p>
        </p:txBody>
      </p:sp>
      <p:sp>
        <p:nvSpPr>
          <p:cNvPr id="4"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07179185-B019-4B05-A86B-6EBC3FC2007E}" type="slidenum">
              <a:rPr lang="zh-CN" altLang="en-US"/>
              <a:pPr>
                <a:defRPr/>
              </a:pPr>
              <a:t>‹#›</a:t>
            </a:fld>
            <a:endParaRPr lang="zh-CN" altLang="en-US"/>
          </a:p>
        </p:txBody>
      </p:sp>
    </p:spTree>
    <p:extLst>
      <p:ext uri="{BB962C8B-B14F-4D97-AF65-F5344CB8AC3E}">
        <p14:creationId xmlns:p14="http://schemas.microsoft.com/office/powerpoint/2010/main" val="367228839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2F79E97-A219-40FD-B663-67425F1A7D0D}" type="datetimeFigureOut">
              <a:rPr lang="zh-CN" altLang="en-US"/>
              <a:pPr>
                <a:defRPr/>
              </a:pPr>
              <a:t>2025/12/1</a:t>
            </a:fld>
            <a:endParaRPr lang="zh-CN" altLang="en-US"/>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6BAF99E-E632-42D4-B447-0E851BD605F8}" type="slidenum">
              <a:rPr lang="zh-CN" altLang="en-US"/>
              <a:pPr>
                <a:defRPr/>
              </a:pPr>
              <a:t>‹#›</a:t>
            </a:fld>
            <a:endParaRPr lang="zh-CN" altLang="en-US"/>
          </a:p>
        </p:txBody>
      </p:sp>
    </p:spTree>
    <p:extLst>
      <p:ext uri="{BB962C8B-B14F-4D97-AF65-F5344CB8AC3E}">
        <p14:creationId xmlns:p14="http://schemas.microsoft.com/office/powerpoint/2010/main" val="2450753676"/>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68DAA0A-9465-4720-B7A7-2C1B6D919858}" type="datetimeFigureOut">
              <a:rPr lang="zh-CN" altLang="en-US"/>
              <a:pPr>
                <a:defRPr/>
              </a:pPr>
              <a:t>2025/12/1</a:t>
            </a:fld>
            <a:endParaRPr lang="zh-CN" altLang="en-US"/>
          </a:p>
        </p:txBody>
      </p:sp>
      <p:sp>
        <p:nvSpPr>
          <p:cNvPr id="8" name="页脚占位符 7"/>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9" name="灯片编号占位符 8"/>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8907E79B-80A8-4082-8BA0-B38E4A301716}" type="slidenum">
              <a:rPr lang="zh-CN" altLang="en-US"/>
              <a:pPr>
                <a:defRPr/>
              </a:pPr>
              <a:t>‹#›</a:t>
            </a:fld>
            <a:endParaRPr lang="zh-CN" altLang="en-US"/>
          </a:p>
        </p:txBody>
      </p:sp>
    </p:spTree>
    <p:extLst>
      <p:ext uri="{BB962C8B-B14F-4D97-AF65-F5344CB8AC3E}">
        <p14:creationId xmlns:p14="http://schemas.microsoft.com/office/powerpoint/2010/main" val="307864372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238500" y="2159000"/>
            <a:ext cx="5715000" cy="1382450"/>
          </a:xfrm>
        </p:spPr>
        <p:txBody>
          <a:bodyPr anchor="b">
            <a:normAutofit/>
          </a:bodyPr>
          <a:lstStyle>
            <a:lvl1pPr algn="ctr">
              <a:defRPr sz="8000" b="0">
                <a:solidFill>
                  <a:schemeClr val="tx1"/>
                </a:solidFill>
              </a:defRPr>
            </a:lvl1pPr>
          </a:lstStyle>
          <a:p>
            <a:r>
              <a:rPr lang="zh-CN" altLang="en-US"/>
              <a:t>单击此处编辑母版标题样式</a:t>
            </a:r>
            <a:endParaRPr lang="zh-CN" altLang="en-US" dirty="0"/>
          </a:p>
        </p:txBody>
      </p:sp>
      <p:sp>
        <p:nvSpPr>
          <p:cNvPr id="37" name="内容占位符 36"/>
          <p:cNvSpPr>
            <a:spLocks noGrp="1"/>
          </p:cNvSpPr>
          <p:nvPr>
            <p:ph sz="quarter" idx="13"/>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a:t>单击此处编辑母版文本样式</a:t>
            </a:r>
          </a:p>
        </p:txBody>
      </p:sp>
      <p:sp>
        <p:nvSpPr>
          <p:cNvPr id="4"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40C1AF0F-C3CE-492F-835B-C87399E9B933}" type="datetimeFigureOut">
              <a:rPr lang="zh-CN" altLang="en-US"/>
              <a:pPr>
                <a:defRPr/>
              </a:pPr>
              <a:t>2025/12/1</a:t>
            </a:fld>
            <a:endParaRPr lang="zh-CN" altLang="en-US"/>
          </a:p>
        </p:txBody>
      </p:sp>
      <p:sp>
        <p:nvSpPr>
          <p:cNvPr id="5"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D9DB241B-3CE9-4512-800F-217A473884B6}" type="slidenum">
              <a:rPr lang="zh-CN" altLang="en-US"/>
              <a:pPr>
                <a:defRPr/>
              </a:pPr>
              <a:t>‹#›</a:t>
            </a:fld>
            <a:endParaRPr lang="zh-CN" altLang="en-US"/>
          </a:p>
        </p:txBody>
      </p:sp>
    </p:spTree>
    <p:extLst>
      <p:ext uri="{BB962C8B-B14F-4D97-AF65-F5344CB8AC3E}">
        <p14:creationId xmlns:p14="http://schemas.microsoft.com/office/powerpoint/2010/main" val="166461163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AFB012F-E1D4-4E41-858D-6CCDE2B3B023}" type="datetimeFigureOut">
              <a:rPr lang="zh-CN" altLang="en-US"/>
              <a:pPr>
                <a:defRPr/>
              </a:pPr>
              <a:t>2025/12/1</a:t>
            </a:fld>
            <a:endParaRPr lang="zh-CN" altLang="en-US"/>
          </a:p>
        </p:txBody>
      </p:sp>
      <p:sp>
        <p:nvSpPr>
          <p:cNvPr id="3"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4"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943F870-46F6-4B22-B715-0D2BAF2AF6F5}" type="slidenum">
              <a:rPr lang="zh-CN" altLang="en-US"/>
              <a:pPr>
                <a:defRPr/>
              </a:pPr>
              <a:t>‹#›</a:t>
            </a:fld>
            <a:endParaRPr lang="zh-CN" altLang="en-US"/>
          </a:p>
        </p:txBody>
      </p:sp>
    </p:spTree>
    <p:extLst>
      <p:ext uri="{BB962C8B-B14F-4D97-AF65-F5344CB8AC3E}">
        <p14:creationId xmlns:p14="http://schemas.microsoft.com/office/powerpoint/2010/main" val="453408696"/>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713673"/>
            <a:ext cx="4681654" cy="1428161"/>
          </a:xfrm>
        </p:spPr>
        <p:txBody>
          <a:bodyPr anchor="t">
            <a:normAutofit/>
          </a:bodyPr>
          <a:lstStyle>
            <a:lvl1pPr>
              <a:defRPr sz="3600"/>
            </a:lvl1pPr>
          </a:lstStyle>
          <a:p>
            <a:r>
              <a:rPr lang="zh-CN" altLang="en-US"/>
              <a:t>单击此处编辑母版标题样式</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228735E0-1AC2-4833-A830-4965D6C8C6E1}" type="datetimeFigureOut">
              <a:rPr lang="zh-CN" altLang="en-US"/>
              <a:pPr>
                <a:defRPr/>
              </a:pPr>
              <a:t>2025/12/1</a:t>
            </a:fld>
            <a:endParaRPr lang="zh-CN" altLang="en-US" dirty="0"/>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4E9B17E7-A987-4F38-9DC3-AEE6E4AAB6DD}" type="slidenum">
              <a:rPr lang="zh-CN" altLang="en-US"/>
              <a:pPr>
                <a:defRPr/>
              </a:pPr>
              <a:t>‹#›</a:t>
            </a:fld>
            <a:endParaRPr lang="zh-CN" altLang="en-US"/>
          </a:p>
        </p:txBody>
      </p:sp>
    </p:spTree>
    <p:extLst>
      <p:ext uri="{BB962C8B-B14F-4D97-AF65-F5344CB8AC3E}">
        <p14:creationId xmlns:p14="http://schemas.microsoft.com/office/powerpoint/2010/main" val="3576988517"/>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53D49C-4586-43A6-B306-EC483BEF8EFD}" type="slidenum">
              <a:rPr lang="zh-CN" altLang="en-US"/>
              <a:pPr>
                <a:defRPr/>
              </a:pPr>
              <a:t>‹#›</a:t>
            </a:fld>
            <a:endParaRPr lang="zh-CN" altLang="en-US"/>
          </a:p>
        </p:txBody>
      </p:sp>
    </p:spTree>
    <p:extLst>
      <p:ext uri="{BB962C8B-B14F-4D97-AF65-F5344CB8AC3E}">
        <p14:creationId xmlns:p14="http://schemas.microsoft.com/office/powerpoint/2010/main" val="420498703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444898" y="365125"/>
            <a:ext cx="908901" cy="5811838"/>
          </a:xfrm>
        </p:spPr>
        <p:txBody>
          <a:bodyPr vert="eaVert">
            <a:normAutofit/>
          </a:bodyPr>
          <a:lstStyle>
            <a:lvl1pPr>
              <a:defRPr sz="4400"/>
            </a:lvl1p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39F8EF95-AF09-4BF0-98AF-96E89E8AD7F5}" type="datetimeFigureOut">
              <a:rPr lang="zh-CN" altLang="en-US"/>
              <a:pPr>
                <a:defRPr/>
              </a:pPr>
              <a:t>2025/12/1</a:t>
            </a:fld>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C911158D-23B5-4F39-93F7-70E064A23B29}" type="slidenum">
              <a:rPr lang="zh-CN" altLang="en-US"/>
              <a:pPr>
                <a:defRPr/>
              </a:pPr>
              <a:t>‹#›</a:t>
            </a:fld>
            <a:endParaRPr lang="zh-CN" altLang="en-US"/>
          </a:p>
        </p:txBody>
      </p:sp>
    </p:spTree>
    <p:extLst>
      <p:ext uri="{BB962C8B-B14F-4D97-AF65-F5344CB8AC3E}">
        <p14:creationId xmlns:p14="http://schemas.microsoft.com/office/powerpoint/2010/main" val="3244208065"/>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584D7766-CDCF-408B-BE44-8667D2EF61B4}" type="datetimeFigureOut">
              <a:rPr lang="zh-CN" altLang="en-US"/>
              <a:pPr>
                <a:defRPr/>
              </a:pPr>
              <a:t>2025/12/1</a:t>
            </a:fld>
            <a:endParaRPr lang="zh-CN" altLang="en-US"/>
          </a:p>
        </p:txBody>
      </p:sp>
      <p:sp>
        <p:nvSpPr>
          <p:cNvPr id="4"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5"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B85EB3EA-10EE-48FC-B482-10A30CE0C91E}" type="slidenum">
              <a:rPr lang="zh-CN" altLang="en-US"/>
              <a:pPr>
                <a:defRPr/>
              </a:pPr>
              <a:t>‹#›</a:t>
            </a:fld>
            <a:endParaRPr lang="zh-CN" altLang="en-US"/>
          </a:p>
        </p:txBody>
      </p:sp>
    </p:spTree>
    <p:extLst>
      <p:ext uri="{BB962C8B-B14F-4D97-AF65-F5344CB8AC3E}">
        <p14:creationId xmlns:p14="http://schemas.microsoft.com/office/powerpoint/2010/main" val="265184724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177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2133269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2025/12/1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133698755"/>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2025/12/1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644470116"/>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Picture 1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799820" y="5416250"/>
            <a:ext cx="2918460" cy="4968240"/>
          </a:xfrm>
          <a:prstGeom prst="rect">
            <a:avLst/>
          </a:prstGeom>
        </p:spPr>
      </p:pic>
    </p:spTree>
    <p:extLst>
      <p:ext uri="{BB962C8B-B14F-4D97-AF65-F5344CB8AC3E}">
        <p14:creationId xmlns:p14="http://schemas.microsoft.com/office/powerpoint/2010/main" val="1659224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3344841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2025/12/1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963383231"/>
      </p:ext>
    </p:extLst>
  </p:cSld>
  <p:clrMapOvr>
    <a:masterClrMapping/>
  </p:clrMapOvr>
  <p:transition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2025/12/1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362501410"/>
      </p:ext>
    </p:extLst>
  </p:cSld>
  <p:clrMapOvr>
    <a:masterClrMapping/>
  </p:clrMapOvr>
  <p:transition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66FD6EA-9990-4E82-AA4A-0E0C67E69063}" type="slidenum">
              <a:rPr lang="zh-CN" altLang="en-US"/>
              <a:pPr>
                <a:defRPr/>
              </a:pPr>
              <a:t>‹#›</a:t>
            </a:fld>
            <a:endParaRPr lang="zh-CN" altLang="en-US"/>
          </a:p>
        </p:txBody>
      </p:sp>
    </p:spTree>
    <p:extLst>
      <p:ext uri="{BB962C8B-B14F-4D97-AF65-F5344CB8AC3E}">
        <p14:creationId xmlns:p14="http://schemas.microsoft.com/office/powerpoint/2010/main" val="304959955"/>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6869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54928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873204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602404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214836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8367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737217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55520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48160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30637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06F9C1E-7D5B-47AA-A432-6439BC8058C4}" type="slidenum">
              <a:rPr lang="zh-CN" altLang="en-US"/>
              <a:pPr>
                <a:defRPr/>
              </a:pPr>
              <a:t>‹#›</a:t>
            </a:fld>
            <a:endParaRPr lang="zh-CN" altLang="en-US"/>
          </a:p>
        </p:txBody>
      </p:sp>
    </p:spTree>
    <p:extLst>
      <p:ext uri="{BB962C8B-B14F-4D97-AF65-F5344CB8AC3E}">
        <p14:creationId xmlns:p14="http://schemas.microsoft.com/office/powerpoint/2010/main" val="368614631"/>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905130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38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F9E7D37D-BA91-4216-8B04-9E25C9DFD4DE}" type="slidenum">
              <a:rPr lang="zh-CN" altLang="en-US"/>
              <a:pPr>
                <a:defRPr/>
              </a:pPr>
              <a:t>‹#›</a:t>
            </a:fld>
            <a:endParaRPr lang="zh-CN" altLang="en-US"/>
          </a:p>
        </p:txBody>
      </p:sp>
    </p:spTree>
    <p:extLst>
      <p:ext uri="{BB962C8B-B14F-4D97-AF65-F5344CB8AC3E}">
        <p14:creationId xmlns:p14="http://schemas.microsoft.com/office/powerpoint/2010/main" val="76295197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D5298AF6-C049-4C65-A213-51A2BC5CFD5B}" type="slidenum">
              <a:rPr lang="zh-CN" altLang="en-US"/>
              <a:pPr>
                <a:defRPr/>
              </a:pPr>
              <a:t>‹#›</a:t>
            </a:fld>
            <a:endParaRPr lang="zh-CN" altLang="en-US"/>
          </a:p>
        </p:txBody>
      </p:sp>
    </p:spTree>
    <p:extLst>
      <p:ext uri="{BB962C8B-B14F-4D97-AF65-F5344CB8AC3E}">
        <p14:creationId xmlns:p14="http://schemas.microsoft.com/office/powerpoint/2010/main" val="335755531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A13D7EDF-5A6B-4B1F-A121-12EB7245760A}" type="slidenum">
              <a:rPr lang="zh-CN" altLang="en-US"/>
              <a:pPr>
                <a:defRPr/>
              </a:pPr>
              <a:t>‹#›</a:t>
            </a:fld>
            <a:endParaRPr lang="zh-CN" altLang="en-US"/>
          </a:p>
        </p:txBody>
      </p:sp>
    </p:spTree>
    <p:extLst>
      <p:ext uri="{BB962C8B-B14F-4D97-AF65-F5344CB8AC3E}">
        <p14:creationId xmlns:p14="http://schemas.microsoft.com/office/powerpoint/2010/main" val="77242920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6F171745-D0FF-4B4E-A42D-F67D8B679186}" type="slidenum">
              <a:rPr lang="zh-CN" altLang="en-US"/>
              <a:pPr>
                <a:defRPr/>
              </a:pPr>
              <a:t>‹#›</a:t>
            </a:fld>
            <a:endParaRPr lang="zh-CN" altLang="en-US"/>
          </a:p>
        </p:txBody>
      </p:sp>
    </p:spTree>
    <p:extLst>
      <p:ext uri="{BB962C8B-B14F-4D97-AF65-F5344CB8AC3E}">
        <p14:creationId xmlns:p14="http://schemas.microsoft.com/office/powerpoint/2010/main" val="408731960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22032E-0267-48BD-AABF-6125CB909F03}" type="slidenum">
              <a:rPr lang="zh-CN" altLang="en-US"/>
              <a:pPr>
                <a:defRPr/>
              </a:pPr>
              <a:t>‹#›</a:t>
            </a:fld>
            <a:endParaRPr lang="zh-CN" altLang="en-US"/>
          </a:p>
        </p:txBody>
      </p:sp>
    </p:spTree>
    <p:extLst>
      <p:ext uri="{BB962C8B-B14F-4D97-AF65-F5344CB8AC3E}">
        <p14:creationId xmlns:p14="http://schemas.microsoft.com/office/powerpoint/2010/main" val="1387449469"/>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4294967295"/>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buFontTx/>
              <a:buNone/>
              <a:defRPr kumimoji="0" sz="1400"/>
            </a:lvl1pPr>
          </a:lstStyle>
          <a:p>
            <a:pPr>
              <a:defRPr/>
            </a:pPr>
            <a:endParaRPr lang="zh-CN" alt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buFontTx/>
              <a:buNone/>
              <a:defRPr kumimoji="0" sz="1400"/>
            </a:lvl1pPr>
          </a:lstStyle>
          <a:p>
            <a:pPr>
              <a:defRPr/>
            </a:pPr>
            <a:endParaRPr lang="zh-CN" alt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buFontTx/>
              <a:buNone/>
              <a:defRPr kumimoji="0" sz="1400"/>
            </a:lvl1pPr>
          </a:lstStyle>
          <a:p>
            <a:pPr>
              <a:defRPr/>
            </a:pPr>
            <a:fld id="{307466A7-3B35-4420-94B7-AF1F6C56EC5E}" type="slidenum">
              <a:rPr lang="zh-CN" altLang="en-US"/>
              <a:pPr>
                <a:defRPr/>
              </a:pPr>
              <a:t>‹#›</a:t>
            </a:fld>
            <a:endParaRPr lang="zh-CN" altLang="en-US"/>
          </a:p>
        </p:txBody>
      </p:sp>
      <p:pic>
        <p:nvPicPr>
          <p:cNvPr id="3" name="Picture 2" descr="A pink background with white leaves and black text&#10;&#10;Description automatically generated">
            <a:extLst>
              <a:ext uri="{FF2B5EF4-FFF2-40B4-BE49-F238E27FC236}">
                <a16:creationId xmlns:a16="http://schemas.microsoft.com/office/drawing/2014/main" id="{C1D53D0E-2C80-BAA9-8D79-F2895E4D303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14551" y="200024"/>
            <a:ext cx="1819275" cy="1819275"/>
          </a:xfrm>
          <a:prstGeom prst="rect">
            <a:avLst/>
          </a:prstGeom>
        </p:spPr>
      </p:pic>
    </p:spTree>
    <p:extLst>
      <p:ext uri="{BB962C8B-B14F-4D97-AF65-F5344CB8AC3E}">
        <p14:creationId xmlns:p14="http://schemas.microsoft.com/office/powerpoint/2010/main" val="3465301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2pPr>
      <a:lvl3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3pPr>
      <a:lvl4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4pPr>
      <a:lvl5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12"/>
            </p:custDataLst>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custDataLst>
              <p:tags r:id="rId13"/>
            </p:custDataLst>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4BDC0B8C-6D23-4C0C-9D04-CC3D2193644E}" type="datetimeFigureOut">
              <a:rPr lang="zh-CN" altLang="en-US"/>
              <a:pPr>
                <a:defRPr/>
              </a:pPr>
              <a:t>2025/12/1</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967D46C0-BBA7-40C6-BA43-7FF9C4F9DCB4}" type="slidenum">
              <a:rPr lang="zh-CN" altLang="en-US"/>
              <a:pPr>
                <a:defRPr/>
              </a:pPr>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srgbClr val="FFFFFF"/>
              </a:solidFill>
            </a:endParaRPr>
          </a:p>
        </p:txBody>
      </p:sp>
    </p:spTree>
    <p:extLst>
      <p:ext uri="{BB962C8B-B14F-4D97-AF65-F5344CB8AC3E}">
        <p14:creationId xmlns:p14="http://schemas.microsoft.com/office/powerpoint/2010/main" val="760500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2pPr>
      <a:lvl3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3pPr>
      <a:lvl4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4pPr>
      <a:lvl5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userDrawn="1"/>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 name="Google Shape;9;p1"/>
          <p:cNvSpPr txBox="1">
            <a:spLocks noGrp="1"/>
          </p:cNvSpPr>
          <p:nvPr>
            <p:ph type="body" idx="1"/>
          </p:nvPr>
        </p:nvSpPr>
        <p:spPr>
          <a:xfrm>
            <a:off x="415650" y="1509658"/>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1"/>
              </a:buClr>
              <a:buSzPts val="2400"/>
              <a:buFont typeface="Gochi Hand"/>
              <a:buChar char="●"/>
              <a:defRPr sz="2400">
                <a:solidFill>
                  <a:schemeClr val="dk1"/>
                </a:solidFill>
                <a:latin typeface="Gochi Hand"/>
                <a:ea typeface="Gochi Hand"/>
                <a:cs typeface="Gochi Hand"/>
                <a:sym typeface="Gochi Hand"/>
              </a:defRPr>
            </a:lvl1pPr>
            <a:lvl2pPr marL="914400" lvl="1"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2pPr>
            <a:lvl3pPr marL="1371600" lvl="2"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3pPr>
            <a:lvl4pPr marL="1828800" lvl="3"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4pPr>
            <a:lvl5pPr marL="2286000" lvl="4"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5pPr>
            <a:lvl6pPr marL="2743200" lvl="5"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6pPr>
            <a:lvl7pPr marL="3200400" lvl="6"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7pPr>
            <a:lvl8pPr marL="3657600" lvl="7"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8pPr>
            <a:lvl9pPr marL="4114800" lvl="8" indent="-349250">
              <a:lnSpc>
                <a:spcPct val="115000"/>
              </a:lnSpc>
              <a:spcBef>
                <a:spcPts val="2100"/>
              </a:spcBef>
              <a:spcAft>
                <a:spcPts val="2100"/>
              </a:spcAft>
              <a:buClr>
                <a:schemeClr val="dk1"/>
              </a:buClr>
              <a:buSzPts val="1900"/>
              <a:buFont typeface="Gochi Hand"/>
              <a:buChar char="■"/>
              <a:defRPr sz="1900">
                <a:solidFill>
                  <a:schemeClr val="dk1"/>
                </a:solidFill>
                <a:latin typeface="Gochi Hand"/>
                <a:ea typeface="Gochi Hand"/>
                <a:cs typeface="Gochi Hand"/>
                <a:sym typeface="Gochi Hand"/>
              </a:defRPr>
            </a:lvl9pPr>
          </a:lstStyle>
          <a:p>
            <a:endParaRPr dirty="0"/>
          </a:p>
        </p:txBody>
      </p:sp>
    </p:spTree>
    <p:extLst>
      <p:ext uri="{BB962C8B-B14F-4D97-AF65-F5344CB8AC3E}">
        <p14:creationId xmlns:p14="http://schemas.microsoft.com/office/powerpoint/2010/main" val="1477166718"/>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00538039"/>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2025/12/1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88081522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2.png"/><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 Target="slide9.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2.png"/><Relationship Id="rId4" Type="http://schemas.openxmlformats.org/officeDocument/2006/relationships/slide" Target="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8.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ww.facebook.com/huongthaoGAD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slide" Target="sl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3.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slide" Target="slide4.xml"/><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4.png"/><Relationship Id="rId5" Type="http://schemas.openxmlformats.org/officeDocument/2006/relationships/slide" Target="slide2.xml"/><Relationship Id="rId15" Type="http://schemas.openxmlformats.org/officeDocument/2006/relationships/image" Target="../media/image19.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7.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slide" Target="slide4.xml"/><Relationship Id="rId12"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5.png"/><Relationship Id="rId5" Type="http://schemas.openxmlformats.org/officeDocument/2006/relationships/slide" Target="slide2.xml"/><Relationship Id="rId15" Type="http://schemas.openxmlformats.org/officeDocument/2006/relationships/image" Target="../media/image21.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7.png"/><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4.png"/><Relationship Id="rId5" Type="http://schemas.openxmlformats.org/officeDocument/2006/relationships/slide" Target="slide2.xml"/><Relationship Id="rId15" Type="http://schemas.openxmlformats.org/officeDocument/2006/relationships/image" Target="../media/image19.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7.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27.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39"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3803650"/>
            <a:ext cx="26035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1638" y="4724400"/>
            <a:ext cx="15716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图片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9613" y="4724400"/>
            <a:ext cx="1338262"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C0A0AFE-8C1B-38D6-500F-D03E789E701D}"/>
              </a:ext>
            </a:extLst>
          </p:cNvPr>
          <p:cNvPicPr>
            <a:picLocks noChangeAspect="1"/>
          </p:cNvPicPr>
          <p:nvPr/>
        </p:nvPicPr>
        <p:blipFill>
          <a:blip r:embed="rId7"/>
          <a:stretch>
            <a:fillRect/>
          </a:stretch>
        </p:blipFill>
        <p:spPr>
          <a:xfrm>
            <a:off x="391146" y="372910"/>
            <a:ext cx="3237257" cy="2054530"/>
          </a:xfrm>
          <a:prstGeom prst="rect">
            <a:avLst/>
          </a:prstGeom>
        </p:spPr>
      </p:pic>
      <p:pic>
        <p:nvPicPr>
          <p:cNvPr id="10" name="Picture 9">
            <a:extLst>
              <a:ext uri="{FF2B5EF4-FFF2-40B4-BE49-F238E27FC236}">
                <a16:creationId xmlns:a16="http://schemas.microsoft.com/office/drawing/2014/main" id="{38C63CF3-B44D-EDD4-8227-9F8C73555655}"/>
              </a:ext>
            </a:extLst>
          </p:cNvPr>
          <p:cNvPicPr>
            <a:picLocks noChangeAspect="1"/>
          </p:cNvPicPr>
          <p:nvPr/>
        </p:nvPicPr>
        <p:blipFill>
          <a:blip r:embed="rId8"/>
          <a:stretch>
            <a:fillRect/>
          </a:stretch>
        </p:blipFill>
        <p:spPr>
          <a:xfrm>
            <a:off x="1888975" y="1128774"/>
            <a:ext cx="9309399" cy="2981202"/>
          </a:xfrm>
          <a:prstGeom prst="rect">
            <a:avLst/>
          </a:prstGeom>
        </p:spPr>
      </p:pic>
      <p:pic>
        <p:nvPicPr>
          <p:cNvPr id="13" name="Picture 12">
            <a:extLst>
              <a:ext uri="{FF2B5EF4-FFF2-40B4-BE49-F238E27FC236}">
                <a16:creationId xmlns:a16="http://schemas.microsoft.com/office/drawing/2014/main" id="{318D8331-2AB3-7149-4BB2-9BA8FEDC53C6}"/>
              </a:ext>
            </a:extLst>
          </p:cNvPr>
          <p:cNvPicPr>
            <a:picLocks noChangeAspect="1"/>
          </p:cNvPicPr>
          <p:nvPr/>
        </p:nvPicPr>
        <p:blipFill>
          <a:blip r:embed="rId9"/>
          <a:stretch>
            <a:fillRect/>
          </a:stretch>
        </p:blipFill>
        <p:spPr>
          <a:xfrm>
            <a:off x="4621374" y="3843465"/>
            <a:ext cx="3596952" cy="145707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599" y="257175"/>
            <a:ext cx="115538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en-US" sz="24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p:txBody>
      </p:sp>
      <p:pic>
        <p:nvPicPr>
          <p:cNvPr id="4" name="Picture 3">
            <a:extLst>
              <a:ext uri="{FF2B5EF4-FFF2-40B4-BE49-F238E27FC236}">
                <a16:creationId xmlns:a16="http://schemas.microsoft.com/office/drawing/2014/main" id="{38B7CE01-8B4E-C1FF-57CB-BB6345FB374B}"/>
              </a:ext>
            </a:extLst>
          </p:cNvPr>
          <p:cNvPicPr>
            <a:picLocks noChangeAspect="1"/>
          </p:cNvPicPr>
          <p:nvPr/>
        </p:nvPicPr>
        <p:blipFill>
          <a:blip r:embed="rId3"/>
          <a:stretch>
            <a:fillRect/>
          </a:stretch>
        </p:blipFill>
        <p:spPr>
          <a:xfrm>
            <a:off x="719137" y="1009650"/>
            <a:ext cx="4168597" cy="2905125"/>
          </a:xfrm>
          <a:prstGeom prst="rect">
            <a:avLst/>
          </a:prstGeom>
        </p:spPr>
      </p:pic>
      <p:pic>
        <p:nvPicPr>
          <p:cNvPr id="6" name="Picture 5">
            <a:extLst>
              <a:ext uri="{FF2B5EF4-FFF2-40B4-BE49-F238E27FC236}">
                <a16:creationId xmlns:a16="http://schemas.microsoft.com/office/drawing/2014/main" id="{76B99E0E-3F64-CF95-82F7-DEF2A0616D5D}"/>
              </a:ext>
            </a:extLst>
          </p:cNvPr>
          <p:cNvPicPr>
            <a:picLocks noChangeAspect="1"/>
          </p:cNvPicPr>
          <p:nvPr/>
        </p:nvPicPr>
        <p:blipFill>
          <a:blip r:embed="rId4"/>
          <a:stretch>
            <a:fillRect/>
          </a:stretch>
        </p:blipFill>
        <p:spPr>
          <a:xfrm>
            <a:off x="890588" y="3952875"/>
            <a:ext cx="3803344" cy="2638425"/>
          </a:xfrm>
          <a:prstGeom prst="rect">
            <a:avLst/>
          </a:prstGeom>
        </p:spPr>
      </p:pic>
      <p:sp>
        <p:nvSpPr>
          <p:cNvPr id="7" name="Rectangle: Rounded Corners 6">
            <a:extLst>
              <a:ext uri="{FF2B5EF4-FFF2-40B4-BE49-F238E27FC236}">
                <a16:creationId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a:t>
            </a:r>
            <a:r>
              <a:rPr lang="vi-VN" sz="2800" b="1" dirty="0">
                <a:solidFill>
                  <a:srgbClr val="002060"/>
                </a:solidFill>
                <a:latin typeface="Cambria" panose="02040503050406030204" pitchFamily="18" charset="0"/>
                <a:ea typeface="Cambria" panose="02040503050406030204" pitchFamily="18" charset="0"/>
              </a:rPr>
              <a:t>uan sát hình 6 – 7, kết hợp đọc thông tin mục 3 và trả lời câu 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Speech Bubble: Rectangle with Corners Rounded 7">
            <a:extLst>
              <a:ext uri="{FF2B5EF4-FFF2-40B4-BE49-F238E27FC236}">
                <a16:creationId xmlns:a16="http://schemas.microsoft.com/office/drawing/2014/main" id="{A2F70FE1-8935-3E66-64C6-7FE3AD77FF75}"/>
              </a:ext>
            </a:extLst>
          </p:cNvPr>
          <p:cNvSpPr/>
          <p:nvPr/>
        </p:nvSpPr>
        <p:spPr>
          <a:xfrm>
            <a:off x="4755528" y="1446575"/>
            <a:ext cx="6274421" cy="1144225"/>
          </a:xfrm>
          <a:custGeom>
            <a:avLst/>
            <a:gdLst>
              <a:gd name="connsiteX0" fmla="*/ 0 w 6274421"/>
              <a:gd name="connsiteY0" fmla="*/ 190708 h 1144225"/>
              <a:gd name="connsiteX1" fmla="*/ 190708 w 6274421"/>
              <a:gd name="connsiteY1" fmla="*/ 0 h 1144225"/>
              <a:gd name="connsiteX2" fmla="*/ 1045737 w 6274421"/>
              <a:gd name="connsiteY2" fmla="*/ 0 h 1144225"/>
              <a:gd name="connsiteX3" fmla="*/ 355571 w 6274421"/>
              <a:gd name="connsiteY3" fmla="*/ -269545 h 1144225"/>
              <a:gd name="connsiteX4" fmla="*/ 2614342 w 6274421"/>
              <a:gd name="connsiteY4" fmla="*/ 0 h 1144225"/>
              <a:gd name="connsiteX5" fmla="*/ 6083713 w 6274421"/>
              <a:gd name="connsiteY5" fmla="*/ 0 h 1144225"/>
              <a:gd name="connsiteX6" fmla="*/ 6274421 w 6274421"/>
              <a:gd name="connsiteY6" fmla="*/ 190708 h 1144225"/>
              <a:gd name="connsiteX7" fmla="*/ 6274421 w 6274421"/>
              <a:gd name="connsiteY7" fmla="*/ 190704 h 1144225"/>
              <a:gd name="connsiteX8" fmla="*/ 6274421 w 6274421"/>
              <a:gd name="connsiteY8" fmla="*/ 190704 h 1144225"/>
              <a:gd name="connsiteX9" fmla="*/ 6274421 w 6274421"/>
              <a:gd name="connsiteY9" fmla="*/ 476760 h 1144225"/>
              <a:gd name="connsiteX10" fmla="*/ 6274421 w 6274421"/>
              <a:gd name="connsiteY10" fmla="*/ 953517 h 1144225"/>
              <a:gd name="connsiteX11" fmla="*/ 6083713 w 6274421"/>
              <a:gd name="connsiteY11" fmla="*/ 1144225 h 1144225"/>
              <a:gd name="connsiteX12" fmla="*/ 2614342 w 6274421"/>
              <a:gd name="connsiteY12" fmla="*/ 1144225 h 1144225"/>
              <a:gd name="connsiteX13" fmla="*/ 1045737 w 6274421"/>
              <a:gd name="connsiteY13" fmla="*/ 1144225 h 1144225"/>
              <a:gd name="connsiteX14" fmla="*/ 1045737 w 6274421"/>
              <a:gd name="connsiteY14" fmla="*/ 1144225 h 1144225"/>
              <a:gd name="connsiteX15" fmla="*/ 190708 w 6274421"/>
              <a:gd name="connsiteY15" fmla="*/ 1144225 h 1144225"/>
              <a:gd name="connsiteX16" fmla="*/ 0 w 6274421"/>
              <a:gd name="connsiteY16" fmla="*/ 953517 h 1144225"/>
              <a:gd name="connsiteX17" fmla="*/ 0 w 6274421"/>
              <a:gd name="connsiteY17" fmla="*/ 476760 h 1144225"/>
              <a:gd name="connsiteX18" fmla="*/ 0 w 6274421"/>
              <a:gd name="connsiteY18" fmla="*/ 190704 h 1144225"/>
              <a:gd name="connsiteX19" fmla="*/ 0 w 6274421"/>
              <a:gd name="connsiteY19" fmla="*/ 190704 h 1144225"/>
              <a:gd name="connsiteX20" fmla="*/ 0 w 6274421"/>
              <a:gd name="connsiteY20" fmla="*/ 190708 h 114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144225" fill="none" extrusionOk="0">
                <a:moveTo>
                  <a:pt x="0" y="190708"/>
                </a:moveTo>
                <a:cubicBezTo>
                  <a:pt x="-8327" y="89031"/>
                  <a:pt x="98958" y="1642"/>
                  <a:pt x="190708" y="0"/>
                </a:cubicBezTo>
                <a:cubicBezTo>
                  <a:pt x="577188" y="-62604"/>
                  <a:pt x="874906" y="-15379"/>
                  <a:pt x="1045737" y="0"/>
                </a:cubicBezTo>
                <a:cubicBezTo>
                  <a:pt x="963771" y="1360"/>
                  <a:pt x="634291" y="-123450"/>
                  <a:pt x="355571" y="-269545"/>
                </a:cubicBezTo>
                <a:cubicBezTo>
                  <a:pt x="1309033" y="-314550"/>
                  <a:pt x="1965162" y="-200387"/>
                  <a:pt x="2614342" y="0"/>
                </a:cubicBezTo>
                <a:cubicBezTo>
                  <a:pt x="3242284" y="-118480"/>
                  <a:pt x="4502112" y="36090"/>
                  <a:pt x="6083713" y="0"/>
                </a:cubicBezTo>
                <a:cubicBezTo>
                  <a:pt x="6177582" y="-12331"/>
                  <a:pt x="6283707" y="76085"/>
                  <a:pt x="6274421" y="190708"/>
                </a:cubicBezTo>
                <a:lnTo>
                  <a:pt x="6274421" y="190704"/>
                </a:lnTo>
                <a:lnTo>
                  <a:pt x="6274421" y="190704"/>
                </a:lnTo>
                <a:cubicBezTo>
                  <a:pt x="6253003" y="264141"/>
                  <a:pt x="6290134" y="343040"/>
                  <a:pt x="6274421" y="476760"/>
                </a:cubicBezTo>
                <a:cubicBezTo>
                  <a:pt x="6255819" y="689601"/>
                  <a:pt x="6274331" y="854094"/>
                  <a:pt x="6274421" y="953517"/>
                </a:cubicBezTo>
                <a:cubicBezTo>
                  <a:pt x="6276878" y="1055955"/>
                  <a:pt x="6181836" y="1134650"/>
                  <a:pt x="6083713" y="1144225"/>
                </a:cubicBezTo>
                <a:cubicBezTo>
                  <a:pt x="5291390" y="1280122"/>
                  <a:pt x="4247494" y="1290019"/>
                  <a:pt x="2614342" y="1144225"/>
                </a:cubicBezTo>
                <a:cubicBezTo>
                  <a:pt x="2131639" y="1058760"/>
                  <a:pt x="1615157" y="1237028"/>
                  <a:pt x="1045737" y="1144225"/>
                </a:cubicBezTo>
                <a:lnTo>
                  <a:pt x="1045737" y="1144225"/>
                </a:lnTo>
                <a:cubicBezTo>
                  <a:pt x="622366" y="1150388"/>
                  <a:pt x="571178" y="1210163"/>
                  <a:pt x="190708" y="1144225"/>
                </a:cubicBezTo>
                <a:cubicBezTo>
                  <a:pt x="90097" y="1149890"/>
                  <a:pt x="-8523" y="1062759"/>
                  <a:pt x="0" y="953517"/>
                </a:cubicBezTo>
                <a:cubicBezTo>
                  <a:pt x="33271" y="813171"/>
                  <a:pt x="-20297" y="612120"/>
                  <a:pt x="0" y="476760"/>
                </a:cubicBezTo>
                <a:cubicBezTo>
                  <a:pt x="-19323" y="345982"/>
                  <a:pt x="-21452" y="301092"/>
                  <a:pt x="0" y="190704"/>
                </a:cubicBezTo>
                <a:lnTo>
                  <a:pt x="0" y="190704"/>
                </a:lnTo>
                <a:lnTo>
                  <a:pt x="0" y="190708"/>
                </a:lnTo>
                <a:close/>
              </a:path>
              <a:path w="6274421" h="1144225" stroke="0" extrusionOk="0">
                <a:moveTo>
                  <a:pt x="0" y="190708"/>
                </a:moveTo>
                <a:cubicBezTo>
                  <a:pt x="11561" y="81210"/>
                  <a:pt x="101825" y="9560"/>
                  <a:pt x="190708" y="0"/>
                </a:cubicBezTo>
                <a:cubicBezTo>
                  <a:pt x="404868" y="-64590"/>
                  <a:pt x="941509" y="36886"/>
                  <a:pt x="1045737" y="0"/>
                </a:cubicBezTo>
                <a:cubicBezTo>
                  <a:pt x="951025" y="14099"/>
                  <a:pt x="565841" y="-248320"/>
                  <a:pt x="355571" y="-269545"/>
                </a:cubicBezTo>
                <a:cubicBezTo>
                  <a:pt x="1204365" y="-218921"/>
                  <a:pt x="1647524" y="-201425"/>
                  <a:pt x="2614342" y="0"/>
                </a:cubicBezTo>
                <a:cubicBezTo>
                  <a:pt x="3758825" y="141002"/>
                  <a:pt x="4560986" y="77387"/>
                  <a:pt x="6083713" y="0"/>
                </a:cubicBezTo>
                <a:cubicBezTo>
                  <a:pt x="6174519" y="-4569"/>
                  <a:pt x="6286483" y="86550"/>
                  <a:pt x="6274421" y="190708"/>
                </a:cubicBezTo>
                <a:lnTo>
                  <a:pt x="6274421" y="190704"/>
                </a:lnTo>
                <a:lnTo>
                  <a:pt x="6274421" y="190704"/>
                </a:lnTo>
                <a:cubicBezTo>
                  <a:pt x="6283190" y="255187"/>
                  <a:pt x="6274082" y="399858"/>
                  <a:pt x="6274421" y="476760"/>
                </a:cubicBezTo>
                <a:cubicBezTo>
                  <a:pt x="6281016" y="662139"/>
                  <a:pt x="6233825" y="839803"/>
                  <a:pt x="6274421" y="953517"/>
                </a:cubicBezTo>
                <a:cubicBezTo>
                  <a:pt x="6282855" y="1056671"/>
                  <a:pt x="6190160" y="1161127"/>
                  <a:pt x="6083713" y="1144225"/>
                </a:cubicBezTo>
                <a:cubicBezTo>
                  <a:pt x="5379743" y="1039353"/>
                  <a:pt x="3228151" y="1016049"/>
                  <a:pt x="2614342" y="1144225"/>
                </a:cubicBezTo>
                <a:cubicBezTo>
                  <a:pt x="2202188" y="1252595"/>
                  <a:pt x="1364778" y="1263108"/>
                  <a:pt x="1045737" y="1144225"/>
                </a:cubicBezTo>
                <a:lnTo>
                  <a:pt x="1045737" y="1144225"/>
                </a:lnTo>
                <a:cubicBezTo>
                  <a:pt x="922741" y="1164630"/>
                  <a:pt x="541499" y="1087753"/>
                  <a:pt x="190708" y="1144225"/>
                </a:cubicBezTo>
                <a:cubicBezTo>
                  <a:pt x="92969" y="1134770"/>
                  <a:pt x="-8397" y="1057955"/>
                  <a:pt x="0" y="953517"/>
                </a:cubicBezTo>
                <a:cubicBezTo>
                  <a:pt x="-23865" y="884359"/>
                  <a:pt x="574" y="670129"/>
                  <a:pt x="0" y="476760"/>
                </a:cubicBezTo>
                <a:cubicBezTo>
                  <a:pt x="-23150" y="337530"/>
                  <a:pt x="-11241" y="286832"/>
                  <a:pt x="0" y="190704"/>
                </a:cubicBezTo>
                <a:lnTo>
                  <a:pt x="0" y="190704"/>
                </a:lnTo>
                <a:lnTo>
                  <a:pt x="0" y="190708"/>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rgbClr val="002060"/>
                </a:solidFill>
                <a:latin typeface="Calibri" panose="020F0502020204030204" pitchFamily="34" charset="0"/>
                <a:cs typeface="Calibri" panose="020F0502020204030204" pitchFamily="34" charset="0"/>
              </a:rPr>
              <a:t>Chợ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phiên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họp</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gian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nào</a:t>
            </a:r>
            <a:r>
              <a:rPr lang="en-US" sz="4000" b="1" dirty="0">
                <a:solidFill>
                  <a:srgbClr val="00206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AC248DAD-9ECE-5FED-1E24-9C523B59D950}"/>
              </a:ext>
            </a:extLst>
          </p:cNvPr>
          <p:cNvSpPr/>
          <p:nvPr/>
        </p:nvSpPr>
        <p:spPr>
          <a:xfrm>
            <a:off x="4784103" y="3170600"/>
            <a:ext cx="6312521" cy="1287100"/>
          </a:xfrm>
          <a:custGeom>
            <a:avLst/>
            <a:gdLst>
              <a:gd name="connsiteX0" fmla="*/ 0 w 6312521"/>
              <a:gd name="connsiteY0" fmla="*/ 214521 h 1287100"/>
              <a:gd name="connsiteX1" fmla="*/ 214521 w 6312521"/>
              <a:gd name="connsiteY1" fmla="*/ 0 h 1287100"/>
              <a:gd name="connsiteX2" fmla="*/ 1052087 w 6312521"/>
              <a:gd name="connsiteY2" fmla="*/ 0 h 1287100"/>
              <a:gd name="connsiteX3" fmla="*/ 357731 w 6312521"/>
              <a:gd name="connsiteY3" fmla="*/ -303202 h 1287100"/>
              <a:gd name="connsiteX4" fmla="*/ 2630217 w 6312521"/>
              <a:gd name="connsiteY4" fmla="*/ 0 h 1287100"/>
              <a:gd name="connsiteX5" fmla="*/ 6098000 w 6312521"/>
              <a:gd name="connsiteY5" fmla="*/ 0 h 1287100"/>
              <a:gd name="connsiteX6" fmla="*/ 6312521 w 6312521"/>
              <a:gd name="connsiteY6" fmla="*/ 214521 h 1287100"/>
              <a:gd name="connsiteX7" fmla="*/ 6312521 w 6312521"/>
              <a:gd name="connsiteY7" fmla="*/ 214517 h 1287100"/>
              <a:gd name="connsiteX8" fmla="*/ 6312521 w 6312521"/>
              <a:gd name="connsiteY8" fmla="*/ 214517 h 1287100"/>
              <a:gd name="connsiteX9" fmla="*/ 6312521 w 6312521"/>
              <a:gd name="connsiteY9" fmla="*/ 536292 h 1287100"/>
              <a:gd name="connsiteX10" fmla="*/ 6312521 w 6312521"/>
              <a:gd name="connsiteY10" fmla="*/ 1072579 h 1287100"/>
              <a:gd name="connsiteX11" fmla="*/ 6098000 w 6312521"/>
              <a:gd name="connsiteY11" fmla="*/ 1287100 h 1287100"/>
              <a:gd name="connsiteX12" fmla="*/ 2630217 w 6312521"/>
              <a:gd name="connsiteY12" fmla="*/ 1287100 h 1287100"/>
              <a:gd name="connsiteX13" fmla="*/ 1052087 w 6312521"/>
              <a:gd name="connsiteY13" fmla="*/ 1287100 h 1287100"/>
              <a:gd name="connsiteX14" fmla="*/ 1052087 w 6312521"/>
              <a:gd name="connsiteY14" fmla="*/ 1287100 h 1287100"/>
              <a:gd name="connsiteX15" fmla="*/ 214521 w 6312521"/>
              <a:gd name="connsiteY15" fmla="*/ 1287100 h 1287100"/>
              <a:gd name="connsiteX16" fmla="*/ 0 w 6312521"/>
              <a:gd name="connsiteY16" fmla="*/ 1072579 h 1287100"/>
              <a:gd name="connsiteX17" fmla="*/ 0 w 6312521"/>
              <a:gd name="connsiteY17" fmla="*/ 536292 h 1287100"/>
              <a:gd name="connsiteX18" fmla="*/ 0 w 6312521"/>
              <a:gd name="connsiteY18" fmla="*/ 214517 h 1287100"/>
              <a:gd name="connsiteX19" fmla="*/ 0 w 6312521"/>
              <a:gd name="connsiteY19" fmla="*/ 214517 h 1287100"/>
              <a:gd name="connsiteX20" fmla="*/ 0 w 6312521"/>
              <a:gd name="connsiteY20" fmla="*/ 214521 h 128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287100" fill="none" extrusionOk="0">
                <a:moveTo>
                  <a:pt x="0" y="214521"/>
                </a:moveTo>
                <a:cubicBezTo>
                  <a:pt x="-9298" y="100117"/>
                  <a:pt x="100558" y="546"/>
                  <a:pt x="214521" y="0"/>
                </a:cubicBezTo>
                <a:cubicBezTo>
                  <a:pt x="460116" y="-32534"/>
                  <a:pt x="787442" y="61688"/>
                  <a:pt x="1052087" y="0"/>
                </a:cubicBezTo>
                <a:cubicBezTo>
                  <a:pt x="764338" y="-182167"/>
                  <a:pt x="593971" y="-259379"/>
                  <a:pt x="357731" y="-303202"/>
                </a:cubicBezTo>
                <a:cubicBezTo>
                  <a:pt x="1312825" y="-334833"/>
                  <a:pt x="1898105" y="-220815"/>
                  <a:pt x="2630217" y="0"/>
                </a:cubicBezTo>
                <a:cubicBezTo>
                  <a:pt x="3053629" y="-118480"/>
                  <a:pt x="5710734" y="36090"/>
                  <a:pt x="6098000" y="0"/>
                </a:cubicBezTo>
                <a:cubicBezTo>
                  <a:pt x="6202545" y="-14997"/>
                  <a:pt x="6328016" y="80528"/>
                  <a:pt x="6312521" y="214521"/>
                </a:cubicBezTo>
                <a:lnTo>
                  <a:pt x="6312521" y="214517"/>
                </a:lnTo>
                <a:lnTo>
                  <a:pt x="6312521" y="214517"/>
                </a:lnTo>
                <a:cubicBezTo>
                  <a:pt x="6292865" y="271524"/>
                  <a:pt x="6314949" y="388203"/>
                  <a:pt x="6312521" y="536292"/>
                </a:cubicBezTo>
                <a:cubicBezTo>
                  <a:pt x="6342060" y="790440"/>
                  <a:pt x="6336457" y="814036"/>
                  <a:pt x="6312521" y="1072579"/>
                </a:cubicBezTo>
                <a:cubicBezTo>
                  <a:pt x="6318195" y="1184388"/>
                  <a:pt x="6203900" y="1270381"/>
                  <a:pt x="6098000" y="1287100"/>
                </a:cubicBezTo>
                <a:cubicBezTo>
                  <a:pt x="4845788" y="1422997"/>
                  <a:pt x="3618482" y="1432894"/>
                  <a:pt x="2630217" y="1287100"/>
                </a:cubicBezTo>
                <a:cubicBezTo>
                  <a:pt x="2254259" y="1254136"/>
                  <a:pt x="1259826" y="1149260"/>
                  <a:pt x="1052087" y="1287100"/>
                </a:cubicBezTo>
                <a:lnTo>
                  <a:pt x="1052087" y="1287100"/>
                </a:lnTo>
                <a:cubicBezTo>
                  <a:pt x="702445" y="1357512"/>
                  <a:pt x="357428" y="1360889"/>
                  <a:pt x="214521" y="1287100"/>
                </a:cubicBezTo>
                <a:cubicBezTo>
                  <a:pt x="98805" y="1290418"/>
                  <a:pt x="-2724" y="1192308"/>
                  <a:pt x="0" y="1072579"/>
                </a:cubicBezTo>
                <a:cubicBezTo>
                  <a:pt x="20236" y="948949"/>
                  <a:pt x="-6596" y="715661"/>
                  <a:pt x="0" y="536292"/>
                </a:cubicBezTo>
                <a:cubicBezTo>
                  <a:pt x="-18751" y="458536"/>
                  <a:pt x="-27781" y="369133"/>
                  <a:pt x="0" y="214517"/>
                </a:cubicBezTo>
                <a:lnTo>
                  <a:pt x="0" y="214517"/>
                </a:lnTo>
                <a:lnTo>
                  <a:pt x="0" y="214521"/>
                </a:lnTo>
                <a:close/>
              </a:path>
              <a:path w="6312521" h="1287100" stroke="0" extrusionOk="0">
                <a:moveTo>
                  <a:pt x="0" y="214521"/>
                </a:moveTo>
                <a:cubicBezTo>
                  <a:pt x="7709" y="93261"/>
                  <a:pt x="115378" y="11241"/>
                  <a:pt x="214521" y="0"/>
                </a:cubicBezTo>
                <a:cubicBezTo>
                  <a:pt x="308018" y="-11114"/>
                  <a:pt x="916724" y="36434"/>
                  <a:pt x="1052087" y="0"/>
                </a:cubicBezTo>
                <a:cubicBezTo>
                  <a:pt x="846474" y="-73474"/>
                  <a:pt x="549492" y="-188872"/>
                  <a:pt x="357731" y="-303202"/>
                </a:cubicBezTo>
                <a:cubicBezTo>
                  <a:pt x="900279" y="-281567"/>
                  <a:pt x="1735686" y="-205554"/>
                  <a:pt x="2630217" y="0"/>
                </a:cubicBezTo>
                <a:cubicBezTo>
                  <a:pt x="3406287" y="141002"/>
                  <a:pt x="4831580" y="77387"/>
                  <a:pt x="6098000" y="0"/>
                </a:cubicBezTo>
                <a:cubicBezTo>
                  <a:pt x="6195187" y="-6701"/>
                  <a:pt x="6319827" y="96751"/>
                  <a:pt x="6312521" y="214521"/>
                </a:cubicBezTo>
                <a:lnTo>
                  <a:pt x="6312521" y="214517"/>
                </a:lnTo>
                <a:lnTo>
                  <a:pt x="6312521" y="214517"/>
                </a:lnTo>
                <a:cubicBezTo>
                  <a:pt x="6329746" y="248537"/>
                  <a:pt x="6323181" y="474124"/>
                  <a:pt x="6312521" y="536292"/>
                </a:cubicBezTo>
                <a:cubicBezTo>
                  <a:pt x="6346060" y="777959"/>
                  <a:pt x="6354365" y="809643"/>
                  <a:pt x="6312521" y="1072579"/>
                </a:cubicBezTo>
                <a:cubicBezTo>
                  <a:pt x="6329692" y="1186635"/>
                  <a:pt x="6216823" y="1292310"/>
                  <a:pt x="6098000" y="1287100"/>
                </a:cubicBezTo>
                <a:cubicBezTo>
                  <a:pt x="5384026" y="1182228"/>
                  <a:pt x="3767744" y="1158924"/>
                  <a:pt x="2630217" y="1287100"/>
                </a:cubicBezTo>
                <a:cubicBezTo>
                  <a:pt x="2279350" y="1423130"/>
                  <a:pt x="1391843" y="1292510"/>
                  <a:pt x="1052087" y="1287100"/>
                </a:cubicBezTo>
                <a:lnTo>
                  <a:pt x="1052087" y="1287100"/>
                </a:lnTo>
                <a:cubicBezTo>
                  <a:pt x="645546" y="1230567"/>
                  <a:pt x="447755" y="1285802"/>
                  <a:pt x="214521" y="1287100"/>
                </a:cubicBezTo>
                <a:cubicBezTo>
                  <a:pt x="99849" y="1282358"/>
                  <a:pt x="-7954" y="1190216"/>
                  <a:pt x="0" y="1072579"/>
                </a:cubicBezTo>
                <a:cubicBezTo>
                  <a:pt x="-47324" y="1003816"/>
                  <a:pt x="-24939" y="801355"/>
                  <a:pt x="0" y="536292"/>
                </a:cubicBezTo>
                <a:cubicBezTo>
                  <a:pt x="25163" y="439578"/>
                  <a:pt x="4071" y="352506"/>
                  <a:pt x="0" y="214517"/>
                </a:cubicBezTo>
                <a:lnTo>
                  <a:pt x="0" y="214517"/>
                </a:lnTo>
                <a:lnTo>
                  <a:pt x="0" y="214521"/>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panose="020F0502020204030204" pitchFamily="34" charset="0"/>
                <a:cs typeface="Calibri" panose="020F0502020204030204" pitchFamily="34" charset="0"/>
              </a:rPr>
              <a:t>Chợ phiên thường bán những gì?</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Speech Bubble: Rectangle with Corners Rounded 9">
            <a:extLst>
              <a:ext uri="{FF2B5EF4-FFF2-40B4-BE49-F238E27FC236}">
                <a16:creationId xmlns:a16="http://schemas.microsoft.com/office/drawing/2014/main" id="{AD46013E-534E-A2C2-8BD1-550EB47DEFFE}"/>
              </a:ext>
            </a:extLst>
          </p:cNvPr>
          <p:cNvSpPr/>
          <p:nvPr/>
        </p:nvSpPr>
        <p:spPr>
          <a:xfrm>
            <a:off x="4812678" y="5086350"/>
            <a:ext cx="6312521" cy="1619250"/>
          </a:xfrm>
          <a:custGeom>
            <a:avLst/>
            <a:gdLst>
              <a:gd name="connsiteX0" fmla="*/ 0 w 6312521"/>
              <a:gd name="connsiteY0" fmla="*/ 269880 h 1619250"/>
              <a:gd name="connsiteX1" fmla="*/ 269880 w 6312521"/>
              <a:gd name="connsiteY1" fmla="*/ 0 h 1619250"/>
              <a:gd name="connsiteX2" fmla="*/ 1052087 w 6312521"/>
              <a:gd name="connsiteY2" fmla="*/ 0 h 1619250"/>
              <a:gd name="connsiteX3" fmla="*/ 357731 w 6312521"/>
              <a:gd name="connsiteY3" fmla="*/ -381447 h 1619250"/>
              <a:gd name="connsiteX4" fmla="*/ 2630217 w 6312521"/>
              <a:gd name="connsiteY4" fmla="*/ 0 h 1619250"/>
              <a:gd name="connsiteX5" fmla="*/ 6042641 w 6312521"/>
              <a:gd name="connsiteY5" fmla="*/ 0 h 1619250"/>
              <a:gd name="connsiteX6" fmla="*/ 6312521 w 6312521"/>
              <a:gd name="connsiteY6" fmla="*/ 269880 h 1619250"/>
              <a:gd name="connsiteX7" fmla="*/ 6312521 w 6312521"/>
              <a:gd name="connsiteY7" fmla="*/ 269875 h 1619250"/>
              <a:gd name="connsiteX8" fmla="*/ 6312521 w 6312521"/>
              <a:gd name="connsiteY8" fmla="*/ 269875 h 1619250"/>
              <a:gd name="connsiteX9" fmla="*/ 6312521 w 6312521"/>
              <a:gd name="connsiteY9" fmla="*/ 674688 h 1619250"/>
              <a:gd name="connsiteX10" fmla="*/ 6312521 w 6312521"/>
              <a:gd name="connsiteY10" fmla="*/ 1349370 h 1619250"/>
              <a:gd name="connsiteX11" fmla="*/ 6042641 w 6312521"/>
              <a:gd name="connsiteY11" fmla="*/ 1619250 h 1619250"/>
              <a:gd name="connsiteX12" fmla="*/ 2630217 w 6312521"/>
              <a:gd name="connsiteY12" fmla="*/ 1619250 h 1619250"/>
              <a:gd name="connsiteX13" fmla="*/ 1052087 w 6312521"/>
              <a:gd name="connsiteY13" fmla="*/ 1619250 h 1619250"/>
              <a:gd name="connsiteX14" fmla="*/ 1052087 w 6312521"/>
              <a:gd name="connsiteY14" fmla="*/ 1619250 h 1619250"/>
              <a:gd name="connsiteX15" fmla="*/ 269880 w 6312521"/>
              <a:gd name="connsiteY15" fmla="*/ 1619250 h 1619250"/>
              <a:gd name="connsiteX16" fmla="*/ 0 w 6312521"/>
              <a:gd name="connsiteY16" fmla="*/ 1349370 h 1619250"/>
              <a:gd name="connsiteX17" fmla="*/ 0 w 6312521"/>
              <a:gd name="connsiteY17" fmla="*/ 674688 h 1619250"/>
              <a:gd name="connsiteX18" fmla="*/ 0 w 6312521"/>
              <a:gd name="connsiteY18" fmla="*/ 269875 h 1619250"/>
              <a:gd name="connsiteX19" fmla="*/ 0 w 6312521"/>
              <a:gd name="connsiteY19" fmla="*/ 269875 h 1619250"/>
              <a:gd name="connsiteX20" fmla="*/ 0 w 6312521"/>
              <a:gd name="connsiteY20" fmla="*/ 269880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619250" fill="none" extrusionOk="0">
                <a:moveTo>
                  <a:pt x="0" y="269880"/>
                </a:moveTo>
                <a:cubicBezTo>
                  <a:pt x="-15761" y="127734"/>
                  <a:pt x="134548" y="1659"/>
                  <a:pt x="269880" y="0"/>
                </a:cubicBezTo>
                <a:cubicBezTo>
                  <a:pt x="495174" y="48358"/>
                  <a:pt x="713495" y="-37489"/>
                  <a:pt x="1052087" y="0"/>
                </a:cubicBezTo>
                <a:cubicBezTo>
                  <a:pt x="896942" y="-68780"/>
                  <a:pt x="676897" y="-163579"/>
                  <a:pt x="357731" y="-381447"/>
                </a:cubicBezTo>
                <a:cubicBezTo>
                  <a:pt x="1456882" y="-356820"/>
                  <a:pt x="1728751" y="-275076"/>
                  <a:pt x="2630217" y="0"/>
                </a:cubicBezTo>
                <a:cubicBezTo>
                  <a:pt x="3352502" y="-118480"/>
                  <a:pt x="4976790" y="36090"/>
                  <a:pt x="6042641" y="0"/>
                </a:cubicBezTo>
                <a:cubicBezTo>
                  <a:pt x="6183994" y="-8286"/>
                  <a:pt x="6330473" y="102853"/>
                  <a:pt x="6312521" y="269880"/>
                </a:cubicBezTo>
                <a:lnTo>
                  <a:pt x="6312521" y="269875"/>
                </a:lnTo>
                <a:lnTo>
                  <a:pt x="6312521" y="269875"/>
                </a:lnTo>
                <a:cubicBezTo>
                  <a:pt x="6285996" y="396508"/>
                  <a:pt x="6314227" y="529248"/>
                  <a:pt x="6312521" y="674688"/>
                </a:cubicBezTo>
                <a:cubicBezTo>
                  <a:pt x="6290498" y="960611"/>
                  <a:pt x="6297079" y="1232949"/>
                  <a:pt x="6312521" y="1349370"/>
                </a:cubicBezTo>
                <a:cubicBezTo>
                  <a:pt x="6320675" y="1488837"/>
                  <a:pt x="6182664" y="1607248"/>
                  <a:pt x="6042641" y="1619250"/>
                </a:cubicBezTo>
                <a:cubicBezTo>
                  <a:pt x="4533851" y="1755147"/>
                  <a:pt x="2976722" y="1765044"/>
                  <a:pt x="2630217" y="1619250"/>
                </a:cubicBezTo>
                <a:cubicBezTo>
                  <a:pt x="2254259" y="1586286"/>
                  <a:pt x="1259826" y="1481410"/>
                  <a:pt x="1052087" y="1619250"/>
                </a:cubicBezTo>
                <a:lnTo>
                  <a:pt x="1052087" y="1619250"/>
                </a:lnTo>
                <a:cubicBezTo>
                  <a:pt x="821602" y="1582330"/>
                  <a:pt x="613296" y="1599808"/>
                  <a:pt x="269880" y="1619250"/>
                </a:cubicBezTo>
                <a:cubicBezTo>
                  <a:pt x="128528" y="1628503"/>
                  <a:pt x="-6696" y="1501498"/>
                  <a:pt x="0" y="1349370"/>
                </a:cubicBezTo>
                <a:cubicBezTo>
                  <a:pt x="-60380" y="1204517"/>
                  <a:pt x="18768" y="926564"/>
                  <a:pt x="0" y="674688"/>
                </a:cubicBezTo>
                <a:cubicBezTo>
                  <a:pt x="-10711" y="525659"/>
                  <a:pt x="27163" y="389062"/>
                  <a:pt x="0" y="269875"/>
                </a:cubicBezTo>
                <a:lnTo>
                  <a:pt x="0" y="269875"/>
                </a:lnTo>
                <a:lnTo>
                  <a:pt x="0" y="269880"/>
                </a:lnTo>
                <a:close/>
              </a:path>
              <a:path w="6312521" h="1619250" stroke="0" extrusionOk="0">
                <a:moveTo>
                  <a:pt x="0" y="269880"/>
                </a:moveTo>
                <a:cubicBezTo>
                  <a:pt x="8838" y="117639"/>
                  <a:pt x="139842" y="11054"/>
                  <a:pt x="269880" y="0"/>
                </a:cubicBezTo>
                <a:cubicBezTo>
                  <a:pt x="636429" y="-11771"/>
                  <a:pt x="690778" y="69054"/>
                  <a:pt x="1052087" y="0"/>
                </a:cubicBezTo>
                <a:cubicBezTo>
                  <a:pt x="778030" y="-108331"/>
                  <a:pt x="627388" y="-156527"/>
                  <a:pt x="357731" y="-381447"/>
                </a:cubicBezTo>
                <a:cubicBezTo>
                  <a:pt x="959687" y="-331418"/>
                  <a:pt x="2079000" y="-179166"/>
                  <a:pt x="2630217" y="0"/>
                </a:cubicBezTo>
                <a:cubicBezTo>
                  <a:pt x="3451994" y="141002"/>
                  <a:pt x="4760629" y="77387"/>
                  <a:pt x="6042641" y="0"/>
                </a:cubicBezTo>
                <a:cubicBezTo>
                  <a:pt x="6174601" y="-5379"/>
                  <a:pt x="6327840" y="122311"/>
                  <a:pt x="6312521" y="269880"/>
                </a:cubicBezTo>
                <a:lnTo>
                  <a:pt x="6312521" y="269875"/>
                </a:lnTo>
                <a:lnTo>
                  <a:pt x="6312521" y="269875"/>
                </a:lnTo>
                <a:cubicBezTo>
                  <a:pt x="6345747" y="418396"/>
                  <a:pt x="6322118" y="599511"/>
                  <a:pt x="6312521" y="674688"/>
                </a:cubicBezTo>
                <a:cubicBezTo>
                  <a:pt x="6357875" y="864412"/>
                  <a:pt x="6266781" y="1183068"/>
                  <a:pt x="6312521" y="1349370"/>
                </a:cubicBezTo>
                <a:cubicBezTo>
                  <a:pt x="6337903" y="1491886"/>
                  <a:pt x="6192405" y="1629999"/>
                  <a:pt x="6042641" y="1619250"/>
                </a:cubicBezTo>
                <a:cubicBezTo>
                  <a:pt x="4979905" y="1514378"/>
                  <a:pt x="3676266" y="1491074"/>
                  <a:pt x="2630217" y="1619250"/>
                </a:cubicBezTo>
                <a:cubicBezTo>
                  <a:pt x="2279350" y="1755280"/>
                  <a:pt x="1391843" y="1624660"/>
                  <a:pt x="1052087" y="1619250"/>
                </a:cubicBezTo>
                <a:lnTo>
                  <a:pt x="1052087" y="1619250"/>
                </a:lnTo>
                <a:cubicBezTo>
                  <a:pt x="681927" y="1635477"/>
                  <a:pt x="520145" y="1678350"/>
                  <a:pt x="269880" y="1619250"/>
                </a:cubicBezTo>
                <a:cubicBezTo>
                  <a:pt x="136592" y="1599605"/>
                  <a:pt x="-27736" y="1495492"/>
                  <a:pt x="0" y="1349370"/>
                </a:cubicBezTo>
                <a:cubicBezTo>
                  <a:pt x="-42555" y="1096859"/>
                  <a:pt x="56484" y="911241"/>
                  <a:pt x="0" y="674688"/>
                </a:cubicBezTo>
                <a:cubicBezTo>
                  <a:pt x="9675" y="502114"/>
                  <a:pt x="556" y="426483"/>
                  <a:pt x="0" y="269875"/>
                </a:cubicBezTo>
                <a:lnTo>
                  <a:pt x="0" y="269875"/>
                </a:lnTo>
                <a:lnTo>
                  <a:pt x="0" y="269880"/>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400" b="1" dirty="0">
                <a:solidFill>
                  <a:srgbClr val="002060"/>
                </a:solidFill>
                <a:latin typeface="Calibri" panose="020F0502020204030204" pitchFamily="34" charset="0"/>
                <a:cs typeface="Calibri" panose="020F0502020204030204" pitchFamily="34" charset="0"/>
              </a:rPr>
              <a:t>Ngoài việc mua bán, trao đổi hàng hóa, người dân đến chợ phiên làm gì?</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53" presetClass="entr" presetSubtype="16" fill="hold" grpId="0" nodeType="afterEffect">
                                  <p:stCondLst>
                                    <p:cond delay="400"/>
                                  </p:stCondLst>
                                  <p:childTnLst>
                                    <p:set>
                                      <p:cBhvr>
                                        <p:cTn id="16" dur="1" fill="hold">
                                          <p:stCondLst>
                                            <p:cond delay="0"/>
                                          </p:stCondLst>
                                        </p:cTn>
                                        <p:tgtEl>
                                          <p:spTgt spid="8"/>
                                        </p:tgtEl>
                                        <p:attrNameLst>
                                          <p:attrName>style.visibility</p:attrName>
                                        </p:attrNameLst>
                                      </p:cBhvr>
                                      <p:to>
                                        <p:strVal val="visible"/>
                                      </p:to>
                                    </p:set>
                                    <p:anim calcmode="lin" valueType="num">
                                      <p:cBhvr>
                                        <p:cTn id="17" dur="1300" fill="hold"/>
                                        <p:tgtEl>
                                          <p:spTgt spid="8"/>
                                        </p:tgtEl>
                                        <p:attrNameLst>
                                          <p:attrName>ppt_w</p:attrName>
                                        </p:attrNameLst>
                                      </p:cBhvr>
                                      <p:tavLst>
                                        <p:tav tm="0">
                                          <p:val>
                                            <p:fltVal val="0"/>
                                          </p:val>
                                        </p:tav>
                                        <p:tav tm="100000">
                                          <p:val>
                                            <p:strVal val="#ppt_w"/>
                                          </p:val>
                                        </p:tav>
                                      </p:tavLst>
                                    </p:anim>
                                    <p:anim calcmode="lin" valueType="num">
                                      <p:cBhvr>
                                        <p:cTn id="18" dur="1300" fill="hold"/>
                                        <p:tgtEl>
                                          <p:spTgt spid="8"/>
                                        </p:tgtEl>
                                        <p:attrNameLst>
                                          <p:attrName>ppt_h</p:attrName>
                                        </p:attrNameLst>
                                      </p:cBhvr>
                                      <p:tavLst>
                                        <p:tav tm="0">
                                          <p:val>
                                            <p:fltVal val="0"/>
                                          </p:val>
                                        </p:tav>
                                        <p:tav tm="100000">
                                          <p:val>
                                            <p:strVal val="#ppt_h"/>
                                          </p:val>
                                        </p:tav>
                                      </p:tavLst>
                                    </p:anim>
                                    <p:animEffect transition="in" filter="fade">
                                      <p:cBhvr>
                                        <p:cTn id="19" dur="13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300" fill="hold"/>
                                        <p:tgtEl>
                                          <p:spTgt spid="9"/>
                                        </p:tgtEl>
                                        <p:attrNameLst>
                                          <p:attrName>ppt_w</p:attrName>
                                        </p:attrNameLst>
                                      </p:cBhvr>
                                      <p:tavLst>
                                        <p:tav tm="0">
                                          <p:val>
                                            <p:fltVal val="0"/>
                                          </p:val>
                                        </p:tav>
                                        <p:tav tm="100000">
                                          <p:val>
                                            <p:strVal val="#ppt_w"/>
                                          </p:val>
                                        </p:tav>
                                      </p:tavLst>
                                    </p:anim>
                                    <p:anim calcmode="lin" valueType="num">
                                      <p:cBhvr>
                                        <p:cTn id="25" dur="1300" fill="hold"/>
                                        <p:tgtEl>
                                          <p:spTgt spid="9"/>
                                        </p:tgtEl>
                                        <p:attrNameLst>
                                          <p:attrName>ppt_h</p:attrName>
                                        </p:attrNameLst>
                                      </p:cBhvr>
                                      <p:tavLst>
                                        <p:tav tm="0">
                                          <p:val>
                                            <p:fltVal val="0"/>
                                          </p:val>
                                        </p:tav>
                                        <p:tav tm="100000">
                                          <p:val>
                                            <p:strVal val="#ppt_h"/>
                                          </p:val>
                                        </p:tav>
                                      </p:tavLst>
                                    </p:anim>
                                    <p:animEffect transition="in" filter="fade">
                                      <p:cBhvr>
                                        <p:cTn id="26" dur="1300"/>
                                        <p:tgtEl>
                                          <p:spTgt spid="9"/>
                                        </p:tgtEl>
                                      </p:cBhvr>
                                    </p:animEffect>
                                  </p:childTnLst>
                                </p:cTn>
                              </p:par>
                            </p:childTnLst>
                          </p:cTn>
                        </p:par>
                        <p:par>
                          <p:cTn id="27" fill="hold">
                            <p:stCondLst>
                              <p:cond delay="1300"/>
                            </p:stCondLst>
                            <p:childTnLst>
                              <p:par>
                                <p:cTn id="28" presetID="53" presetClass="entr" presetSubtype="16" fill="hold" grpId="0" nodeType="afterEffect">
                                  <p:stCondLst>
                                    <p:cond delay="4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300" fill="hold"/>
                                        <p:tgtEl>
                                          <p:spTgt spid="10"/>
                                        </p:tgtEl>
                                        <p:attrNameLst>
                                          <p:attrName>ppt_w</p:attrName>
                                        </p:attrNameLst>
                                      </p:cBhvr>
                                      <p:tavLst>
                                        <p:tav tm="0">
                                          <p:val>
                                            <p:fltVal val="0"/>
                                          </p:val>
                                        </p:tav>
                                        <p:tav tm="100000">
                                          <p:val>
                                            <p:strVal val="#ppt_w"/>
                                          </p:val>
                                        </p:tav>
                                      </p:tavLst>
                                    </p:anim>
                                    <p:anim calcmode="lin" valueType="num">
                                      <p:cBhvr>
                                        <p:cTn id="31" dur="1300" fill="hold"/>
                                        <p:tgtEl>
                                          <p:spTgt spid="10"/>
                                        </p:tgtEl>
                                        <p:attrNameLst>
                                          <p:attrName>ppt_h</p:attrName>
                                        </p:attrNameLst>
                                      </p:cBhvr>
                                      <p:tavLst>
                                        <p:tav tm="0">
                                          <p:val>
                                            <p:fltVal val="0"/>
                                          </p:val>
                                        </p:tav>
                                        <p:tav tm="100000">
                                          <p:val>
                                            <p:strVal val="#ppt_h"/>
                                          </p:val>
                                        </p:tav>
                                      </p:tavLst>
                                    </p:anim>
                                    <p:animEffect transition="in" filter="fade">
                                      <p:cBhvr>
                                        <p:cTn id="32" dur="1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57175"/>
            <a:ext cx="11582400"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621118" y="1233639"/>
            <a:ext cx="4493807" cy="4291374"/>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ở vùng Trung du và miền núi Bắc Bộ thường họp vào những ngày nhất định.</a:t>
            </a:r>
          </a:p>
        </p:txBody>
      </p:sp>
      <p:pic>
        <p:nvPicPr>
          <p:cNvPr id="1026" name="Picture 2" descr="Top 7+ phiên chợ vùng cao miền Bắc nổi tiếng ở Việt Nam | Wecheckin">
            <a:extLst>
              <a:ext uri="{FF2B5EF4-FFF2-40B4-BE49-F238E27FC236}">
                <a16:creationId xmlns:a16="http://schemas.microsoft.com/office/drawing/2014/main" id="{E3F46ACA-D1C4-7CE7-E700-47E63433F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471" y="419100"/>
            <a:ext cx="4376554" cy="29575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 Khám phá chợ phiên vùng cao – BÀI 1. TRUNG DU VÀ MIỀN NÚI BẮC BỘ">
            <a:extLst>
              <a:ext uri="{FF2B5EF4-FFF2-40B4-BE49-F238E27FC236}">
                <a16:creationId xmlns:a16="http://schemas.microsoft.com/office/drawing/2014/main" id="{CA4FC088-6A31-3574-F2CC-94BAC0497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3476625"/>
            <a:ext cx="440055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885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76200" y="266700"/>
            <a:ext cx="116871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278217" y="1152524"/>
            <a:ext cx="5160557"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Hàng hoá phần lớn là những sản phẩm của người dân địa phương, nhiều nhất là hàng thổ cẩm, công cụ sản xuất, một số món ăn đặc trưng như: thắng cố, cơm lam,...</a:t>
            </a:r>
          </a:p>
        </p:txBody>
      </p:sp>
      <p:pic>
        <p:nvPicPr>
          <p:cNvPr id="2052" name="Picture 4" descr="Ghé thăm những phiên chợ vùng cao nổi tiếng nhất Việt Nam Phiên chợ">
            <a:extLst>
              <a:ext uri="{FF2B5EF4-FFF2-40B4-BE49-F238E27FC236}">
                <a16:creationId xmlns:a16="http://schemas.microsoft.com/office/drawing/2014/main" id="{C9A2316C-2B0C-6191-447B-6B89F84C20E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219825" y="308743"/>
            <a:ext cx="4802188" cy="2939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4 phiên chợ Sapa độc đáo không nên bỏ lỡ - ChuduInfo">
            <a:extLst>
              <a:ext uri="{FF2B5EF4-FFF2-40B4-BE49-F238E27FC236}">
                <a16:creationId xmlns:a16="http://schemas.microsoft.com/office/drawing/2014/main" id="{74AAD87C-0869-6DAD-772A-31B3F5988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3779" y="3419475"/>
            <a:ext cx="4864746" cy="3119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94336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anim calcmode="lin" valueType="num">
                                      <p:cBhvr>
                                        <p:cTn id="18" dur="1000" fill="hold"/>
                                        <p:tgtEl>
                                          <p:spTgt spid="2054"/>
                                        </p:tgtEl>
                                        <p:attrNameLst>
                                          <p:attrName>ppt_x</p:attrName>
                                        </p:attrNameLst>
                                      </p:cBhvr>
                                      <p:tavLst>
                                        <p:tav tm="0">
                                          <p:val>
                                            <p:strVal val="#ppt_x"/>
                                          </p:val>
                                        </p:tav>
                                        <p:tav tm="100000">
                                          <p:val>
                                            <p:strVal val="#ppt_x"/>
                                          </p:val>
                                        </p:tav>
                                      </p:tavLst>
                                    </p:anim>
                                    <p:anim calcmode="lin" valueType="num">
                                      <p:cBhvr>
                                        <p:cTn id="19" dur="1000" fill="hold"/>
                                        <p:tgtEl>
                                          <p:spTgt spid="205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1000"/>
                                        <p:tgtEl>
                                          <p:spTgt spid="2052"/>
                                        </p:tgtEl>
                                      </p:cBhvr>
                                    </p:animEffect>
                                    <p:anim calcmode="lin" valueType="num">
                                      <p:cBhvr>
                                        <p:cTn id="23" dur="1000" fill="hold"/>
                                        <p:tgtEl>
                                          <p:spTgt spid="2052"/>
                                        </p:tgtEl>
                                        <p:attrNameLst>
                                          <p:attrName>ppt_x</p:attrName>
                                        </p:attrNameLst>
                                      </p:cBhvr>
                                      <p:tavLst>
                                        <p:tav tm="0">
                                          <p:val>
                                            <p:strVal val="#ppt_x"/>
                                          </p:val>
                                        </p:tav>
                                        <p:tav tm="100000">
                                          <p:val>
                                            <p:strVal val="#ppt_x"/>
                                          </p:val>
                                        </p:tav>
                                      </p:tavLst>
                                    </p:anim>
                                    <p:anim calcmode="lin" valueType="num">
                                      <p:cBhvr>
                                        <p:cTn id="2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76200" y="266700"/>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278217" y="1152524"/>
            <a:ext cx="5579658"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indent="-5715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là nét văn hóa độc đáo của các dân tộc vùng Trung du và miền núi Bắc Bộ.</a:t>
            </a:r>
          </a:p>
          <a:p>
            <a:pPr marL="571500" indent="-5715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Là nơi mua bán, trao đổi hàng hóa và nơi giao lưu, gặp gỡ của mọi người, nơi kết bạn của các bạn thanh niên.</a:t>
            </a:r>
          </a:p>
        </p:txBody>
      </p:sp>
      <p:pic>
        <p:nvPicPr>
          <p:cNvPr id="3074" name="Picture 2" descr="Phiên chợ vùng cao Mai Châu kích cầu du lịch">
            <a:extLst>
              <a:ext uri="{FF2B5EF4-FFF2-40B4-BE49-F238E27FC236}">
                <a16:creationId xmlns:a16="http://schemas.microsoft.com/office/drawing/2014/main" id="{259D6435-0BC0-4E5C-CBE0-998A28846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4" y="704850"/>
            <a:ext cx="4238625" cy="2825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ét đẹp văn hóa của phiên chợ tình Sapa">
            <a:extLst>
              <a:ext uri="{FF2B5EF4-FFF2-40B4-BE49-F238E27FC236}">
                <a16:creationId xmlns:a16="http://schemas.microsoft.com/office/drawing/2014/main" id="{C767670B-3E1E-A632-58E8-A00C95DFF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3743325"/>
            <a:ext cx="4219575" cy="248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202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par>
                                <p:cTn id="18" presetID="22" presetClass="entr" presetSubtype="4"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7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31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A2F70FE1-8935-3E66-64C6-7FE3AD77FF75}"/>
              </a:ext>
            </a:extLst>
          </p:cNvPr>
          <p:cNvSpPr/>
          <p:nvPr/>
        </p:nvSpPr>
        <p:spPr>
          <a:xfrm>
            <a:off x="5222253" y="1713275"/>
            <a:ext cx="6274421" cy="1801450"/>
          </a:xfrm>
          <a:custGeom>
            <a:avLst/>
            <a:gdLst>
              <a:gd name="connsiteX0" fmla="*/ 0 w 6274421"/>
              <a:gd name="connsiteY0" fmla="*/ 300248 h 1801450"/>
              <a:gd name="connsiteX1" fmla="*/ 300248 w 6274421"/>
              <a:gd name="connsiteY1" fmla="*/ 0 h 1801450"/>
              <a:gd name="connsiteX2" fmla="*/ 1045737 w 6274421"/>
              <a:gd name="connsiteY2" fmla="*/ 0 h 1801450"/>
              <a:gd name="connsiteX3" fmla="*/ 50760 w 6274421"/>
              <a:gd name="connsiteY3" fmla="*/ -300536 h 1801450"/>
              <a:gd name="connsiteX4" fmla="*/ 2614342 w 6274421"/>
              <a:gd name="connsiteY4" fmla="*/ 0 h 1801450"/>
              <a:gd name="connsiteX5" fmla="*/ 5974173 w 6274421"/>
              <a:gd name="connsiteY5" fmla="*/ 0 h 1801450"/>
              <a:gd name="connsiteX6" fmla="*/ 6274421 w 6274421"/>
              <a:gd name="connsiteY6" fmla="*/ 300248 h 1801450"/>
              <a:gd name="connsiteX7" fmla="*/ 6274421 w 6274421"/>
              <a:gd name="connsiteY7" fmla="*/ 300242 h 1801450"/>
              <a:gd name="connsiteX8" fmla="*/ 6274421 w 6274421"/>
              <a:gd name="connsiteY8" fmla="*/ 300242 h 1801450"/>
              <a:gd name="connsiteX9" fmla="*/ 6274421 w 6274421"/>
              <a:gd name="connsiteY9" fmla="*/ 750604 h 1801450"/>
              <a:gd name="connsiteX10" fmla="*/ 6274421 w 6274421"/>
              <a:gd name="connsiteY10" fmla="*/ 1501202 h 1801450"/>
              <a:gd name="connsiteX11" fmla="*/ 5974173 w 6274421"/>
              <a:gd name="connsiteY11" fmla="*/ 1801450 h 1801450"/>
              <a:gd name="connsiteX12" fmla="*/ 2614342 w 6274421"/>
              <a:gd name="connsiteY12" fmla="*/ 1801450 h 1801450"/>
              <a:gd name="connsiteX13" fmla="*/ 1045737 w 6274421"/>
              <a:gd name="connsiteY13" fmla="*/ 1801450 h 1801450"/>
              <a:gd name="connsiteX14" fmla="*/ 1045737 w 6274421"/>
              <a:gd name="connsiteY14" fmla="*/ 1801450 h 1801450"/>
              <a:gd name="connsiteX15" fmla="*/ 300248 w 6274421"/>
              <a:gd name="connsiteY15" fmla="*/ 1801450 h 1801450"/>
              <a:gd name="connsiteX16" fmla="*/ 0 w 6274421"/>
              <a:gd name="connsiteY16" fmla="*/ 1501202 h 1801450"/>
              <a:gd name="connsiteX17" fmla="*/ 0 w 6274421"/>
              <a:gd name="connsiteY17" fmla="*/ 750604 h 1801450"/>
              <a:gd name="connsiteX18" fmla="*/ 0 w 6274421"/>
              <a:gd name="connsiteY18" fmla="*/ 300242 h 1801450"/>
              <a:gd name="connsiteX19" fmla="*/ 0 w 6274421"/>
              <a:gd name="connsiteY19" fmla="*/ 300242 h 1801450"/>
              <a:gd name="connsiteX20" fmla="*/ 0 w 6274421"/>
              <a:gd name="connsiteY20" fmla="*/ 300248 h 180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801450" fill="none" extrusionOk="0">
                <a:moveTo>
                  <a:pt x="0" y="300248"/>
                </a:moveTo>
                <a:cubicBezTo>
                  <a:pt x="-13103" y="140166"/>
                  <a:pt x="139255" y="584"/>
                  <a:pt x="300248" y="0"/>
                </a:cubicBezTo>
                <a:cubicBezTo>
                  <a:pt x="603847" y="-56663"/>
                  <a:pt x="957749" y="-31009"/>
                  <a:pt x="1045737" y="0"/>
                </a:cubicBezTo>
                <a:cubicBezTo>
                  <a:pt x="905304" y="53587"/>
                  <a:pt x="254128" y="-251273"/>
                  <a:pt x="50760" y="-300536"/>
                </a:cubicBezTo>
                <a:cubicBezTo>
                  <a:pt x="964133" y="-352203"/>
                  <a:pt x="1939659" y="-201984"/>
                  <a:pt x="2614342" y="0"/>
                </a:cubicBezTo>
                <a:cubicBezTo>
                  <a:pt x="4180718" y="-118480"/>
                  <a:pt x="4797669" y="36090"/>
                  <a:pt x="5974173" y="0"/>
                </a:cubicBezTo>
                <a:cubicBezTo>
                  <a:pt x="6126582" y="-14437"/>
                  <a:pt x="6276397" y="132448"/>
                  <a:pt x="6274421" y="300248"/>
                </a:cubicBezTo>
                <a:lnTo>
                  <a:pt x="6274421" y="300242"/>
                </a:lnTo>
                <a:lnTo>
                  <a:pt x="6274421" y="300242"/>
                </a:lnTo>
                <a:cubicBezTo>
                  <a:pt x="6289563" y="440844"/>
                  <a:pt x="6291679" y="564069"/>
                  <a:pt x="6274421" y="750604"/>
                </a:cubicBezTo>
                <a:cubicBezTo>
                  <a:pt x="6245468" y="1010608"/>
                  <a:pt x="6325511" y="1306129"/>
                  <a:pt x="6274421" y="1501202"/>
                </a:cubicBezTo>
                <a:cubicBezTo>
                  <a:pt x="6282051" y="1658056"/>
                  <a:pt x="6126227" y="1783147"/>
                  <a:pt x="5974173" y="1801450"/>
                </a:cubicBezTo>
                <a:cubicBezTo>
                  <a:pt x="5449549" y="1937347"/>
                  <a:pt x="4113102" y="1947244"/>
                  <a:pt x="2614342" y="1801450"/>
                </a:cubicBezTo>
                <a:cubicBezTo>
                  <a:pt x="2131639" y="1715985"/>
                  <a:pt x="1615157" y="1894253"/>
                  <a:pt x="1045737" y="1801450"/>
                </a:cubicBezTo>
                <a:lnTo>
                  <a:pt x="1045737" y="1801450"/>
                </a:lnTo>
                <a:cubicBezTo>
                  <a:pt x="868459" y="1852642"/>
                  <a:pt x="581654" y="1802052"/>
                  <a:pt x="300248" y="1801450"/>
                </a:cubicBezTo>
                <a:cubicBezTo>
                  <a:pt x="151049" y="1821427"/>
                  <a:pt x="-16716" y="1674706"/>
                  <a:pt x="0" y="1501202"/>
                </a:cubicBezTo>
                <a:cubicBezTo>
                  <a:pt x="37876" y="1406178"/>
                  <a:pt x="61542" y="918580"/>
                  <a:pt x="0" y="750604"/>
                </a:cubicBezTo>
                <a:cubicBezTo>
                  <a:pt x="-7234" y="699269"/>
                  <a:pt x="-12054" y="349117"/>
                  <a:pt x="0" y="300242"/>
                </a:cubicBezTo>
                <a:lnTo>
                  <a:pt x="0" y="300242"/>
                </a:lnTo>
                <a:lnTo>
                  <a:pt x="0" y="300248"/>
                </a:lnTo>
                <a:close/>
              </a:path>
              <a:path w="6274421" h="1801450" stroke="0" extrusionOk="0">
                <a:moveTo>
                  <a:pt x="0" y="300248"/>
                </a:moveTo>
                <a:cubicBezTo>
                  <a:pt x="16192" y="128582"/>
                  <a:pt x="160845" y="15360"/>
                  <a:pt x="300248" y="0"/>
                </a:cubicBezTo>
                <a:cubicBezTo>
                  <a:pt x="423549" y="34291"/>
                  <a:pt x="951768" y="44307"/>
                  <a:pt x="1045737" y="0"/>
                </a:cubicBezTo>
                <a:cubicBezTo>
                  <a:pt x="665660" y="-64598"/>
                  <a:pt x="196245" y="-285723"/>
                  <a:pt x="50760" y="-300536"/>
                </a:cubicBezTo>
                <a:cubicBezTo>
                  <a:pt x="1138739" y="-223642"/>
                  <a:pt x="1867396" y="-173598"/>
                  <a:pt x="2614342" y="0"/>
                </a:cubicBezTo>
                <a:cubicBezTo>
                  <a:pt x="4144198" y="141002"/>
                  <a:pt x="4923987" y="77387"/>
                  <a:pt x="5974173" y="0"/>
                </a:cubicBezTo>
                <a:cubicBezTo>
                  <a:pt x="6121218" y="-5910"/>
                  <a:pt x="6279320" y="134900"/>
                  <a:pt x="6274421" y="300248"/>
                </a:cubicBezTo>
                <a:lnTo>
                  <a:pt x="6274421" y="300242"/>
                </a:lnTo>
                <a:lnTo>
                  <a:pt x="6274421" y="300242"/>
                </a:lnTo>
                <a:cubicBezTo>
                  <a:pt x="6264641" y="403819"/>
                  <a:pt x="6242477" y="566760"/>
                  <a:pt x="6274421" y="750604"/>
                </a:cubicBezTo>
                <a:cubicBezTo>
                  <a:pt x="6238995" y="902169"/>
                  <a:pt x="6291716" y="1324379"/>
                  <a:pt x="6274421" y="1501202"/>
                </a:cubicBezTo>
                <a:cubicBezTo>
                  <a:pt x="6283731" y="1664627"/>
                  <a:pt x="6140234" y="1805050"/>
                  <a:pt x="5974173" y="1801450"/>
                </a:cubicBezTo>
                <a:cubicBezTo>
                  <a:pt x="4580101" y="1696578"/>
                  <a:pt x="4148256" y="1673274"/>
                  <a:pt x="2614342" y="1801450"/>
                </a:cubicBezTo>
                <a:cubicBezTo>
                  <a:pt x="2202188" y="1909820"/>
                  <a:pt x="1364778" y="1920333"/>
                  <a:pt x="1045737" y="1801450"/>
                </a:cubicBezTo>
                <a:lnTo>
                  <a:pt x="1045737" y="1801450"/>
                </a:lnTo>
                <a:cubicBezTo>
                  <a:pt x="897536" y="1775604"/>
                  <a:pt x="573266" y="1752184"/>
                  <a:pt x="300248" y="1801450"/>
                </a:cubicBezTo>
                <a:cubicBezTo>
                  <a:pt x="151992" y="1779558"/>
                  <a:pt x="-11975" y="1665759"/>
                  <a:pt x="0" y="1501202"/>
                </a:cubicBezTo>
                <a:cubicBezTo>
                  <a:pt x="-57732" y="1231780"/>
                  <a:pt x="26327" y="884609"/>
                  <a:pt x="0" y="750604"/>
                </a:cubicBezTo>
                <a:cubicBezTo>
                  <a:pt x="26450" y="630755"/>
                  <a:pt x="-6194" y="352285"/>
                  <a:pt x="0" y="300242"/>
                </a:cubicBezTo>
                <a:lnTo>
                  <a:pt x="0" y="300242"/>
                </a:lnTo>
                <a:lnTo>
                  <a:pt x="0" y="300248"/>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9191"/>
                      <a:gd name="adj2" fmla="val -6668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Chợ</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phiên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họp</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vào</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thời</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Mô</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cảnh</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phiên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Bắc</a:t>
            </a:r>
            <a:r>
              <a:rPr lang="en-US" sz="3000" b="1" dirty="0">
                <a:solidFill>
                  <a:srgbClr val="002060"/>
                </a:solidFill>
                <a:latin typeface="Calibri" panose="020F0502020204030204" pitchFamily="34" charset="0"/>
                <a:cs typeface="Calibri" panose="020F0502020204030204" pitchFamily="34" charset="0"/>
              </a:rPr>
              <a:t> Hà (</a:t>
            </a:r>
            <a:r>
              <a:rPr lang="en-US" sz="3000" b="1" dirty="0" err="1">
                <a:solidFill>
                  <a:srgbClr val="002060"/>
                </a:solidFill>
                <a:latin typeface="Calibri" panose="020F0502020204030204" pitchFamily="34" charset="0"/>
                <a:cs typeface="Calibri" panose="020F0502020204030204" pitchFamily="34" charset="0"/>
              </a:rPr>
              <a:t>thời</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gian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họp</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các</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mặt</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hàng</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mua</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bán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trao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đổi</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AC248DAD-9ECE-5FED-1E24-9C523B59D950}"/>
              </a:ext>
            </a:extLst>
          </p:cNvPr>
          <p:cNvSpPr/>
          <p:nvPr/>
        </p:nvSpPr>
        <p:spPr>
          <a:xfrm>
            <a:off x="5314950" y="4142150"/>
            <a:ext cx="6115049" cy="1572850"/>
          </a:xfrm>
          <a:custGeom>
            <a:avLst/>
            <a:gdLst>
              <a:gd name="connsiteX0" fmla="*/ 0 w 6115049"/>
              <a:gd name="connsiteY0" fmla="*/ 262147 h 1572850"/>
              <a:gd name="connsiteX1" fmla="*/ 262147 w 6115049"/>
              <a:gd name="connsiteY1" fmla="*/ 0 h 1572850"/>
              <a:gd name="connsiteX2" fmla="*/ 1019175 w 6115049"/>
              <a:gd name="connsiteY2" fmla="*/ 0 h 1572850"/>
              <a:gd name="connsiteX3" fmla="*/ 346540 w 6115049"/>
              <a:gd name="connsiteY3" fmla="*/ -370516 h 1572850"/>
              <a:gd name="connsiteX4" fmla="*/ 2547937 w 6115049"/>
              <a:gd name="connsiteY4" fmla="*/ 0 h 1572850"/>
              <a:gd name="connsiteX5" fmla="*/ 5852902 w 6115049"/>
              <a:gd name="connsiteY5" fmla="*/ 0 h 1572850"/>
              <a:gd name="connsiteX6" fmla="*/ 6115049 w 6115049"/>
              <a:gd name="connsiteY6" fmla="*/ 262147 h 1572850"/>
              <a:gd name="connsiteX7" fmla="*/ 6115049 w 6115049"/>
              <a:gd name="connsiteY7" fmla="*/ 262142 h 1572850"/>
              <a:gd name="connsiteX8" fmla="*/ 6115049 w 6115049"/>
              <a:gd name="connsiteY8" fmla="*/ 262142 h 1572850"/>
              <a:gd name="connsiteX9" fmla="*/ 6115049 w 6115049"/>
              <a:gd name="connsiteY9" fmla="*/ 655354 h 1572850"/>
              <a:gd name="connsiteX10" fmla="*/ 6115049 w 6115049"/>
              <a:gd name="connsiteY10" fmla="*/ 1310703 h 1572850"/>
              <a:gd name="connsiteX11" fmla="*/ 5852902 w 6115049"/>
              <a:gd name="connsiteY11" fmla="*/ 1572850 h 1572850"/>
              <a:gd name="connsiteX12" fmla="*/ 2547937 w 6115049"/>
              <a:gd name="connsiteY12" fmla="*/ 1572850 h 1572850"/>
              <a:gd name="connsiteX13" fmla="*/ 1019175 w 6115049"/>
              <a:gd name="connsiteY13" fmla="*/ 1572850 h 1572850"/>
              <a:gd name="connsiteX14" fmla="*/ 1019175 w 6115049"/>
              <a:gd name="connsiteY14" fmla="*/ 1572850 h 1572850"/>
              <a:gd name="connsiteX15" fmla="*/ 262147 w 6115049"/>
              <a:gd name="connsiteY15" fmla="*/ 1572850 h 1572850"/>
              <a:gd name="connsiteX16" fmla="*/ 0 w 6115049"/>
              <a:gd name="connsiteY16" fmla="*/ 1310703 h 1572850"/>
              <a:gd name="connsiteX17" fmla="*/ 0 w 6115049"/>
              <a:gd name="connsiteY17" fmla="*/ 655354 h 1572850"/>
              <a:gd name="connsiteX18" fmla="*/ 0 w 6115049"/>
              <a:gd name="connsiteY18" fmla="*/ 262142 h 1572850"/>
              <a:gd name="connsiteX19" fmla="*/ 0 w 6115049"/>
              <a:gd name="connsiteY19" fmla="*/ 262142 h 1572850"/>
              <a:gd name="connsiteX20" fmla="*/ 0 w 6115049"/>
              <a:gd name="connsiteY20" fmla="*/ 262147 h 157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5049" h="1572850" fill="none" extrusionOk="0">
                <a:moveTo>
                  <a:pt x="0" y="262147"/>
                </a:moveTo>
                <a:cubicBezTo>
                  <a:pt x="-12102" y="122669"/>
                  <a:pt x="121637" y="516"/>
                  <a:pt x="262147" y="0"/>
                </a:cubicBezTo>
                <a:cubicBezTo>
                  <a:pt x="418478" y="57407"/>
                  <a:pt x="850730" y="-40483"/>
                  <a:pt x="1019175" y="0"/>
                </a:cubicBezTo>
                <a:cubicBezTo>
                  <a:pt x="756787" y="-132269"/>
                  <a:pt x="633436" y="-259465"/>
                  <a:pt x="346540" y="-370516"/>
                </a:cubicBezTo>
                <a:cubicBezTo>
                  <a:pt x="619959" y="-484380"/>
                  <a:pt x="2217025" y="-179465"/>
                  <a:pt x="2547937" y="0"/>
                </a:cubicBezTo>
                <a:cubicBezTo>
                  <a:pt x="3986224" y="-118480"/>
                  <a:pt x="4976263" y="36090"/>
                  <a:pt x="5852902" y="0"/>
                </a:cubicBezTo>
                <a:cubicBezTo>
                  <a:pt x="5984556" y="-14129"/>
                  <a:pt x="6122473" y="109933"/>
                  <a:pt x="6115049" y="262147"/>
                </a:cubicBezTo>
                <a:lnTo>
                  <a:pt x="6115049" y="262142"/>
                </a:lnTo>
                <a:lnTo>
                  <a:pt x="6115049" y="262142"/>
                </a:lnTo>
                <a:cubicBezTo>
                  <a:pt x="6098427" y="386711"/>
                  <a:pt x="6122829" y="560502"/>
                  <a:pt x="6115049" y="655354"/>
                </a:cubicBezTo>
                <a:cubicBezTo>
                  <a:pt x="6064646" y="863427"/>
                  <a:pt x="6072079" y="1182534"/>
                  <a:pt x="6115049" y="1310703"/>
                </a:cubicBezTo>
                <a:cubicBezTo>
                  <a:pt x="6123649" y="1445375"/>
                  <a:pt x="5986533" y="1558028"/>
                  <a:pt x="5852902" y="1572850"/>
                </a:cubicBezTo>
                <a:cubicBezTo>
                  <a:pt x="4206089" y="1708747"/>
                  <a:pt x="3515163" y="1718644"/>
                  <a:pt x="2547937" y="1572850"/>
                </a:cubicBezTo>
                <a:cubicBezTo>
                  <a:pt x="2063717" y="1505817"/>
                  <a:pt x="1352445" y="1519109"/>
                  <a:pt x="1019175" y="1572850"/>
                </a:cubicBezTo>
                <a:lnTo>
                  <a:pt x="1019175" y="1572850"/>
                </a:lnTo>
                <a:cubicBezTo>
                  <a:pt x="756394" y="1559133"/>
                  <a:pt x="421155" y="1544420"/>
                  <a:pt x="262147" y="1572850"/>
                </a:cubicBezTo>
                <a:cubicBezTo>
                  <a:pt x="125103" y="1582146"/>
                  <a:pt x="-21272" y="1465259"/>
                  <a:pt x="0" y="1310703"/>
                </a:cubicBezTo>
                <a:cubicBezTo>
                  <a:pt x="44864" y="1227654"/>
                  <a:pt x="-38764" y="829332"/>
                  <a:pt x="0" y="655354"/>
                </a:cubicBezTo>
                <a:cubicBezTo>
                  <a:pt x="9342" y="573602"/>
                  <a:pt x="-30170" y="457971"/>
                  <a:pt x="0" y="262142"/>
                </a:cubicBezTo>
                <a:lnTo>
                  <a:pt x="0" y="262142"/>
                </a:lnTo>
                <a:lnTo>
                  <a:pt x="0" y="262147"/>
                </a:lnTo>
                <a:close/>
              </a:path>
              <a:path w="6115049" h="1572850" stroke="0" extrusionOk="0">
                <a:moveTo>
                  <a:pt x="0" y="262147"/>
                </a:moveTo>
                <a:cubicBezTo>
                  <a:pt x="16140" y="111541"/>
                  <a:pt x="141077" y="13785"/>
                  <a:pt x="262147" y="0"/>
                </a:cubicBezTo>
                <a:cubicBezTo>
                  <a:pt x="535859" y="3782"/>
                  <a:pt x="880376" y="-18369"/>
                  <a:pt x="1019175" y="0"/>
                </a:cubicBezTo>
                <a:cubicBezTo>
                  <a:pt x="765475" y="-116284"/>
                  <a:pt x="526208" y="-249737"/>
                  <a:pt x="346540" y="-370516"/>
                </a:cubicBezTo>
                <a:cubicBezTo>
                  <a:pt x="944996" y="-320806"/>
                  <a:pt x="2018730" y="-175718"/>
                  <a:pt x="2547937" y="0"/>
                </a:cubicBezTo>
                <a:cubicBezTo>
                  <a:pt x="3399909" y="141002"/>
                  <a:pt x="5259609" y="77387"/>
                  <a:pt x="5852902" y="0"/>
                </a:cubicBezTo>
                <a:cubicBezTo>
                  <a:pt x="5981703" y="-5029"/>
                  <a:pt x="6124137" y="118246"/>
                  <a:pt x="6115049" y="262147"/>
                </a:cubicBezTo>
                <a:lnTo>
                  <a:pt x="6115049" y="262142"/>
                </a:lnTo>
                <a:lnTo>
                  <a:pt x="6115049" y="262142"/>
                </a:lnTo>
                <a:cubicBezTo>
                  <a:pt x="6105243" y="350500"/>
                  <a:pt x="6118972" y="578371"/>
                  <a:pt x="6115049" y="655354"/>
                </a:cubicBezTo>
                <a:cubicBezTo>
                  <a:pt x="6108409" y="844781"/>
                  <a:pt x="6161242" y="1137934"/>
                  <a:pt x="6115049" y="1310703"/>
                </a:cubicBezTo>
                <a:cubicBezTo>
                  <a:pt x="6118869" y="1454500"/>
                  <a:pt x="5998293" y="1582051"/>
                  <a:pt x="5852902" y="1572850"/>
                </a:cubicBezTo>
                <a:cubicBezTo>
                  <a:pt x="5435162" y="1467978"/>
                  <a:pt x="3669320" y="1444674"/>
                  <a:pt x="2547937" y="1572850"/>
                </a:cubicBezTo>
                <a:cubicBezTo>
                  <a:pt x="2269895" y="1643090"/>
                  <a:pt x="1726030" y="1505954"/>
                  <a:pt x="1019175" y="1572850"/>
                </a:cubicBezTo>
                <a:lnTo>
                  <a:pt x="1019175" y="1572850"/>
                </a:lnTo>
                <a:cubicBezTo>
                  <a:pt x="832521" y="1637359"/>
                  <a:pt x="409650" y="1530993"/>
                  <a:pt x="262147" y="1572850"/>
                </a:cubicBezTo>
                <a:cubicBezTo>
                  <a:pt x="119206" y="1570558"/>
                  <a:pt x="-4136" y="1455046"/>
                  <a:pt x="0" y="1310703"/>
                </a:cubicBezTo>
                <a:cubicBezTo>
                  <a:pt x="-16066" y="1225318"/>
                  <a:pt x="39761" y="961491"/>
                  <a:pt x="0" y="655354"/>
                </a:cubicBezTo>
                <a:cubicBezTo>
                  <a:pt x="-11744" y="596289"/>
                  <a:pt x="-13274" y="337803"/>
                  <a:pt x="0" y="262142"/>
                </a:cubicBezTo>
                <a:lnTo>
                  <a:pt x="0" y="262142"/>
                </a:lnTo>
                <a:lnTo>
                  <a:pt x="0" y="262147"/>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pitchFamily="34" charset="0"/>
                <a:cs typeface="Calibri" panose="020F0502020204030204" pitchFamily="34" charset="0"/>
              </a:rPr>
              <a:t>Đ</a:t>
            </a:r>
            <a:r>
              <a:rPr lang="vi-VN" sz="3200" b="1" dirty="0">
                <a:solidFill>
                  <a:srgbClr val="002060"/>
                </a:solidFill>
                <a:latin typeface="Calibri" panose="020F0502020204030204" pitchFamily="34" charset="0"/>
                <a:cs typeface="Calibri" panose="020F0502020204030204" pitchFamily="34" charset="0"/>
              </a:rPr>
              <a:t>iểm khác biệt của chợ phiên Bắc Hà so với chợ nơi em đang sống mà chợ mà em biết.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6035D81-A0B5-0BB0-B30A-851934C7A2E0}"/>
              </a:ext>
            </a:extLst>
          </p:cNvPr>
          <p:cNvPicPr>
            <a:picLocks noChangeAspect="1"/>
          </p:cNvPicPr>
          <p:nvPr/>
        </p:nvPicPr>
        <p:blipFill>
          <a:blip r:embed="rId3"/>
          <a:stretch>
            <a:fillRect/>
          </a:stretch>
        </p:blipFill>
        <p:spPr>
          <a:xfrm>
            <a:off x="247650" y="1319212"/>
            <a:ext cx="4819650" cy="3286125"/>
          </a:xfrm>
          <a:prstGeom prst="rect">
            <a:avLst/>
          </a:prstGeom>
        </p:spPr>
      </p:pic>
    </p:spTree>
    <p:extLst>
      <p:ext uri="{BB962C8B-B14F-4D97-AF65-F5344CB8AC3E}">
        <p14:creationId xmlns:p14="http://schemas.microsoft.com/office/powerpoint/2010/main" val="22362940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300" fill="hold"/>
                                        <p:tgtEl>
                                          <p:spTgt spid="8"/>
                                        </p:tgtEl>
                                        <p:attrNameLst>
                                          <p:attrName>ppt_w</p:attrName>
                                        </p:attrNameLst>
                                      </p:cBhvr>
                                      <p:tavLst>
                                        <p:tav tm="0">
                                          <p:val>
                                            <p:fltVal val="0"/>
                                          </p:val>
                                        </p:tav>
                                        <p:tav tm="100000">
                                          <p:val>
                                            <p:strVal val="#ppt_w"/>
                                          </p:val>
                                        </p:tav>
                                      </p:tavLst>
                                    </p:anim>
                                    <p:anim calcmode="lin" valueType="num">
                                      <p:cBhvr>
                                        <p:cTn id="16" dur="1300" fill="hold"/>
                                        <p:tgtEl>
                                          <p:spTgt spid="8"/>
                                        </p:tgtEl>
                                        <p:attrNameLst>
                                          <p:attrName>ppt_h</p:attrName>
                                        </p:attrNameLst>
                                      </p:cBhvr>
                                      <p:tavLst>
                                        <p:tav tm="0">
                                          <p:val>
                                            <p:fltVal val="0"/>
                                          </p:val>
                                        </p:tav>
                                        <p:tav tm="100000">
                                          <p:val>
                                            <p:strVal val="#ppt_h"/>
                                          </p:val>
                                        </p:tav>
                                      </p:tavLst>
                                    </p:anim>
                                    <p:animEffect transition="in" filter="fade">
                                      <p:cBhvr>
                                        <p:cTn id="17" dur="1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300" fill="hold"/>
                                        <p:tgtEl>
                                          <p:spTgt spid="9"/>
                                        </p:tgtEl>
                                        <p:attrNameLst>
                                          <p:attrName>ppt_w</p:attrName>
                                        </p:attrNameLst>
                                      </p:cBhvr>
                                      <p:tavLst>
                                        <p:tav tm="0">
                                          <p:val>
                                            <p:fltVal val="0"/>
                                          </p:val>
                                        </p:tav>
                                        <p:tav tm="100000">
                                          <p:val>
                                            <p:strVal val="#ppt_w"/>
                                          </p:val>
                                        </p:tav>
                                      </p:tavLst>
                                    </p:anim>
                                    <p:anim calcmode="lin" valueType="num">
                                      <p:cBhvr>
                                        <p:cTn id="23" dur="1300" fill="hold"/>
                                        <p:tgtEl>
                                          <p:spTgt spid="9"/>
                                        </p:tgtEl>
                                        <p:attrNameLst>
                                          <p:attrName>ppt_h</p:attrName>
                                        </p:attrNameLst>
                                      </p:cBhvr>
                                      <p:tavLst>
                                        <p:tav tm="0">
                                          <p:val>
                                            <p:fltVal val="0"/>
                                          </p:val>
                                        </p:tav>
                                        <p:tav tm="100000">
                                          <p:val>
                                            <p:strVal val="#ppt_h"/>
                                          </p:val>
                                        </p:tav>
                                      </p:tavLst>
                                    </p:anim>
                                    <p:animEffect transition="in" filter="fade">
                                      <p:cBhvr>
                                        <p:cTn id="24" dur="1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592543" y="123825"/>
            <a:ext cx="11008907" cy="13430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nổi tiếng ở vùng Tây Bắc, họp vào Chủ nhật hằng tuần. </a:t>
            </a:r>
            <a:endParaRPr kumimoji="0" lang="vi-VN" altLang="en-US" sz="44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098" name="Picture 2" descr="Chợ Bắc Hà họp vào thứ mấy? | Viet Fun Travel">
            <a:extLst>
              <a:ext uri="{FF2B5EF4-FFF2-40B4-BE49-F238E27FC236}">
                <a16:creationId xmlns:a16="http://schemas.microsoft.com/office/drawing/2014/main" id="{B9254A4C-76B3-EB06-EEBD-CC2EAB882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2098">
            <a:off x="584758" y="2205038"/>
            <a:ext cx="5063567" cy="3424237"/>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TRẢI NGHIỆM CHỢ PHIÊN BẮC HÀ LÀO – LÀO CAI | Antamtour.vn">
            <a:extLst>
              <a:ext uri="{FF2B5EF4-FFF2-40B4-BE49-F238E27FC236}">
                <a16:creationId xmlns:a16="http://schemas.microsoft.com/office/drawing/2014/main" id="{54C6AD9F-DD9F-A084-D214-02B7EAE10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99482">
            <a:off x="6219825" y="2247899"/>
            <a:ext cx="5114925" cy="3409950"/>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31735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592543" y="66674"/>
            <a:ext cx="11008907" cy="212407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được đánh giá là chợ đẹp và hấp dẫn nhất Đông Nam Á. Hiện nay, nhiều du khách chọn chợ phiên Bắc Hà là điểm hẹn không thể thiếu khi đến Lào Cai.</a:t>
            </a:r>
            <a:endParaRPr kumimoji="0" lang="vi-VN" altLang="en-US" sz="36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 name="Picture 3">
            <a:extLst>
              <a:ext uri="{FF2B5EF4-FFF2-40B4-BE49-F238E27FC236}">
                <a16:creationId xmlns:a16="http://schemas.microsoft.com/office/drawing/2014/main" id="{B1C065D1-C046-3CA6-12F3-A0F177277D8E}"/>
              </a:ext>
            </a:extLst>
          </p:cNvPr>
          <p:cNvPicPr>
            <a:picLocks noChangeAspect="1"/>
          </p:cNvPicPr>
          <p:nvPr/>
        </p:nvPicPr>
        <p:blipFill>
          <a:blip r:embed="rId3"/>
          <a:stretch>
            <a:fillRect/>
          </a:stretch>
        </p:blipFill>
        <p:spPr>
          <a:xfrm>
            <a:off x="3038476" y="2473326"/>
            <a:ext cx="5662612" cy="3775074"/>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85326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D5DDCEF-7528-508C-47E0-86C360A4C6A5}"/>
              </a:ext>
            </a:extLst>
          </p:cNvPr>
          <p:cNvPicPr>
            <a:picLocks noChangeAspect="1"/>
          </p:cNvPicPr>
          <p:nvPr/>
        </p:nvPicPr>
        <p:blipFill>
          <a:blip r:embed="rId6"/>
          <a:stretch>
            <a:fillRect/>
          </a:stretch>
        </p:blipFill>
        <p:spPr>
          <a:xfrm>
            <a:off x="2755509" y="1818048"/>
            <a:ext cx="6090432" cy="1926503"/>
          </a:xfrm>
          <a:prstGeom prst="rect">
            <a:avLst/>
          </a:prstGeom>
        </p:spPr>
      </p:pic>
    </p:spTree>
    <p:extLst>
      <p:ext uri="{BB962C8B-B14F-4D97-AF65-F5344CB8AC3E}">
        <p14:creationId xmlns:p14="http://schemas.microsoft.com/office/powerpoint/2010/main" val="145747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mbria" panose="02040503050406030204" pitchFamily="18" charset="0"/>
                <a:ea typeface="Cambria" panose="02040503050406030204" pitchFamily="18" charset="0"/>
              </a:rPr>
              <a:t>Vẽ sơ đồ tư duy thể hiện một số nét văn hoá nổi bật ở vùng Trung du và miền núi Bắc Bộ (theo gợi ý dưới đây).</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B7A8862-3030-3C11-E2C9-EFC203F521AE}"/>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40000" contrast="-40000"/>
                    </a14:imgEffect>
                  </a14:imgLayer>
                </a14:imgProps>
              </a:ext>
            </a:extLst>
          </a:blip>
          <a:stretch>
            <a:fillRect/>
          </a:stretch>
        </p:blipFill>
        <p:spPr>
          <a:xfrm>
            <a:off x="962204" y="1747837"/>
            <a:ext cx="9810571" cy="3290888"/>
          </a:xfrm>
          <a:prstGeom prst="rect">
            <a:avLst/>
          </a:prstGeom>
        </p:spPr>
      </p:pic>
    </p:spTree>
    <p:extLst>
      <p:ext uri="{BB962C8B-B14F-4D97-AF65-F5344CB8AC3E}">
        <p14:creationId xmlns:p14="http://schemas.microsoft.com/office/powerpoint/2010/main" val="4165911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Vẽ sơ đồ tư duy thể hiện một số nét văn hoá nổi bật ở vùng Trung du và miền núi Bắc Bộ (theo gợi ý dưới đây).</a:t>
            </a:r>
          </a:p>
        </p:txBody>
      </p:sp>
      <p:sp>
        <p:nvSpPr>
          <p:cNvPr id="3" name="Oval 2">
            <a:extLst>
              <a:ext uri="{FF2B5EF4-FFF2-40B4-BE49-F238E27FC236}">
                <a16:creationId xmlns:a16="http://schemas.microsoft.com/office/drawing/2014/main" id="{192A7EF4-401A-50DF-5B5F-62E262DF8BA8}"/>
              </a:ext>
            </a:extLst>
          </p:cNvPr>
          <p:cNvSpPr/>
          <p:nvPr/>
        </p:nvSpPr>
        <p:spPr bwMode="auto">
          <a:xfrm>
            <a:off x="5019675" y="2057401"/>
            <a:ext cx="2219325" cy="1562100"/>
          </a:xfrm>
          <a:prstGeom prst="ellipse">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Nét</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văn</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hóa</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nổi</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bật</a:t>
            </a:r>
            <a:endPar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D6462E1A-C2FB-2337-66F7-E36C0FD7CFDE}"/>
              </a:ext>
            </a:extLst>
          </p:cNvPr>
          <p:cNvCxnSpPr>
            <a:cxnSpLocks/>
            <a:endCxn id="3" idx="2"/>
          </p:cNvCxnSpPr>
          <p:nvPr/>
        </p:nvCxnSpPr>
        <p:spPr bwMode="auto">
          <a:xfrm>
            <a:off x="4448175" y="2838451"/>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9" name="Rectangle: Rounded Corners 8">
            <a:extLst>
              <a:ext uri="{FF2B5EF4-FFF2-40B4-BE49-F238E27FC236}">
                <a16:creationId xmlns:a16="http://schemas.microsoft.com/office/drawing/2014/main" id="{F2AA9E12-238E-6C6B-5802-8A1F6FDF9AEC}"/>
              </a:ext>
            </a:extLst>
          </p:cNvPr>
          <p:cNvSpPr/>
          <p:nvPr/>
        </p:nvSpPr>
        <p:spPr bwMode="auto">
          <a:xfrm>
            <a:off x="2752725" y="234314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vùng</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cao</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F6369266-A5C3-33AE-61AE-F8D0E3BC11BC}"/>
              </a:ext>
            </a:extLst>
          </p:cNvPr>
          <p:cNvGrpSpPr/>
          <p:nvPr/>
        </p:nvGrpSpPr>
        <p:grpSpPr>
          <a:xfrm>
            <a:off x="1857375" y="2200275"/>
            <a:ext cx="895350" cy="1343025"/>
            <a:chOff x="1724025" y="2752725"/>
            <a:chExt cx="895350" cy="1343025"/>
          </a:xfrm>
        </p:grpSpPr>
        <p:cxnSp>
          <p:nvCxnSpPr>
            <p:cNvPr id="11" name="Straight Connector 10">
              <a:extLst>
                <a:ext uri="{FF2B5EF4-FFF2-40B4-BE49-F238E27FC236}">
                  <a16:creationId xmlns:a16="http://schemas.microsoft.com/office/drawing/2014/main" id="{B0C2A254-947A-AEDA-E42D-B31F74F1C745}"/>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D45E7668-A535-3175-E158-11F3CBBAD73A}"/>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0" name="Straight Connector 19">
              <a:extLst>
                <a:ext uri="{FF2B5EF4-FFF2-40B4-BE49-F238E27FC236}">
                  <a16:creationId xmlns:a16="http://schemas.microsoft.com/office/drawing/2014/main" id="{A0BDA9E2-BEAA-454E-8ED9-D0A9F74A7BCA}"/>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3" name="Straight Connector 22">
              <a:extLst>
                <a:ext uri="{FF2B5EF4-FFF2-40B4-BE49-F238E27FC236}">
                  <a16:creationId xmlns:a16="http://schemas.microsoft.com/office/drawing/2014/main" id="{40EADE63-AAA7-D33E-BE54-5E6570B70AB1}"/>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25" name="Rectangle: Rounded Corners 24">
            <a:extLst>
              <a:ext uri="{FF2B5EF4-FFF2-40B4-BE49-F238E27FC236}">
                <a16:creationId xmlns:a16="http://schemas.microsoft.com/office/drawing/2014/main" id="{A915ED2F-C76A-C480-B23D-EB808DE6EC3A}"/>
              </a:ext>
            </a:extLst>
          </p:cNvPr>
          <p:cNvSpPr/>
          <p:nvPr/>
        </p:nvSpPr>
        <p:spPr bwMode="auto">
          <a:xfrm>
            <a:off x="133350" y="17240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San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Thàng</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AEEFFCA0-0DCA-EB62-6EB5-935DD8ECCF8F}"/>
              </a:ext>
            </a:extLst>
          </p:cNvPr>
          <p:cNvSpPr/>
          <p:nvPr/>
        </p:nvSpPr>
        <p:spPr bwMode="auto">
          <a:xfrm>
            <a:off x="133350" y="2990849"/>
            <a:ext cx="1800225"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Bắc</a:t>
            </a:r>
            <a:r>
              <a:rPr kumimoji="1" lang="en-US" sz="2000" b="1" i="1" u="none" strike="noStrike" cap="none" normalizeH="0" dirty="0">
                <a:ln>
                  <a:noFill/>
                </a:ln>
                <a:solidFill>
                  <a:schemeClr val="tx1"/>
                </a:solidFill>
                <a:effectLst/>
                <a:latin typeface="Cambria" panose="02040503050406030204" pitchFamily="18" charset="0"/>
                <a:ea typeface="Cambria" panose="02040503050406030204" pitchFamily="18" charset="0"/>
              </a:rPr>
              <a:t> Hà</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F9B60E82-A567-8D89-D62B-6FC1FAFD8836}"/>
              </a:ext>
            </a:extLst>
          </p:cNvPr>
          <p:cNvCxnSpPr>
            <a:cxnSpLocks/>
          </p:cNvCxnSpPr>
          <p:nvPr/>
        </p:nvCxnSpPr>
        <p:spPr bwMode="auto">
          <a:xfrm>
            <a:off x="7229475" y="28098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29" name="Rectangle: Rounded Corners 28">
            <a:extLst>
              <a:ext uri="{FF2B5EF4-FFF2-40B4-BE49-F238E27FC236}">
                <a16:creationId xmlns:a16="http://schemas.microsoft.com/office/drawing/2014/main" id="{184FC90D-3242-3215-5109-DE077C958D5A}"/>
              </a:ext>
            </a:extLst>
          </p:cNvPr>
          <p:cNvSpPr/>
          <p:nvPr/>
        </p:nvSpPr>
        <p:spPr bwMode="auto">
          <a:xfrm>
            <a:off x="7800975" y="23812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Lễ</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hội</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30" name="Group 29">
            <a:extLst>
              <a:ext uri="{FF2B5EF4-FFF2-40B4-BE49-F238E27FC236}">
                <a16:creationId xmlns:a16="http://schemas.microsoft.com/office/drawing/2014/main" id="{31E45B4B-0232-A743-9ADB-26858BEB2097}"/>
              </a:ext>
            </a:extLst>
          </p:cNvPr>
          <p:cNvGrpSpPr/>
          <p:nvPr/>
        </p:nvGrpSpPr>
        <p:grpSpPr>
          <a:xfrm flipH="1">
            <a:off x="9525000" y="2171700"/>
            <a:ext cx="838200" cy="1343025"/>
            <a:chOff x="1724025" y="2752725"/>
            <a:chExt cx="895350" cy="1343025"/>
          </a:xfrm>
        </p:grpSpPr>
        <p:cxnSp>
          <p:nvCxnSpPr>
            <p:cNvPr id="31" name="Straight Connector 30">
              <a:extLst>
                <a:ext uri="{FF2B5EF4-FFF2-40B4-BE49-F238E27FC236}">
                  <a16:creationId xmlns:a16="http://schemas.microsoft.com/office/drawing/2014/main" id="{6CBCB0F6-74BA-46BC-DD6E-F4C816308C38}"/>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2" name="Straight Connector 31">
              <a:extLst>
                <a:ext uri="{FF2B5EF4-FFF2-40B4-BE49-F238E27FC236}">
                  <a16:creationId xmlns:a16="http://schemas.microsoft.com/office/drawing/2014/main" id="{48D4B356-23E6-C1E1-58B3-06ACA9893017}"/>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3" name="Straight Connector 32">
              <a:extLst>
                <a:ext uri="{FF2B5EF4-FFF2-40B4-BE49-F238E27FC236}">
                  <a16:creationId xmlns:a16="http://schemas.microsoft.com/office/drawing/2014/main" id="{48534B09-2E8F-085D-8BC0-E4BD8D90BF82}"/>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4" name="Straight Connector 33">
              <a:extLst>
                <a:ext uri="{FF2B5EF4-FFF2-40B4-BE49-F238E27FC236}">
                  <a16:creationId xmlns:a16="http://schemas.microsoft.com/office/drawing/2014/main" id="{BAE3EF5B-1FE2-EFB6-CE02-5C4D5E5CCF69}"/>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35" name="Rectangle: Rounded Corners 34">
            <a:extLst>
              <a:ext uri="{FF2B5EF4-FFF2-40B4-BE49-F238E27FC236}">
                <a16:creationId xmlns:a16="http://schemas.microsoft.com/office/drawing/2014/main" id="{147CD64B-C42B-3B7E-F90B-DE92B4C52545}"/>
              </a:ext>
            </a:extLst>
          </p:cNvPr>
          <p:cNvSpPr/>
          <p:nvPr/>
        </p:nvSpPr>
        <p:spPr bwMode="auto">
          <a:xfrm>
            <a:off x="10363200" y="16763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Lồng</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Tồng</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AEE791AD-6AB7-1EC8-F1F6-0943E320EA18}"/>
              </a:ext>
            </a:extLst>
          </p:cNvPr>
          <p:cNvSpPr/>
          <p:nvPr/>
        </p:nvSpPr>
        <p:spPr bwMode="auto">
          <a:xfrm>
            <a:off x="10334625" y="29717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Gầu</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Tào</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37" name="Straight Connector 36">
            <a:extLst>
              <a:ext uri="{FF2B5EF4-FFF2-40B4-BE49-F238E27FC236}">
                <a16:creationId xmlns:a16="http://schemas.microsoft.com/office/drawing/2014/main" id="{B4F1A5C0-8B51-89CC-956E-4337035A3D21}"/>
              </a:ext>
            </a:extLst>
          </p:cNvPr>
          <p:cNvCxnSpPr>
            <a:cxnSpLocks/>
          </p:cNvCxnSpPr>
          <p:nvPr/>
        </p:nvCxnSpPr>
        <p:spPr bwMode="auto">
          <a:xfrm flipV="1">
            <a:off x="6172200" y="3619500"/>
            <a:ext cx="0" cy="504826"/>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39" name="Rectangle: Rounded Corners 38">
            <a:extLst>
              <a:ext uri="{FF2B5EF4-FFF2-40B4-BE49-F238E27FC236}">
                <a16:creationId xmlns:a16="http://schemas.microsoft.com/office/drawing/2014/main" id="{4F151B39-02AA-57E5-75E9-386C14A9649C}"/>
              </a:ext>
            </a:extLst>
          </p:cNvPr>
          <p:cNvSpPr/>
          <p:nvPr/>
        </p:nvSpPr>
        <p:spPr bwMode="auto">
          <a:xfrm>
            <a:off x="5267325" y="41243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dân</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gian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id="{25D95250-AD11-66FB-04DA-0D12C327E30C}"/>
              </a:ext>
            </a:extLst>
          </p:cNvPr>
          <p:cNvCxnSpPr>
            <a:cxnSpLocks/>
          </p:cNvCxnSpPr>
          <p:nvPr/>
        </p:nvCxnSpPr>
        <p:spPr bwMode="auto">
          <a:xfrm>
            <a:off x="700087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1" name="Rectangle: Rounded Corners 40">
            <a:extLst>
              <a:ext uri="{FF2B5EF4-FFF2-40B4-BE49-F238E27FC236}">
                <a16:creationId xmlns:a16="http://schemas.microsoft.com/office/drawing/2014/main" id="{A4E7D14D-F9C1-9766-3C9C-0649B5A45804}"/>
              </a:ext>
            </a:extLst>
          </p:cNvPr>
          <p:cNvSpPr/>
          <p:nvPr/>
        </p:nvSpPr>
        <p:spPr bwMode="auto">
          <a:xfrm>
            <a:off x="7572375" y="41719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xòe</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2" name="Straight Connector 41">
            <a:extLst>
              <a:ext uri="{FF2B5EF4-FFF2-40B4-BE49-F238E27FC236}">
                <a16:creationId xmlns:a16="http://schemas.microsoft.com/office/drawing/2014/main" id="{9A7EEB7A-AE97-22E7-47F3-23F77A6A1B4A}"/>
              </a:ext>
            </a:extLst>
          </p:cNvPr>
          <p:cNvCxnSpPr>
            <a:cxnSpLocks/>
          </p:cNvCxnSpPr>
          <p:nvPr/>
        </p:nvCxnSpPr>
        <p:spPr bwMode="auto">
          <a:xfrm>
            <a:off x="469582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3" name="Rectangle: Rounded Corners 42">
            <a:extLst>
              <a:ext uri="{FF2B5EF4-FFF2-40B4-BE49-F238E27FC236}">
                <a16:creationId xmlns:a16="http://schemas.microsoft.com/office/drawing/2014/main" id="{079E6A22-6859-0A2B-6BF3-E485E38CCF5C}"/>
              </a:ext>
            </a:extLst>
          </p:cNvPr>
          <p:cNvSpPr/>
          <p:nvPr/>
        </p:nvSpPr>
        <p:spPr bwMode="auto">
          <a:xfrm>
            <a:off x="3019425" y="4238625"/>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then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39940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par>
                                <p:cTn id="18" presetID="22" presetClass="entr" presetSubtype="4"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down)">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down)">
                                      <p:cBhvr>
                                        <p:cTn id="50" dur="500"/>
                                        <p:tgtEl>
                                          <p:spTgt spid="41"/>
                                        </p:tgtEl>
                                      </p:cBhvr>
                                    </p:animEffect>
                                  </p:childTnLst>
                                </p:cTn>
                              </p:par>
                              <p:par>
                                <p:cTn id="51" presetID="22" presetClass="entr" presetSubtype="4"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down)">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down)">
                                      <p:cBhvr>
                                        <p:cTn id="58" dur="500"/>
                                        <p:tgtEl>
                                          <p:spTgt spid="43"/>
                                        </p:tgtEl>
                                      </p:cBhvr>
                                    </p:animEffect>
                                  </p:childTnLst>
                                </p:cTn>
                              </p:par>
                              <p:par>
                                <p:cTn id="59" presetID="22" presetClass="entr" presetSubtype="4"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00"/>
                                        <p:tgtEl>
                                          <p:spTgt spid="9"/>
                                        </p:tgtEl>
                                      </p:cBhvr>
                                    </p:animEffect>
                                  </p:childTnLst>
                                </p:cTn>
                              </p:par>
                              <p:par>
                                <p:cTn id="67" presetID="22" presetClass="entr" presetSubtype="4" fill="hold"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down)">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down)">
                                      <p:cBhvr>
                                        <p:cTn id="8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25" grpId="0" animBg="1"/>
      <p:bldP spid="26" grpId="0" animBg="1"/>
      <p:bldP spid="29" grpId="0" animBg="1"/>
      <p:bldP spid="35" grpId="0" animBg="1"/>
      <p:bldP spid="36" grpId="0" animBg="1"/>
      <p:bldP spid="39" grpId="0" animBg="1"/>
      <p:bldP spid="41"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6F30B03-3746-CBA5-9366-7DD0742DE1DA}"/>
              </a:ext>
            </a:extLst>
          </p:cNvPr>
          <p:cNvPicPr>
            <a:picLocks noChangeAspect="1"/>
          </p:cNvPicPr>
          <p:nvPr/>
        </p:nvPicPr>
        <p:blipFill>
          <a:blip r:embed="rId6"/>
          <a:stretch>
            <a:fillRect/>
          </a:stretch>
        </p:blipFill>
        <p:spPr>
          <a:xfrm>
            <a:off x="1978215" y="1987584"/>
            <a:ext cx="7340220" cy="213988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F8FF3EF-A034-A538-E7B3-01071715133D}"/>
              </a:ext>
            </a:extLst>
          </p:cNvPr>
          <p:cNvPicPr>
            <a:picLocks noChangeAspect="1"/>
          </p:cNvPicPr>
          <p:nvPr/>
        </p:nvPicPr>
        <p:blipFill>
          <a:blip r:embed="rId6"/>
          <a:stretch>
            <a:fillRect/>
          </a:stretch>
        </p:blipFill>
        <p:spPr>
          <a:xfrm>
            <a:off x="2515476" y="1625634"/>
            <a:ext cx="6151397" cy="2139881"/>
          </a:xfrm>
          <a:prstGeom prst="rect">
            <a:avLst/>
          </a:prstGeom>
        </p:spPr>
      </p:pic>
    </p:spTree>
    <p:extLst>
      <p:ext uri="{BB962C8B-B14F-4D97-AF65-F5344CB8AC3E}">
        <p14:creationId xmlns:p14="http://schemas.microsoft.com/office/powerpoint/2010/main" val="1002303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3024187"/>
            <a:ext cx="3264851"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 Diagonal Corner Rectangle 11">
            <a:extLst>
              <a:ext uri="{FF2B5EF4-FFF2-40B4-BE49-F238E27FC236}">
                <a16:creationId xmlns:a16="http://schemas.microsoft.com/office/drawing/2014/main" id="{F9A31A88-BC2F-2627-F223-1B067BCE5364}"/>
              </a:ext>
            </a:extLst>
          </p:cNvPr>
          <p:cNvSpPr/>
          <p:nvPr/>
        </p:nvSpPr>
        <p:spPr>
          <a:xfrm>
            <a:off x="2608326" y="1209675"/>
            <a:ext cx="8983600" cy="2079499"/>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4">
            <a:extLst>
              <a:ext uri="{FF2B5EF4-FFF2-40B4-BE49-F238E27FC236}">
                <a16:creationId xmlns:a16="http://schemas.microsoft.com/office/drawing/2014/main" id="{8AE1F2E4-DE19-0FD9-C393-BA5956AC7B5E}"/>
              </a:ext>
            </a:extLst>
          </p:cNvPr>
          <p:cNvSpPr>
            <a:spLocks noChangeArrowheads="1"/>
          </p:cNvSpPr>
          <p:nvPr/>
        </p:nvSpPr>
        <p:spPr bwMode="auto">
          <a:xfrm>
            <a:off x="2654809" y="1472211"/>
            <a:ext cx="8972501"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defRPr/>
            </a:pPr>
            <a:r>
              <a:rPr lang="vi-VN" sz="3600" b="1" kern="0" dirty="0">
                <a:solidFill>
                  <a:srgbClr val="002060"/>
                </a:solidFill>
              </a:rPr>
              <a:t>So sánh chợ phiên ở vùng Trung du và miền núi Bắc Bộ với chợ nơi em sống hoặc nơi khác. </a:t>
            </a:r>
            <a:endParaRPr lang="en-US" sz="4400" b="1" kern="0" dirty="0">
              <a:solidFill>
                <a:srgbClr val="002060"/>
              </a:solidFill>
              <a:latin typeface="UTM Aptim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414916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pic>
        <p:nvPicPr>
          <p:cNvPr id="4" name="Picture 3">
            <a:extLst>
              <a:ext uri="{FF2B5EF4-FFF2-40B4-BE49-F238E27FC236}">
                <a16:creationId xmlns:a16="http://schemas.microsoft.com/office/drawing/2014/main" id="{A1DCB0A8-5263-131E-9BDB-E0EB9406F239}"/>
              </a:ext>
            </a:extLst>
          </p:cNvPr>
          <p:cNvPicPr>
            <a:picLocks noChangeAspect="1"/>
          </p:cNvPicPr>
          <p:nvPr/>
        </p:nvPicPr>
        <p:blipFill>
          <a:blip r:embed="rId3"/>
          <a:stretch>
            <a:fillRect/>
          </a:stretch>
        </p:blipFill>
        <p:spPr>
          <a:xfrm>
            <a:off x="76200" y="676528"/>
            <a:ext cx="4357336" cy="5619497"/>
          </a:xfrm>
          <a:prstGeom prst="rect">
            <a:avLst/>
          </a:prstGeom>
        </p:spPr>
      </p:pic>
      <p:grpSp>
        <p:nvGrpSpPr>
          <p:cNvPr id="5" name="Group 4">
            <a:extLst>
              <a:ext uri="{FF2B5EF4-FFF2-40B4-BE49-F238E27FC236}">
                <a16:creationId xmlns:a16="http://schemas.microsoft.com/office/drawing/2014/main" id="{FD7C65DF-4916-D95D-32D4-E5119A4F63CA}"/>
              </a:ext>
            </a:extLst>
          </p:cNvPr>
          <p:cNvGrpSpPr/>
          <p:nvPr/>
        </p:nvGrpSpPr>
        <p:grpSpPr>
          <a:xfrm>
            <a:off x="4331996" y="445869"/>
            <a:ext cx="7298029" cy="1297206"/>
            <a:chOff x="605907" y="1907457"/>
            <a:chExt cx="3930767" cy="1636373"/>
          </a:xfrm>
          <a:effectLst>
            <a:outerShdw blurRad="50800" dist="38100" dir="2700000" algn="tl" rotWithShape="0">
              <a:prstClr val="black">
                <a:alpha val="40000"/>
              </a:prstClr>
            </a:outerShdw>
          </a:effectLst>
        </p:grpSpPr>
        <p:sp>
          <p:nvSpPr>
            <p:cNvPr id="8" name="Rectangle: Rounded Corners 7">
              <a:extLst>
                <a:ext uri="{FF2B5EF4-FFF2-40B4-BE49-F238E27FC236}">
                  <a16:creationId xmlns:a16="http://schemas.microsoft.com/office/drawing/2014/main" id="{D332CC80-E91F-59C2-9671-B69F0B583DD4}"/>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D35658-5470-40F6-C4CA-6F54001D2CF7}"/>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nl-NL"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Chợ nơi em sống thường họp vào ngày nào?</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4A22337B-2823-CD5A-85DE-5C75235B7DEF}"/>
              </a:ext>
            </a:extLst>
          </p:cNvPr>
          <p:cNvGrpSpPr/>
          <p:nvPr/>
        </p:nvGrpSpPr>
        <p:grpSpPr>
          <a:xfrm>
            <a:off x="4379621" y="2036544"/>
            <a:ext cx="7202779" cy="1297206"/>
            <a:chOff x="605907" y="1907457"/>
            <a:chExt cx="3930767" cy="1636373"/>
          </a:xfrm>
          <a:effectLst>
            <a:outerShdw blurRad="50800" dist="38100" dir="2700000" algn="tl" rotWithShape="0">
              <a:prstClr val="black">
                <a:alpha val="40000"/>
              </a:prstClr>
            </a:outerShdw>
          </a:effectLst>
        </p:grpSpPr>
        <p:sp>
          <p:nvSpPr>
            <p:cNvPr id="17" name="Rectangle: Rounded Corners 16">
              <a:extLst>
                <a:ext uri="{FF2B5EF4-FFF2-40B4-BE49-F238E27FC236}">
                  <a16:creationId xmlns:a16="http://schemas.microsoft.com/office/drawing/2014/main" id="{3E085CB3-D3D4-7DC4-3D40-B9DA2E81D70F}"/>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303A005-0965-6C14-4A40-B8CEEAC4CAB0}"/>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 hàng hóa nào được mua bán, trao đổi trong chợ?</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BE1866CE-F164-E5F4-2DB8-635B746162F9}"/>
              </a:ext>
            </a:extLst>
          </p:cNvPr>
          <p:cNvGrpSpPr/>
          <p:nvPr/>
        </p:nvGrpSpPr>
        <p:grpSpPr>
          <a:xfrm>
            <a:off x="4474871" y="3731994"/>
            <a:ext cx="7193254" cy="792381"/>
            <a:chOff x="605907" y="1907457"/>
            <a:chExt cx="3930767" cy="1636373"/>
          </a:xfrm>
          <a:effectLst>
            <a:outerShdw blurRad="50800" dist="38100" dir="2700000" algn="tl" rotWithShape="0">
              <a:prstClr val="black">
                <a:alpha val="40000"/>
              </a:prstClr>
            </a:outerShdw>
          </a:effectLst>
        </p:grpSpPr>
        <p:sp>
          <p:nvSpPr>
            <p:cNvPr id="21" name="Rectangle: Rounded Corners 20">
              <a:extLst>
                <a:ext uri="{FF2B5EF4-FFF2-40B4-BE49-F238E27FC236}">
                  <a16:creationId xmlns:a16="http://schemas.microsoft.com/office/drawing/2014/main" id="{AF5DD7CB-61AD-591A-D98C-2282E0378A6E}"/>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A0AF7CB-B7BB-6B64-8F32-A02B93945F8C}"/>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Điểm nổi bật của chợ quê em là gì?</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1" name="Group 50">
            <a:extLst>
              <a:ext uri="{FF2B5EF4-FFF2-40B4-BE49-F238E27FC236}">
                <a16:creationId xmlns:a16="http://schemas.microsoft.com/office/drawing/2014/main" id="{973D3E34-2A9E-C91D-D38F-1D23F66ED625}"/>
              </a:ext>
            </a:extLst>
          </p:cNvPr>
          <p:cNvGrpSpPr/>
          <p:nvPr/>
        </p:nvGrpSpPr>
        <p:grpSpPr>
          <a:xfrm>
            <a:off x="4389146" y="4846420"/>
            <a:ext cx="7202779" cy="1297207"/>
            <a:chOff x="605907" y="1907457"/>
            <a:chExt cx="3930767" cy="1636373"/>
          </a:xfrm>
          <a:effectLst>
            <a:outerShdw blurRad="50800" dist="38100" dir="2700000" algn="tl" rotWithShape="0">
              <a:prstClr val="black">
                <a:alpha val="40000"/>
              </a:prstClr>
            </a:outerShdw>
          </a:effectLst>
        </p:grpSpPr>
        <p:sp>
          <p:nvSpPr>
            <p:cNvPr id="52" name="Rectangle: Rounded Corners 51">
              <a:extLst>
                <a:ext uri="{FF2B5EF4-FFF2-40B4-BE49-F238E27FC236}">
                  <a16:creationId xmlns:a16="http://schemas.microsoft.com/office/drawing/2014/main" id="{13A89565-3C02-0FF3-AFC9-1A7F37DFD092}"/>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946A4CA7-D049-9760-7355-CEDB5945C72C}"/>
                </a:ext>
              </a:extLst>
            </p:cNvPr>
            <p:cNvSpPr txBox="1"/>
            <p:nvPr/>
          </p:nvSpPr>
          <p:spPr>
            <a:xfrm>
              <a:off x="698088" y="2108560"/>
              <a:ext cx="3758581" cy="1203567"/>
            </a:xfrm>
            <a:prstGeom prst="rect">
              <a:avLst/>
            </a:prstGeom>
            <a:noFill/>
          </p:spPr>
          <p:txBody>
            <a:bodyPr wrap="square" rtlCol="0">
              <a:spAutoFit/>
            </a:bodyPr>
            <a:lstStyle/>
            <a:p>
              <a:pPr marL="0" marR="0" algn="just">
                <a:spcBef>
                  <a:spcPts val="240"/>
                </a:spcBef>
                <a:spcAft>
                  <a:spcPts val="240"/>
                </a:spcAft>
              </a:pP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Chỉ ra điểm khác biệt giữa chợ quê em và chợ phiên vùng Trung du và miền núi Bắc bộ.</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972739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graphicFrame>
        <p:nvGraphicFramePr>
          <p:cNvPr id="6" name="Table 6">
            <a:extLst>
              <a:ext uri="{FF2B5EF4-FFF2-40B4-BE49-F238E27FC236}">
                <a16:creationId xmlns:a16="http://schemas.microsoft.com/office/drawing/2014/main" id="{E7AC715A-C6F7-2E32-F558-4A5360D302A8}"/>
              </a:ext>
            </a:extLst>
          </p:cNvPr>
          <p:cNvGraphicFramePr>
            <a:graphicFrameLocks noGrp="1"/>
          </p:cNvGraphicFramePr>
          <p:nvPr>
            <p:extLst>
              <p:ext uri="{D42A27DB-BD31-4B8C-83A1-F6EECF244321}">
                <p14:modId xmlns:p14="http://schemas.microsoft.com/office/powerpoint/2010/main" val="3976003584"/>
              </p:ext>
            </p:extLst>
          </p:nvPr>
        </p:nvGraphicFramePr>
        <p:xfrm>
          <a:off x="857250" y="148530"/>
          <a:ext cx="10410825" cy="6206490"/>
        </p:xfrm>
        <a:graphic>
          <a:graphicData uri="http://schemas.openxmlformats.org/drawingml/2006/table">
            <a:tbl>
              <a:tblPr firstRow="1" bandRow="1">
                <a:tableStyleId>{7DF18680-E054-41AD-8BC1-D1AEF772440D}</a:tableStyleId>
              </a:tblPr>
              <a:tblGrid>
                <a:gridCol w="1752601">
                  <a:extLst>
                    <a:ext uri="{9D8B030D-6E8A-4147-A177-3AD203B41FA5}">
                      <a16:colId xmlns:a16="http://schemas.microsoft.com/office/drawing/2014/main" val="3837358601"/>
                    </a:ext>
                  </a:extLst>
                </a:gridCol>
                <a:gridCol w="4467225">
                  <a:extLst>
                    <a:ext uri="{9D8B030D-6E8A-4147-A177-3AD203B41FA5}">
                      <a16:colId xmlns:a16="http://schemas.microsoft.com/office/drawing/2014/main" val="3670348477"/>
                    </a:ext>
                  </a:extLst>
                </a:gridCol>
                <a:gridCol w="266700">
                  <a:extLst>
                    <a:ext uri="{9D8B030D-6E8A-4147-A177-3AD203B41FA5}">
                      <a16:colId xmlns:a16="http://schemas.microsoft.com/office/drawing/2014/main" val="3506806045"/>
                    </a:ext>
                  </a:extLst>
                </a:gridCol>
                <a:gridCol w="3924299">
                  <a:extLst>
                    <a:ext uri="{9D8B030D-6E8A-4147-A177-3AD203B41FA5}">
                      <a16:colId xmlns:a16="http://schemas.microsoft.com/office/drawing/2014/main" val="2979798692"/>
                    </a:ext>
                  </a:extLst>
                </a:gridCol>
              </a:tblGrid>
              <a:tr h="794811">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phiên</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nơi</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sống</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367683"/>
                  </a:ext>
                </a:extLst>
              </a:tr>
              <a:tr h="1058088">
                <a:tc>
                  <a:txBody>
                    <a:bodyPr/>
                    <a:lstStyle/>
                    <a:p>
                      <a:pPr algn="ctr"/>
                      <a:r>
                        <a:rPr lang="en-US" sz="2800" b="1" dirty="0" err="1"/>
                        <a:t>Giống</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6756589"/>
                  </a:ext>
                </a:extLst>
              </a:tr>
              <a:tr h="3837762">
                <a:tc>
                  <a:txBody>
                    <a:bodyPr/>
                    <a:lstStyle/>
                    <a:p>
                      <a:pPr algn="ctr"/>
                      <a:endParaRPr lang="en-US" sz="2800" b="1" dirty="0"/>
                    </a:p>
                    <a:p>
                      <a:pPr algn="ctr"/>
                      <a:endParaRPr lang="en-US" sz="2800" b="1" dirty="0"/>
                    </a:p>
                    <a:p>
                      <a:pPr algn="ctr"/>
                      <a:endParaRPr lang="en-US" sz="2800" b="1" dirty="0"/>
                    </a:p>
                    <a:p>
                      <a:pPr algn="ctr"/>
                      <a:r>
                        <a:rPr lang="en-US" sz="2800" b="1" dirty="0" err="1"/>
                        <a:t>Khác</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6175300"/>
                  </a:ext>
                </a:extLst>
              </a:tr>
            </a:tbl>
          </a:graphicData>
        </a:graphic>
      </p:graphicFrame>
      <p:sp>
        <p:nvSpPr>
          <p:cNvPr id="7" name="TextBox 6">
            <a:extLst>
              <a:ext uri="{FF2B5EF4-FFF2-40B4-BE49-F238E27FC236}">
                <a16:creationId xmlns:a16="http://schemas.microsoft.com/office/drawing/2014/main" id="{5C499B2E-0CA4-9560-3705-76BA53599527}"/>
              </a:ext>
            </a:extLst>
          </p:cNvPr>
          <p:cNvSpPr txBox="1"/>
          <p:nvPr/>
        </p:nvSpPr>
        <p:spPr>
          <a:xfrm>
            <a:off x="2867025" y="1457325"/>
            <a:ext cx="8172450" cy="1077218"/>
          </a:xfrm>
          <a:prstGeom prst="rect">
            <a:avLst/>
          </a:prstGeom>
          <a:noFill/>
        </p:spPr>
        <p:txBody>
          <a:bodyPr wrap="square" rtlCol="0">
            <a:spAutoFit/>
          </a:bodyPr>
          <a:lstStyle/>
          <a:p>
            <a:pPr algn="just"/>
            <a:r>
              <a:rPr lang="en-US" sz="3200" i="1" dirty="0" err="1">
                <a:latin typeface="Calibri" panose="020F0502020204030204" pitchFamily="34" charset="0"/>
                <a:cs typeface="Calibri" panose="020F0502020204030204" pitchFamily="34" charset="0"/>
              </a:rPr>
              <a:t>Đều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bán</a:t>
            </a:r>
            <a:r>
              <a:rPr lang="en-US" sz="3200" i="1" dirty="0">
                <a:latin typeface="Calibri" panose="020F0502020204030204" pitchFamily="34" charset="0"/>
                <a:cs typeface="Calibri" panose="020F0502020204030204" pitchFamily="34" charset="0"/>
              </a:rPr>
              <a:t> </a:t>
            </a:r>
            <a:r>
              <a:rPr lang="vi-VN" sz="3200" i="1" dirty="0">
                <a:latin typeface="Calibri" panose="020F0502020204030204" pitchFamily="34" charset="0"/>
                <a:cs typeface="Calibri" panose="020F0502020204030204" pitchFamily="34" charset="0"/>
              </a:rPr>
              <a:t>hàng hó</a:t>
            </a:r>
            <a:r>
              <a:rPr lang="en-US" sz="3200" i="1" dirty="0">
                <a:latin typeface="Calibri" panose="020F0502020204030204" pitchFamily="34" charset="0"/>
                <a:cs typeface="Calibri" panose="020F0502020204030204" pitchFamily="34" charset="0"/>
              </a:rPr>
              <a:t>a, </a:t>
            </a:r>
            <a:r>
              <a:rPr lang="en-US" sz="3200" i="1" dirty="0" err="1">
                <a:latin typeface="Calibri" panose="020F0502020204030204" pitchFamily="34" charset="0"/>
                <a:cs typeface="Calibri" panose="020F0502020204030204" pitchFamily="34" charset="0"/>
              </a:rPr>
              <a:t>thực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phẩm</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phục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vụ</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nhu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cầu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của</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người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dân</a:t>
            </a:r>
            <a:endParaRPr lang="en-US" sz="3200" i="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2D5EF2C-9847-1674-0704-6D9FD2944D8A}"/>
              </a:ext>
            </a:extLst>
          </p:cNvPr>
          <p:cNvSpPr txBox="1"/>
          <p:nvPr/>
        </p:nvSpPr>
        <p:spPr>
          <a:xfrm>
            <a:off x="2657475" y="2600325"/>
            <a:ext cx="4181475"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err="1">
                <a:latin typeface="Calibri" panose="020F0502020204030204" pitchFamily="34" charset="0"/>
                <a:cs typeface="Calibri" panose="020F0502020204030204" pitchFamily="34" charset="0"/>
              </a:rPr>
              <a:t>Họp</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theo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phiên</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vào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những</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ngày</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nhất</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định</a:t>
            </a:r>
            <a:r>
              <a:rPr lang="en-US" sz="2700" i="1" dirty="0">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E804A48F-B1A9-3515-473D-DA30DF75A886}"/>
              </a:ext>
            </a:extLst>
          </p:cNvPr>
          <p:cNvSpPr txBox="1"/>
          <p:nvPr/>
        </p:nvSpPr>
        <p:spPr>
          <a:xfrm>
            <a:off x="7315200" y="2667000"/>
            <a:ext cx="4029075"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i="1" dirty="0" err="1">
                <a:latin typeface="Calibri" panose="020F0502020204030204" pitchFamily="34" charset="0"/>
                <a:cs typeface="Calibri" panose="020F0502020204030204" pitchFamily="34" charset="0"/>
              </a:rPr>
              <a:t>Họp</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hằng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ngày</a:t>
            </a:r>
            <a:endParaRPr lang="en-US" sz="3200" i="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0C116B6-B7E4-A426-FF38-20A9161CA6B9}"/>
              </a:ext>
            </a:extLst>
          </p:cNvPr>
          <p:cNvSpPr txBox="1"/>
          <p:nvPr/>
        </p:nvSpPr>
        <p:spPr>
          <a:xfrm>
            <a:off x="2676525" y="3543300"/>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Phần lớn sản phẩm là: hàng thổ cẩm, công cụ sản xuất, các món ăn đặc trưng.</a:t>
            </a:r>
            <a:endParaRPr lang="en-US" sz="2700" i="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0827200-23AA-9F08-758B-E539D646A6EC}"/>
              </a:ext>
            </a:extLst>
          </p:cNvPr>
          <p:cNvSpPr txBox="1"/>
          <p:nvPr/>
        </p:nvSpPr>
        <p:spPr>
          <a:xfrm>
            <a:off x="7315200" y="3295650"/>
            <a:ext cx="3952875" cy="1754326"/>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Các sản phẩm chủ yếu là: lương thực, thực phẩm, gia vị và một số đồ gia dụng thiết yếu.</a:t>
            </a:r>
            <a:endParaRPr lang="en-US" sz="2700" i="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124CA85-B858-CDAF-4AB3-25B9012F4533}"/>
              </a:ext>
            </a:extLst>
          </p:cNvPr>
          <p:cNvSpPr txBox="1"/>
          <p:nvPr/>
        </p:nvSpPr>
        <p:spPr>
          <a:xfrm>
            <a:off x="2638425" y="4905375"/>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Chợ là nơi giao lưu và gặp gỡ của mọi người, là nơi kết bạn của nam nữ thanh niên.</a:t>
            </a:r>
            <a:endParaRPr lang="en-US" sz="2700" i="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67AB935-963D-51C5-A085-AFF52C84740F}"/>
              </a:ext>
            </a:extLst>
          </p:cNvPr>
          <p:cNvSpPr txBox="1"/>
          <p:nvPr/>
        </p:nvSpPr>
        <p:spPr>
          <a:xfrm>
            <a:off x="7286626" y="5057775"/>
            <a:ext cx="3905250" cy="923330"/>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a:latin typeface="Calibri" panose="020F0502020204030204" pitchFamily="34" charset="0"/>
                <a:cs typeface="Calibri" panose="020F0502020204030204" pitchFamily="34" charset="0"/>
              </a:rPr>
              <a:t>L</a:t>
            </a:r>
            <a:r>
              <a:rPr lang="vi-VN" sz="2700" i="1" dirty="0">
                <a:latin typeface="Calibri" panose="020F0502020204030204" pitchFamily="34" charset="0"/>
                <a:cs typeface="Calibri" panose="020F0502020204030204" pitchFamily="34" charset="0"/>
              </a:rPr>
              <a:t>à nơi buôn bán hàng hóa đơn thuần</a:t>
            </a:r>
            <a:endParaRPr lang="en-US" sz="27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50064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C699D-73D3-3CB6-9AEC-AD47BF5C5D3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478800" y="1990725"/>
            <a:ext cx="5584031" cy="4467225"/>
          </a:xfrm>
          <a:prstGeom prst="rect">
            <a:avLst/>
          </a:prstGeom>
        </p:spPr>
      </p:pic>
      <p:sp>
        <p:nvSpPr>
          <p:cNvPr id="5" name="Round Diagonal Corner Rectangle 11">
            <a:extLst>
              <a:ext uri="{FF2B5EF4-FFF2-40B4-BE49-F238E27FC236}">
                <a16:creationId xmlns:a16="http://schemas.microsoft.com/office/drawing/2014/main" id="{890E9661-BF07-3E62-C4E1-127EA9435054}"/>
              </a:ext>
            </a:extLst>
          </p:cNvPr>
          <p:cNvSpPr/>
          <p:nvPr/>
        </p:nvSpPr>
        <p:spPr>
          <a:xfrm>
            <a:off x="2002535" y="1055309"/>
            <a:ext cx="9869425" cy="1640266"/>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B04417-D12F-6ACD-4711-031F749E3FD7}"/>
              </a:ext>
            </a:extLst>
          </p:cNvPr>
          <p:cNvSpPr txBox="1"/>
          <p:nvPr/>
        </p:nvSpPr>
        <p:spPr>
          <a:xfrm>
            <a:off x="2267712" y="1252728"/>
            <a:ext cx="9428988" cy="1200329"/>
          </a:xfrm>
          <a:prstGeom prst="rect">
            <a:avLst/>
          </a:prstGeom>
          <a:noFill/>
        </p:spPr>
        <p:txBody>
          <a:bodyPr wrap="square" rtlCol="0">
            <a:spAutoFit/>
          </a:bodyPr>
          <a:lstStyle/>
          <a:p>
            <a:r>
              <a:rPr lang="en-US" sz="3600" b="1" kern="0">
                <a:solidFill>
                  <a:srgbClr val="002060"/>
                </a:solidFill>
                <a:cs typeface="Arial" panose="020B0604020202020204" pitchFamily="34" charset="0"/>
              </a:rPr>
              <a:t>Theo em, cần làm gì để bảo vệ, giữ gìn và phát huy những giá trị của văn hóa vùng cao?</a:t>
            </a:r>
            <a:endParaRPr kumimoji="0" lang="en-US" sz="36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20011517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F8B197E9-2D02-27C0-1DF1-C9D8DB3782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58974" y="-1"/>
            <a:ext cx="8771001" cy="4981575"/>
          </a:xfrm>
          <a:prstGeom prst="rect">
            <a:avLst/>
          </a:prstGeom>
        </p:spPr>
      </p:pic>
      <p:sp>
        <p:nvSpPr>
          <p:cNvPr id="3" name="Rectangles 12">
            <a:extLst>
              <a:ext uri="{FF2B5EF4-FFF2-40B4-BE49-F238E27FC236}">
                <a16:creationId xmlns:a16="http://schemas.microsoft.com/office/drawing/2014/main" id="{E5E0E383-C41C-5895-8F9A-891BB1450A15}"/>
              </a:ext>
            </a:extLst>
          </p:cNvPr>
          <p:cNvSpPr/>
          <p:nvPr/>
        </p:nvSpPr>
        <p:spPr>
          <a:xfrm>
            <a:off x="3248025" y="1045464"/>
            <a:ext cx="7476587" cy="3046988"/>
          </a:xfrm>
          <a:prstGeom prst="rect">
            <a:avLst/>
          </a:prstGeom>
          <a:noFill/>
          <a:ln>
            <a:noFill/>
          </a:ln>
        </p:spPr>
        <p:txBody>
          <a:bodyPr wrap="square" rtlCol="0" anchor="t">
            <a:spAutoFit/>
          </a:bodyPr>
          <a:lstStyle/>
          <a:p>
            <a:pPr lvl="0" algn="just">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vệ</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giữ</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gìn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và</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phát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huy</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giá</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trị</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cần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Tìm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hiểu</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vốn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có</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Tham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các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hoạt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động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tuyên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truyền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về</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p:txBody>
      </p:sp>
      <p:pic>
        <p:nvPicPr>
          <p:cNvPr id="7" name="Picture 5">
            <a:extLst>
              <a:ext uri="{FF2B5EF4-FFF2-40B4-BE49-F238E27FC236}">
                <a16:creationId xmlns:a16="http://schemas.microsoft.com/office/drawing/2014/main" id="{E0C6B212-FC33-559E-E998-AF32B2EE41D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749" y="2743200"/>
            <a:ext cx="3754755" cy="4114800"/>
          </a:xfrm>
          <a:prstGeom prst="rect">
            <a:avLst/>
          </a:prstGeom>
        </p:spPr>
      </p:pic>
    </p:spTree>
    <p:extLst>
      <p:ext uri="{BB962C8B-B14F-4D97-AF65-F5344CB8AC3E}">
        <p14:creationId xmlns:p14="http://schemas.microsoft.com/office/powerpoint/2010/main" val="23679793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981" y="4763"/>
            <a:ext cx="10099496" cy="674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sp>
        <p:nvSpPr>
          <p:cNvPr id="3" name="TextBox 2">
            <a:extLst>
              <a:ext uri="{FF2B5EF4-FFF2-40B4-BE49-F238E27FC236}">
                <a16:creationId xmlns:a16="http://schemas.microsoft.com/office/drawing/2014/main" id="{A4E0BF42-5421-AA2F-A01F-F12A239181F7}"/>
              </a:ext>
            </a:extLst>
          </p:cNvPr>
          <p:cNvSpPr txBox="1"/>
          <p:nvPr/>
        </p:nvSpPr>
        <p:spPr>
          <a:xfrm>
            <a:off x="3184290" y="2221844"/>
            <a:ext cx="6904933"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Đọc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lại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bài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Một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số</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nét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ở Trung du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miền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núi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Bắc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Bộ</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C6DDD13-52A1-5791-911C-8D6F956F3444}"/>
              </a:ext>
            </a:extLst>
          </p:cNvPr>
          <p:cNvPicPr>
            <a:picLocks noChangeAspect="1"/>
          </p:cNvPicPr>
          <p:nvPr/>
        </p:nvPicPr>
        <p:blipFill>
          <a:blip r:embed="rId5"/>
          <a:stretch>
            <a:fillRect/>
          </a:stretch>
        </p:blipFill>
        <p:spPr>
          <a:xfrm rot="737208" flipH="1">
            <a:off x="1992176" y="2139193"/>
            <a:ext cx="919996" cy="919996"/>
          </a:xfrm>
          <a:prstGeom prst="rect">
            <a:avLst/>
          </a:prstGeom>
        </p:spPr>
      </p:pic>
      <p:sp>
        <p:nvSpPr>
          <p:cNvPr id="5" name="TextBox 4">
            <a:extLst>
              <a:ext uri="{FF2B5EF4-FFF2-40B4-BE49-F238E27FC236}">
                <a16:creationId xmlns:a16="http://schemas.microsoft.com/office/drawing/2014/main" id="{E78D6A39-8DDE-4631-863F-EDD4D27040AC}"/>
              </a:ext>
            </a:extLst>
          </p:cNvPr>
          <p:cNvSpPr txBox="1"/>
          <p:nvPr/>
        </p:nvSpPr>
        <p:spPr>
          <a:xfrm>
            <a:off x="3163742" y="3449436"/>
            <a:ext cx="7089868"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Có</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hành</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động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bảo</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vệ</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phát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huy</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những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giá</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trị</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của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vùng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cao</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D27120C-80BD-8766-FA8E-CCE7531F34A3}"/>
              </a:ext>
            </a:extLst>
          </p:cNvPr>
          <p:cNvPicPr>
            <a:picLocks noChangeAspect="1"/>
          </p:cNvPicPr>
          <p:nvPr/>
        </p:nvPicPr>
        <p:blipFill>
          <a:blip r:embed="rId5"/>
          <a:stretch>
            <a:fillRect/>
          </a:stretch>
        </p:blipFill>
        <p:spPr>
          <a:xfrm rot="737208" flipH="1">
            <a:off x="1971627" y="3366785"/>
            <a:ext cx="919996" cy="919996"/>
          </a:xfrm>
          <a:prstGeom prst="rect">
            <a:avLst/>
          </a:prstGeom>
        </p:spPr>
      </p:pic>
      <p:sp>
        <p:nvSpPr>
          <p:cNvPr id="7" name="TextBox 6">
            <a:extLst>
              <a:ext uri="{FF2B5EF4-FFF2-40B4-BE49-F238E27FC236}">
                <a16:creationId xmlns:a16="http://schemas.microsoft.com/office/drawing/2014/main" id="{68420477-90BD-3466-2F93-FF60D7B5B6B2}"/>
              </a:ext>
            </a:extLst>
          </p:cNvPr>
          <p:cNvSpPr txBox="1"/>
          <p:nvPr/>
        </p:nvSpPr>
        <p:spPr>
          <a:xfrm>
            <a:off x="3143193" y="4666753"/>
            <a:ext cx="7048771" cy="1077218"/>
          </a:xfrm>
          <a:prstGeom prst="rect">
            <a:avLst/>
          </a:prstGeom>
          <a:noFill/>
        </p:spPr>
        <p:txBody>
          <a:bodyPr wrap="square" rtlCol="0">
            <a:spAutoFit/>
          </a:bodyPr>
          <a:lstStyle/>
          <a:p>
            <a:pPr lvl="0" algn="just">
              <a:defRPr/>
            </a:pPr>
            <a:r>
              <a:rPr lang="vi-VN" sz="3200" i="1" dirty="0">
                <a:solidFill>
                  <a:prstClr val="black"/>
                </a:solidFill>
                <a:latin typeface="Calibri" panose="020F0502020204030204" pitchFamily="34" charset="0"/>
                <a:cs typeface="Calibri" panose="020F0502020204030204" pitchFamily="34" charset="0"/>
              </a:rPr>
              <a:t>Đọc trước Bài 7</a:t>
            </a:r>
            <a:r>
              <a:rPr lang="en-US" sz="3200" i="1" dirty="0">
                <a:solidFill>
                  <a:prstClr val="black"/>
                </a:solidFill>
                <a:latin typeface="Calibri" panose="020F0502020204030204" pitchFamily="34" charset="0"/>
                <a:cs typeface="Calibri" panose="020F0502020204030204" pitchFamily="34" charset="0"/>
              </a:rPr>
              <a:t>:</a:t>
            </a:r>
            <a:r>
              <a:rPr lang="vi-VN" sz="3200" i="1" dirty="0">
                <a:solidFill>
                  <a:prstClr val="black"/>
                </a:solidFill>
                <a:latin typeface="Calibri" panose="020F0502020204030204" pitchFamily="34" charset="0"/>
                <a:cs typeface="Calibri" panose="020F0502020204030204" pitchFamily="34" charset="0"/>
              </a:rPr>
              <a:t> Đền Hùng và lễ giỗ Tổ đền Hùng </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615D7A8-4A53-D307-B0DE-F27926D90899}"/>
              </a:ext>
            </a:extLst>
          </p:cNvPr>
          <p:cNvPicPr>
            <a:picLocks noChangeAspect="1"/>
          </p:cNvPicPr>
          <p:nvPr/>
        </p:nvPicPr>
        <p:blipFill>
          <a:blip r:embed="rId5"/>
          <a:stretch>
            <a:fillRect/>
          </a:stretch>
        </p:blipFill>
        <p:spPr>
          <a:xfrm rot="737208" flipH="1">
            <a:off x="1951079" y="4584102"/>
            <a:ext cx="919996" cy="919996"/>
          </a:xfrm>
          <a:prstGeom prst="rect">
            <a:avLst/>
          </a:prstGeom>
        </p:spPr>
      </p:pic>
      <p:pic>
        <p:nvPicPr>
          <p:cNvPr id="11" name="Picture 10">
            <a:extLst>
              <a:ext uri="{FF2B5EF4-FFF2-40B4-BE49-F238E27FC236}">
                <a16:creationId xmlns:a16="http://schemas.microsoft.com/office/drawing/2014/main" id="{FEC595F2-79E3-FD89-81FD-658AD8F8F7DA}"/>
              </a:ext>
            </a:extLst>
          </p:cNvPr>
          <p:cNvPicPr>
            <a:picLocks noChangeAspect="1"/>
          </p:cNvPicPr>
          <p:nvPr/>
        </p:nvPicPr>
        <p:blipFill>
          <a:blip r:embed="rId6"/>
          <a:stretch>
            <a:fillRect/>
          </a:stretch>
        </p:blipFill>
        <p:spPr>
          <a:xfrm>
            <a:off x="3302047" y="769458"/>
            <a:ext cx="6090432" cy="1444877"/>
          </a:xfrm>
          <a:prstGeom prst="rect">
            <a:avLst/>
          </a:prstGeom>
        </p:spPr>
      </p:pic>
    </p:spTree>
    <p:extLst>
      <p:ext uri="{BB962C8B-B14F-4D97-AF65-F5344CB8AC3E}">
        <p14:creationId xmlns:p14="http://schemas.microsoft.com/office/powerpoint/2010/main" val="27748863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800" y="3789363"/>
            <a:ext cx="271462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0" y="4765675"/>
            <a:ext cx="1573213"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D688B61-461D-5EA2-1ABE-7F5ECB5F55D3}"/>
              </a:ext>
            </a:extLst>
          </p:cNvPr>
          <p:cNvPicPr>
            <a:picLocks noChangeAspect="1"/>
          </p:cNvPicPr>
          <p:nvPr/>
        </p:nvPicPr>
        <p:blipFill>
          <a:blip r:embed="rId6"/>
          <a:stretch>
            <a:fillRect/>
          </a:stretch>
        </p:blipFill>
        <p:spPr>
          <a:xfrm>
            <a:off x="2085632" y="1305584"/>
            <a:ext cx="9562333" cy="287017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149851" y="2941321"/>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4449163" y="3200401"/>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6921801" y="3090089"/>
            <a:ext cx="3904349" cy="2586092"/>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Chào</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Tom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Henry.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đang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du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lịch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ở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Tây</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Bắc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giờ</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muốn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ăn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gì</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đó</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pic>
        <p:nvPicPr>
          <p:cNvPr id="2" name="Picture 1">
            <a:extLst>
              <a:ext uri="{FF2B5EF4-FFF2-40B4-BE49-F238E27FC236}">
                <a16:creationId xmlns:a16="http://schemas.microsoft.com/office/drawing/2014/main" id="{9BEB2647-1F2D-6092-6B76-800419527918}"/>
              </a:ext>
            </a:extLst>
          </p:cNvPr>
          <p:cNvPicPr>
            <a:picLocks noChangeAspect="1"/>
          </p:cNvPicPr>
          <p:nvPr/>
        </p:nvPicPr>
        <p:blipFill>
          <a:blip r:embed="rId6"/>
          <a:stretch>
            <a:fillRect/>
          </a:stretch>
        </p:blipFill>
        <p:spPr>
          <a:xfrm>
            <a:off x="1349644" y="956852"/>
            <a:ext cx="8992379" cy="2408129"/>
          </a:xfrm>
          <a:prstGeom prst="rect">
            <a:avLst/>
          </a:prstGeom>
        </p:spPr>
      </p:pic>
    </p:spTree>
    <p:extLst>
      <p:ext uri="{BB962C8B-B14F-4D97-AF65-F5344CB8AC3E}">
        <p14:creationId xmlns:p14="http://schemas.microsoft.com/office/powerpoint/2010/main" val="16775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29862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29862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29862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29862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841419" y="2639683"/>
            <a:ext cx="3926100" cy="1823779"/>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Thái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điệu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múa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nổi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tiếng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349510" y="2796990"/>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984879" y="2541764"/>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xòe</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79970" y="3248401"/>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sạp</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79970" y="400617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nón</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979970" y="473854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lụa</a:t>
            </a:r>
            <a:endParaRPr b="1"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45757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0612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41653" y="3426875"/>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HP\Desktop\png-clipart-computer-icons-x-mark-others-miscellaneous-angle.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77016" y="416369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Users\HP\Desktop\png-clipart-computer-icons-x-mark-others-miscellaneous-angle.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07795" y="481922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HP\Desktop\20988209.jpg"/>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753816" y="4255717"/>
            <a:ext cx="2706706" cy="29232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unnamed.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18986" y="2095397"/>
            <a:ext cx="1608539" cy="1608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18D9ADB-2ABC-5768-9EB7-41C665B79493}"/>
              </a:ext>
            </a:extLst>
          </p:cNvPr>
          <p:cNvPicPr>
            <a:picLocks noChangeAspect="1"/>
          </p:cNvPicPr>
          <p:nvPr/>
        </p:nvPicPr>
        <p:blipFill>
          <a:blip r:embed="rId15"/>
          <a:stretch>
            <a:fillRect/>
          </a:stretch>
        </p:blipFill>
        <p:spPr>
          <a:xfrm>
            <a:off x="2356416" y="1473107"/>
            <a:ext cx="4718713" cy="1237595"/>
          </a:xfrm>
          <a:prstGeom prst="rect">
            <a:avLst/>
          </a:prstGeom>
        </p:spPr>
      </p:pic>
    </p:spTree>
    <p:extLst>
      <p:ext uri="{BB962C8B-B14F-4D97-AF65-F5344CB8AC3E}">
        <p14:creationId xmlns:p14="http://schemas.microsoft.com/office/powerpoint/2010/main" val="420184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1" dur="500"/>
                                        <p:tgtEl>
                                          <p:spTgt spid="814">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2"/>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31" presetClass="entr" presetSubtype="0" fill="hold" nodeType="withEffect">
                                  <p:stCondLst>
                                    <p:cond delay="1100"/>
                                  </p:stCondLst>
                                  <p:childTnLst>
                                    <p:set>
                                      <p:cBhvr>
                                        <p:cTn id="61" dur="1" fill="hold">
                                          <p:stCondLst>
                                            <p:cond delay="0"/>
                                          </p:stCondLst>
                                        </p:cTn>
                                        <p:tgtEl>
                                          <p:spTgt spid="1027"/>
                                        </p:tgtEl>
                                        <p:attrNameLst>
                                          <p:attrName>style.visibility</p:attrName>
                                        </p:attrNameLst>
                                      </p:cBhvr>
                                      <p:to>
                                        <p:strVal val="visible"/>
                                      </p:to>
                                    </p:set>
                                    <p:anim calcmode="lin" valueType="num">
                                      <p:cBhvr>
                                        <p:cTn id="62" dur="1000" fill="hold"/>
                                        <p:tgtEl>
                                          <p:spTgt spid="1027"/>
                                        </p:tgtEl>
                                        <p:attrNameLst>
                                          <p:attrName>ppt_w</p:attrName>
                                        </p:attrNameLst>
                                      </p:cBhvr>
                                      <p:tavLst>
                                        <p:tav tm="0">
                                          <p:val>
                                            <p:fltVal val="0"/>
                                          </p:val>
                                        </p:tav>
                                        <p:tav tm="100000">
                                          <p:val>
                                            <p:strVal val="#ppt_w"/>
                                          </p:val>
                                        </p:tav>
                                      </p:tavLst>
                                    </p:anim>
                                    <p:anim calcmode="lin" valueType="num">
                                      <p:cBhvr>
                                        <p:cTn id="63" dur="1000" fill="hold"/>
                                        <p:tgtEl>
                                          <p:spTgt spid="1027"/>
                                        </p:tgtEl>
                                        <p:attrNameLst>
                                          <p:attrName>ppt_h</p:attrName>
                                        </p:attrNameLst>
                                      </p:cBhvr>
                                      <p:tavLst>
                                        <p:tav tm="0">
                                          <p:val>
                                            <p:fltVal val="0"/>
                                          </p:val>
                                        </p:tav>
                                        <p:tav tm="100000">
                                          <p:val>
                                            <p:strVal val="#ppt_h"/>
                                          </p:val>
                                        </p:tav>
                                      </p:tavLst>
                                    </p:anim>
                                    <p:anim calcmode="lin" valueType="num">
                                      <p:cBhvr>
                                        <p:cTn id="64" dur="1000" fill="hold"/>
                                        <p:tgtEl>
                                          <p:spTgt spid="1027"/>
                                        </p:tgtEl>
                                        <p:attrNameLst>
                                          <p:attrName>style.rotation</p:attrName>
                                        </p:attrNameLst>
                                      </p:cBhvr>
                                      <p:tavLst>
                                        <p:tav tm="0">
                                          <p:val>
                                            <p:fltVal val="90"/>
                                          </p:val>
                                        </p:tav>
                                        <p:tav tm="100000">
                                          <p:val>
                                            <p:fltVal val="0"/>
                                          </p:val>
                                        </p:tav>
                                      </p:tavLst>
                                    </p:anim>
                                    <p:animEffect transition="in" filter="fade">
                                      <p:cBhvr>
                                        <p:cTn id="65" dur="1000"/>
                                        <p:tgtEl>
                                          <p:spTgt spid="1027"/>
                                        </p:tgtEl>
                                      </p:cBhvr>
                                    </p:animEffect>
                                  </p:childTnLst>
                                </p:cTn>
                              </p:par>
                              <p:par>
                                <p:cTn id="66" presetID="50" presetClass="path" presetSubtype="0" accel="50000" decel="50000" fill="hold" nodeType="withEffect">
                                  <p:stCondLst>
                                    <p:cond delay="2200"/>
                                  </p:stCondLst>
                                  <p:childTnLst>
                                    <p:animMotion origin="layout" path="M -3.54167E-6 4.81481E-6 L -0.13841 4.81481E-6 C -0.20013 4.81481E-6 -0.27617 0.09444 -0.27617 0.17129 L -0.27617 0.34328 " pathEditMode="relative" rAng="0" ptsTypes="AAAA">
                                      <p:cBhvr>
                                        <p:cTn id="67" dur="2000" fill="hold"/>
                                        <p:tgtEl>
                                          <p:spTgt spid="1027"/>
                                        </p:tgtEl>
                                        <p:attrNameLst>
                                          <p:attrName>ppt_x</p:attrName>
                                          <p:attrName>ppt_y</p:attrName>
                                        </p:attrNameLst>
                                      </p:cBhvr>
                                      <p:rCtr x="-13815" y="17153"/>
                                    </p:animMotion>
                                  </p:childTnLst>
                                </p:cTn>
                              </p:par>
                            </p:childTnLst>
                          </p:cTn>
                        </p:par>
                      </p:childTnLst>
                    </p:cTn>
                  </p:par>
                </p:childTnLst>
              </p:cTn>
              <p:nextCondLst>
                <p:cond evt="onClick" delay="0">
                  <p:tgtEl>
                    <p:spTgt spid="802"/>
                  </p:tgtEl>
                </p:cond>
              </p:nextCondLst>
            </p:seq>
            <p:seq concurrent="1" nextAc="seek">
              <p:cTn id="68" restart="whenNotActive" fill="hold" evtFilter="cancelBubble" nodeType="interactiveSeq">
                <p:stCondLst>
                  <p:cond evt="onClick" delay="0">
                    <p:tgtEl>
                      <p:spTgt spid="803"/>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026"/>
                                        </p:tgtEl>
                                        <p:attrNameLst>
                                          <p:attrName>style.visibility</p:attrName>
                                        </p:attrNameLst>
                                      </p:cBhvr>
                                      <p:to>
                                        <p:strVal val="visible"/>
                                      </p:to>
                                    </p:set>
                                    <p:anim calcmode="lin" valueType="num">
                                      <p:cBhvr>
                                        <p:cTn id="73" dur="1000" fill="hold"/>
                                        <p:tgtEl>
                                          <p:spTgt spid="1026"/>
                                        </p:tgtEl>
                                        <p:attrNameLst>
                                          <p:attrName>ppt_w</p:attrName>
                                        </p:attrNameLst>
                                      </p:cBhvr>
                                      <p:tavLst>
                                        <p:tav tm="0">
                                          <p:val>
                                            <p:fltVal val="0"/>
                                          </p:val>
                                        </p:tav>
                                        <p:tav tm="100000">
                                          <p:val>
                                            <p:strVal val="#ppt_w"/>
                                          </p:val>
                                        </p:tav>
                                      </p:tavLst>
                                    </p:anim>
                                    <p:anim calcmode="lin" valueType="num">
                                      <p:cBhvr>
                                        <p:cTn id="74" dur="1000" fill="hold"/>
                                        <p:tgtEl>
                                          <p:spTgt spid="1026"/>
                                        </p:tgtEl>
                                        <p:attrNameLst>
                                          <p:attrName>ppt_h</p:attrName>
                                        </p:attrNameLst>
                                      </p:cBhvr>
                                      <p:tavLst>
                                        <p:tav tm="0">
                                          <p:val>
                                            <p:fltVal val="0"/>
                                          </p:val>
                                        </p:tav>
                                        <p:tav tm="100000">
                                          <p:val>
                                            <p:strVal val="#ppt_h"/>
                                          </p:val>
                                        </p:tav>
                                      </p:tavLst>
                                    </p:anim>
                                    <p:anim calcmode="lin" valueType="num">
                                      <p:cBhvr>
                                        <p:cTn id="75" dur="1000" fill="hold"/>
                                        <p:tgtEl>
                                          <p:spTgt spid="1026"/>
                                        </p:tgtEl>
                                        <p:attrNameLst>
                                          <p:attrName>style.rotation</p:attrName>
                                        </p:attrNameLst>
                                      </p:cBhvr>
                                      <p:tavLst>
                                        <p:tav tm="0">
                                          <p:val>
                                            <p:fltVal val="90"/>
                                          </p:val>
                                        </p:tav>
                                        <p:tav tm="100000">
                                          <p:val>
                                            <p:fltVal val="0"/>
                                          </p:val>
                                        </p:tav>
                                      </p:tavLst>
                                    </p:anim>
                                    <p:animEffect transition="in" filter="fade">
                                      <p:cBhvr>
                                        <p:cTn id="76" dur="1000"/>
                                        <p:tgtEl>
                                          <p:spTgt spid="1026"/>
                                        </p:tgtEl>
                                      </p:cBhvr>
                                    </p:animEffect>
                                  </p:childTnLst>
                                </p:cTn>
                              </p:par>
                            </p:childTnLst>
                          </p:cTn>
                        </p:par>
                      </p:childTnLst>
                    </p:cTn>
                  </p:par>
                </p:childTnLst>
              </p:cTn>
              <p:nextCondLst>
                <p:cond evt="onClick" delay="0">
                  <p:tgtEl>
                    <p:spTgt spid="803"/>
                  </p:tgtEl>
                </p:cond>
              </p:nextCondLst>
            </p:seq>
            <p:seq concurrent="1" nextAc="seek">
              <p:cTn id="77" restart="whenNotActive" fill="hold" evtFilter="cancelBubble" nodeType="interactiveSeq">
                <p:stCondLst>
                  <p:cond evt="onClick" delay="0">
                    <p:tgtEl>
                      <p:spTgt spid="804"/>
                    </p:tgtEl>
                  </p:cond>
                </p:stCondLst>
                <p:endSync evt="end" delay="0">
                  <p:rtn val="all"/>
                </p:endSync>
                <p:childTnLst>
                  <p:par>
                    <p:cTn id="78" fill="hold">
                      <p:stCondLst>
                        <p:cond delay="0"/>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p:cTn id="82" dur="1000" fill="hold"/>
                                        <p:tgtEl>
                                          <p:spTgt spid="48"/>
                                        </p:tgtEl>
                                        <p:attrNameLst>
                                          <p:attrName>ppt_w</p:attrName>
                                        </p:attrNameLst>
                                      </p:cBhvr>
                                      <p:tavLst>
                                        <p:tav tm="0">
                                          <p:val>
                                            <p:fltVal val="0"/>
                                          </p:val>
                                        </p:tav>
                                        <p:tav tm="100000">
                                          <p:val>
                                            <p:strVal val="#ppt_w"/>
                                          </p:val>
                                        </p:tav>
                                      </p:tavLst>
                                    </p:anim>
                                    <p:anim calcmode="lin" valueType="num">
                                      <p:cBhvr>
                                        <p:cTn id="83" dur="1000" fill="hold"/>
                                        <p:tgtEl>
                                          <p:spTgt spid="48"/>
                                        </p:tgtEl>
                                        <p:attrNameLst>
                                          <p:attrName>ppt_h</p:attrName>
                                        </p:attrNameLst>
                                      </p:cBhvr>
                                      <p:tavLst>
                                        <p:tav tm="0">
                                          <p:val>
                                            <p:fltVal val="0"/>
                                          </p:val>
                                        </p:tav>
                                        <p:tav tm="100000">
                                          <p:val>
                                            <p:strVal val="#ppt_h"/>
                                          </p:val>
                                        </p:tav>
                                      </p:tavLst>
                                    </p:anim>
                                    <p:anim calcmode="lin" valueType="num">
                                      <p:cBhvr>
                                        <p:cTn id="84" dur="1000" fill="hold"/>
                                        <p:tgtEl>
                                          <p:spTgt spid="48"/>
                                        </p:tgtEl>
                                        <p:attrNameLst>
                                          <p:attrName>style.rotation</p:attrName>
                                        </p:attrNameLst>
                                      </p:cBhvr>
                                      <p:tavLst>
                                        <p:tav tm="0">
                                          <p:val>
                                            <p:fltVal val="90"/>
                                          </p:val>
                                        </p:tav>
                                        <p:tav tm="100000">
                                          <p:val>
                                            <p:fltVal val="0"/>
                                          </p:val>
                                        </p:tav>
                                      </p:tavLst>
                                    </p:anim>
                                    <p:animEffect transition="in" filter="fade">
                                      <p:cBhvr>
                                        <p:cTn id="85" dur="1000"/>
                                        <p:tgtEl>
                                          <p:spTgt spid="48"/>
                                        </p:tgtEl>
                                      </p:cBhvr>
                                    </p:animEffect>
                                  </p:childTnLst>
                                </p:cTn>
                              </p:par>
                            </p:childTnLst>
                          </p:cTn>
                        </p:par>
                      </p:childTnLst>
                    </p:cTn>
                  </p:par>
                </p:childTnLst>
              </p:cTn>
              <p:nextCondLst>
                <p:cond evt="onClick" delay="0">
                  <p:tgtEl>
                    <p:spTgt spid="804"/>
                  </p:tgtEl>
                </p:cond>
              </p:nextCondLst>
            </p:seq>
            <p:seq concurrent="1" nextAc="seek">
              <p:cTn id="86" restart="whenNotActive" fill="hold" evtFilter="cancelBubble" nodeType="interactiveSeq">
                <p:stCondLst>
                  <p:cond evt="onClick" delay="0">
                    <p:tgtEl>
                      <p:spTgt spid="805"/>
                    </p:tgtEl>
                  </p:cond>
                </p:stCondLst>
                <p:endSync evt="end" delay="0">
                  <p:rtn val="all"/>
                </p:endSync>
                <p:childTnLst>
                  <p:par>
                    <p:cTn id="87" fill="hold">
                      <p:stCondLst>
                        <p:cond delay="0"/>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1000" fill="hold"/>
                                        <p:tgtEl>
                                          <p:spTgt spid="49"/>
                                        </p:tgtEl>
                                        <p:attrNameLst>
                                          <p:attrName>ppt_w</p:attrName>
                                        </p:attrNameLst>
                                      </p:cBhvr>
                                      <p:tavLst>
                                        <p:tav tm="0">
                                          <p:val>
                                            <p:fltVal val="0"/>
                                          </p:val>
                                        </p:tav>
                                        <p:tav tm="100000">
                                          <p:val>
                                            <p:strVal val="#ppt_w"/>
                                          </p:val>
                                        </p:tav>
                                      </p:tavLst>
                                    </p:anim>
                                    <p:anim calcmode="lin" valueType="num">
                                      <p:cBhvr>
                                        <p:cTn id="92" dur="1000" fill="hold"/>
                                        <p:tgtEl>
                                          <p:spTgt spid="49"/>
                                        </p:tgtEl>
                                        <p:attrNameLst>
                                          <p:attrName>ppt_h</p:attrName>
                                        </p:attrNameLst>
                                      </p:cBhvr>
                                      <p:tavLst>
                                        <p:tav tm="0">
                                          <p:val>
                                            <p:fltVal val="0"/>
                                          </p:val>
                                        </p:tav>
                                        <p:tav tm="100000">
                                          <p:val>
                                            <p:strVal val="#ppt_h"/>
                                          </p:val>
                                        </p:tav>
                                      </p:tavLst>
                                    </p:anim>
                                    <p:anim calcmode="lin" valueType="num">
                                      <p:cBhvr>
                                        <p:cTn id="93" dur="1000" fill="hold"/>
                                        <p:tgtEl>
                                          <p:spTgt spid="49"/>
                                        </p:tgtEl>
                                        <p:attrNameLst>
                                          <p:attrName>style.rotation</p:attrName>
                                        </p:attrNameLst>
                                      </p:cBhvr>
                                      <p:tavLst>
                                        <p:tav tm="0">
                                          <p:val>
                                            <p:fltVal val="90"/>
                                          </p:val>
                                        </p:tav>
                                        <p:tav tm="100000">
                                          <p:val>
                                            <p:fltVal val="0"/>
                                          </p:val>
                                        </p:tav>
                                      </p:tavLst>
                                    </p:anim>
                                    <p:animEffect transition="in" filter="fade">
                                      <p:cBhvr>
                                        <p:cTn id="94" dur="1000"/>
                                        <p:tgtEl>
                                          <p:spTgt spid="49"/>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034460" y="269185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034460" y="336651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034460" y="404117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034460" y="471584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622979" y="2579298"/>
            <a:ext cx="3926100" cy="1822913"/>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Lễ</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hội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còn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096757" y="3377124"/>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547476" y="3279783"/>
            <a:ext cx="3883112"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Hội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xuống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đồng</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654156" y="2518427"/>
            <a:ext cx="3561724"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kéo trâu</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715810" y="398668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cày ruộng</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715809" y="471905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Lồng Bồng</a:t>
            </a:r>
            <a:endParaRPr b="1" dirty="0">
              <a:latin typeface="Cambria" panose="02040503050406030204" pitchFamily="18" charset="0"/>
              <a:ea typeface="Cambria" panose="02040503050406030204" pitchFamily="18" charset="0"/>
            </a:endParaRPr>
          </a:p>
        </p:txBody>
      </p:sp>
      <p:sp>
        <p:nvSpPr>
          <p:cNvPr id="827" name="Google Shape;827;p11">
            <a:hlinkClick r:id="" action="ppaction://hlinkshowjump?jump=nextslide"/>
          </p:cNvPr>
          <p:cNvSpPr/>
          <p:nvPr/>
        </p:nvSpPr>
        <p:spPr>
          <a:xfrm rot="10800000">
            <a:off x="8941969" y="144560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10492885" y="1339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10492885" y="2177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10492885" y="30160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10492885" y="38542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10492885" y="4768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10492885" y="5606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3" name="Picture 2" descr="C:\Users\HP\Desktop\png-clipart-computer-icons-x-mark-others-miscellaneous-angle.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03857" y="479758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png-clipart-computer-icons-x-mark-others-miscellaneous-angle.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5" y="2732722"/>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HP\Desktop\png-clipart-computer-icons-x-mark-others-miscellaneous-angle.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4" y="412291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Users\HP\Desktop\16632785.jpg"/>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2818949" y="4390273"/>
            <a:ext cx="1665871" cy="25702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HP\Desktop\tranh-ve-hoi-an-9.jpg"/>
          <p:cNvPicPr>
            <a:picLocks noChangeAspect="1" noChangeArrowheads="1"/>
          </p:cNvPicPr>
          <p:nvPr/>
        </p:nvPicPr>
        <p:blipFill>
          <a:blip r:embed="rId13" cstate="hqprint">
            <a:extLst>
              <a:ext uri="{BEBA8EAE-BF5A-486C-A8C5-ECC9F3942E4B}">
                <a14:imgProps xmlns:a14="http://schemas.microsoft.com/office/drawing/2010/main">
                  <a14:imgLayer r:embed="rId14">
                    <a14:imgEffect>
                      <a14:backgroundRemoval t="10000" b="90000" l="10000" r="90000">
                        <a14:foregroundMark x1="32571" y1="28381" x2="44857" y2="18476"/>
                        <a14:foregroundMark x1="48857" y1="60762" x2="56571" y2="54667"/>
                      </a14:backgroundRemoval>
                    </a14:imgEffect>
                  </a14:imgLayer>
                </a14:imgProps>
              </a:ext>
              <a:ext uri="{28A0092B-C50C-407E-A947-70E740481C1C}">
                <a14:useLocalDpi xmlns:a14="http://schemas.microsoft.com/office/drawing/2010/main" val="0"/>
              </a:ext>
            </a:extLst>
          </a:blip>
          <a:srcRect/>
          <a:stretch>
            <a:fillRect/>
          </a:stretch>
        </p:blipFill>
        <p:spPr bwMode="auto">
          <a:xfrm>
            <a:off x="6209084" y="2939011"/>
            <a:ext cx="1745618" cy="13092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32371AA-237E-DEC0-B934-0D272BB30E12}"/>
              </a:ext>
            </a:extLst>
          </p:cNvPr>
          <p:cNvPicPr>
            <a:picLocks noChangeAspect="1"/>
          </p:cNvPicPr>
          <p:nvPr/>
        </p:nvPicPr>
        <p:blipFill>
          <a:blip r:embed="rId15"/>
          <a:stretch>
            <a:fillRect/>
          </a:stretch>
        </p:blipFill>
        <p:spPr>
          <a:xfrm>
            <a:off x="2503065" y="1317832"/>
            <a:ext cx="4718713" cy="1237595"/>
          </a:xfrm>
          <a:prstGeom prst="rect">
            <a:avLst/>
          </a:prstGeom>
        </p:spPr>
      </p:pic>
    </p:spTree>
    <p:extLst>
      <p:ext uri="{BB962C8B-B14F-4D97-AF65-F5344CB8AC3E}">
        <p14:creationId xmlns:p14="http://schemas.microsoft.com/office/powerpoint/2010/main" val="418736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23" dur="500"/>
                                        <p:tgtEl>
                                          <p:spTgt spid="814">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31" dur="500"/>
                                        <p:tgtEl>
                                          <p:spTgt spid="813">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3"/>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cTn>
                              </p:par>
                              <p:par>
                                <p:cTn id="60" presetID="14" presetClass="entr" presetSubtype="10" fill="hold" nodeType="withEffect">
                                  <p:stCondLst>
                                    <p:cond delay="1000"/>
                                  </p:stCondLst>
                                  <p:childTnLst>
                                    <p:set>
                                      <p:cBhvr>
                                        <p:cTn id="61" dur="1" fill="hold">
                                          <p:stCondLst>
                                            <p:cond delay="0"/>
                                          </p:stCondLst>
                                        </p:cTn>
                                        <p:tgtEl>
                                          <p:spTgt spid="48"/>
                                        </p:tgtEl>
                                        <p:attrNameLst>
                                          <p:attrName>style.visibility</p:attrName>
                                        </p:attrNameLst>
                                      </p:cBhvr>
                                      <p:to>
                                        <p:strVal val="visible"/>
                                      </p:to>
                                    </p:set>
                                    <p:animEffect transition="in" filter="randombar(horizontal)">
                                      <p:cBhvr>
                                        <p:cTn id="62" dur="500"/>
                                        <p:tgtEl>
                                          <p:spTgt spid="48"/>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par>
                                <p:cTn id="63" presetID="50" presetClass="path" presetSubtype="0" accel="50000" decel="50000" fill="hold" nodeType="withEffect">
                                  <p:stCondLst>
                                    <p:cond delay="1600"/>
                                  </p:stCondLst>
                                  <p:childTnLst>
                                    <p:animMotion origin="layout" path="M -4.58333E-6 4.81481E-6 L -0.14817 4.81481E-6 C -0.21458 4.81481E-6 -0.29622 0.07384 -0.29622 0.13379 L -0.29622 0.26782 " pathEditMode="relative" rAng="0" ptsTypes="AAAA">
                                      <p:cBhvr>
                                        <p:cTn id="64" dur="2000" fill="hold"/>
                                        <p:tgtEl>
                                          <p:spTgt spid="48"/>
                                        </p:tgtEl>
                                        <p:attrNameLst>
                                          <p:attrName>ppt_x</p:attrName>
                                          <p:attrName>ppt_y</p:attrName>
                                        </p:attrNameLst>
                                      </p:cBhvr>
                                      <p:rCtr x="-14818" y="13380"/>
                                    </p:animMotion>
                                  </p:childTnLst>
                                </p:cTn>
                              </p:par>
                            </p:childTnLst>
                          </p:cTn>
                        </p:par>
                      </p:childTnLst>
                    </p:cTn>
                  </p:par>
                </p:childTnLst>
              </p:cTn>
              <p:nextCondLst>
                <p:cond evt="onClick" delay="0">
                  <p:tgtEl>
                    <p:spTgt spid="803"/>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1000" fill="hold"/>
                                        <p:tgtEl>
                                          <p:spTgt spid="45"/>
                                        </p:tgtEl>
                                        <p:attrNameLst>
                                          <p:attrName>ppt_w</p:attrName>
                                        </p:attrNameLst>
                                      </p:cBhvr>
                                      <p:tavLst>
                                        <p:tav tm="0">
                                          <p:val>
                                            <p:fltVal val="0"/>
                                          </p:val>
                                        </p:tav>
                                        <p:tav tm="100000">
                                          <p:val>
                                            <p:strVal val="#ppt_w"/>
                                          </p:val>
                                        </p:tav>
                                      </p:tavLst>
                                    </p:anim>
                                    <p:anim calcmode="lin" valueType="num">
                                      <p:cBhvr>
                                        <p:cTn id="71" dur="1000" fill="hold"/>
                                        <p:tgtEl>
                                          <p:spTgt spid="45"/>
                                        </p:tgtEl>
                                        <p:attrNameLst>
                                          <p:attrName>ppt_h</p:attrName>
                                        </p:attrNameLst>
                                      </p:cBhvr>
                                      <p:tavLst>
                                        <p:tav tm="0">
                                          <p:val>
                                            <p:fltVal val="0"/>
                                          </p:val>
                                        </p:tav>
                                        <p:tav tm="100000">
                                          <p:val>
                                            <p:strVal val="#ppt_h"/>
                                          </p:val>
                                        </p:tav>
                                      </p:tavLst>
                                    </p:anim>
                                    <p:anim calcmode="lin" valueType="num">
                                      <p:cBhvr>
                                        <p:cTn id="72" dur="1000" fill="hold"/>
                                        <p:tgtEl>
                                          <p:spTgt spid="45"/>
                                        </p:tgtEl>
                                        <p:attrNameLst>
                                          <p:attrName>style.rotation</p:attrName>
                                        </p:attrNameLst>
                                      </p:cBhvr>
                                      <p:tavLst>
                                        <p:tav tm="0">
                                          <p:val>
                                            <p:fltVal val="90"/>
                                          </p:val>
                                        </p:tav>
                                        <p:tav tm="100000">
                                          <p:val>
                                            <p:fltVal val="0"/>
                                          </p:val>
                                        </p:tav>
                                      </p:tavLst>
                                    </p:anim>
                                    <p:animEffect transition="in" filter="fade">
                                      <p:cBhvr>
                                        <p:cTn id="73" dur="1000"/>
                                        <p:tgtEl>
                                          <p:spTgt spid="45"/>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4"/>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1000" fill="hold"/>
                                        <p:tgtEl>
                                          <p:spTgt spid="46"/>
                                        </p:tgtEl>
                                        <p:attrNameLst>
                                          <p:attrName>ppt_w</p:attrName>
                                        </p:attrNameLst>
                                      </p:cBhvr>
                                      <p:tavLst>
                                        <p:tav tm="0">
                                          <p:val>
                                            <p:fltVal val="0"/>
                                          </p:val>
                                        </p:tav>
                                        <p:tav tm="100000">
                                          <p:val>
                                            <p:strVal val="#ppt_w"/>
                                          </p:val>
                                        </p:tav>
                                      </p:tavLst>
                                    </p:anim>
                                    <p:anim calcmode="lin" valueType="num">
                                      <p:cBhvr>
                                        <p:cTn id="80" dur="1000" fill="hold"/>
                                        <p:tgtEl>
                                          <p:spTgt spid="46"/>
                                        </p:tgtEl>
                                        <p:attrNameLst>
                                          <p:attrName>ppt_h</p:attrName>
                                        </p:attrNameLst>
                                      </p:cBhvr>
                                      <p:tavLst>
                                        <p:tav tm="0">
                                          <p:val>
                                            <p:fltVal val="0"/>
                                          </p:val>
                                        </p:tav>
                                        <p:tav tm="100000">
                                          <p:val>
                                            <p:strVal val="#ppt_h"/>
                                          </p:val>
                                        </p:tav>
                                      </p:tavLst>
                                    </p:anim>
                                    <p:anim calcmode="lin" valueType="num">
                                      <p:cBhvr>
                                        <p:cTn id="81" dur="1000" fill="hold"/>
                                        <p:tgtEl>
                                          <p:spTgt spid="46"/>
                                        </p:tgtEl>
                                        <p:attrNameLst>
                                          <p:attrName>style.rotation</p:attrName>
                                        </p:attrNameLst>
                                      </p:cBhvr>
                                      <p:tavLst>
                                        <p:tav tm="0">
                                          <p:val>
                                            <p:fltVal val="90"/>
                                          </p:val>
                                        </p:tav>
                                        <p:tav tm="100000">
                                          <p:val>
                                            <p:fltVal val="0"/>
                                          </p:val>
                                        </p:tav>
                                      </p:tavLst>
                                    </p:anim>
                                    <p:animEffect transition="in" filter="fade">
                                      <p:cBhvr>
                                        <p:cTn id="82" dur="1000"/>
                                        <p:tgtEl>
                                          <p:spTgt spid="46"/>
                                        </p:tgtEl>
                                      </p:cBhvr>
                                    </p:animEffect>
                                  </p:childTnLst>
                                </p:cTn>
                              </p:par>
                            </p:childTnLst>
                          </p:cTn>
                        </p:par>
                      </p:childTnLst>
                    </p:cTn>
                  </p:par>
                </p:childTnLst>
              </p:cTn>
              <p:nextCondLst>
                <p:cond evt="onClick" delay="0">
                  <p:tgtEl>
                    <p:spTgt spid="804"/>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1000" fill="hold"/>
                                        <p:tgtEl>
                                          <p:spTgt spid="33"/>
                                        </p:tgtEl>
                                        <p:attrNameLst>
                                          <p:attrName>ppt_w</p:attrName>
                                        </p:attrNameLst>
                                      </p:cBhvr>
                                      <p:tavLst>
                                        <p:tav tm="0">
                                          <p:val>
                                            <p:fltVal val="0"/>
                                          </p:val>
                                        </p:tav>
                                        <p:tav tm="100000">
                                          <p:val>
                                            <p:strVal val="#ppt_w"/>
                                          </p:val>
                                        </p:tav>
                                      </p:tavLst>
                                    </p:anim>
                                    <p:anim calcmode="lin" valueType="num">
                                      <p:cBhvr>
                                        <p:cTn id="89" dur="1000" fill="hold"/>
                                        <p:tgtEl>
                                          <p:spTgt spid="33"/>
                                        </p:tgtEl>
                                        <p:attrNameLst>
                                          <p:attrName>ppt_h</p:attrName>
                                        </p:attrNameLst>
                                      </p:cBhvr>
                                      <p:tavLst>
                                        <p:tav tm="0">
                                          <p:val>
                                            <p:fltVal val="0"/>
                                          </p:val>
                                        </p:tav>
                                        <p:tav tm="100000">
                                          <p:val>
                                            <p:strVal val="#ppt_h"/>
                                          </p:val>
                                        </p:tav>
                                      </p:tavLst>
                                    </p:anim>
                                    <p:anim calcmode="lin" valueType="num">
                                      <p:cBhvr>
                                        <p:cTn id="90" dur="1000" fill="hold"/>
                                        <p:tgtEl>
                                          <p:spTgt spid="33"/>
                                        </p:tgtEl>
                                        <p:attrNameLst>
                                          <p:attrName>style.rotation</p:attrName>
                                        </p:attrNameLst>
                                      </p:cBhvr>
                                      <p:tavLst>
                                        <p:tav tm="0">
                                          <p:val>
                                            <p:fltVal val="90"/>
                                          </p:val>
                                        </p:tav>
                                        <p:tav tm="100000">
                                          <p:val>
                                            <p:fltVal val="0"/>
                                          </p:val>
                                        </p:tav>
                                      </p:tavLst>
                                    </p:anim>
                                    <p:animEffect transition="in" filter="fade">
                                      <p:cBhvr>
                                        <p:cTn id="91" dur="1000"/>
                                        <p:tgtEl>
                                          <p:spTgt spid="33"/>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36974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36974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36974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36974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030514" y="2346386"/>
            <a:ext cx="5183437" cy="1776154"/>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a:buSzPts val="1100"/>
              <a:buNone/>
            </a:pPr>
            <a:r>
              <a:rPr lang="vi-VN" sz="3200" b="1" dirty="0">
                <a:latin typeface="Cambria" panose="02040503050406030204" pitchFamily="18" charset="0"/>
                <a:ea typeface="Cambria" panose="02040503050406030204" pitchFamily="18" charset="0"/>
              </a:rPr>
              <a:t>Hát Then là loại hình nghệ thuật dân gian của các dân tộc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endParaRPr sz="3200" b="1" dirty="0">
              <a:latin typeface="Cambria" panose="02040503050406030204" pitchFamily="18" charset="0"/>
              <a:ea typeface="Cambria" panose="02040503050406030204" pitchFamily="18" charset="0"/>
            </a:endParaRPr>
          </a:p>
        </p:txBody>
      </p:sp>
      <p:sp>
        <p:nvSpPr>
          <p:cNvPr id="808" name="Google Shape;808;p11"/>
          <p:cNvSpPr/>
          <p:nvPr/>
        </p:nvSpPr>
        <p:spPr>
          <a:xfrm>
            <a:off x="6475593" y="4105918"/>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7055998" y="2541764"/>
            <a:ext cx="346468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Mường</a:t>
            </a:r>
            <a:r>
              <a:rPr lang="en-US" dirty="0">
                <a:latin typeface="Cambria" panose="02040503050406030204" pitchFamily="18" charset="0"/>
                <a:ea typeface="Cambria" panose="02040503050406030204" pitchFamily="18" charset="0"/>
              </a:rPr>
              <a:t>, Dao, </a:t>
            </a:r>
            <a:r>
              <a:rPr lang="en-US" dirty="0" err="1">
                <a:latin typeface="Cambria" panose="02040503050406030204" pitchFamily="18" charset="0"/>
                <a:ea typeface="Cambria" panose="02040503050406030204" pitchFamily="18" charset="0"/>
              </a:rPr>
              <a:t>Tày</a:t>
            </a:r>
            <a:endParaRPr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18838" y="3951707"/>
            <a:ext cx="3909327"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Thái</a:t>
            </a:r>
            <a:endParaRPr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96752" y="3252247"/>
            <a:ext cx="383141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Ê </a:t>
            </a:r>
            <a:r>
              <a:rPr lang="en-US" dirty="0" err="1">
                <a:latin typeface="Cambria" panose="02040503050406030204" pitchFamily="18" charset="0"/>
                <a:ea typeface="Cambria" panose="02040503050406030204" pitchFamily="18" charset="0"/>
              </a:rPr>
              <a:t>Đê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Mông</a:t>
            </a:r>
            <a:endParaRPr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7051089" y="473854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Sán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dìu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Khơ</a:t>
            </a:r>
            <a:r>
              <a:rPr lang="en-US" dirty="0">
                <a:latin typeface="Cambria" panose="02040503050406030204" pitchFamily="18" charset="0"/>
                <a:ea typeface="Cambria" panose="02040503050406030204" pitchFamily="18" charset="0"/>
              </a:rPr>
              <a:t>-me</a:t>
            </a:r>
            <a:endParaRPr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52869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7724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9114" y="477614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HP\Desktop\png-clipart-computer-icons-x-mark-others-miscellaneous-angle.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2773" y="2794737"/>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HP\Desktop\png-clipart-computer-icons-x-mark-others-miscellaneous-angle.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56329" y="3426816"/>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20988209.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460886" y="3820277"/>
            <a:ext cx="3140254" cy="3391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P\Desktop\3_3.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160" b="89842" l="7879" r="90303"/>
                    </a14:imgEffect>
                  </a14:imgLayer>
                </a14:imgProps>
              </a:ext>
              <a:ext uri="{28A0092B-C50C-407E-A947-70E740481C1C}">
                <a14:useLocalDpi xmlns:a14="http://schemas.microsoft.com/office/drawing/2010/main" val="0"/>
              </a:ext>
            </a:extLst>
          </a:blip>
          <a:srcRect/>
          <a:stretch>
            <a:fillRect/>
          </a:stretch>
        </p:blipFill>
        <p:spPr bwMode="auto">
          <a:xfrm>
            <a:off x="6870073" y="3392079"/>
            <a:ext cx="2446731" cy="16422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66C4B4A-1FF2-C01B-C9FF-D456D3FF4D60}"/>
              </a:ext>
            </a:extLst>
          </p:cNvPr>
          <p:cNvPicPr>
            <a:picLocks noChangeAspect="1"/>
          </p:cNvPicPr>
          <p:nvPr/>
        </p:nvPicPr>
        <p:blipFill>
          <a:blip r:embed="rId15"/>
          <a:stretch>
            <a:fillRect/>
          </a:stretch>
        </p:blipFill>
        <p:spPr>
          <a:xfrm>
            <a:off x="2373669" y="972776"/>
            <a:ext cx="4718713" cy="1237595"/>
          </a:xfrm>
          <a:prstGeom prst="rect">
            <a:avLst/>
          </a:prstGeom>
        </p:spPr>
      </p:pic>
    </p:spTree>
    <p:extLst>
      <p:ext uri="{BB962C8B-B14F-4D97-AF65-F5344CB8AC3E}">
        <p14:creationId xmlns:p14="http://schemas.microsoft.com/office/powerpoint/2010/main" val="190165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1" dur="500"/>
                                        <p:tgtEl>
                                          <p:spTgt spid="815">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9" dur="500"/>
                                        <p:tgtEl>
                                          <p:spTgt spid="814">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4"/>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14" presetClass="entr" presetSubtype="10" fill="hold" nodeType="withEffect">
                                  <p:stCondLst>
                                    <p:cond delay="800"/>
                                  </p:stCondLst>
                                  <p:childTnLst>
                                    <p:set>
                                      <p:cBhvr>
                                        <p:cTn id="61" dur="1" fill="hold">
                                          <p:stCondLst>
                                            <p:cond delay="0"/>
                                          </p:stCondLst>
                                        </p:cTn>
                                        <p:tgtEl>
                                          <p:spTgt spid="3076"/>
                                        </p:tgtEl>
                                        <p:attrNameLst>
                                          <p:attrName>style.visibility</p:attrName>
                                        </p:attrNameLst>
                                      </p:cBhvr>
                                      <p:to>
                                        <p:strVal val="visible"/>
                                      </p:to>
                                    </p:set>
                                    <p:animEffect transition="in" filter="randombar(horizontal)">
                                      <p:cBhvr>
                                        <p:cTn id="62" dur="500"/>
                                        <p:tgtEl>
                                          <p:spTgt spid="3076"/>
                                        </p:tgtEl>
                                      </p:cBhvr>
                                    </p:animEffect>
                                  </p:childTnLst>
                                </p:cTn>
                              </p:par>
                              <p:par>
                                <p:cTn id="63" presetID="50" presetClass="path" presetSubtype="0" accel="50000" decel="50000" fill="hold" nodeType="withEffect">
                                  <p:stCondLst>
                                    <p:cond delay="1400"/>
                                  </p:stCondLst>
                                  <p:childTnLst>
                                    <p:animMotion origin="layout" path="M -2.08333E-6 -1.85185E-6 L -0.14948 -1.85185E-6 C -0.2164 -1.85185E-6 -0.2987 0.04468 -0.2987 0.08148 L -0.2987 0.1632 " pathEditMode="relative" rAng="0" ptsTypes="AAAA">
                                      <p:cBhvr>
                                        <p:cTn id="64" dur="2000" fill="hold"/>
                                        <p:tgtEl>
                                          <p:spTgt spid="3076"/>
                                        </p:tgtEl>
                                        <p:attrNameLst>
                                          <p:attrName>ppt_x</p:attrName>
                                          <p:attrName>ppt_y</p:attrName>
                                        </p:attrNameLst>
                                      </p:cBhvr>
                                      <p:rCtr x="-14935" y="8148"/>
                                    </p:animMotion>
                                  </p:childTnLst>
                                </p:cTn>
                              </p:par>
                            </p:childTnLst>
                          </p:cTn>
                        </p:par>
                      </p:childTnLst>
                    </p:cTn>
                  </p:par>
                </p:childTnLst>
              </p:cTn>
              <p:nextCondLst>
                <p:cond evt="onClick" delay="0">
                  <p:tgtEl>
                    <p:spTgt spid="804"/>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fltVal val="0"/>
                                          </p:val>
                                        </p:tav>
                                        <p:tav tm="100000">
                                          <p:val>
                                            <p:strVal val="#ppt_w"/>
                                          </p:val>
                                        </p:tav>
                                      </p:tavLst>
                                    </p:anim>
                                    <p:anim calcmode="lin" valueType="num">
                                      <p:cBhvr>
                                        <p:cTn id="71" dur="1000" fill="hold"/>
                                        <p:tgtEl>
                                          <p:spTgt spid="32"/>
                                        </p:tgtEl>
                                        <p:attrNameLst>
                                          <p:attrName>ppt_h</p:attrName>
                                        </p:attrNameLst>
                                      </p:cBhvr>
                                      <p:tavLst>
                                        <p:tav tm="0">
                                          <p:val>
                                            <p:fltVal val="0"/>
                                          </p:val>
                                        </p:tav>
                                        <p:tav tm="100000">
                                          <p:val>
                                            <p:strVal val="#ppt_h"/>
                                          </p:val>
                                        </p:tav>
                                      </p:tavLst>
                                    </p:anim>
                                    <p:anim calcmode="lin" valueType="num">
                                      <p:cBhvr>
                                        <p:cTn id="72" dur="1000" fill="hold"/>
                                        <p:tgtEl>
                                          <p:spTgt spid="32"/>
                                        </p:tgtEl>
                                        <p:attrNameLst>
                                          <p:attrName>style.rotation</p:attrName>
                                        </p:attrNameLst>
                                      </p:cBhvr>
                                      <p:tavLst>
                                        <p:tav tm="0">
                                          <p:val>
                                            <p:fltVal val="90"/>
                                          </p:val>
                                        </p:tav>
                                        <p:tav tm="100000">
                                          <p:val>
                                            <p:fltVal val="0"/>
                                          </p:val>
                                        </p:tav>
                                      </p:tavLst>
                                    </p:anim>
                                    <p:animEffect transition="in" filter="fade">
                                      <p:cBhvr>
                                        <p:cTn id="73" dur="1000"/>
                                        <p:tgtEl>
                                          <p:spTgt spid="32"/>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3"/>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1000" fill="hold"/>
                                        <p:tgtEl>
                                          <p:spTgt spid="33"/>
                                        </p:tgtEl>
                                        <p:attrNameLst>
                                          <p:attrName>ppt_w</p:attrName>
                                        </p:attrNameLst>
                                      </p:cBhvr>
                                      <p:tavLst>
                                        <p:tav tm="0">
                                          <p:val>
                                            <p:fltVal val="0"/>
                                          </p:val>
                                        </p:tav>
                                        <p:tav tm="100000">
                                          <p:val>
                                            <p:strVal val="#ppt_w"/>
                                          </p:val>
                                        </p:tav>
                                      </p:tavLst>
                                    </p:anim>
                                    <p:anim calcmode="lin" valueType="num">
                                      <p:cBhvr>
                                        <p:cTn id="80" dur="1000" fill="hold"/>
                                        <p:tgtEl>
                                          <p:spTgt spid="33"/>
                                        </p:tgtEl>
                                        <p:attrNameLst>
                                          <p:attrName>ppt_h</p:attrName>
                                        </p:attrNameLst>
                                      </p:cBhvr>
                                      <p:tavLst>
                                        <p:tav tm="0">
                                          <p:val>
                                            <p:fltVal val="0"/>
                                          </p:val>
                                        </p:tav>
                                        <p:tav tm="100000">
                                          <p:val>
                                            <p:strVal val="#ppt_h"/>
                                          </p:val>
                                        </p:tav>
                                      </p:tavLst>
                                    </p:anim>
                                    <p:anim calcmode="lin" valueType="num">
                                      <p:cBhvr>
                                        <p:cTn id="81" dur="1000" fill="hold"/>
                                        <p:tgtEl>
                                          <p:spTgt spid="33"/>
                                        </p:tgtEl>
                                        <p:attrNameLst>
                                          <p:attrName>style.rotation</p:attrName>
                                        </p:attrNameLst>
                                      </p:cBhvr>
                                      <p:tavLst>
                                        <p:tav tm="0">
                                          <p:val>
                                            <p:fltVal val="90"/>
                                          </p:val>
                                        </p:tav>
                                        <p:tav tm="100000">
                                          <p:val>
                                            <p:fltVal val="0"/>
                                          </p:val>
                                        </p:tav>
                                      </p:tavLst>
                                    </p:anim>
                                    <p:animEffect transition="in" filter="fade">
                                      <p:cBhvr>
                                        <p:cTn id="82" dur="1000"/>
                                        <p:tgtEl>
                                          <p:spTgt spid="33"/>
                                        </p:tgtEl>
                                      </p:cBhvr>
                                    </p:animEffect>
                                  </p:childTnLst>
                                </p:cTn>
                              </p:par>
                            </p:childTnLst>
                          </p:cTn>
                        </p:par>
                      </p:childTnLst>
                    </p:cTn>
                  </p:par>
                </p:childTnLst>
              </p:cTn>
              <p:nextCondLst>
                <p:cond evt="onClick" delay="0">
                  <p:tgtEl>
                    <p:spTgt spid="803"/>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1026"/>
                                        </p:tgtEl>
                                        <p:attrNameLst>
                                          <p:attrName>style.visibility</p:attrName>
                                        </p:attrNameLst>
                                      </p:cBhvr>
                                      <p:to>
                                        <p:strVal val="visible"/>
                                      </p:to>
                                    </p:set>
                                    <p:anim calcmode="lin" valueType="num">
                                      <p:cBhvr>
                                        <p:cTn id="88" dur="1000" fill="hold"/>
                                        <p:tgtEl>
                                          <p:spTgt spid="1026"/>
                                        </p:tgtEl>
                                        <p:attrNameLst>
                                          <p:attrName>ppt_w</p:attrName>
                                        </p:attrNameLst>
                                      </p:cBhvr>
                                      <p:tavLst>
                                        <p:tav tm="0">
                                          <p:val>
                                            <p:fltVal val="0"/>
                                          </p:val>
                                        </p:tav>
                                        <p:tav tm="100000">
                                          <p:val>
                                            <p:strVal val="#ppt_w"/>
                                          </p:val>
                                        </p:tav>
                                      </p:tavLst>
                                    </p:anim>
                                    <p:anim calcmode="lin" valueType="num">
                                      <p:cBhvr>
                                        <p:cTn id="89" dur="1000" fill="hold"/>
                                        <p:tgtEl>
                                          <p:spTgt spid="1026"/>
                                        </p:tgtEl>
                                        <p:attrNameLst>
                                          <p:attrName>ppt_h</p:attrName>
                                        </p:attrNameLst>
                                      </p:cBhvr>
                                      <p:tavLst>
                                        <p:tav tm="0">
                                          <p:val>
                                            <p:fltVal val="0"/>
                                          </p:val>
                                        </p:tav>
                                        <p:tav tm="100000">
                                          <p:val>
                                            <p:strVal val="#ppt_h"/>
                                          </p:val>
                                        </p:tav>
                                      </p:tavLst>
                                    </p:anim>
                                    <p:anim calcmode="lin" valueType="num">
                                      <p:cBhvr>
                                        <p:cTn id="90" dur="1000" fill="hold"/>
                                        <p:tgtEl>
                                          <p:spTgt spid="1026"/>
                                        </p:tgtEl>
                                        <p:attrNameLst>
                                          <p:attrName>style.rotation</p:attrName>
                                        </p:attrNameLst>
                                      </p:cBhvr>
                                      <p:tavLst>
                                        <p:tav tm="0">
                                          <p:val>
                                            <p:fltVal val="90"/>
                                          </p:val>
                                        </p:tav>
                                        <p:tav tm="100000">
                                          <p:val>
                                            <p:fltVal val="0"/>
                                          </p:val>
                                        </p:tav>
                                      </p:tavLst>
                                    </p:anim>
                                    <p:animEffect transition="in" filter="fade">
                                      <p:cBhvr>
                                        <p:cTn id="91" dur="1000"/>
                                        <p:tgtEl>
                                          <p:spTgt spid="1026"/>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1182288" y="2910840"/>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3481600" y="3169920"/>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5729683" y="3024486"/>
            <a:ext cx="4977645"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Chúng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mình</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đã</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ăn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được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món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ngon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ở </a:t>
            </a:r>
            <a:r>
              <a:rPr lang="en-US" sz="3200" b="1" kern="0" dirty="0" err="1">
                <a:solidFill>
                  <a:srgbClr val="000000"/>
                </a:solidFill>
                <a:latin typeface="Cambria" panose="02040503050406030204" pitchFamily="18" charset="0"/>
                <a:ea typeface="Cambria" panose="02040503050406030204" pitchFamily="18" charset="0"/>
                <a:sym typeface="Arial"/>
              </a:rPr>
              <a:t>Tây</a:t>
            </a:r>
            <a:r>
              <a:rPr lang="en-US" sz="3200" b="1" kern="0" dirty="0">
                <a:solidFill>
                  <a:srgbClr val="000000"/>
                </a:solidFill>
                <a:latin typeface="Cambria" panose="02040503050406030204" pitchFamily="18" charset="0"/>
                <a:ea typeface="Cambria" panose="020405030504060302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sym typeface="Arial"/>
              </a:rPr>
              <a:t>Bắc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rồi</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Cảm</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các</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bạn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rất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a:t>
            </a:r>
            <a:endPar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pic>
        <p:nvPicPr>
          <p:cNvPr id="7" name="Picture 2" descr="C:\Users\HP\Desktop\school-bus-260nw-145141642.jpg">
            <a:extLst>
              <a:ext uri="{FF2B5EF4-FFF2-40B4-BE49-F238E27FC236}">
                <a16:creationId xmlns:a16="http://schemas.microsoft.com/office/drawing/2014/main" id="{C6736188-129C-4EB3-B321-1920B5E126D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6A5781-FB5B-030D-4D33-778A57C655CD}"/>
              </a:ext>
            </a:extLst>
          </p:cNvPr>
          <p:cNvPicPr>
            <a:picLocks noChangeAspect="1"/>
          </p:cNvPicPr>
          <p:nvPr/>
        </p:nvPicPr>
        <p:blipFill>
          <a:blip r:embed="rId8"/>
          <a:stretch>
            <a:fillRect/>
          </a:stretch>
        </p:blipFill>
        <p:spPr>
          <a:xfrm>
            <a:off x="463978" y="1024415"/>
            <a:ext cx="6937849" cy="2469094"/>
          </a:xfrm>
          <a:prstGeom prst="rect">
            <a:avLst/>
          </a:prstGeom>
        </p:spPr>
      </p:pic>
    </p:spTree>
    <p:extLst>
      <p:ext uri="{BB962C8B-B14F-4D97-AF65-F5344CB8AC3E}">
        <p14:creationId xmlns:p14="http://schemas.microsoft.com/office/powerpoint/2010/main" val="366770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51"/>
                                        </p:tgtEl>
                                      </p:cBhvr>
                                    </p:animEffect>
                                    <p:set>
                                      <p:cBhvr>
                                        <p:cTn id="20" dur="1" fill="hold">
                                          <p:stCondLst>
                                            <p:cond delay="499"/>
                                          </p:stCondLst>
                                        </p:cTn>
                                        <p:tgtEl>
                                          <p:spTgt spid="20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63" presetClass="path" presetSubtype="0" accel="50000" decel="50000" fill="hold" nodeType="withEffect">
                                  <p:stCondLst>
                                    <p:cond delay="900"/>
                                  </p:stCondLst>
                                  <p:childTnLst>
                                    <p:animMotion origin="layout" path="M 3.75E-6 3.7037E-6 L 1.29739 -0.00371 " pathEditMode="relative" rAng="0" ptsTypes="AA">
                                      <p:cBhvr>
                                        <p:cTn id="29" dur="2000" fill="hold"/>
                                        <p:tgtEl>
                                          <p:spTgt spid="7"/>
                                        </p:tgtEl>
                                        <p:attrNameLst>
                                          <p:attrName>ppt_x</p:attrName>
                                          <p:attrName>ppt_y</p:attrName>
                                        </p:attrNameLst>
                                      </p:cBhvr>
                                      <p:rCtr x="64870"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8BD5E8A-655D-E495-7B03-67B135E0AEF6}"/>
              </a:ext>
            </a:extLst>
          </p:cNvPr>
          <p:cNvSpPr txBox="1"/>
          <p:nvPr/>
        </p:nvSpPr>
        <p:spPr>
          <a:xfrm>
            <a:off x="3238499" y="1838325"/>
            <a:ext cx="5629275" cy="1200329"/>
          </a:xfrm>
          <a:prstGeom prst="rect">
            <a:avLst/>
          </a:prstGeom>
          <a:noFill/>
        </p:spPr>
        <p:txBody>
          <a:bodyPr wrap="square" rtlCol="0">
            <a:spAutoFit/>
          </a:bodyPr>
          <a:lstStyle/>
          <a:p>
            <a:r>
              <a:rPr lang="en-US" sz="7200" dirty="0">
                <a:solidFill>
                  <a:srgbClr val="002060"/>
                </a:solidFill>
                <a:latin typeface="UTM Showcard" panose="02040603050506020204" pitchFamily="18" charset="0"/>
              </a:rPr>
              <a:t>KHÁM PHÁ</a:t>
            </a:r>
          </a:p>
        </p:txBody>
      </p:sp>
    </p:spTree>
    <p:extLst>
      <p:ext uri="{BB962C8B-B14F-4D97-AF65-F5344CB8AC3E}">
        <p14:creationId xmlns:p14="http://schemas.microsoft.com/office/powerpoint/2010/main" val="19377188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6" descr="C:\Documents and Settings\Admin\My Documents\My Pictures\2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1346;p51">
            <a:extLst>
              <a:ext uri="{FF2B5EF4-FFF2-40B4-BE49-F238E27FC236}">
                <a16:creationId xmlns:a16="http://schemas.microsoft.com/office/drawing/2014/main" id="{4066C185-CD6C-5497-93FF-AA16C3BA67B4}"/>
              </a:ext>
            </a:extLst>
          </p:cNvPr>
          <p:cNvSpPr/>
          <p:nvPr/>
        </p:nvSpPr>
        <p:spPr>
          <a:xfrm flipH="1">
            <a:off x="990594" y="981076"/>
            <a:ext cx="8944303" cy="2686050"/>
          </a:xfrm>
          <a:custGeom>
            <a:avLst/>
            <a:gdLst>
              <a:gd name="connsiteX0" fmla="*/ 5687169 w 8944303"/>
              <a:gd name="connsiteY0" fmla="*/ 210 h 2686050"/>
              <a:gd name="connsiteX1" fmla="*/ 4819068 w 8944303"/>
              <a:gd name="connsiteY1" fmla="*/ 17923 h 2686050"/>
              <a:gd name="connsiteX2" fmla="*/ 1092545 w 8944303"/>
              <a:gd name="connsiteY2" fmla="*/ 140860 h 2686050"/>
              <a:gd name="connsiteX3" fmla="*/ 986258 w 8944303"/>
              <a:gd name="connsiteY3" fmla="*/ 2110166 h 2686050"/>
              <a:gd name="connsiteX4" fmla="*/ 2100923 w 8944303"/>
              <a:gd name="connsiteY4" fmla="*/ 2205268 h 2686050"/>
              <a:gd name="connsiteX5" fmla="*/ 2754292 w 8944303"/>
              <a:gd name="connsiteY5" fmla="*/ 2193881 h 2686050"/>
              <a:gd name="connsiteX6" fmla="*/ 2960392 w 8944303"/>
              <a:gd name="connsiteY6" fmla="*/ 2664541 h 2686050"/>
              <a:gd name="connsiteX7" fmla="*/ 3015424 w 8944303"/>
              <a:gd name="connsiteY7" fmla="*/ 2686050 h 2686050"/>
              <a:gd name="connsiteX8" fmla="*/ 4873560 w 8944303"/>
              <a:gd name="connsiteY8" fmla="*/ 2158455 h 2686050"/>
              <a:gd name="connsiteX9" fmla="*/ 8454411 w 8944303"/>
              <a:gd name="connsiteY9" fmla="*/ 1930506 h 2686050"/>
              <a:gd name="connsiteX10" fmla="*/ 8390207 w 8944303"/>
              <a:gd name="connsiteY10" fmla="*/ 302175 h 2686050"/>
              <a:gd name="connsiteX11" fmla="*/ 5687169 w 8944303"/>
              <a:gd name="connsiteY11" fmla="*/ 21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44303" h="2686050" fill="none" extrusionOk="0">
                <a:moveTo>
                  <a:pt x="5687169" y="210"/>
                </a:moveTo>
                <a:cubicBezTo>
                  <a:pt x="5180553" y="210"/>
                  <a:pt x="4819067" y="17923"/>
                  <a:pt x="4819068" y="17923"/>
                </a:cubicBezTo>
                <a:cubicBezTo>
                  <a:pt x="4840779" y="-12188"/>
                  <a:pt x="1361912" y="38336"/>
                  <a:pt x="1092545" y="140860"/>
                </a:cubicBezTo>
                <a:cubicBezTo>
                  <a:pt x="21594" y="365642"/>
                  <a:pt x="785964" y="1985960"/>
                  <a:pt x="986258" y="2110166"/>
                </a:cubicBezTo>
                <a:cubicBezTo>
                  <a:pt x="1050925" y="2183440"/>
                  <a:pt x="1572288" y="2207776"/>
                  <a:pt x="2100923" y="2205268"/>
                </a:cubicBezTo>
                <a:cubicBezTo>
                  <a:pt x="2455394" y="2205268"/>
                  <a:pt x="2754292" y="2193881"/>
                  <a:pt x="2754292" y="2193881"/>
                </a:cubicBezTo>
                <a:cubicBezTo>
                  <a:pt x="2755032" y="2167809"/>
                  <a:pt x="2949800" y="2530962"/>
                  <a:pt x="2960392" y="2664541"/>
                </a:cubicBezTo>
                <a:cubicBezTo>
                  <a:pt x="2960509" y="2680344"/>
                  <a:pt x="2981769" y="2686122"/>
                  <a:pt x="3015424" y="2686050"/>
                </a:cubicBezTo>
                <a:cubicBezTo>
                  <a:pt x="3319920" y="2683914"/>
                  <a:pt x="4749853" y="2208009"/>
                  <a:pt x="4873560" y="2158455"/>
                </a:cubicBezTo>
                <a:cubicBezTo>
                  <a:pt x="5031918" y="2164467"/>
                  <a:pt x="8220313" y="2199785"/>
                  <a:pt x="8454411" y="1930506"/>
                </a:cubicBezTo>
                <a:cubicBezTo>
                  <a:pt x="8679888" y="1732194"/>
                  <a:pt x="9004015" y="537387"/>
                  <a:pt x="8390207" y="302175"/>
                </a:cubicBezTo>
                <a:cubicBezTo>
                  <a:pt x="7634665" y="42217"/>
                  <a:pt x="6582425" y="-32384"/>
                  <a:pt x="5687169" y="210"/>
                </a:cubicBezTo>
                <a:close/>
              </a:path>
              <a:path w="8944303" h="2686050" stroke="0" extrusionOk="0">
                <a:moveTo>
                  <a:pt x="5687169" y="210"/>
                </a:moveTo>
                <a:cubicBezTo>
                  <a:pt x="5180552" y="210"/>
                  <a:pt x="4819068" y="17923"/>
                  <a:pt x="4819068" y="17923"/>
                </a:cubicBezTo>
                <a:cubicBezTo>
                  <a:pt x="4865677" y="-40974"/>
                  <a:pt x="1452216" y="91879"/>
                  <a:pt x="1092545" y="140860"/>
                </a:cubicBezTo>
                <a:cubicBezTo>
                  <a:pt x="-58561" y="393593"/>
                  <a:pt x="769125" y="2003568"/>
                  <a:pt x="986258" y="2110166"/>
                </a:cubicBezTo>
                <a:cubicBezTo>
                  <a:pt x="1196162" y="2152515"/>
                  <a:pt x="1629665" y="2168535"/>
                  <a:pt x="2100923" y="2205268"/>
                </a:cubicBezTo>
                <a:cubicBezTo>
                  <a:pt x="2455395" y="2205268"/>
                  <a:pt x="2754291" y="2193881"/>
                  <a:pt x="2754292" y="2193881"/>
                </a:cubicBezTo>
                <a:cubicBezTo>
                  <a:pt x="2729655" y="2215389"/>
                  <a:pt x="2927049" y="2521063"/>
                  <a:pt x="2960392" y="2664541"/>
                </a:cubicBezTo>
                <a:cubicBezTo>
                  <a:pt x="2960879" y="2677830"/>
                  <a:pt x="2980393" y="2682580"/>
                  <a:pt x="3015424" y="2686050"/>
                </a:cubicBezTo>
                <a:cubicBezTo>
                  <a:pt x="3318149" y="2663663"/>
                  <a:pt x="4770189" y="2193751"/>
                  <a:pt x="4873560" y="2158455"/>
                </a:cubicBezTo>
                <a:cubicBezTo>
                  <a:pt x="5015401" y="2087607"/>
                  <a:pt x="8193506" y="2142420"/>
                  <a:pt x="8454411" y="1930506"/>
                </a:cubicBezTo>
                <a:cubicBezTo>
                  <a:pt x="8642124" y="1521195"/>
                  <a:pt x="8939892" y="455853"/>
                  <a:pt x="8390207" y="302175"/>
                </a:cubicBezTo>
                <a:cubicBezTo>
                  <a:pt x="7638733" y="128066"/>
                  <a:pt x="6465927" y="-164487"/>
                  <a:pt x="5687169" y="210"/>
                </a:cubicBezTo>
                <a:close/>
              </a:path>
            </a:pathLst>
          </a:custGeom>
          <a:solidFill>
            <a:schemeClr val="bg1">
              <a:lumMod val="40000"/>
              <a:lumOff val="6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704940"/>
              </a:solidFill>
              <a:effectLst/>
              <a:uLnTx/>
              <a:uFillTx/>
              <a:latin typeface="Arial"/>
              <a:ea typeface="+mn-ea"/>
              <a:cs typeface="+mn-cs"/>
            </a:endParaRPr>
          </a:p>
        </p:txBody>
      </p:sp>
      <p:sp>
        <p:nvSpPr>
          <p:cNvPr id="3" name="TextBox 2">
            <a:extLst>
              <a:ext uri="{FF2B5EF4-FFF2-40B4-BE49-F238E27FC236}">
                <a16:creationId xmlns:a16="http://schemas.microsoft.com/office/drawing/2014/main" id="{BDA99321-C399-5D8E-DB49-1C02FD1C0229}"/>
              </a:ext>
            </a:extLst>
          </p:cNvPr>
          <p:cNvSpPr txBox="1"/>
          <p:nvPr/>
        </p:nvSpPr>
        <p:spPr>
          <a:xfrm>
            <a:off x="1762539" y="1407701"/>
            <a:ext cx="7138639" cy="1446550"/>
          </a:xfrm>
          <a:prstGeom prst="rect">
            <a:avLst/>
          </a:prstGeom>
          <a:noFill/>
        </p:spPr>
        <p:txBody>
          <a:bodyPr wrap="square" rtlCol="0">
            <a:spAutoFit/>
          </a:bodyPr>
          <a:lstStyle/>
          <a:p>
            <a:pPr lvl="0" algn="ctr">
              <a:defRPr/>
            </a:pPr>
            <a:r>
              <a:rPr lang="en-US" sz="4400" b="1" dirty="0" err="1">
                <a:solidFill>
                  <a:srgbClr val="002060"/>
                </a:solidFill>
                <a:latin typeface="Arial"/>
              </a:rPr>
              <a:t>Hoạt</a:t>
            </a:r>
            <a:r>
              <a:rPr lang="en-US" sz="4400" b="1" dirty="0">
                <a:solidFill>
                  <a:srgbClr val="002060"/>
                </a:solidFill>
                <a:latin typeface="Arial"/>
              </a:rPr>
              <a:t> </a:t>
            </a:r>
            <a:r>
              <a:rPr lang="en-US" sz="4400" b="1" dirty="0" err="1">
                <a:solidFill>
                  <a:srgbClr val="002060"/>
                </a:solidFill>
                <a:latin typeface="Arial"/>
              </a:rPr>
              <a:t>động</a:t>
            </a:r>
            <a:r>
              <a:rPr lang="en-US" sz="4400" b="1" dirty="0">
                <a:solidFill>
                  <a:srgbClr val="002060"/>
                </a:solidFill>
                <a:latin typeface="Arial"/>
              </a:rPr>
              <a:t> 3: </a:t>
            </a:r>
            <a:r>
              <a:rPr lang="en-US" sz="4400" b="1" dirty="0" err="1">
                <a:solidFill>
                  <a:srgbClr val="002060"/>
                </a:solidFill>
                <a:latin typeface="Arial"/>
              </a:rPr>
              <a:t>Tìm</a:t>
            </a:r>
            <a:r>
              <a:rPr lang="en-US" sz="4400" b="1" dirty="0">
                <a:solidFill>
                  <a:srgbClr val="002060"/>
                </a:solidFill>
                <a:latin typeface="Arial"/>
              </a:rPr>
              <a:t> </a:t>
            </a:r>
            <a:r>
              <a:rPr lang="en-US" sz="4400" b="1" dirty="0" err="1">
                <a:solidFill>
                  <a:srgbClr val="002060"/>
                </a:solidFill>
                <a:latin typeface="Arial"/>
              </a:rPr>
              <a:t>hiểu</a:t>
            </a:r>
            <a:r>
              <a:rPr lang="en-US" sz="4400" b="1" dirty="0">
                <a:solidFill>
                  <a:srgbClr val="002060"/>
                </a:solidFill>
                <a:latin typeface="Arial"/>
              </a:rPr>
              <a:t> </a:t>
            </a:r>
            <a:r>
              <a:rPr lang="en-US" sz="4400" b="1" dirty="0" err="1">
                <a:solidFill>
                  <a:srgbClr val="002060"/>
                </a:solidFill>
                <a:latin typeface="Arial"/>
              </a:rPr>
              <a:t>về</a:t>
            </a:r>
            <a:r>
              <a:rPr lang="en-US" sz="4400" b="1" dirty="0">
                <a:solidFill>
                  <a:srgbClr val="002060"/>
                </a:solidFill>
                <a:latin typeface="Arial"/>
              </a:rPr>
              <a:t> </a:t>
            </a:r>
            <a:r>
              <a:rPr lang="en-US" sz="4400" b="1" dirty="0" err="1">
                <a:solidFill>
                  <a:srgbClr val="002060"/>
                </a:solidFill>
                <a:latin typeface="Arial"/>
              </a:rPr>
              <a:t>chợ</a:t>
            </a:r>
            <a:r>
              <a:rPr lang="en-US" sz="4400" b="1" dirty="0">
                <a:solidFill>
                  <a:srgbClr val="002060"/>
                </a:solidFill>
                <a:latin typeface="Arial"/>
              </a:rPr>
              <a:t> </a:t>
            </a:r>
            <a:r>
              <a:rPr lang="en-US" sz="4400" b="1" dirty="0" err="1">
                <a:solidFill>
                  <a:srgbClr val="002060"/>
                </a:solidFill>
                <a:latin typeface="Arial"/>
              </a:rPr>
              <a:t>phiên</a:t>
            </a:r>
            <a:r>
              <a:rPr lang="en-US" sz="4400" b="1" dirty="0">
                <a:solidFill>
                  <a:srgbClr val="002060"/>
                </a:solidFill>
                <a:latin typeface="Arial"/>
              </a:rPr>
              <a:t> </a:t>
            </a:r>
            <a:r>
              <a:rPr lang="en-US" sz="4400" b="1" dirty="0" err="1">
                <a:solidFill>
                  <a:srgbClr val="002060"/>
                </a:solidFill>
                <a:latin typeface="Arial"/>
              </a:rPr>
              <a:t>vùng</a:t>
            </a:r>
            <a:r>
              <a:rPr lang="en-US" sz="4400" b="1" dirty="0">
                <a:solidFill>
                  <a:srgbClr val="002060"/>
                </a:solidFill>
                <a:latin typeface="Arial"/>
              </a:rPr>
              <a:t> </a:t>
            </a:r>
            <a:r>
              <a:rPr lang="en-US" sz="4400" b="1" dirty="0" err="1">
                <a:solidFill>
                  <a:srgbClr val="002060"/>
                </a:solidFill>
                <a:latin typeface="Arial"/>
              </a:rPr>
              <a:t>cao</a:t>
            </a:r>
            <a:endParaRPr kumimoji="0" lang="en-US" sz="4400" b="1" i="0" u="none" strike="noStrike" kern="1200" cap="none" spc="0" normalizeH="0" baseline="0" noProof="0" dirty="0">
              <a:ln>
                <a:noFill/>
              </a:ln>
              <a:solidFill>
                <a:srgbClr val="002060"/>
              </a:solidFill>
              <a:effectLst/>
              <a:uLnTx/>
              <a:uFillTx/>
              <a:latin typeface="Arial"/>
            </a:endParaRPr>
          </a:p>
        </p:txBody>
      </p:sp>
      <p:pic>
        <p:nvPicPr>
          <p:cNvPr id="4" name="图片 12">
            <a:extLst>
              <a:ext uri="{FF2B5EF4-FFF2-40B4-BE49-F238E27FC236}">
                <a16:creationId xmlns:a16="http://schemas.microsoft.com/office/drawing/2014/main" id="{5D91CC28-23D4-2ACF-522D-35CE91FC1D55}"/>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6688005" y="2829194"/>
            <a:ext cx="3433272" cy="3949119"/>
          </a:xfrm>
          <a:prstGeom prst="rect">
            <a:avLst/>
          </a:prstGeom>
        </p:spPr>
      </p:pic>
      <p:pic>
        <p:nvPicPr>
          <p:cNvPr id="5" name="图片 13">
            <a:extLst>
              <a:ext uri="{FF2B5EF4-FFF2-40B4-BE49-F238E27FC236}">
                <a16:creationId xmlns:a16="http://schemas.microsoft.com/office/drawing/2014/main" id="{0691E221-6DFF-CDE7-4969-6A4BA1E1B595}"/>
              </a:ext>
            </a:extLst>
          </p:cNvPr>
          <p:cNvPicPr>
            <a:picLocks noChangeAspect="1"/>
          </p:cNvPicPr>
          <p:nvPr/>
        </p:nvPicPr>
        <p:blipFill rotWithShape="1">
          <a:blip r:embed="rId4">
            <a:extLst>
              <a:ext uri="{28A0092B-C50C-407E-A947-70E740481C1C}">
                <a14:useLocalDpi xmlns:a14="http://schemas.microsoft.com/office/drawing/2010/main" val="0"/>
              </a:ext>
            </a:extLst>
          </a:blip>
          <a:srcRect l="56471" t="36973" r="10977" b="32834"/>
          <a:stretch/>
        </p:blipFill>
        <p:spPr>
          <a:xfrm>
            <a:off x="9178482" y="3040697"/>
            <a:ext cx="3461637" cy="3949119"/>
          </a:xfrm>
          <a:prstGeom prst="rect">
            <a:avLst/>
          </a:prstGeom>
        </p:spPr>
      </p:pic>
      <p:pic>
        <p:nvPicPr>
          <p:cNvPr id="6" name="Picture 5">
            <a:extLst>
              <a:ext uri="{FF2B5EF4-FFF2-40B4-BE49-F238E27FC236}">
                <a16:creationId xmlns:a16="http://schemas.microsoft.com/office/drawing/2014/main" id="{7BE5A64B-FE8A-0210-4546-3FA169ABF636}"/>
              </a:ext>
            </a:extLst>
          </p:cNvPr>
          <p:cNvPicPr>
            <a:picLocks noChangeAspect="1"/>
          </p:cNvPicPr>
          <p:nvPr/>
        </p:nvPicPr>
        <p:blipFill>
          <a:blip r:embed="rId5"/>
          <a:stretch>
            <a:fillRect/>
          </a:stretch>
        </p:blipFill>
        <p:spPr>
          <a:xfrm>
            <a:off x="819150" y="3518052"/>
            <a:ext cx="5233987" cy="2958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44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44000">
                                          <p:cBhvr additive="base">
                                            <p:cTn id="17"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14:presetBounceEnd="84000">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14:bounceEnd="84000">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1025</Words>
  <Application>Microsoft Office PowerPoint</Application>
  <PresentationFormat>Widescreen</PresentationFormat>
  <Paragraphs>102</Paragraphs>
  <Slides>28</Slides>
  <Notes>26</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28</vt:i4>
      </vt:variant>
    </vt:vector>
  </HeadingPairs>
  <TitlesOfParts>
    <vt:vector size="45" baseType="lpstr">
      <vt:lpstr>黑体</vt:lpstr>
      <vt:lpstr>Arial</vt:lpstr>
      <vt:lpstr>Barriecito</vt:lpstr>
      <vt:lpstr>Calibri</vt:lpstr>
      <vt:lpstr>Cambria</vt:lpstr>
      <vt:lpstr>Gochi Hand</vt:lpstr>
      <vt:lpstr>Tahoma</vt:lpstr>
      <vt:lpstr>Times New Roman</vt:lpstr>
      <vt:lpstr>UTM Aptima</vt:lpstr>
      <vt:lpstr>UTM Duepuntozero</vt:lpstr>
      <vt:lpstr>UTM Showcard</vt:lpstr>
      <vt:lpstr>字魂59号-创粗黑</vt:lpstr>
      <vt:lpstr>默认设计模板</vt:lpstr>
      <vt:lpstr>Office 主题</vt:lpstr>
      <vt:lpstr>SlidesMania</vt:lpstr>
      <vt:lpstr>1_SlidesMania</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53</cp:revision>
  <dcterms:created xsi:type="dcterms:W3CDTF">2023-07-20T14:15:29Z</dcterms:created>
  <dcterms:modified xsi:type="dcterms:W3CDTF">2025-12-01T09:51:48Z</dcterms:modified>
</cp:coreProperties>
</file>