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43" r:id="rId2"/>
    <p:sldId id="313" r:id="rId3"/>
    <p:sldId id="258" r:id="rId4"/>
    <p:sldId id="307" r:id="rId5"/>
    <p:sldId id="326" r:id="rId6"/>
    <p:sldId id="308" r:id="rId7"/>
    <p:sldId id="309" r:id="rId8"/>
    <p:sldId id="331" r:id="rId9"/>
    <p:sldId id="334" r:id="rId10"/>
    <p:sldId id="323" r:id="rId11"/>
    <p:sldId id="330" r:id="rId12"/>
    <p:sldId id="312" r:id="rId13"/>
    <p:sldId id="337" r:id="rId14"/>
    <p:sldId id="341" r:id="rId15"/>
    <p:sldId id="342" r:id="rId16"/>
    <p:sldId id="338" r:id="rId17"/>
    <p:sldId id="317" r:id="rId18"/>
    <p:sldId id="335" r:id="rId19"/>
    <p:sldId id="327" r:id="rId20"/>
    <p:sldId id="328" r:id="rId21"/>
    <p:sldId id="296" r:id="rId22"/>
    <p:sldId id="336" r:id="rId23"/>
    <p:sldId id="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47666-E400-4DF8-866F-1490FF41599E}" type="datetimeFigureOut">
              <a:rPr lang="en-US" smtClean="0"/>
              <a:t>21-Mar-25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DB64-4116-41B7-A6DA-EE6614022602}" type="slidenum">
              <a:rPr lang="en-US" smtClean="0"/>
              <a:t>‹#›</a:t>
            </a:fld>
            <a:endParaRPr lang="en-US"/>
          </a:p>
        </p:txBody>
      </p:sp>
    </p:spTree>
    <p:extLst>
      <p:ext uri="{BB962C8B-B14F-4D97-AF65-F5344CB8AC3E}">
        <p14:creationId xmlns:p14="http://schemas.microsoft.com/office/powerpoint/2010/main" val="297011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849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16</a:t>
            </a:fld>
            <a:endParaRPr lang="zh-CN" altLang="en-US"/>
          </a:p>
        </p:txBody>
      </p:sp>
    </p:spTree>
    <p:extLst>
      <p:ext uri="{BB962C8B-B14F-4D97-AF65-F5344CB8AC3E}">
        <p14:creationId xmlns:p14="http://schemas.microsoft.com/office/powerpoint/2010/main" val="247631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17</a:t>
            </a:fld>
            <a:endParaRPr lang="zh-CN" altLang="en-US"/>
          </a:p>
        </p:txBody>
      </p:sp>
    </p:spTree>
    <p:extLst>
      <p:ext uri="{BB962C8B-B14F-4D97-AF65-F5344CB8AC3E}">
        <p14:creationId xmlns:p14="http://schemas.microsoft.com/office/powerpoint/2010/main" val="110044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18</a:t>
            </a:fld>
            <a:endParaRPr lang="zh-CN" altLang="en-US"/>
          </a:p>
        </p:txBody>
      </p:sp>
    </p:spTree>
    <p:extLst>
      <p:ext uri="{BB962C8B-B14F-4D97-AF65-F5344CB8AC3E}">
        <p14:creationId xmlns:p14="http://schemas.microsoft.com/office/powerpoint/2010/main" val="3492412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20</a:t>
            </a:fld>
            <a:endParaRPr lang="zh-CN" altLang="en-US"/>
          </a:p>
        </p:txBody>
      </p:sp>
    </p:spTree>
    <p:extLst>
      <p:ext uri="{BB962C8B-B14F-4D97-AF65-F5344CB8AC3E}">
        <p14:creationId xmlns:p14="http://schemas.microsoft.com/office/powerpoint/2010/main" val="32402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2D85AF-73E8-48CE-A99C-B2633271C559}" type="slidenum">
              <a:rPr lang="zh-CN" altLang="en-US" smtClean="0"/>
              <a:t>2</a:t>
            </a:fld>
            <a:endParaRPr lang="zh-CN" altLang="en-US"/>
          </a:p>
        </p:txBody>
      </p:sp>
    </p:spTree>
    <p:extLst>
      <p:ext uri="{BB962C8B-B14F-4D97-AF65-F5344CB8AC3E}">
        <p14:creationId xmlns:p14="http://schemas.microsoft.com/office/powerpoint/2010/main" val="2594758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2D85AF-73E8-48CE-A99C-B2633271C559}" type="slidenum">
              <a:rPr lang="zh-CN" altLang="en-US" smtClean="0"/>
              <a:t>5</a:t>
            </a:fld>
            <a:endParaRPr lang="zh-CN" altLang="en-US"/>
          </a:p>
        </p:txBody>
      </p:sp>
    </p:spTree>
    <p:extLst>
      <p:ext uri="{BB962C8B-B14F-4D97-AF65-F5344CB8AC3E}">
        <p14:creationId xmlns:p14="http://schemas.microsoft.com/office/powerpoint/2010/main" val="198624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7</a:t>
            </a:fld>
            <a:endParaRPr lang="zh-CN" altLang="en-US"/>
          </a:p>
        </p:txBody>
      </p:sp>
    </p:spTree>
    <p:extLst>
      <p:ext uri="{BB962C8B-B14F-4D97-AF65-F5344CB8AC3E}">
        <p14:creationId xmlns:p14="http://schemas.microsoft.com/office/powerpoint/2010/main" val="305703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8</a:t>
            </a:fld>
            <a:endParaRPr lang="zh-CN" altLang="en-US"/>
          </a:p>
        </p:txBody>
      </p:sp>
    </p:spTree>
    <p:extLst>
      <p:ext uri="{BB962C8B-B14F-4D97-AF65-F5344CB8AC3E}">
        <p14:creationId xmlns:p14="http://schemas.microsoft.com/office/powerpoint/2010/main" val="2796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12</a:t>
            </a:fld>
            <a:endParaRPr lang="zh-CN" altLang="en-US"/>
          </a:p>
        </p:txBody>
      </p:sp>
    </p:spTree>
    <p:extLst>
      <p:ext uri="{BB962C8B-B14F-4D97-AF65-F5344CB8AC3E}">
        <p14:creationId xmlns:p14="http://schemas.microsoft.com/office/powerpoint/2010/main" val="424837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13</a:t>
            </a:fld>
            <a:endParaRPr lang="zh-CN" altLang="en-US"/>
          </a:p>
        </p:txBody>
      </p:sp>
    </p:spTree>
    <p:extLst>
      <p:ext uri="{BB962C8B-B14F-4D97-AF65-F5344CB8AC3E}">
        <p14:creationId xmlns:p14="http://schemas.microsoft.com/office/powerpoint/2010/main" val="333009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14</a:t>
            </a:fld>
            <a:endParaRPr lang="zh-CN" altLang="en-US"/>
          </a:p>
        </p:txBody>
      </p:sp>
    </p:spTree>
    <p:extLst>
      <p:ext uri="{BB962C8B-B14F-4D97-AF65-F5344CB8AC3E}">
        <p14:creationId xmlns:p14="http://schemas.microsoft.com/office/powerpoint/2010/main" val="125818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A98AFE-9AB4-45BF-A4F0-C7F2633E983B}" type="slidenum">
              <a:rPr lang="zh-CN" altLang="en-US" smtClean="0"/>
              <a:t>15</a:t>
            </a:fld>
            <a:endParaRPr lang="zh-CN" altLang="en-US"/>
          </a:p>
        </p:txBody>
      </p:sp>
    </p:spTree>
    <p:extLst>
      <p:ext uri="{BB962C8B-B14F-4D97-AF65-F5344CB8AC3E}">
        <p14:creationId xmlns:p14="http://schemas.microsoft.com/office/powerpoint/2010/main" val="609138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37003B-6C46-4D7F-AD96-12C2E57D7093}" type="datetimeFigureOut">
              <a:rPr lang="en-US" smtClean="0"/>
              <a:t>21-Mar-25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335339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7003B-6C46-4D7F-AD96-12C2E57D7093}" type="datetimeFigureOut">
              <a:rPr lang="en-US" smtClean="0"/>
              <a:t>21-Mar-25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234497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7003B-6C46-4D7F-AD96-12C2E57D7093}" type="datetimeFigureOut">
              <a:rPr lang="en-US" smtClean="0"/>
              <a:t>21-Mar-25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375288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53797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7003B-6C46-4D7F-AD96-12C2E57D7093}" type="datetimeFigureOut">
              <a:rPr lang="en-US" smtClean="0"/>
              <a:t>21-Mar-25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163617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37003B-6C46-4D7F-AD96-12C2E57D7093}" type="datetimeFigureOut">
              <a:rPr lang="en-US" smtClean="0"/>
              <a:t>21-Mar-25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113786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37003B-6C46-4D7F-AD96-12C2E57D7093}" type="datetimeFigureOut">
              <a:rPr lang="en-US" smtClean="0"/>
              <a:t>21-Mar-25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341261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37003B-6C46-4D7F-AD96-12C2E57D7093}" type="datetimeFigureOut">
              <a:rPr lang="en-US" smtClean="0"/>
              <a:t>21-Mar-25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113501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37003B-6C46-4D7F-AD96-12C2E57D7093}" type="datetimeFigureOut">
              <a:rPr lang="en-US" smtClean="0"/>
              <a:t>21-Mar-25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104432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7003B-6C46-4D7F-AD96-12C2E57D7093}" type="datetimeFigureOut">
              <a:rPr lang="en-US" smtClean="0"/>
              <a:t>21-Mar-25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2668432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37003B-6C46-4D7F-AD96-12C2E57D7093}" type="datetimeFigureOut">
              <a:rPr lang="en-US" smtClean="0"/>
              <a:t>21-Mar-25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414664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37003B-6C46-4D7F-AD96-12C2E57D7093}" type="datetimeFigureOut">
              <a:rPr lang="en-US" smtClean="0"/>
              <a:t>21-Mar-25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E2F4F5-C56D-475D-97FD-93F19B2D7B45}" type="slidenum">
              <a:rPr lang="en-US" smtClean="0"/>
              <a:t>‹#›</a:t>
            </a:fld>
            <a:endParaRPr lang="en-US"/>
          </a:p>
        </p:txBody>
      </p:sp>
    </p:spTree>
    <p:extLst>
      <p:ext uri="{BB962C8B-B14F-4D97-AF65-F5344CB8AC3E}">
        <p14:creationId xmlns:p14="http://schemas.microsoft.com/office/powerpoint/2010/main" val="2797075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7003B-6C46-4D7F-AD96-12C2E57D7093}" type="datetimeFigureOut">
              <a:rPr lang="en-US" smtClean="0"/>
              <a:t>21-Mar-25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2F4F5-C56D-475D-97FD-93F19B2D7B45}" type="slidenum">
              <a:rPr lang="en-US" smtClean="0"/>
              <a:t>‹#›</a:t>
            </a:fld>
            <a:endParaRPr lang="en-US"/>
          </a:p>
        </p:txBody>
      </p:sp>
    </p:spTree>
    <p:extLst>
      <p:ext uri="{BB962C8B-B14F-4D97-AF65-F5344CB8AC3E}">
        <p14:creationId xmlns:p14="http://schemas.microsoft.com/office/powerpoint/2010/main" val="1281259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8.svg"/><Relationship Id="rId7" Type="http://schemas.openxmlformats.org/officeDocument/2006/relationships/image" Target="../media/image102.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6.svg"/><Relationship Id="rId5" Type="http://schemas.openxmlformats.org/officeDocument/2006/relationships/image" Target="../media/image100.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104.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image" Target="../media/image720.svg"/><Relationship Id="rId3" Type="http://schemas.openxmlformats.org/officeDocument/2006/relationships/image" Target="../media/image25.png"/><Relationship Id="rId12" Type="http://schemas.openxmlformats.org/officeDocument/2006/relationships/image" Target="../media/image16.png"/><Relationship Id="rId17" Type="http://schemas.openxmlformats.org/officeDocument/2006/relationships/image" Target="../media/image76.svg"/><Relationship Id="rId2" Type="http://schemas.openxmlformats.org/officeDocument/2006/relationships/notesSlide" Target="../notesSlides/notesSlide7.xml"/><Relationship Id="rId16" Type="http://schemas.openxmlformats.org/officeDocument/2006/relationships/image" Target="../media/image27.png"/><Relationship Id="rId1" Type="http://schemas.openxmlformats.org/officeDocument/2006/relationships/slideLayout" Target="../slideLayouts/slideLayout2.xml"/><Relationship Id="rId11" Type="http://schemas.openxmlformats.org/officeDocument/2006/relationships/image" Target="../media/image70.svg"/><Relationship Id="rId15" Type="http://schemas.openxmlformats.org/officeDocument/2006/relationships/image" Target="../media/image740.svg"/><Relationship Id="rId10"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13" Type="http://schemas.openxmlformats.org/officeDocument/2006/relationships/image" Target="../media/image720.svg"/><Relationship Id="rId3" Type="http://schemas.openxmlformats.org/officeDocument/2006/relationships/image" Target="../media/image25.png"/><Relationship Id="rId12" Type="http://schemas.openxmlformats.org/officeDocument/2006/relationships/image" Target="../media/image16.png"/><Relationship Id="rId17" Type="http://schemas.openxmlformats.org/officeDocument/2006/relationships/image" Target="../media/image76.svg"/><Relationship Id="rId2" Type="http://schemas.openxmlformats.org/officeDocument/2006/relationships/notesSlide" Target="../notesSlides/notesSlide8.xml"/><Relationship Id="rId16" Type="http://schemas.openxmlformats.org/officeDocument/2006/relationships/image" Target="../media/image27.png"/><Relationship Id="rId1" Type="http://schemas.openxmlformats.org/officeDocument/2006/relationships/slideLayout" Target="../slideLayouts/slideLayout2.xml"/><Relationship Id="rId11" Type="http://schemas.openxmlformats.org/officeDocument/2006/relationships/image" Target="../media/image70.svg"/><Relationship Id="rId15" Type="http://schemas.openxmlformats.org/officeDocument/2006/relationships/image" Target="../media/image740.svg"/><Relationship Id="rId10"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13" Type="http://schemas.openxmlformats.org/officeDocument/2006/relationships/image" Target="../media/image720.svg"/><Relationship Id="rId3" Type="http://schemas.openxmlformats.org/officeDocument/2006/relationships/image" Target="../media/image25.png"/><Relationship Id="rId12" Type="http://schemas.openxmlformats.org/officeDocument/2006/relationships/image" Target="../media/image16.png"/><Relationship Id="rId17" Type="http://schemas.openxmlformats.org/officeDocument/2006/relationships/image" Target="../media/image76.svg"/><Relationship Id="rId2" Type="http://schemas.openxmlformats.org/officeDocument/2006/relationships/notesSlide" Target="../notesSlides/notesSlide9.xml"/><Relationship Id="rId1" Type="http://schemas.openxmlformats.org/officeDocument/2006/relationships/slideLayout" Target="../slideLayouts/slideLayout2.xml"/><Relationship Id="rId11" Type="http://schemas.openxmlformats.org/officeDocument/2006/relationships/image" Target="../media/image70.svg"/><Relationship Id="rId10" Type="http://schemas.openxmlformats.org/officeDocument/2006/relationships/image" Target="../media/image26.png"/><Relationship Id="rId9" Type="http://schemas.openxmlformats.org/officeDocument/2006/relationships/image" Target="../media/image68.sv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jp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2"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33.sv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8.jpeg"/><Relationship Id="rId12" Type="http://schemas.openxmlformats.org/officeDocument/2006/relationships/image" Target="../media/image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1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72.sv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tm-thtucuong.haiduong.edu.vn/" TargetMode="External"/><Relationship Id="rId5" Type="http://schemas.openxmlformats.org/officeDocument/2006/relationships/image" Target="../media/image58.svg"/><Relationship Id="rId15" Type="http://schemas.openxmlformats.org/officeDocument/2006/relationships/image" Target="../media/image74.sv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13" Type="http://schemas.openxmlformats.org/officeDocument/2006/relationships/image" Target="../media/image18.jpeg"/><Relationship Id="rId3" Type="http://schemas.openxmlformats.org/officeDocument/2006/relationships/notesSlide" Target="../notesSlides/notesSlide3.xml"/><Relationship Id="rId12" Type="http://schemas.openxmlformats.org/officeDocument/2006/relationships/image" Target="../media/image9.sv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20.svg"/><Relationship Id="rId3" Type="http://schemas.openxmlformats.org/officeDocument/2006/relationships/image" Target="../media/image64.svg"/><Relationship Id="rId7" Type="http://schemas.openxmlformats.org/officeDocument/2006/relationships/image" Target="../media/image66.svg"/><Relationship Id="rId12" Type="http://schemas.openxmlformats.org/officeDocument/2006/relationships/image" Target="../media/image16.png"/><Relationship Id="rId17" Type="http://schemas.openxmlformats.org/officeDocument/2006/relationships/image" Target="../media/image76.svg"/><Relationship Id="rId2" Type="http://schemas.openxmlformats.org/officeDocument/2006/relationships/image" Target="../media/image22.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0.svg"/><Relationship Id="rId5" Type="http://schemas.openxmlformats.org/officeDocument/2006/relationships/image" Target="../media/image41.svg"/><Relationship Id="rId15" Type="http://schemas.openxmlformats.org/officeDocument/2006/relationships/image" Target="../media/image740.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68.sv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66" name="AutoShape 17">
            <a:extLst>
              <a:ext uri="{FF2B5EF4-FFF2-40B4-BE49-F238E27FC236}">
                <a16:creationId xmlns:a16="http://schemas.microsoft.com/office/drawing/2014/main" id="{BB794D3F-C5D8-4CB1-8BEB-FBA9C2754E8E}"/>
              </a:ext>
            </a:extLst>
          </p:cNvPr>
          <p:cNvSpPr>
            <a:spLocks noChangeAspect="1" noChangeArrowheads="1"/>
          </p:cNvSpPr>
          <p:nvPr/>
        </p:nvSpPr>
        <p:spPr bwMode="auto">
          <a:xfrm rot="18909463">
            <a:off x="-405639" y="364965"/>
            <a:ext cx="1471613" cy="1417638"/>
          </a:xfrm>
          <a:prstGeom prst="star4">
            <a:avLst>
              <a:gd name="adj" fmla="val 5412"/>
            </a:avLst>
          </a:prstGeom>
          <a:gradFill rotWithShape="1">
            <a:gsLst>
              <a:gs pos="0">
                <a:schemeClr val="bg1"/>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宋体" panose="02010600030101010101" pitchFamily="2" charset="-122"/>
              <a:cs typeface="+mn-cs"/>
            </a:endParaRPr>
          </a:p>
        </p:txBody>
      </p:sp>
      <p:pic>
        <p:nvPicPr>
          <p:cNvPr id="2" name="图片 7" descr="2">
            <a:extLst>
              <a:ext uri="{FF2B5EF4-FFF2-40B4-BE49-F238E27FC236}">
                <a16:creationId xmlns:a16="http://schemas.microsoft.com/office/drawing/2014/main" id="{08F0C8C0-6BE1-6777-E224-E646698169ED}"/>
              </a:ext>
            </a:extLst>
          </p:cNvPr>
          <p:cNvPicPr>
            <a:picLocks noChangeAspect="1"/>
          </p:cNvPicPr>
          <p:nvPr/>
        </p:nvPicPr>
        <p:blipFill rotWithShape="1">
          <a:blip r:embed="rId5"/>
          <a:srcRect l="77349"/>
          <a:stretch/>
        </p:blipFill>
        <p:spPr>
          <a:xfrm>
            <a:off x="10543218" y="1"/>
            <a:ext cx="1648782" cy="1073783"/>
          </a:xfrm>
          <a:prstGeom prst="rect">
            <a:avLst/>
          </a:prstGeom>
        </p:spPr>
      </p:pic>
      <p:pic>
        <p:nvPicPr>
          <p:cNvPr id="3" name="Picture 2" descr="C:\Users\Administrator\Desktop\56e262d2db7dc.png">
            <a:extLst>
              <a:ext uri="{FF2B5EF4-FFF2-40B4-BE49-F238E27FC236}">
                <a16:creationId xmlns:a16="http://schemas.microsoft.com/office/drawing/2014/main" id="{02FD5B0A-130C-EF31-FAE9-9477427185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359" y="3740785"/>
            <a:ext cx="1217295" cy="11861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descr="Diagram&#10;&#10;Description automatically generated">
            <a:extLst>
              <a:ext uri="{FF2B5EF4-FFF2-40B4-BE49-F238E27FC236}">
                <a16:creationId xmlns:a16="http://schemas.microsoft.com/office/drawing/2014/main" id="{2ADA071F-D07B-7712-1D9C-5C0DFFEDA13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67" b="89867" l="3833" r="95667">
                        <a14:foregroundMark x1="57333" y1="10400" x2="41167" y2="8533"/>
                        <a14:foregroundMark x1="65667" y1="56800" x2="65667" y2="67733"/>
                        <a14:foregroundMark x1="88333" y1="51467" x2="77333" y2="79200"/>
                        <a14:foregroundMark x1="93000" y1="56533" x2="82000" y2="83733"/>
                        <a14:foregroundMark x1="76833" y1="55467" x2="46167" y2="75467"/>
                        <a14:foregroundMark x1="81167" y1="54933" x2="70667" y2="85333"/>
                        <a14:foregroundMark x1="80500" y1="86933" x2="62833" y2="88533"/>
                        <a14:foregroundMark x1="68833" y1="82933" x2="56333" y2="85600"/>
                        <a14:foregroundMark x1="56333" y1="85600" x2="56333" y2="85600"/>
                        <a14:foregroundMark x1="23333" y1="51733" x2="39167" y2="63200"/>
                        <a14:foregroundMark x1="10000" y1="44533" x2="9500" y2="46400"/>
                        <a14:foregroundMark x1="12000" y1="54667" x2="22000" y2="79733"/>
                        <a14:foregroundMark x1="9333" y1="60267" x2="17333" y2="82400"/>
                        <a14:foregroundMark x1="6500" y1="54667" x2="15333" y2="68000"/>
                        <a14:foregroundMark x1="23333" y1="86933" x2="38000" y2="86933"/>
                        <a14:foregroundMark x1="49833" y1="50667" x2="55833" y2="58400"/>
                        <a14:foregroundMark x1="30167" y1="65333" x2="39667" y2="68533"/>
                        <a14:foregroundMark x1="95667" y1="53600" x2="94667" y2="56000"/>
                        <a14:foregroundMark x1="15833" y1="56533" x2="30000" y2="76800"/>
                        <a14:foregroundMark x1="17833" y1="69333" x2="38833" y2="84800"/>
                        <a14:foregroundMark x1="38833" y1="84800" x2="39000" y2="84800"/>
                        <a14:foregroundMark x1="40167" y1="85333" x2="50167" y2="90133"/>
                        <a14:foregroundMark x1="54000" y1="79200" x2="60667" y2="88267"/>
                        <a14:foregroundMark x1="80833" y1="57867" x2="87833" y2="64533"/>
                        <a14:foregroundMark x1="85000" y1="53600" x2="89000" y2="66667"/>
                        <a14:foregroundMark x1="89000" y1="66667" x2="82500" y2="76000"/>
                        <a14:foregroundMark x1="82500" y1="76000" x2="78333" y2="57333"/>
                        <a14:foregroundMark x1="83833" y1="52800" x2="90000" y2="65867"/>
                        <a14:foregroundMark x1="90000" y1="65867" x2="83833" y2="80267"/>
                        <a14:foregroundMark x1="83833" y1="80267" x2="73833" y2="79467"/>
                        <a14:foregroundMark x1="73833" y1="79467" x2="72667" y2="68267"/>
                        <a14:foregroundMark x1="57500" y1="58933" x2="42833" y2="53333"/>
                        <a14:foregroundMark x1="22000" y1="58933" x2="10667" y2="55733"/>
                        <a14:foregroundMark x1="10667" y1="55733" x2="14167" y2="70667"/>
                        <a14:foregroundMark x1="14167" y1="70667" x2="33500" y2="84267"/>
                        <a14:foregroundMark x1="33500" y1="84267" x2="40000" y2="75467"/>
                        <a14:foregroundMark x1="40000" y1="75467" x2="35000" y2="64000"/>
                        <a14:foregroundMark x1="35000" y1="64000" x2="34000" y2="63200"/>
                        <a14:foregroundMark x1="3833" y1="52267" x2="7333" y2="59733"/>
                      </a14:backgroundRemoval>
                    </a14:imgEffect>
                  </a14:imgLayer>
                </a14:imgProps>
              </a:ext>
              <a:ext uri="{28A0092B-C50C-407E-A947-70E740481C1C}">
                <a14:useLocalDpi xmlns:a14="http://schemas.microsoft.com/office/drawing/2010/main" val="0"/>
              </a:ext>
            </a:extLst>
          </a:blip>
          <a:stretch>
            <a:fillRect/>
          </a:stretch>
        </p:blipFill>
        <p:spPr>
          <a:xfrm>
            <a:off x="0" y="1"/>
            <a:ext cx="1339939" cy="837462"/>
          </a:xfrm>
          <a:prstGeom prst="rect">
            <a:avLst/>
          </a:prstGeom>
        </p:spPr>
      </p:pic>
      <p:pic>
        <p:nvPicPr>
          <p:cNvPr id="13" name="Picture 2" descr="C:\Users\Administrator\Desktop\56e262d2db7dc.png">
            <a:extLst>
              <a:ext uri="{FF2B5EF4-FFF2-40B4-BE49-F238E27FC236}">
                <a16:creationId xmlns:a16="http://schemas.microsoft.com/office/drawing/2014/main" id="{5954889E-2DF3-DFA6-A315-847883A54B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332" y="722485"/>
            <a:ext cx="769375" cy="702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a:extLst>
              <a:ext uri="{FF2B5EF4-FFF2-40B4-BE49-F238E27FC236}">
                <a16:creationId xmlns:a16="http://schemas.microsoft.com/office/drawing/2014/main" id="{E46FD5BF-CF6E-4584-303B-B108220797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271765"/>
            <a:ext cx="1135866" cy="10372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8" descr="A picture containing writing implement, stationary, pencil, chalk&#10;&#10;Description automatically generated">
            <a:extLst>
              <a:ext uri="{FF2B5EF4-FFF2-40B4-BE49-F238E27FC236}">
                <a16:creationId xmlns:a16="http://schemas.microsoft.com/office/drawing/2014/main" id="{83C70033-F0A6-622E-2828-607BD73119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030" y="3069849"/>
            <a:ext cx="2746684" cy="3206764"/>
          </a:xfrm>
          <a:prstGeom prst="rect">
            <a:avLst/>
          </a:prstGeom>
        </p:spPr>
      </p:pic>
      <p:pic>
        <p:nvPicPr>
          <p:cNvPr id="17" name="Picture 8">
            <a:extLst>
              <a:ext uri="{FF2B5EF4-FFF2-40B4-BE49-F238E27FC236}">
                <a16:creationId xmlns:a16="http://schemas.microsoft.com/office/drawing/2014/main" id="{1ABC7580-3913-BEB7-D25C-7E8AD7B2E4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482" r="559" b="36052"/>
          <a:stretch>
            <a:fillRect/>
          </a:stretch>
        </p:blipFill>
        <p:spPr>
          <a:xfrm>
            <a:off x="-88901" y="6082145"/>
            <a:ext cx="12280901" cy="742010"/>
          </a:xfrm>
          <a:prstGeom prst="rect">
            <a:avLst/>
          </a:prstGeom>
        </p:spPr>
      </p:pic>
      <p:pic>
        <p:nvPicPr>
          <p:cNvPr id="26" name="Hình ảnh 25">
            <a:extLst>
              <a:ext uri="{FF2B5EF4-FFF2-40B4-BE49-F238E27FC236}">
                <a16:creationId xmlns:a16="http://schemas.microsoft.com/office/drawing/2014/main" id="{437F7289-412D-BC88-8ABB-838A5191D20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355918" y="4593887"/>
            <a:ext cx="1982625" cy="2137931"/>
          </a:xfrm>
          <a:prstGeom prst="rect">
            <a:avLst/>
          </a:prstGeom>
        </p:spPr>
      </p:pic>
      <p:sp>
        <p:nvSpPr>
          <p:cNvPr id="20" name="Rectangle 19"/>
          <p:cNvSpPr/>
          <p:nvPr/>
        </p:nvSpPr>
        <p:spPr>
          <a:xfrm>
            <a:off x="254003" y="974617"/>
            <a:ext cx="12125230" cy="4596912"/>
          </a:xfrm>
          <a:prstGeom prst="rect">
            <a:avLst/>
          </a:prstGeom>
          <a:noFill/>
        </p:spPr>
        <p:txBody>
          <a:bodyPr spcFirstLastPara="1" wrap="none">
            <a:prstTxWarp prst="textArchUp">
              <a:avLst>
                <a:gd name="adj" fmla="val 7453969"/>
              </a:avLst>
            </a:prstTxWarp>
            <a:spAutoFit/>
          </a:bodyPr>
          <a:lstStyle/>
          <a:p>
            <a:pPr algn="ctr" eaLnBrk="1" fontAlgn="auto" hangingPunct="1">
              <a:spcBef>
                <a:spcPts val="0"/>
              </a:spcBef>
              <a:spcAft>
                <a:spcPts val="0"/>
              </a:spcAft>
              <a:defRPr/>
            </a:pPr>
            <a:r>
              <a:rPr lang="en-US" sz="5400" b="1" dirty="0" err="1">
                <a:ln w="17780" cmpd="sng">
                  <a:solidFill>
                    <a:srgbClr val="FF0000"/>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rPr>
              <a:t>Nhiệt</a:t>
            </a:r>
            <a:r>
              <a:rPr lang="en-US" sz="5400" b="1">
                <a:ln w="17780" cmpd="sng">
                  <a:solidFill>
                    <a:srgbClr val="FF0000"/>
                  </a:solidFill>
                  <a:prstDash val="solid"/>
                  <a:miter lim="800000"/>
                </a:ln>
                <a:solidFill>
                  <a:srgbClr val="FF0000"/>
                </a:solidFill>
                <a:effectLst>
                  <a:outerShdw blurRad="50800" algn="tl" rotWithShape="0">
                    <a:srgbClr val="000000"/>
                  </a:outerShdw>
                </a:effectLst>
                <a:latin typeface="Times New Roman" panose="02020603050405020304" pitchFamily="18" charset="0"/>
                <a:cs typeface="Times New Roman" panose="02020603050405020304" pitchFamily="18" charset="0"/>
              </a:rPr>
              <a:t> liệt chào mừng các thầy cô giáo</a:t>
            </a:r>
          </a:p>
        </p:txBody>
      </p:sp>
      <p:sp>
        <p:nvSpPr>
          <p:cNvPr id="21" name="WordArt 12"/>
          <p:cNvSpPr>
            <a:spLocks noChangeArrowheads="1" noChangeShapeType="1" noTextEdit="1"/>
          </p:cNvSpPr>
          <p:nvPr/>
        </p:nvSpPr>
        <p:spPr bwMode="auto">
          <a:xfrm>
            <a:off x="2540359" y="1986729"/>
            <a:ext cx="7914365" cy="11477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400" b="1" kern="10" smtClean="0">
                <a:solidFill>
                  <a:srgbClr val="FF33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VỀ DỰ CHUYÊN ĐỀ THƯ VIỆN </a:t>
            </a:r>
            <a:endParaRPr lang="en-US" sz="4400" b="1" kern="10">
              <a:solidFill>
                <a:srgbClr val="FF33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3" name="TextBox 1"/>
          <p:cNvSpPr txBox="1">
            <a:spLocks noChangeArrowheads="1"/>
          </p:cNvSpPr>
          <p:nvPr/>
        </p:nvSpPr>
        <p:spPr bwMode="auto">
          <a:xfrm>
            <a:off x="4017963" y="3177057"/>
            <a:ext cx="521312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Năm học: </a:t>
            </a:r>
            <a:r>
              <a:rPr lang="en-US" altLang="en-US" b="1" smtClean="0">
                <a:solidFill>
                  <a:srgbClr val="FF0000"/>
                </a:solidFill>
                <a:latin typeface="Times New Roman" panose="02020603050405020304" pitchFamily="18" charset="0"/>
                <a:cs typeface="Times New Roman" panose="02020603050405020304" pitchFamily="18" charset="0"/>
              </a:rPr>
              <a:t>2024 </a:t>
            </a:r>
            <a:r>
              <a:rPr lang="en-US" altLang="en-US" b="1">
                <a:solidFill>
                  <a:srgbClr val="FF0000"/>
                </a:solidFill>
                <a:latin typeface="Times New Roman" panose="02020603050405020304" pitchFamily="18" charset="0"/>
                <a:cs typeface="Times New Roman" panose="02020603050405020304" pitchFamily="18" charset="0"/>
              </a:rPr>
              <a:t>- </a:t>
            </a:r>
            <a:r>
              <a:rPr lang="en-US" altLang="en-US" b="1" smtClean="0">
                <a:solidFill>
                  <a:srgbClr val="FF0000"/>
                </a:solidFill>
                <a:latin typeface="Times New Roman" panose="02020603050405020304" pitchFamily="18" charset="0"/>
                <a:cs typeface="Times New Roman" panose="02020603050405020304" pitchFamily="18" charset="0"/>
              </a:rPr>
              <a:t>2025</a:t>
            </a:r>
            <a:endParaRPr lang="en-US" altLang="en-US" b="1">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55958" y="4342493"/>
            <a:ext cx="4993546" cy="523220"/>
          </a:xfrm>
          <a:prstGeom prst="rect">
            <a:avLst/>
          </a:prstGeom>
          <a:noFill/>
        </p:spPr>
        <p:txBody>
          <a:bodyPr wrap="none" rtlCol="0">
            <a:spAutoFit/>
          </a:bodyPr>
          <a:lstStyle/>
          <a:p>
            <a:r>
              <a:rPr lang="en-US" sz="2800" b="1" i="1" smtClean="0">
                <a:latin typeface="Times New Roman" panose="02020603050405020304" pitchFamily="18" charset="0"/>
                <a:cs typeface="Times New Roman" panose="02020603050405020304" pitchFamily="18" charset="0"/>
              </a:rPr>
              <a:t>Hướng dẫn:Vương Thị Thu Hà</a:t>
            </a:r>
            <a:endParaRPr lang="en-US" sz="2800" b="1" i="1">
              <a:latin typeface="Times New Roman" panose="02020603050405020304" pitchFamily="18" charset="0"/>
              <a:cs typeface="Times New Roman" panose="02020603050405020304" pitchFamily="18" charset="0"/>
            </a:endParaRPr>
          </a:p>
        </p:txBody>
      </p:sp>
      <p:sp>
        <p:nvSpPr>
          <p:cNvPr id="16" name="TextBox 15"/>
          <p:cNvSpPr txBox="1"/>
          <p:nvPr/>
        </p:nvSpPr>
        <p:spPr>
          <a:xfrm>
            <a:off x="6743643" y="4772760"/>
            <a:ext cx="5550494" cy="523220"/>
          </a:xfrm>
          <a:prstGeom prst="rect">
            <a:avLst/>
          </a:prstGeom>
          <a:noFill/>
        </p:spPr>
        <p:txBody>
          <a:bodyPr wrap="none" rtlCol="0">
            <a:spAutoFit/>
          </a:bodyPr>
          <a:lstStyle/>
          <a:p>
            <a:r>
              <a:rPr lang="en-US" sz="2800" b="1" i="1" smtClean="0">
                <a:latin typeface="Times New Roman" panose="02020603050405020304" pitchFamily="18" charset="0"/>
                <a:cs typeface="Times New Roman" panose="02020603050405020304" pitchFamily="18" charset="0"/>
              </a:rPr>
              <a:t>Đơn vị: Trường Tiểu học Tứ Cường</a:t>
            </a:r>
            <a:endParaRPr lang="en-US" sz="2800" b="1" i="1">
              <a:latin typeface="Times New Roman" panose="02020603050405020304" pitchFamily="18" charset="0"/>
              <a:cs typeface="Times New Roman" panose="02020603050405020304" pitchFamily="18" charset="0"/>
            </a:endParaRPr>
          </a:p>
        </p:txBody>
      </p:sp>
      <p:pic>
        <p:nvPicPr>
          <p:cNvPr id="18" name="Kisstherain-Yiruma_7x9x.mp3">
            <a:hlinkClick r:id="" action="ppaction://media"/>
            <a:extLst>
              <a:ext uri="{FF2B5EF4-FFF2-40B4-BE49-F238E27FC236}">
                <a16:creationId xmlns:a16="http://schemas.microsoft.com/office/drawing/2014/main" id="{2835A0DE-253E-2B6B-0FEC-29A4E4547AA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1672" y="6291815"/>
            <a:ext cx="508660" cy="508660"/>
          </a:xfrm>
          <a:prstGeom prst="rect">
            <a:avLst/>
          </a:prstGeom>
        </p:spPr>
      </p:pic>
    </p:spTree>
    <p:extLst>
      <p:ext uri="{BB962C8B-B14F-4D97-AF65-F5344CB8AC3E}">
        <p14:creationId xmlns:p14="http://schemas.microsoft.com/office/powerpoint/2010/main" val="4233088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22" fill="hold"/>
                                        <p:tgtEl>
                                          <p:spTgt spid="18"/>
                                        </p:tgtEl>
                                      </p:cBhvr>
                                    </p:cmd>
                                  </p:childTnLst>
                                </p:cTn>
                              </p:par>
                              <p:par>
                                <p:cTn id="7" presetID="53" presetClass="entr" presetSubtype="0" repeatCount="indefinite" fill="remove" grpId="0" nodeType="withEffect">
                                  <p:stCondLst>
                                    <p:cond delay="300"/>
                                  </p:stCondLst>
                                  <p:childTnLst>
                                    <p:set>
                                      <p:cBhvr>
                                        <p:cTn id="8" dur="1" fill="hold">
                                          <p:stCondLst>
                                            <p:cond delay="0"/>
                                          </p:stCondLst>
                                        </p:cTn>
                                        <p:tgtEl>
                                          <p:spTgt spid="66"/>
                                        </p:tgtEl>
                                        <p:attrNameLst>
                                          <p:attrName>style.visibility</p:attrName>
                                        </p:attrNameLst>
                                      </p:cBhvr>
                                      <p:to>
                                        <p:strVal val="visible"/>
                                      </p:to>
                                    </p:set>
                                    <p:anim calcmode="lin" valueType="num">
                                      <p:cBhvr>
                                        <p:cTn id="9" dur="1000" fill="hold"/>
                                        <p:tgtEl>
                                          <p:spTgt spid="66"/>
                                        </p:tgtEl>
                                        <p:attrNameLst>
                                          <p:attrName>ppt_w</p:attrName>
                                        </p:attrNameLst>
                                      </p:cBhvr>
                                      <p:tavLst>
                                        <p:tav tm="0">
                                          <p:val>
                                            <p:fltVal val="0"/>
                                          </p:val>
                                        </p:tav>
                                        <p:tav tm="100000">
                                          <p:val>
                                            <p:strVal val="#ppt_w"/>
                                          </p:val>
                                        </p:tav>
                                      </p:tavLst>
                                    </p:anim>
                                    <p:anim calcmode="lin" valueType="num">
                                      <p:cBhvr>
                                        <p:cTn id="10" dur="1000" fill="hold"/>
                                        <p:tgtEl>
                                          <p:spTgt spid="66"/>
                                        </p:tgtEl>
                                        <p:attrNameLst>
                                          <p:attrName>ppt_h</p:attrName>
                                        </p:attrNameLst>
                                      </p:cBhvr>
                                      <p:tavLst>
                                        <p:tav tm="0">
                                          <p:val>
                                            <p:fltVal val="0"/>
                                          </p:val>
                                        </p:tav>
                                        <p:tav tm="100000">
                                          <p:val>
                                            <p:strVal val="#ppt_h"/>
                                          </p:val>
                                        </p:tav>
                                      </p:tavLst>
                                    </p:anim>
                                    <p:animEffect transition="in" filter="fade">
                                      <p:cBhvr>
                                        <p:cTn id="11" dur="1000"/>
                                        <p:tgtEl>
                                          <p:spTgt spid="66"/>
                                        </p:tgtEl>
                                      </p:cBhvr>
                                    </p:animEffect>
                                  </p:childTnLst>
                                </p:cTn>
                              </p:par>
                              <p:par>
                                <p:cTn id="12" presetID="8" presetClass="emph" presetSubtype="0" repeatCount="indefinite" accel="50000" decel="50000" fill="remove" grpId="1" nodeType="withEffect">
                                  <p:stCondLst>
                                    <p:cond delay="500"/>
                                  </p:stCondLst>
                                  <p:childTnLst>
                                    <p:animRot by="-21600000">
                                      <p:cBhvr>
                                        <p:cTn id="13" dur="5000" fill="hold"/>
                                        <p:tgtEl>
                                          <p:spTgt spid="66"/>
                                        </p:tgtEl>
                                        <p:attrNameLst>
                                          <p:attrName>r</p:attrName>
                                        </p:attrNameLst>
                                      </p:cBhvr>
                                    </p:animRot>
                                  </p:childTnLst>
                                </p:cTn>
                              </p:par>
                              <p:par>
                                <p:cTn id="14" presetID="53" presetClass="exit" presetSubtype="0" repeatCount="indefinite" fill="remove" grpId="2" nodeType="withEffect">
                                  <p:stCondLst>
                                    <p:cond delay="5300"/>
                                  </p:stCondLst>
                                  <p:childTnLst>
                                    <p:anim calcmode="lin" valueType="num">
                                      <p:cBhvr>
                                        <p:cTn id="15" dur="2000"/>
                                        <p:tgtEl>
                                          <p:spTgt spid="66"/>
                                        </p:tgtEl>
                                        <p:attrNameLst>
                                          <p:attrName>ppt_w</p:attrName>
                                        </p:attrNameLst>
                                      </p:cBhvr>
                                      <p:tavLst>
                                        <p:tav tm="0">
                                          <p:val>
                                            <p:strVal val="ppt_w"/>
                                          </p:val>
                                        </p:tav>
                                        <p:tav tm="100000">
                                          <p:val>
                                            <p:fltVal val="0"/>
                                          </p:val>
                                        </p:tav>
                                      </p:tavLst>
                                    </p:anim>
                                    <p:anim calcmode="lin" valueType="num">
                                      <p:cBhvr>
                                        <p:cTn id="16" dur="2000"/>
                                        <p:tgtEl>
                                          <p:spTgt spid="66"/>
                                        </p:tgtEl>
                                        <p:attrNameLst>
                                          <p:attrName>ppt_h</p:attrName>
                                        </p:attrNameLst>
                                      </p:cBhvr>
                                      <p:tavLst>
                                        <p:tav tm="0">
                                          <p:val>
                                            <p:strVal val="ppt_h"/>
                                          </p:val>
                                        </p:tav>
                                        <p:tav tm="100000">
                                          <p:val>
                                            <p:fltVal val="0"/>
                                          </p:val>
                                        </p:tav>
                                      </p:tavLst>
                                    </p:anim>
                                    <p:animEffect transition="out" filter="fade">
                                      <p:cBhvr>
                                        <p:cTn id="17" dur="2000"/>
                                        <p:tgtEl>
                                          <p:spTgt spid="66"/>
                                        </p:tgtEl>
                                      </p:cBhvr>
                                    </p:animEffect>
                                    <p:set>
                                      <p:cBhvr>
                                        <p:cTn id="18" dur="1" fill="hold">
                                          <p:stCondLst>
                                            <p:cond delay="1999"/>
                                          </p:stCondLst>
                                        </p:cTn>
                                        <p:tgtEl>
                                          <p:spTgt spid="66"/>
                                        </p:tgtEl>
                                        <p:attrNameLst>
                                          <p:attrName>style.visibility</p:attrName>
                                        </p:attrNameLst>
                                      </p:cBhvr>
                                      <p:to>
                                        <p:strVal val="hidden"/>
                                      </p:to>
                                    </p:set>
                                  </p:childTnLst>
                                </p:cTn>
                              </p:par>
                              <p:par>
                                <p:cTn id="19" presetID="42" presetClass="entr" presetSubtype="0" repeatCount="indefinite"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ppt_x</p:attrName>
                                        </p:attrNameLst>
                                      </p:cBhvr>
                                      <p:tavLst>
                                        <p:tav tm="0">
                                          <p:val>
                                            <p:strVal val="#ppt_x"/>
                                          </p:val>
                                        </p:tav>
                                        <p:tav tm="100000">
                                          <p:val>
                                            <p:strVal val="#ppt_x"/>
                                          </p:val>
                                        </p:tav>
                                      </p:tavLst>
                                    </p:anim>
                                    <p:anim calcmode="lin" valueType="num">
                                      <p:cBhvr>
                                        <p:cTn id="23" dur="2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repeatCount="indefinite"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anim calcmode="lin" valueType="num">
                                      <p:cBhvr>
                                        <p:cTn id="27" dur="2000" fill="hold"/>
                                        <p:tgtEl>
                                          <p:spTgt spid="14"/>
                                        </p:tgtEl>
                                        <p:attrNameLst>
                                          <p:attrName>ppt_x</p:attrName>
                                        </p:attrNameLst>
                                      </p:cBhvr>
                                      <p:tavLst>
                                        <p:tav tm="0">
                                          <p:val>
                                            <p:strVal val="#ppt_x"/>
                                          </p:val>
                                        </p:tav>
                                        <p:tav tm="100000">
                                          <p:val>
                                            <p:strVal val="#ppt_x"/>
                                          </p:val>
                                        </p:tav>
                                      </p:tavLst>
                                    </p:anim>
                                    <p:anim calcmode="lin" valueType="num">
                                      <p:cBhvr>
                                        <p:cTn id="28"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42424">
                <p:cTn id="29" fill="hold" display="0">
                  <p:stCondLst>
                    <p:cond delay="indefinite"/>
                  </p:stCondLst>
                  <p:endCondLst>
                    <p:cond evt="onStopAudio" delay="0">
                      <p:tgtEl>
                        <p:sldTgt/>
                      </p:tgtEl>
                    </p:cond>
                  </p:endCondLst>
                </p:cTn>
                <p:tgtEl>
                  <p:spTgt spid="18"/>
                </p:tgtEl>
              </p:cMediaNode>
            </p:audio>
          </p:childTnLst>
        </p:cTn>
      </p:par>
    </p:tnLst>
    <p:bldLst>
      <p:bldP spid="66" grpId="0" animBg="1"/>
      <p:bldP spid="66" grpId="1" animBg="1"/>
      <p:bldP spid="66"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543333" y="-292125"/>
            <a:ext cx="839734" cy="574168"/>
          </a:xfrm>
          <a:custGeom>
            <a:avLst/>
            <a:gdLst/>
            <a:ahLst/>
            <a:cxnLst/>
            <a:rect l="l" t="t" r="r" b="b"/>
            <a:pathLst>
              <a:path w="1259601" h="861252">
                <a:moveTo>
                  <a:pt x="0" y="0"/>
                </a:moveTo>
                <a:lnTo>
                  <a:pt x="1259602" y="0"/>
                </a:lnTo>
                <a:lnTo>
                  <a:pt x="1259602" y="861252"/>
                </a:lnTo>
                <a:lnTo>
                  <a:pt x="0" y="861252"/>
                </a:lnTo>
                <a:lnTo>
                  <a:pt x="0" y="0"/>
                </a:lnTo>
                <a:close/>
              </a:path>
            </a:pathLst>
          </a:custGeom>
          <a:blipFill>
            <a:blip r:embed="rId2">
              <a:alphaModFix amt="30000"/>
              <a:extLst>
                <a:ext uri="{96DAC541-7B7A-43D3-8B79-37D633B846F1}">
                  <asvg:svgBlip xmlns="" xmlns:asvg="http://schemas.microsoft.com/office/drawing/2016/SVG/main" r:embed="rId3"/>
                </a:ext>
              </a:extLst>
            </a:blip>
            <a:stretch>
              <a:fillRect/>
            </a:stretch>
          </a:blipFill>
        </p:spPr>
        <p:txBody>
          <a:bodyPr/>
          <a:lstStyle/>
          <a:p>
            <a:endParaRPr lang="en-GB" sz="1200"/>
          </a:p>
        </p:txBody>
      </p:sp>
      <p:sp>
        <p:nvSpPr>
          <p:cNvPr id="13" name="Freeform 13"/>
          <p:cNvSpPr/>
          <p:nvPr/>
        </p:nvSpPr>
        <p:spPr>
          <a:xfrm>
            <a:off x="11337656" y="-110546"/>
            <a:ext cx="977570" cy="977570"/>
          </a:xfrm>
          <a:custGeom>
            <a:avLst/>
            <a:gdLst/>
            <a:ahLst/>
            <a:cxnLst/>
            <a:rect l="l" t="t" r="r" b="b"/>
            <a:pathLst>
              <a:path w="1466355" h="1466355">
                <a:moveTo>
                  <a:pt x="0" y="0"/>
                </a:moveTo>
                <a:lnTo>
                  <a:pt x="1466355" y="0"/>
                </a:lnTo>
                <a:lnTo>
                  <a:pt x="1466355" y="1466355"/>
                </a:lnTo>
                <a:lnTo>
                  <a:pt x="0" y="1466355"/>
                </a:lnTo>
                <a:lnTo>
                  <a:pt x="0" y="0"/>
                </a:lnTo>
                <a:close/>
              </a:path>
            </a:pathLst>
          </a:custGeom>
          <a:blipFill>
            <a:blip r:embed="rId4">
              <a:alphaModFix amt="30000"/>
              <a:extLst>
                <a:ext uri="{96DAC541-7B7A-43D3-8B79-37D633B846F1}">
                  <asvg:svgBlip xmlns="" xmlns:asvg="http://schemas.microsoft.com/office/drawing/2016/SVG/main" r:embed="rId5"/>
                </a:ext>
              </a:extLst>
            </a:blip>
            <a:stretch>
              <a:fillRect/>
            </a:stretch>
          </a:blipFill>
        </p:spPr>
        <p:txBody>
          <a:bodyPr/>
          <a:lstStyle/>
          <a:p>
            <a:endParaRPr lang="en-GB" sz="1200"/>
          </a:p>
        </p:txBody>
      </p:sp>
      <p:sp>
        <p:nvSpPr>
          <p:cNvPr id="14" name="Freeform 14"/>
          <p:cNvSpPr/>
          <p:nvPr/>
        </p:nvSpPr>
        <p:spPr>
          <a:xfrm flipH="1">
            <a:off x="17367120" y="387293"/>
            <a:ext cx="969179" cy="182933"/>
          </a:xfrm>
          <a:custGeom>
            <a:avLst/>
            <a:gdLst/>
            <a:ahLst/>
            <a:cxnLst/>
            <a:rect l="l" t="t" r="r" b="b"/>
            <a:pathLst>
              <a:path w="1453769" h="274399">
                <a:moveTo>
                  <a:pt x="1453769" y="0"/>
                </a:moveTo>
                <a:lnTo>
                  <a:pt x="0" y="0"/>
                </a:lnTo>
                <a:lnTo>
                  <a:pt x="0" y="274399"/>
                </a:lnTo>
                <a:lnTo>
                  <a:pt x="1453769" y="274399"/>
                </a:lnTo>
                <a:lnTo>
                  <a:pt x="1453769" y="0"/>
                </a:lnTo>
                <a:close/>
              </a:path>
            </a:pathLst>
          </a:custGeom>
          <a:blipFill>
            <a:blip r:embed="rId6">
              <a:alphaModFix amt="30000"/>
              <a:extLst>
                <a:ext uri="{96DAC541-7B7A-43D3-8B79-37D633B846F1}">
                  <asvg:svgBlip xmlns="" xmlns:asvg="http://schemas.microsoft.com/office/drawing/2016/SVG/main" r:embed="rId7"/>
                </a:ext>
              </a:extLst>
            </a:blip>
            <a:stretch>
              <a:fillRect/>
            </a:stretch>
          </a:blipFill>
        </p:spPr>
        <p:txBody>
          <a:bodyPr/>
          <a:lstStyle/>
          <a:p>
            <a:endParaRPr lang="en-GB" sz="1200"/>
          </a:p>
        </p:txBody>
      </p:sp>
      <p:sp>
        <p:nvSpPr>
          <p:cNvPr id="15" name="Freeform 15"/>
          <p:cNvSpPr/>
          <p:nvPr/>
        </p:nvSpPr>
        <p:spPr>
          <a:xfrm>
            <a:off x="-645328" y="5814166"/>
            <a:ext cx="1054030" cy="673262"/>
          </a:xfrm>
          <a:custGeom>
            <a:avLst/>
            <a:gdLst/>
            <a:ahLst/>
            <a:cxnLst/>
            <a:rect l="l" t="t" r="r" b="b"/>
            <a:pathLst>
              <a:path w="1581045" h="1009893">
                <a:moveTo>
                  <a:pt x="0" y="0"/>
                </a:moveTo>
                <a:lnTo>
                  <a:pt x="1581045" y="0"/>
                </a:lnTo>
                <a:lnTo>
                  <a:pt x="1581045" y="1009893"/>
                </a:lnTo>
                <a:lnTo>
                  <a:pt x="0" y="1009893"/>
                </a:lnTo>
                <a:lnTo>
                  <a:pt x="0" y="0"/>
                </a:lnTo>
                <a:close/>
              </a:path>
            </a:pathLst>
          </a:custGeom>
          <a:blipFill>
            <a:blip r:embed="rId8">
              <a:alphaModFix amt="30000"/>
              <a:extLst>
                <a:ext uri="{96DAC541-7B7A-43D3-8B79-37D633B846F1}">
                  <asvg:svgBlip xmlns="" xmlns:asvg="http://schemas.microsoft.com/office/drawing/2016/SVG/main" r:embed="rId9"/>
                </a:ext>
              </a:extLst>
            </a:blip>
            <a:stretch>
              <a:fillRect/>
            </a:stretch>
          </a:blipFill>
        </p:spPr>
        <p:txBody>
          <a:bodyPr/>
          <a:lstStyle/>
          <a:p>
            <a:endParaRPr lang="en-GB" sz="1200"/>
          </a:p>
        </p:txBody>
      </p:sp>
      <p:sp>
        <p:nvSpPr>
          <p:cNvPr id="30" name="Freeform 30"/>
          <p:cNvSpPr/>
          <p:nvPr/>
        </p:nvSpPr>
        <p:spPr>
          <a:xfrm>
            <a:off x="296401" y="6949396"/>
            <a:ext cx="276676" cy="167619"/>
          </a:xfrm>
          <a:custGeom>
            <a:avLst/>
            <a:gdLst/>
            <a:ahLst/>
            <a:cxnLst/>
            <a:rect l="l" t="t" r="r" b="b"/>
            <a:pathLst>
              <a:path w="415014" h="251429">
                <a:moveTo>
                  <a:pt x="0" y="0"/>
                </a:moveTo>
                <a:lnTo>
                  <a:pt x="415014" y="0"/>
                </a:lnTo>
                <a:lnTo>
                  <a:pt x="415014" y="251429"/>
                </a:lnTo>
                <a:lnTo>
                  <a:pt x="0" y="25142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GB" sz="1200"/>
          </a:p>
        </p:txBody>
      </p:sp>
      <p:sp>
        <p:nvSpPr>
          <p:cNvPr id="38" name="직사각형 64">
            <a:extLst>
              <a:ext uri="{FF2B5EF4-FFF2-40B4-BE49-F238E27FC236}">
                <a16:creationId xmlns:a16="http://schemas.microsoft.com/office/drawing/2014/main" id="{0E578795-7E18-28B4-97B3-0F4DD70C3CF4}"/>
              </a:ext>
            </a:extLst>
          </p:cNvPr>
          <p:cNvSpPr/>
          <p:nvPr/>
        </p:nvSpPr>
        <p:spPr>
          <a:xfrm>
            <a:off x="8140263" y="4792089"/>
            <a:ext cx="3564000" cy="1270800"/>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39" name="직사각형 2">
            <a:extLst>
              <a:ext uri="{FF2B5EF4-FFF2-40B4-BE49-F238E27FC236}">
                <a16:creationId xmlns:a16="http://schemas.microsoft.com/office/drawing/2014/main" id="{2B2FD9E4-CD12-9D6C-BAFF-E9309D866A11}"/>
              </a:ext>
            </a:extLst>
          </p:cNvPr>
          <p:cNvSpPr/>
          <p:nvPr/>
        </p:nvSpPr>
        <p:spPr>
          <a:xfrm>
            <a:off x="8218387" y="4857541"/>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40" name="직사각형 63">
            <a:extLst>
              <a:ext uri="{FF2B5EF4-FFF2-40B4-BE49-F238E27FC236}">
                <a16:creationId xmlns:a16="http://schemas.microsoft.com/office/drawing/2014/main" id="{5FD98309-EA22-97EA-B02A-6C76F913CFC9}"/>
              </a:ext>
            </a:extLst>
          </p:cNvPr>
          <p:cNvSpPr/>
          <p:nvPr/>
        </p:nvSpPr>
        <p:spPr>
          <a:xfrm>
            <a:off x="8140263" y="3341920"/>
            <a:ext cx="3564000" cy="12708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41" name="직사각형 2">
            <a:extLst>
              <a:ext uri="{FF2B5EF4-FFF2-40B4-BE49-F238E27FC236}">
                <a16:creationId xmlns:a16="http://schemas.microsoft.com/office/drawing/2014/main" id="{C060A6E7-5ABC-7F3F-B18F-AA610524E2E1}"/>
              </a:ext>
            </a:extLst>
          </p:cNvPr>
          <p:cNvSpPr/>
          <p:nvPr/>
        </p:nvSpPr>
        <p:spPr>
          <a:xfrm>
            <a:off x="8218387" y="3409031"/>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42" name="직사각형 2">
            <a:extLst>
              <a:ext uri="{FF2B5EF4-FFF2-40B4-BE49-F238E27FC236}">
                <a16:creationId xmlns:a16="http://schemas.microsoft.com/office/drawing/2014/main" id="{076D2C29-0719-1013-6A27-67FA80D66273}"/>
              </a:ext>
            </a:extLst>
          </p:cNvPr>
          <p:cNvSpPr/>
          <p:nvPr/>
        </p:nvSpPr>
        <p:spPr>
          <a:xfrm>
            <a:off x="8140263" y="1938096"/>
            <a:ext cx="3564000" cy="1270800"/>
          </a:xfrm>
          <a:prstGeom prst="rect">
            <a:avLst/>
          </a:prstGeom>
          <a:solidFill>
            <a:schemeClr val="accent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43" name="직사각형 2">
            <a:extLst>
              <a:ext uri="{FF2B5EF4-FFF2-40B4-BE49-F238E27FC236}">
                <a16:creationId xmlns:a16="http://schemas.microsoft.com/office/drawing/2014/main" id="{4B7C0800-ADA7-25A3-2B3A-9ADB74106440}"/>
              </a:ext>
            </a:extLst>
          </p:cNvPr>
          <p:cNvSpPr/>
          <p:nvPr/>
        </p:nvSpPr>
        <p:spPr>
          <a:xfrm>
            <a:off x="8220116" y="2013001"/>
            <a:ext cx="3407752" cy="1126830"/>
          </a:xfrm>
          <a:prstGeom prst="rect">
            <a:avLst/>
          </a:prstGeom>
          <a:solidFill>
            <a:schemeClr val="bg1"/>
          </a:soli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ctr"/>
            <a:endParaRPr lang="ko-KR" altLang="en-US" sz="2701" dirty="0">
              <a:solidFill>
                <a:schemeClr val="tx1"/>
              </a:solidFill>
            </a:endParaRPr>
          </a:p>
        </p:txBody>
      </p:sp>
      <p:sp>
        <p:nvSpPr>
          <p:cNvPr id="50" name="Rounded Rectangle 23">
            <a:extLst>
              <a:ext uri="{FF2B5EF4-FFF2-40B4-BE49-F238E27FC236}">
                <a16:creationId xmlns:a16="http://schemas.microsoft.com/office/drawing/2014/main" id="{D68FB670-CD9A-6562-6F18-F9D2840C7B95}"/>
              </a:ext>
            </a:extLst>
          </p:cNvPr>
          <p:cNvSpPr/>
          <p:nvPr/>
        </p:nvSpPr>
        <p:spPr>
          <a:xfrm rot="18900000" flipH="1">
            <a:off x="7348085" y="3510517"/>
            <a:ext cx="955838" cy="955842"/>
          </a:xfrm>
          <a:prstGeom prst="roundRect">
            <a:avLst>
              <a:gd name="adj" fmla="val 900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ed Rectangle 24">
            <a:extLst>
              <a:ext uri="{FF2B5EF4-FFF2-40B4-BE49-F238E27FC236}">
                <a16:creationId xmlns:a16="http://schemas.microsoft.com/office/drawing/2014/main" id="{006F962C-D79F-0962-4E59-3DFBC8EFE376}"/>
              </a:ext>
            </a:extLst>
          </p:cNvPr>
          <p:cNvSpPr/>
          <p:nvPr/>
        </p:nvSpPr>
        <p:spPr>
          <a:xfrm rot="18900000" flipH="1">
            <a:off x="7617949" y="3510528"/>
            <a:ext cx="955838" cy="955841"/>
          </a:xfrm>
          <a:prstGeom prst="roundRect">
            <a:avLst>
              <a:gd name="adj" fmla="val 9009"/>
            </a:avLst>
          </a:prstGeom>
          <a:solidFill>
            <a:schemeClr val="bg1"/>
          </a:solidFill>
          <a:ln w="63500">
            <a:solidFill>
              <a:schemeClr val="accent1"/>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52" name="Rounded Rectangle 26">
            <a:extLst>
              <a:ext uri="{FF2B5EF4-FFF2-40B4-BE49-F238E27FC236}">
                <a16:creationId xmlns:a16="http://schemas.microsoft.com/office/drawing/2014/main" id="{DFC67A15-C05E-8840-A89B-C957038983CA}"/>
              </a:ext>
            </a:extLst>
          </p:cNvPr>
          <p:cNvSpPr/>
          <p:nvPr/>
        </p:nvSpPr>
        <p:spPr>
          <a:xfrm rot="18900000" flipH="1">
            <a:off x="7348085" y="2082689"/>
            <a:ext cx="955838" cy="955842"/>
          </a:xfrm>
          <a:prstGeom prst="roundRect">
            <a:avLst>
              <a:gd name="adj" fmla="val 90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3" name="Rounded Rectangle 27">
            <a:extLst>
              <a:ext uri="{FF2B5EF4-FFF2-40B4-BE49-F238E27FC236}">
                <a16:creationId xmlns:a16="http://schemas.microsoft.com/office/drawing/2014/main" id="{C77A0A70-FEE2-8D80-C479-0E77F2FB8DF8}"/>
              </a:ext>
            </a:extLst>
          </p:cNvPr>
          <p:cNvSpPr/>
          <p:nvPr/>
        </p:nvSpPr>
        <p:spPr>
          <a:xfrm rot="18900000" flipH="1">
            <a:off x="7617949" y="2082701"/>
            <a:ext cx="955838" cy="955841"/>
          </a:xfrm>
          <a:prstGeom prst="roundRect">
            <a:avLst>
              <a:gd name="adj" fmla="val 9009"/>
            </a:avLst>
          </a:prstGeom>
          <a:solidFill>
            <a:schemeClr val="bg1"/>
          </a:solidFill>
          <a:ln w="63500">
            <a:solidFill>
              <a:schemeClr val="accent3"/>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a:solidFill>
                <a:schemeClr val="tx1"/>
              </a:solidFill>
            </a:endParaRPr>
          </a:p>
        </p:txBody>
      </p:sp>
      <p:sp>
        <p:nvSpPr>
          <p:cNvPr id="54" name="Rounded Rectangle 29">
            <a:extLst>
              <a:ext uri="{FF2B5EF4-FFF2-40B4-BE49-F238E27FC236}">
                <a16:creationId xmlns:a16="http://schemas.microsoft.com/office/drawing/2014/main" id="{4C85FD9C-B7AD-05D1-A9A0-FA9A7B5F2125}"/>
              </a:ext>
            </a:extLst>
          </p:cNvPr>
          <p:cNvSpPr/>
          <p:nvPr/>
        </p:nvSpPr>
        <p:spPr>
          <a:xfrm rot="18900000" flipH="1">
            <a:off x="7348085" y="4946251"/>
            <a:ext cx="955838" cy="955842"/>
          </a:xfrm>
          <a:prstGeom prst="roundRect">
            <a:avLst>
              <a:gd name="adj" fmla="val 900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5" name="Rounded Rectangle 30">
            <a:extLst>
              <a:ext uri="{FF2B5EF4-FFF2-40B4-BE49-F238E27FC236}">
                <a16:creationId xmlns:a16="http://schemas.microsoft.com/office/drawing/2014/main" id="{82EEE009-ADA6-22F6-8B3D-1A34F4ADE2B1}"/>
              </a:ext>
            </a:extLst>
          </p:cNvPr>
          <p:cNvSpPr/>
          <p:nvPr/>
        </p:nvSpPr>
        <p:spPr>
          <a:xfrm rot="18900000" flipH="1">
            <a:off x="7617949" y="4946262"/>
            <a:ext cx="955838" cy="955841"/>
          </a:xfrm>
          <a:prstGeom prst="roundRect">
            <a:avLst>
              <a:gd name="adj" fmla="val 9009"/>
            </a:avLst>
          </a:prstGeom>
          <a:solidFill>
            <a:schemeClr val="bg1"/>
          </a:solidFill>
          <a:ln w="63500">
            <a:solidFill>
              <a:schemeClr val="accent5"/>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sz="2701" dirty="0">
              <a:solidFill>
                <a:schemeClr val="tx1"/>
              </a:solidFill>
            </a:endParaRPr>
          </a:p>
        </p:txBody>
      </p:sp>
      <p:grpSp>
        <p:nvGrpSpPr>
          <p:cNvPr id="56" name="Group 55">
            <a:extLst>
              <a:ext uri="{FF2B5EF4-FFF2-40B4-BE49-F238E27FC236}">
                <a16:creationId xmlns:a16="http://schemas.microsoft.com/office/drawing/2014/main" id="{9CCDF85C-A34C-2546-C207-A59422494D51}"/>
              </a:ext>
            </a:extLst>
          </p:cNvPr>
          <p:cNvGrpSpPr/>
          <p:nvPr/>
        </p:nvGrpSpPr>
        <p:grpSpPr>
          <a:xfrm>
            <a:off x="6475837" y="2021527"/>
            <a:ext cx="68958" cy="3877695"/>
            <a:chOff x="4304926" y="2101029"/>
            <a:chExt cx="68958" cy="3877695"/>
          </a:xfrm>
        </p:grpSpPr>
        <p:sp>
          <p:nvSpPr>
            <p:cNvPr id="57" name="Rectangle 56">
              <a:extLst>
                <a:ext uri="{FF2B5EF4-FFF2-40B4-BE49-F238E27FC236}">
                  <a16:creationId xmlns:a16="http://schemas.microsoft.com/office/drawing/2014/main" id="{E54C1DEB-A765-4A24-E843-2F2DB21FA966}"/>
                </a:ext>
              </a:extLst>
            </p:cNvPr>
            <p:cNvSpPr/>
            <p:nvPr/>
          </p:nvSpPr>
          <p:spPr>
            <a:xfrm>
              <a:off x="4304926" y="2101029"/>
              <a:ext cx="68958"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8" name="Rectangle 57">
              <a:extLst>
                <a:ext uri="{FF2B5EF4-FFF2-40B4-BE49-F238E27FC236}">
                  <a16:creationId xmlns:a16="http://schemas.microsoft.com/office/drawing/2014/main" id="{FEC76B4F-6A55-1C79-BBD5-637EE7CC72B6}"/>
                </a:ext>
              </a:extLst>
            </p:cNvPr>
            <p:cNvSpPr/>
            <p:nvPr/>
          </p:nvSpPr>
          <p:spPr>
            <a:xfrm>
              <a:off x="4304926" y="4034580"/>
              <a:ext cx="68958"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9" name="Rectangle 58">
              <a:extLst>
                <a:ext uri="{FF2B5EF4-FFF2-40B4-BE49-F238E27FC236}">
                  <a16:creationId xmlns:a16="http://schemas.microsoft.com/office/drawing/2014/main" id="{A8A9B835-E08B-647F-B920-F65556A92273}"/>
                </a:ext>
              </a:extLst>
            </p:cNvPr>
            <p:cNvSpPr/>
            <p:nvPr/>
          </p:nvSpPr>
          <p:spPr>
            <a:xfrm>
              <a:off x="4304926" y="3387333"/>
              <a:ext cx="68958" cy="6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0" name="Rectangle 59">
              <a:extLst>
                <a:ext uri="{FF2B5EF4-FFF2-40B4-BE49-F238E27FC236}">
                  <a16:creationId xmlns:a16="http://schemas.microsoft.com/office/drawing/2014/main" id="{8F94CA78-9A82-A009-6F1C-9B2C63D11515}"/>
                </a:ext>
              </a:extLst>
            </p:cNvPr>
            <p:cNvSpPr/>
            <p:nvPr/>
          </p:nvSpPr>
          <p:spPr>
            <a:xfrm>
              <a:off x="4304926" y="2737102"/>
              <a:ext cx="68958" cy="64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1" name="Rectangle 60">
              <a:extLst>
                <a:ext uri="{FF2B5EF4-FFF2-40B4-BE49-F238E27FC236}">
                  <a16:creationId xmlns:a16="http://schemas.microsoft.com/office/drawing/2014/main" id="{6F2FB949-1FF5-EB0C-6FD0-F9FC02F79A82}"/>
                </a:ext>
              </a:extLst>
            </p:cNvPr>
            <p:cNvSpPr/>
            <p:nvPr/>
          </p:nvSpPr>
          <p:spPr>
            <a:xfrm>
              <a:off x="4304926" y="5330724"/>
              <a:ext cx="68958" cy="64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Rectangle 61">
              <a:extLst>
                <a:ext uri="{FF2B5EF4-FFF2-40B4-BE49-F238E27FC236}">
                  <a16:creationId xmlns:a16="http://schemas.microsoft.com/office/drawing/2014/main" id="{9F00C15B-6C04-ABE7-CB6F-67EE7B0E8C61}"/>
                </a:ext>
              </a:extLst>
            </p:cNvPr>
            <p:cNvSpPr/>
            <p:nvPr/>
          </p:nvSpPr>
          <p:spPr>
            <a:xfrm>
              <a:off x="4304926" y="4682652"/>
              <a:ext cx="68958" cy="64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cxnSp>
        <p:nvCxnSpPr>
          <p:cNvPr id="63" name="Straight Connector 62">
            <a:extLst>
              <a:ext uri="{FF2B5EF4-FFF2-40B4-BE49-F238E27FC236}">
                <a16:creationId xmlns:a16="http://schemas.microsoft.com/office/drawing/2014/main" id="{3B577A04-8158-350D-8F82-F6FD18E88555}"/>
              </a:ext>
            </a:extLst>
          </p:cNvPr>
          <p:cNvCxnSpPr/>
          <p:nvPr/>
        </p:nvCxnSpPr>
        <p:spPr>
          <a:xfrm>
            <a:off x="6730728" y="2576416"/>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5E415DB-5A4C-5848-71C8-B75F09FD1CE5}"/>
              </a:ext>
            </a:extLst>
          </p:cNvPr>
          <p:cNvCxnSpPr/>
          <p:nvPr/>
        </p:nvCxnSpPr>
        <p:spPr>
          <a:xfrm>
            <a:off x="6730728" y="3988438"/>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E77B2F-627D-3FF4-7DA9-239F0C0E4270}"/>
              </a:ext>
            </a:extLst>
          </p:cNvPr>
          <p:cNvCxnSpPr/>
          <p:nvPr/>
        </p:nvCxnSpPr>
        <p:spPr>
          <a:xfrm>
            <a:off x="6730728" y="5411312"/>
            <a:ext cx="360040" cy="0"/>
          </a:xfrm>
          <a:prstGeom prst="line">
            <a:avLst/>
          </a:prstGeom>
          <a:ln w="19050">
            <a:solidFill>
              <a:schemeClr val="bg1">
                <a:lumMod val="7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7BA1372C-E903-0778-2F12-5A082020E87C}"/>
              </a:ext>
            </a:extLst>
          </p:cNvPr>
          <p:cNvSpPr txBox="1"/>
          <p:nvPr/>
        </p:nvSpPr>
        <p:spPr>
          <a:xfrm>
            <a:off x="7826004" y="2305871"/>
            <a:ext cx="518008" cy="523220"/>
          </a:xfrm>
          <a:prstGeom prst="rect">
            <a:avLst/>
          </a:prstGeom>
          <a:noFill/>
        </p:spPr>
        <p:txBody>
          <a:bodyPr wrap="square" rtlCol="0">
            <a:spAutoFit/>
          </a:bodyPr>
          <a:lstStyle/>
          <a:p>
            <a:r>
              <a:rPr lang="en-GB" sz="2800" smtClean="0">
                <a:solidFill>
                  <a:schemeClr val="accent3">
                    <a:lumMod val="75000"/>
                  </a:schemeClr>
                </a:solidFill>
                <a:latin typeface="UTM Impact" panose="02040603050506020204" pitchFamily="18" charset="0"/>
              </a:rPr>
              <a:t>1</a:t>
            </a:r>
            <a:endParaRPr lang="en-GB" sz="2800" dirty="0">
              <a:solidFill>
                <a:schemeClr val="accent3">
                  <a:lumMod val="75000"/>
                </a:schemeClr>
              </a:solidFill>
              <a:latin typeface="UTM Impact" panose="02040603050506020204" pitchFamily="18" charset="0"/>
            </a:endParaRPr>
          </a:p>
        </p:txBody>
      </p:sp>
      <p:sp>
        <p:nvSpPr>
          <p:cNvPr id="96" name="TextBox 95">
            <a:extLst>
              <a:ext uri="{FF2B5EF4-FFF2-40B4-BE49-F238E27FC236}">
                <a16:creationId xmlns:a16="http://schemas.microsoft.com/office/drawing/2014/main" id="{72483BBB-3A7E-35CC-FFD2-C9E757C26427}"/>
              </a:ext>
            </a:extLst>
          </p:cNvPr>
          <p:cNvSpPr txBox="1"/>
          <p:nvPr/>
        </p:nvSpPr>
        <p:spPr>
          <a:xfrm>
            <a:off x="7826003" y="3801705"/>
            <a:ext cx="616963" cy="523220"/>
          </a:xfrm>
          <a:prstGeom prst="rect">
            <a:avLst/>
          </a:prstGeom>
          <a:noFill/>
        </p:spPr>
        <p:txBody>
          <a:bodyPr wrap="square" rtlCol="0">
            <a:spAutoFit/>
          </a:bodyPr>
          <a:lstStyle/>
          <a:p>
            <a:r>
              <a:rPr lang="en-GB" sz="2800" smtClean="0">
                <a:solidFill>
                  <a:srgbClr val="233E8B"/>
                </a:solidFill>
                <a:latin typeface="UTM Impact" panose="02040603050506020204" pitchFamily="18" charset="0"/>
              </a:rPr>
              <a:t>2</a:t>
            </a:r>
            <a:endParaRPr lang="en-GB" sz="2800" dirty="0">
              <a:solidFill>
                <a:srgbClr val="233E8B"/>
              </a:solidFill>
              <a:latin typeface="UTM Impact" panose="02040603050506020204" pitchFamily="18" charset="0"/>
            </a:endParaRPr>
          </a:p>
        </p:txBody>
      </p:sp>
      <p:sp>
        <p:nvSpPr>
          <p:cNvPr id="97" name="TextBox 96">
            <a:extLst>
              <a:ext uri="{FF2B5EF4-FFF2-40B4-BE49-F238E27FC236}">
                <a16:creationId xmlns:a16="http://schemas.microsoft.com/office/drawing/2014/main" id="{D24800F7-287E-9FA9-EBE9-42DDA2E2F572}"/>
              </a:ext>
            </a:extLst>
          </p:cNvPr>
          <p:cNvSpPr txBox="1"/>
          <p:nvPr/>
        </p:nvSpPr>
        <p:spPr>
          <a:xfrm>
            <a:off x="7776998" y="5199547"/>
            <a:ext cx="616962" cy="523220"/>
          </a:xfrm>
          <a:prstGeom prst="rect">
            <a:avLst/>
          </a:prstGeom>
          <a:noFill/>
        </p:spPr>
        <p:txBody>
          <a:bodyPr wrap="square" rtlCol="0">
            <a:spAutoFit/>
          </a:bodyPr>
          <a:lstStyle/>
          <a:p>
            <a:r>
              <a:rPr lang="en-GB" sz="2800" smtClean="0">
                <a:solidFill>
                  <a:schemeClr val="accent5">
                    <a:lumMod val="50000"/>
                  </a:schemeClr>
                </a:solidFill>
                <a:latin typeface="UTM Impact" panose="02040603050506020204" pitchFamily="18" charset="0"/>
              </a:rPr>
              <a:t>3</a:t>
            </a:r>
            <a:endParaRPr lang="en-GB" sz="2800" dirty="0">
              <a:solidFill>
                <a:schemeClr val="accent5">
                  <a:lumMod val="50000"/>
                </a:schemeClr>
              </a:solidFill>
              <a:latin typeface="UTM Impact" panose="02040603050506020204" pitchFamily="18" charset="0"/>
            </a:endParaRPr>
          </a:p>
        </p:txBody>
      </p:sp>
      <p:sp>
        <p:nvSpPr>
          <p:cNvPr id="101" name="TextBox 100">
            <a:extLst>
              <a:ext uri="{FF2B5EF4-FFF2-40B4-BE49-F238E27FC236}">
                <a16:creationId xmlns:a16="http://schemas.microsoft.com/office/drawing/2014/main" id="{604BC75C-219C-5771-DE69-4104D5A63A90}"/>
              </a:ext>
            </a:extLst>
          </p:cNvPr>
          <p:cNvSpPr txBox="1"/>
          <p:nvPr/>
        </p:nvSpPr>
        <p:spPr>
          <a:xfrm>
            <a:off x="8849873" y="2293910"/>
            <a:ext cx="3339421" cy="523220"/>
          </a:xfrm>
          <a:prstGeom prst="rect">
            <a:avLst/>
          </a:prstGeom>
          <a:noFill/>
        </p:spPr>
        <p:txBody>
          <a:bodyPr wrap="square" rtlCol="0">
            <a:spAutoFit/>
          </a:bodyPr>
          <a:lstStyle/>
          <a:p>
            <a:r>
              <a:rPr lang="en-GB" sz="2800" b="1" smtClean="0">
                <a:solidFill>
                  <a:srgbClr val="002060"/>
                </a:solidFill>
                <a:latin typeface="UTM Alter Gothic" panose="02040603050506020204" pitchFamily="18" charset="0"/>
              </a:rPr>
              <a:t>Mục lục điện tử</a:t>
            </a:r>
            <a:endParaRPr lang="en-GB" sz="2800" b="1" dirty="0">
              <a:solidFill>
                <a:srgbClr val="002060"/>
              </a:solidFill>
              <a:latin typeface="UTM Alter Gothic" panose="02040603050506020204" pitchFamily="18" charset="0"/>
            </a:endParaRPr>
          </a:p>
        </p:txBody>
      </p:sp>
      <p:sp>
        <p:nvSpPr>
          <p:cNvPr id="102" name="TextBox 101">
            <a:extLst>
              <a:ext uri="{FF2B5EF4-FFF2-40B4-BE49-F238E27FC236}">
                <a16:creationId xmlns:a16="http://schemas.microsoft.com/office/drawing/2014/main" id="{8F2D45E3-ADB8-C1A6-93A0-1648929C2F1E}"/>
              </a:ext>
            </a:extLst>
          </p:cNvPr>
          <p:cNvSpPr txBox="1"/>
          <p:nvPr/>
        </p:nvSpPr>
        <p:spPr>
          <a:xfrm>
            <a:off x="9041613" y="3638412"/>
            <a:ext cx="3339421" cy="523220"/>
          </a:xfrm>
          <a:prstGeom prst="rect">
            <a:avLst/>
          </a:prstGeom>
          <a:noFill/>
        </p:spPr>
        <p:txBody>
          <a:bodyPr wrap="square" rtlCol="0">
            <a:spAutoFit/>
          </a:bodyPr>
          <a:lstStyle/>
          <a:p>
            <a:r>
              <a:rPr lang="en-GB" sz="2800" b="1" smtClean="0">
                <a:solidFill>
                  <a:srgbClr val="002060"/>
                </a:solidFill>
                <a:latin typeface="UTM Alter Gothic" panose="02040603050506020204" pitchFamily="18" charset="0"/>
              </a:rPr>
              <a:t>Học liệu điện tử</a:t>
            </a:r>
            <a:endParaRPr lang="en-GB" sz="2800" b="1" dirty="0">
              <a:solidFill>
                <a:srgbClr val="002060"/>
              </a:solidFill>
              <a:latin typeface="UTM Alter Gothic" panose="02040603050506020204" pitchFamily="18" charset="0"/>
            </a:endParaRPr>
          </a:p>
        </p:txBody>
      </p:sp>
      <p:sp>
        <p:nvSpPr>
          <p:cNvPr id="103" name="TextBox 102">
            <a:extLst>
              <a:ext uri="{FF2B5EF4-FFF2-40B4-BE49-F238E27FC236}">
                <a16:creationId xmlns:a16="http://schemas.microsoft.com/office/drawing/2014/main" id="{52580459-076C-A99D-7D65-CEC37E582C1A}"/>
              </a:ext>
            </a:extLst>
          </p:cNvPr>
          <p:cNvSpPr txBox="1"/>
          <p:nvPr/>
        </p:nvSpPr>
        <p:spPr>
          <a:xfrm>
            <a:off x="9128760" y="5090541"/>
            <a:ext cx="3339421" cy="523220"/>
          </a:xfrm>
          <a:prstGeom prst="rect">
            <a:avLst/>
          </a:prstGeom>
          <a:noFill/>
        </p:spPr>
        <p:txBody>
          <a:bodyPr wrap="square" rtlCol="0">
            <a:spAutoFit/>
          </a:bodyPr>
          <a:lstStyle/>
          <a:p>
            <a:r>
              <a:rPr lang="en-GB" sz="2800" b="1" smtClean="0">
                <a:solidFill>
                  <a:srgbClr val="002060"/>
                </a:solidFill>
                <a:latin typeface="UTM Alter Gothic" panose="02040603050506020204" pitchFamily="18" charset="0"/>
              </a:rPr>
              <a:t>Thư viện số</a:t>
            </a:r>
            <a:endParaRPr lang="en-GB" sz="2800" b="1" dirty="0">
              <a:solidFill>
                <a:srgbClr val="002060"/>
              </a:solidFill>
              <a:latin typeface="UTM Alter Gothic" panose="02040603050506020204" pitchFamily="18" charset="0"/>
            </a:endParaRPr>
          </a:p>
        </p:txBody>
      </p:sp>
      <p:sp>
        <p:nvSpPr>
          <p:cNvPr id="72" name="圆角矩形 3"/>
          <p:cNvSpPr/>
          <p:nvPr/>
        </p:nvSpPr>
        <p:spPr>
          <a:xfrm>
            <a:off x="1691646" y="415657"/>
            <a:ext cx="9106824" cy="975413"/>
          </a:xfrm>
          <a:prstGeom prst="roundRect">
            <a:avLst>
              <a:gd name="adj" fmla="val 42270"/>
            </a:avLst>
          </a:prstGeom>
          <a:solidFill>
            <a:schemeClr val="accent3">
              <a:lumMod val="20000"/>
              <a:lumOff val="8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smtClean="0">
              <a:solidFill>
                <a:srgbClr val="F45159"/>
              </a:solidFill>
              <a:latin typeface="Times New Roman" panose="02020603050405020304" pitchFamily="18" charset="0"/>
              <a:cs typeface="Times New Roman" panose="02020603050405020304" pitchFamily="18" charset="0"/>
              <a:sym typeface="+mn-lt"/>
            </a:endParaRPr>
          </a:p>
          <a:p>
            <a:pPr algn="ctr"/>
            <a:r>
              <a:rPr lang="en-US" altLang="zh-CN" sz="3600" b="1" smtClean="0">
                <a:solidFill>
                  <a:srgbClr val="F45159"/>
                </a:solidFill>
                <a:latin typeface="Times New Roman" panose="02020603050405020304" pitchFamily="18" charset="0"/>
                <a:cs typeface="Times New Roman" panose="02020603050405020304" pitchFamily="18" charset="0"/>
                <a:sym typeface="+mn-lt"/>
              </a:rPr>
              <a:t>Phần mềm VietBiblio có 3 phân hệ chính</a:t>
            </a:r>
            <a:endParaRPr lang="en-US" altLang="ko-KR" sz="3600" b="1">
              <a:solidFill>
                <a:srgbClr val="FF0000"/>
              </a:solidFill>
              <a:latin typeface="Times New Roman" panose="02020603050405020304" pitchFamily="18" charset="0"/>
              <a:cs typeface="Times New Roman" panose="02020603050405020304" pitchFamily="18" charset="0"/>
            </a:endParaRPr>
          </a:p>
          <a:p>
            <a:pPr algn="ctr"/>
            <a:endParaRPr lang="zh-CN" altLang="en-US" sz="3600" b="1" dirty="0">
              <a:solidFill>
                <a:srgbClr val="F45159"/>
              </a:solidFill>
              <a:latin typeface="Times New Roman" panose="02020603050405020304" pitchFamily="18" charset="0"/>
              <a:cs typeface="Times New Roman" panose="02020603050405020304" pitchFamily="18" charset="0"/>
              <a:sym typeface="+mn-lt"/>
            </a:endParaRPr>
          </a:p>
        </p:txBody>
      </p:sp>
      <p:pic>
        <p:nvPicPr>
          <p:cNvPr id="1026" name="Picture 1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935" y="1886335"/>
            <a:ext cx="5803849" cy="4178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91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linds(horizontal)">
                                      <p:cBhvr>
                                        <p:cTn id="7" dur="500"/>
                                        <p:tgtEl>
                                          <p:spTgt spid="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linds(horizontal)">
                                      <p:cBhvr>
                                        <p:cTn id="13" dur="500"/>
                                        <p:tgtEl>
                                          <p:spTgt spid="4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blinds(horizontal)">
                                      <p:cBhvr>
                                        <p:cTn id="16" dur="500"/>
                                        <p:tgtEl>
                                          <p:spTgt spid="10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blinds(horizontal)">
                                      <p:cBhvr>
                                        <p:cTn id="19" dur="500"/>
                                        <p:tgtEl>
                                          <p:spTgt spid="9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par>
                                <p:cTn id="23" presetID="3" presetClass="entr" presetSubtype="1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linds(horizontal)">
                                      <p:cBhvr>
                                        <p:cTn id="25" dur="500"/>
                                        <p:tgtEl>
                                          <p:spTgt spid="56"/>
                                        </p:tgtEl>
                                      </p:cBhvr>
                                    </p:animEffect>
                                  </p:childTnLst>
                                </p:cTn>
                              </p:par>
                              <p:par>
                                <p:cTn id="26" presetID="3" presetClass="entr" presetSubtype="1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blinds(horizontal)">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linds(horizontal)">
                                      <p:cBhvr>
                                        <p:cTn id="33" dur="500"/>
                                        <p:tgtEl>
                                          <p:spTgt spid="6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linds(horizontal)">
                                      <p:cBhvr>
                                        <p:cTn id="36" dur="500"/>
                                        <p:tgtEl>
                                          <p:spTgt spid="5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blinds(horizontal)">
                                      <p:cBhvr>
                                        <p:cTn id="42" dur="500"/>
                                        <p:tgtEl>
                                          <p:spTgt spid="9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blinds(horizontal)">
                                      <p:cBhvr>
                                        <p:cTn id="45" dur="500"/>
                                        <p:tgtEl>
                                          <p:spTgt spid="4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linds(horizontal)">
                                      <p:cBhvr>
                                        <p:cTn id="48" dur="500"/>
                                        <p:tgtEl>
                                          <p:spTgt spid="4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blinds(horizontal)">
                                      <p:cBhvr>
                                        <p:cTn id="51" dur="500"/>
                                        <p:tgtEl>
                                          <p:spTgt spid="10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blinds(horizontal)">
                                      <p:cBhvr>
                                        <p:cTn id="56" dur="500"/>
                                        <p:tgtEl>
                                          <p:spTgt spid="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blinds(horizontal)">
                                      <p:cBhvr>
                                        <p:cTn id="59" dur="500"/>
                                        <p:tgtEl>
                                          <p:spTgt spid="54"/>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blinds(horizontal)">
                                      <p:cBhvr>
                                        <p:cTn id="62" dur="500"/>
                                        <p:tgtEl>
                                          <p:spTgt spid="55"/>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blinds(horizontal)">
                                      <p:cBhvr>
                                        <p:cTn id="65" dur="500"/>
                                        <p:tgtEl>
                                          <p:spTgt spid="97"/>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linds(horizontal)">
                                      <p:cBhvr>
                                        <p:cTn id="68" dur="500"/>
                                        <p:tgtEl>
                                          <p:spTgt spid="38"/>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blinds(horizontal)">
                                      <p:cBhvr>
                                        <p:cTn id="71" dur="500"/>
                                        <p:tgtEl>
                                          <p:spTgt spid="39"/>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103"/>
                                        </p:tgtEl>
                                        <p:attrNameLst>
                                          <p:attrName>style.visibility</p:attrName>
                                        </p:attrNameLst>
                                      </p:cBhvr>
                                      <p:to>
                                        <p:strVal val="visible"/>
                                      </p:to>
                                    </p:set>
                                    <p:animEffect transition="in" filter="blinds(horizontal)">
                                      <p:cBhvr>
                                        <p:cTn id="7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50" grpId="0" animBg="1"/>
      <p:bldP spid="51" grpId="0" animBg="1"/>
      <p:bldP spid="52" grpId="0" animBg="1"/>
      <p:bldP spid="53" grpId="0" animBg="1"/>
      <p:bldP spid="54" grpId="0" animBg="1"/>
      <p:bldP spid="55" grpId="0" animBg="1"/>
      <p:bldP spid="95" grpId="0"/>
      <p:bldP spid="96" grpId="0"/>
      <p:bldP spid="97" grpId="0"/>
      <p:bldP spid="101" grpId="0"/>
      <p:bldP spid="102" grpId="0"/>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0829" y="155988"/>
            <a:ext cx="11547835" cy="1036870"/>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smtClean="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2800" b="1" smtClean="0">
                <a:solidFill>
                  <a:schemeClr val="accent5">
                    <a:lumMod val="75000"/>
                  </a:schemeClr>
                </a:solidFill>
                <a:latin typeface="Times New Roman" panose="02020603050405020304" pitchFamily="18" charset="0"/>
                <a:cs typeface="Times New Roman" panose="02020603050405020304" pitchFamily="18" charset="0"/>
              </a:rPr>
              <a:t>Giải pháp 3: </a:t>
            </a:r>
            <a:r>
              <a:rPr lang="en-US" sz="2800" b="1">
                <a:solidFill>
                  <a:schemeClr val="accent5">
                    <a:lumMod val="75000"/>
                  </a:schemeClr>
                </a:solidFill>
                <a:latin typeface="Times New Roman" panose="02020603050405020304" pitchFamily="18" charset="0"/>
                <a:cs typeface="Times New Roman" panose="02020603050405020304" pitchFamily="18" charset="0"/>
              </a:rPr>
              <a:t>Nâng cao kĩ năng</a:t>
            </a:r>
            <a:r>
              <a:rPr lang="vi-VN" sz="2800" b="1">
                <a:solidFill>
                  <a:schemeClr val="accent5">
                    <a:lumMod val="75000"/>
                  </a:schemeClr>
                </a:solidFill>
                <a:latin typeface="Times New Roman" panose="02020603050405020304" pitchFamily="18" charset="0"/>
                <a:cs typeface="Times New Roman" panose="02020603050405020304" pitchFamily="18" charset="0"/>
              </a:rPr>
              <a:t> </a:t>
            </a:r>
            <a:r>
              <a:rPr lang="en-US" sz="2800" b="1">
                <a:solidFill>
                  <a:schemeClr val="accent5">
                    <a:lumMod val="75000"/>
                  </a:schemeClr>
                </a:solidFill>
                <a:latin typeface="Times New Roman" panose="02020603050405020304" pitchFamily="18" charset="0"/>
                <a:cs typeface="Times New Roman" panose="02020603050405020304" pitchFamily="18" charset="0"/>
              </a:rPr>
              <a:t>thực hiện xác định mã sách, in và dán </a:t>
            </a:r>
            <a:endParaRPr lang="en-US" sz="2800" b="1" smtClean="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2800" b="1" smtClean="0">
                <a:solidFill>
                  <a:schemeClr val="accent5">
                    <a:lumMod val="75000"/>
                  </a:schemeClr>
                </a:solidFill>
                <a:latin typeface="Times New Roman" panose="02020603050405020304" pitchFamily="18" charset="0"/>
                <a:cs typeface="Times New Roman" panose="02020603050405020304" pitchFamily="18" charset="0"/>
              </a:rPr>
              <a:t>mã </a:t>
            </a:r>
            <a:r>
              <a:rPr lang="en-US" sz="2800" b="1">
                <a:solidFill>
                  <a:schemeClr val="accent5">
                    <a:lumMod val="75000"/>
                  </a:schemeClr>
                </a:solidFill>
                <a:latin typeface="Times New Roman" panose="02020603050405020304" pitchFamily="18" charset="0"/>
                <a:cs typeface="Times New Roman" panose="02020603050405020304" pitchFamily="18" charset="0"/>
              </a:rPr>
              <a:t>vạch cho sách trong ứng dụng </a:t>
            </a:r>
            <a:r>
              <a:rPr lang="en-US" sz="2800" b="1" smtClean="0">
                <a:solidFill>
                  <a:schemeClr val="accent5">
                    <a:lumMod val="75000"/>
                  </a:schemeClr>
                </a:solidFill>
                <a:latin typeface="Times New Roman" panose="02020603050405020304" pitchFamily="18" charset="0"/>
                <a:cs typeface="Times New Roman" panose="02020603050405020304" pitchFamily="18" charset="0"/>
              </a:rPr>
              <a:t>phần mềm Vietbiblio</a:t>
            </a:r>
            <a:r>
              <a:rPr lang="en-US" sz="2800" b="1">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2800">
              <a:solidFill>
                <a:schemeClr val="accent5">
                  <a:lumMod val="75000"/>
                </a:schemeClr>
              </a:solidFill>
              <a:latin typeface="Times New Roman" panose="02020603050405020304" pitchFamily="18" charset="0"/>
              <a:cs typeface="Times New Roman" panose="02020603050405020304" pitchFamily="18" charset="0"/>
            </a:endParaRPr>
          </a:p>
          <a:p>
            <a:pPr algn="ctr"/>
            <a:r>
              <a:rPr lang="en-US" sz="2800" smtClean="0">
                <a:solidFill>
                  <a:schemeClr val="accent5">
                    <a:lumMod val="75000"/>
                  </a:schemeClr>
                </a:solidFill>
                <a:latin typeface="Times New Roman" panose="02020603050405020304" pitchFamily="18" charset="0"/>
                <a:cs typeface="Times New Roman" panose="02020603050405020304" pitchFamily="18" charset="0"/>
              </a:rPr>
              <a:t> </a:t>
            </a:r>
            <a:endParaRPr lang="en-US" sz="280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5" name="Text Placeholder 1"/>
          <p:cNvSpPr txBox="1">
            <a:spLocks/>
          </p:cNvSpPr>
          <p:nvPr/>
        </p:nvSpPr>
        <p:spPr>
          <a:xfrm>
            <a:off x="-16235" y="1417638"/>
            <a:ext cx="11573197" cy="724247"/>
          </a:xfrm>
          <a:prstGeom prst="rect">
            <a:avLst/>
          </a:prstGeom>
          <a:effectLst/>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C00000"/>
                </a:solidFill>
                <a:latin typeface="Times New Roman" panose="02020603050405020304" pitchFamily="18" charset="0"/>
                <a:cs typeface="Times New Roman" panose="02020603050405020304" pitchFamily="18" charset="0"/>
              </a:rPr>
              <a:t>C</a:t>
            </a:r>
            <a:r>
              <a:rPr lang="en-US" sz="3200" b="1" smtClean="0">
                <a:solidFill>
                  <a:srgbClr val="C00000"/>
                </a:solidFill>
                <a:latin typeface="Times New Roman" panose="02020603050405020304" pitchFamily="18" charset="0"/>
                <a:cs typeface="Times New Roman" panose="02020603050405020304" pitchFamily="18" charset="0"/>
              </a:rPr>
              <a:t>ác bước thực hiện</a:t>
            </a:r>
            <a:endParaRPr lang="en-US" sz="3200" b="1" dirty="0">
              <a:solidFill>
                <a:srgbClr val="C00000"/>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564103" y="1693120"/>
            <a:ext cx="11509835" cy="4510221"/>
            <a:chOff x="564103" y="1693120"/>
            <a:chExt cx="11509835" cy="4510221"/>
          </a:xfrm>
        </p:grpSpPr>
        <p:sp>
          <p:nvSpPr>
            <p:cNvPr id="38" name="AutoShape 3"/>
            <p:cNvSpPr/>
            <p:nvPr/>
          </p:nvSpPr>
          <p:spPr>
            <a:xfrm>
              <a:off x="2882203" y="5221514"/>
              <a:ext cx="1828800" cy="508000"/>
            </a:xfrm>
            <a:prstGeom prst="rect">
              <a:avLst/>
            </a:prstGeom>
            <a:solidFill>
              <a:schemeClr val="accent1">
                <a:lumMod val="75000"/>
              </a:schemeClr>
            </a:solidFill>
          </p:spPr>
        </p:sp>
        <p:pic>
          <p:nvPicPr>
            <p:cNvPr id="45" name="Picture 44"/>
            <p:cNvPicPr>
              <a:picLocks noChangeAspect="1"/>
            </p:cNvPicPr>
            <p:nvPr/>
          </p:nvPicPr>
          <p:blipFill rotWithShape="1">
            <a:blip r:embed="rId2"/>
            <a:srcRect t="4825" r="17347" b="12805"/>
            <a:stretch/>
          </p:blipFill>
          <p:spPr>
            <a:xfrm>
              <a:off x="564103" y="4713514"/>
              <a:ext cx="2351314" cy="1334199"/>
            </a:xfrm>
            <a:prstGeom prst="rect">
              <a:avLst/>
            </a:prstGeom>
          </p:spPr>
        </p:pic>
        <p:grpSp>
          <p:nvGrpSpPr>
            <p:cNvPr id="5" name="Group 4"/>
            <p:cNvGrpSpPr/>
            <p:nvPr/>
          </p:nvGrpSpPr>
          <p:grpSpPr>
            <a:xfrm>
              <a:off x="3012454" y="4521366"/>
              <a:ext cx="1688500" cy="1681975"/>
              <a:chOff x="3012454" y="4521366"/>
              <a:chExt cx="1688500" cy="1681975"/>
            </a:xfrm>
          </p:grpSpPr>
          <p:sp>
            <p:nvSpPr>
              <p:cNvPr id="46" name="TextBox 45"/>
              <p:cNvSpPr txBox="1"/>
              <p:nvPr/>
            </p:nvSpPr>
            <p:spPr>
              <a:xfrm>
                <a:off x="3327589" y="5741676"/>
                <a:ext cx="137336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Bước 1</a:t>
                </a:r>
              </a:p>
            </p:txBody>
          </p:sp>
          <p:sp>
            <p:nvSpPr>
              <p:cNvPr id="16" name="TextBox 15"/>
              <p:cNvSpPr txBox="1"/>
              <p:nvPr/>
            </p:nvSpPr>
            <p:spPr>
              <a:xfrm>
                <a:off x="3012454" y="4521366"/>
                <a:ext cx="1557404"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Xác định các mã sách</a:t>
                </a:r>
                <a:endParaRPr lang="en-US" sz="2000" b="1">
                  <a:latin typeface="Times New Roman" panose="02020603050405020304" pitchFamily="18" charset="0"/>
                  <a:cs typeface="Times New Roman" panose="02020603050405020304" pitchFamily="18" charset="0"/>
                </a:endParaRPr>
              </a:p>
            </p:txBody>
          </p:sp>
        </p:grpSp>
        <p:grpSp>
          <p:nvGrpSpPr>
            <p:cNvPr id="6" name="Group 5"/>
            <p:cNvGrpSpPr/>
            <p:nvPr/>
          </p:nvGrpSpPr>
          <p:grpSpPr>
            <a:xfrm>
              <a:off x="4470400" y="4044881"/>
              <a:ext cx="1828800" cy="1727573"/>
              <a:chOff x="4470400" y="4044881"/>
              <a:chExt cx="1828800" cy="1727573"/>
            </a:xfrm>
          </p:grpSpPr>
          <p:sp>
            <p:nvSpPr>
              <p:cNvPr id="3" name="AutoShape 3"/>
              <p:cNvSpPr/>
              <p:nvPr/>
            </p:nvSpPr>
            <p:spPr>
              <a:xfrm>
                <a:off x="4470400" y="4713514"/>
                <a:ext cx="1828800" cy="508000"/>
              </a:xfrm>
              <a:prstGeom prst="rect">
                <a:avLst/>
              </a:prstGeom>
              <a:solidFill>
                <a:schemeClr val="accent1">
                  <a:lumMod val="75000"/>
                </a:schemeClr>
              </a:solidFill>
            </p:spPr>
          </p:sp>
          <p:sp>
            <p:nvSpPr>
              <p:cNvPr id="47" name="TextBox 46"/>
              <p:cNvSpPr txBox="1"/>
              <p:nvPr/>
            </p:nvSpPr>
            <p:spPr>
              <a:xfrm>
                <a:off x="4925835" y="5310789"/>
                <a:ext cx="137336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Bước 2</a:t>
                </a:r>
              </a:p>
            </p:txBody>
          </p:sp>
          <p:sp>
            <p:nvSpPr>
              <p:cNvPr id="17" name="TextBox 16"/>
              <p:cNvSpPr txBox="1"/>
              <p:nvPr/>
            </p:nvSpPr>
            <p:spPr>
              <a:xfrm>
                <a:off x="4721005" y="4044881"/>
                <a:ext cx="1557404"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In và dán mã vạch</a:t>
                </a:r>
                <a:endParaRPr lang="en-US" sz="2000" b="1">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045200" y="3227030"/>
              <a:ext cx="1883508" cy="1986705"/>
              <a:chOff x="6045200" y="3227030"/>
              <a:chExt cx="1883508" cy="1986705"/>
            </a:xfrm>
          </p:grpSpPr>
          <p:sp>
            <p:nvSpPr>
              <p:cNvPr id="41" name="AutoShape 3"/>
              <p:cNvSpPr/>
              <p:nvPr/>
            </p:nvSpPr>
            <p:spPr>
              <a:xfrm>
                <a:off x="6045200" y="4205514"/>
                <a:ext cx="1828800" cy="508000"/>
              </a:xfrm>
              <a:prstGeom prst="rect">
                <a:avLst/>
              </a:prstGeom>
              <a:solidFill>
                <a:schemeClr val="accent1">
                  <a:lumMod val="75000"/>
                </a:schemeClr>
              </a:solidFill>
            </p:spPr>
          </p:sp>
          <p:sp>
            <p:nvSpPr>
              <p:cNvPr id="48" name="TextBox 47"/>
              <p:cNvSpPr txBox="1"/>
              <p:nvPr/>
            </p:nvSpPr>
            <p:spPr>
              <a:xfrm>
                <a:off x="6555343" y="4752070"/>
                <a:ext cx="137336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Bước 3</a:t>
                </a:r>
              </a:p>
            </p:txBody>
          </p:sp>
          <p:sp>
            <p:nvSpPr>
              <p:cNvPr id="18" name="TextBox 17"/>
              <p:cNvSpPr txBox="1"/>
              <p:nvPr/>
            </p:nvSpPr>
            <p:spPr>
              <a:xfrm>
                <a:off x="6232392" y="3227030"/>
                <a:ext cx="1557404" cy="1015663"/>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Cấu hình, biên mục sao chép</a:t>
                </a:r>
                <a:endParaRPr lang="en-US" sz="2000" b="1">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605484" y="3023106"/>
              <a:ext cx="1843316" cy="1682629"/>
              <a:chOff x="7605484" y="3023106"/>
              <a:chExt cx="1843316" cy="1682629"/>
            </a:xfrm>
          </p:grpSpPr>
          <p:sp>
            <p:nvSpPr>
              <p:cNvPr id="43" name="AutoShape 3"/>
              <p:cNvSpPr/>
              <p:nvPr/>
            </p:nvSpPr>
            <p:spPr>
              <a:xfrm>
                <a:off x="7605484" y="3697514"/>
                <a:ext cx="1828800" cy="508000"/>
              </a:xfrm>
              <a:prstGeom prst="rect">
                <a:avLst/>
              </a:prstGeom>
              <a:solidFill>
                <a:schemeClr val="accent1">
                  <a:lumMod val="75000"/>
                </a:schemeClr>
              </a:solidFill>
            </p:spPr>
          </p:sp>
          <p:sp>
            <p:nvSpPr>
              <p:cNvPr id="49" name="TextBox 48"/>
              <p:cNvSpPr txBox="1"/>
              <p:nvPr/>
            </p:nvSpPr>
            <p:spPr>
              <a:xfrm>
                <a:off x="8075435" y="4244070"/>
                <a:ext cx="137336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Bước 4</a:t>
                </a:r>
              </a:p>
            </p:txBody>
          </p:sp>
          <p:sp>
            <p:nvSpPr>
              <p:cNvPr id="19" name="TextBox 18"/>
              <p:cNvSpPr txBox="1"/>
              <p:nvPr/>
            </p:nvSpPr>
            <p:spPr>
              <a:xfrm>
                <a:off x="7789796" y="3023106"/>
                <a:ext cx="1557404" cy="707886"/>
              </a:xfrm>
              <a:prstGeom prst="rect">
                <a:avLst/>
              </a:prstGeom>
              <a:noFill/>
            </p:spPr>
            <p:txBody>
              <a:bodyPr wrap="square" rtlCol="0">
                <a:spAutoFit/>
              </a:bodyPr>
              <a:lstStyle/>
              <a:p>
                <a:r>
                  <a:rPr lang="en-US" sz="2000" b="1" smtClean="0">
                    <a:latin typeface="Times New Roman" panose="02020603050405020304" pitchFamily="18" charset="0"/>
                    <a:cs typeface="Times New Roman" panose="02020603050405020304" pitchFamily="18" charset="0"/>
                  </a:rPr>
                  <a:t>Quản lý </a:t>
                </a:r>
              </a:p>
              <a:p>
                <a:r>
                  <a:rPr lang="en-US" sz="2000" b="1" smtClean="0">
                    <a:latin typeface="Times New Roman" panose="02020603050405020304" pitchFamily="18" charset="0"/>
                    <a:cs typeface="Times New Roman" panose="02020603050405020304" pitchFamily="18" charset="0"/>
                  </a:rPr>
                  <a:t>bạn đọc</a:t>
                </a:r>
                <a:endParaRPr lang="en-US" sz="2000" b="1">
                  <a:latin typeface="Times New Roman" panose="02020603050405020304" pitchFamily="18" charset="0"/>
                  <a:cs typeface="Times New Roman" panose="02020603050405020304" pitchFamily="18" charset="0"/>
                </a:endParaRPr>
              </a:p>
            </p:txBody>
          </p:sp>
        </p:grpSp>
        <p:sp>
          <p:nvSpPr>
            <p:cNvPr id="44" name="AutoShape 3"/>
            <p:cNvSpPr/>
            <p:nvPr/>
          </p:nvSpPr>
          <p:spPr>
            <a:xfrm>
              <a:off x="9165768" y="3189514"/>
              <a:ext cx="2706914" cy="508000"/>
            </a:xfrm>
            <a:prstGeom prst="rect">
              <a:avLst/>
            </a:prstGeom>
            <a:solidFill>
              <a:schemeClr val="accent1">
                <a:lumMod val="75000"/>
              </a:schemeClr>
            </a:solidFill>
          </p:spPr>
        </p:sp>
        <p:grpSp>
          <p:nvGrpSpPr>
            <p:cNvPr id="10" name="Group 9"/>
            <p:cNvGrpSpPr/>
            <p:nvPr/>
          </p:nvGrpSpPr>
          <p:grpSpPr>
            <a:xfrm>
              <a:off x="8980223" y="1693120"/>
              <a:ext cx="3093715" cy="2504615"/>
              <a:chOff x="8980223" y="1693120"/>
              <a:chExt cx="3093715" cy="2504615"/>
            </a:xfrm>
          </p:grpSpPr>
          <p:sp>
            <p:nvSpPr>
              <p:cNvPr id="50" name="TextBox 49"/>
              <p:cNvSpPr txBox="1"/>
              <p:nvPr/>
            </p:nvSpPr>
            <p:spPr>
              <a:xfrm>
                <a:off x="9601200" y="3736070"/>
                <a:ext cx="1373365"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Bước 5</a:t>
                </a:r>
              </a:p>
            </p:txBody>
          </p:sp>
          <p:sp>
            <p:nvSpPr>
              <p:cNvPr id="20" name="TextBox 19"/>
              <p:cNvSpPr txBox="1"/>
              <p:nvPr/>
            </p:nvSpPr>
            <p:spPr>
              <a:xfrm>
                <a:off x="8980223" y="2462350"/>
                <a:ext cx="2022842" cy="707886"/>
              </a:xfrm>
              <a:prstGeom prst="rect">
                <a:avLst/>
              </a:prstGeom>
              <a:noFill/>
            </p:spPr>
            <p:txBody>
              <a:bodyPr wrap="square" rtlCol="0">
                <a:spAutoFit/>
              </a:bodyPr>
              <a:lstStyle/>
              <a:p>
                <a:pPr algn="ctr"/>
                <a:r>
                  <a:rPr lang="en-US" sz="2000" b="1" smtClean="0">
                    <a:latin typeface="Times New Roman" panose="02020603050405020304" pitchFamily="18" charset="0"/>
                    <a:cs typeface="Times New Roman" panose="02020603050405020304" pitchFamily="18" charset="0"/>
                  </a:rPr>
                  <a:t>Lưu thông,   mượn trả tài liệu</a:t>
                </a:r>
                <a:endParaRPr lang="en-US" sz="20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5778" y1="4444" x2="5778" y2="4444"/>
                            <a14:backgroundMark x1="94667" y1="3111" x2="94667" y2="3111"/>
                            <a14:backgroundMark x1="97333" y1="94667" x2="97333" y2="94667"/>
                            <a14:backgroundMark x1="4444" y1="97778" x2="4444" y2="97778"/>
                            <a14:backgroundMark x1="41333" y1="57778" x2="41333" y2="57778"/>
                            <a14:backgroundMark x1="28889" y1="21333" x2="28889" y2="21333"/>
                            <a14:backgroundMark x1="73778" y1="20889" x2="73778" y2="20889"/>
                            <a14:backgroundMark x1="62222" y1="59111" x2="62222" y2="59111"/>
                          </a14:backgroundRemoval>
                        </a14:imgEffect>
                      </a14:imgLayer>
                    </a14:imgProps>
                  </a:ext>
                  <a:ext uri="{28A0092B-C50C-407E-A947-70E740481C1C}">
                    <a14:useLocalDpi xmlns:a14="http://schemas.microsoft.com/office/drawing/2010/main" val="0"/>
                  </a:ext>
                </a:extLst>
              </a:blip>
              <a:stretch>
                <a:fillRect/>
              </a:stretch>
            </p:blipFill>
            <p:spPr>
              <a:xfrm>
                <a:off x="10636088" y="1693120"/>
                <a:ext cx="1437850" cy="1683929"/>
              </a:xfrm>
              <a:prstGeom prst="rect">
                <a:avLst/>
              </a:prstGeom>
            </p:spPr>
          </p:pic>
        </p:grpSp>
      </p:grpSp>
    </p:spTree>
    <p:extLst>
      <p:ext uri="{BB962C8B-B14F-4D97-AF65-F5344CB8AC3E}">
        <p14:creationId xmlns:p14="http://schemas.microsoft.com/office/powerpoint/2010/main" val="4073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277667" y="2318517"/>
            <a:ext cx="3194064" cy="3110351"/>
            <a:chOff x="5820077" y="2154607"/>
            <a:chExt cx="2303707" cy="2303707"/>
          </a:xfrm>
        </p:grpSpPr>
        <p:grpSp>
          <p:nvGrpSpPr>
            <p:cNvPr id="72" name="组合 71"/>
            <p:cNvGrpSpPr/>
            <p:nvPr/>
          </p:nvGrpSpPr>
          <p:grpSpPr>
            <a:xfrm>
              <a:off x="5820077" y="2154607"/>
              <a:ext cx="2303707" cy="2303707"/>
              <a:chOff x="4926840" y="1732375"/>
              <a:chExt cx="1656097" cy="1656098"/>
            </a:xfrm>
          </p:grpSpPr>
          <p:sp>
            <p:nvSpPr>
              <p:cNvPr id="76" name="任意多边形 7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1">
                  <a:cs typeface="+mn-ea"/>
                  <a:sym typeface="+mn-lt"/>
                </a:endParaRPr>
              </a:p>
            </p:txBody>
          </p:sp>
          <p:sp>
            <p:nvSpPr>
              <p:cNvPr id="77" name="椭圆 76"/>
              <p:cNvSpPr/>
              <p:nvPr/>
            </p:nvSpPr>
            <p:spPr>
              <a:xfrm>
                <a:off x="5189938" y="1995474"/>
                <a:ext cx="1129900" cy="1129900"/>
              </a:xfrm>
              <a:prstGeom prst="ellipse">
                <a:avLst/>
              </a:prstGeom>
              <a:solidFill>
                <a:schemeClr val="accent5">
                  <a:lumMod val="75000"/>
                </a:schemeClr>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solidFill>
                    <a:schemeClr val="accent5">
                      <a:lumMod val="75000"/>
                    </a:schemeClr>
                  </a:solidFill>
                  <a:cs typeface="+mn-ea"/>
                  <a:sym typeface="+mn-lt"/>
                </a:endParaRPr>
              </a:p>
            </p:txBody>
          </p:sp>
          <p:sp>
            <p:nvSpPr>
              <p:cNvPr id="78" name="椭圆 77"/>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74" name="文本框 73"/>
            <p:cNvSpPr txBox="1"/>
            <p:nvPr/>
          </p:nvSpPr>
          <p:spPr>
            <a:xfrm>
              <a:off x="6471871" y="2930517"/>
              <a:ext cx="1000117" cy="797850"/>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3 hình thức </a:t>
              </a:r>
              <a:endParaRPr lang="zh-CN" altLang="en-US" sz="32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
        <p:nvSpPr>
          <p:cNvPr id="144" name="任意多边形 4"/>
          <p:cNvSpPr/>
          <p:nvPr/>
        </p:nvSpPr>
        <p:spPr>
          <a:xfrm flipH="1">
            <a:off x="2726863" y="2016713"/>
            <a:ext cx="2517192" cy="521204"/>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5" name="任意多边形 20"/>
          <p:cNvSpPr/>
          <p:nvPr/>
        </p:nvSpPr>
        <p:spPr>
          <a:xfrm flipH="1" flipV="1">
            <a:off x="2726864" y="5174079"/>
            <a:ext cx="2919296" cy="551546"/>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6" name="任意多边形 24"/>
          <p:cNvSpPr/>
          <p:nvPr/>
        </p:nvSpPr>
        <p:spPr>
          <a:xfrm flipH="1">
            <a:off x="3471728" y="3886715"/>
            <a:ext cx="2607201" cy="45719"/>
          </a:xfrm>
          <a:custGeom>
            <a:avLst/>
            <a:gdLst>
              <a:gd name="connsiteX0" fmla="*/ 1625600 w 1625600"/>
              <a:gd name="connsiteY0" fmla="*/ 0 h 0"/>
              <a:gd name="connsiteX1" fmla="*/ 0 w 1625600"/>
              <a:gd name="connsiteY1" fmla="*/ 0 h 0"/>
            </a:gdLst>
            <a:ahLst/>
            <a:cxnLst>
              <a:cxn ang="0">
                <a:pos x="connsiteX0" y="connsiteY0"/>
              </a:cxn>
              <a:cxn ang="0">
                <a:pos x="connsiteX1" y="connsiteY1"/>
              </a:cxn>
            </a:cxnLst>
            <a:rect l="l" t="t" r="r" b="b"/>
            <a:pathLst>
              <a:path w="1625600">
                <a:moveTo>
                  <a:pt x="1625600" y="0"/>
                </a:move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nvGrpSpPr>
          <p:cNvPr id="147" name="组合 84"/>
          <p:cNvGrpSpPr/>
          <p:nvPr/>
        </p:nvGrpSpPr>
        <p:grpSpPr>
          <a:xfrm>
            <a:off x="5127260" y="1387199"/>
            <a:ext cx="6252355" cy="1341337"/>
            <a:chOff x="8917326" y="1495182"/>
            <a:chExt cx="1968976" cy="1006290"/>
          </a:xfrm>
        </p:grpSpPr>
        <p:grpSp>
          <p:nvGrpSpPr>
            <p:cNvPr id="148" name="组合 85"/>
            <p:cNvGrpSpPr/>
            <p:nvPr/>
          </p:nvGrpSpPr>
          <p:grpSpPr>
            <a:xfrm>
              <a:off x="8917326" y="1495182"/>
              <a:ext cx="1964130" cy="1006290"/>
              <a:chOff x="1464128" y="1520824"/>
              <a:chExt cx="4005943" cy="1582058"/>
            </a:xfrm>
          </p:grpSpPr>
          <p:sp>
            <p:nvSpPr>
              <p:cNvPr id="152"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53"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outerShdw blurRad="50800" dist="38100" dir="5400000" algn="t"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50" name="文本框 87"/>
            <p:cNvSpPr txBox="1"/>
            <p:nvPr/>
          </p:nvSpPr>
          <p:spPr>
            <a:xfrm>
              <a:off x="8928540" y="1761270"/>
              <a:ext cx="1957762" cy="319026"/>
            </a:xfrm>
            <a:prstGeom prst="rect">
              <a:avLst/>
            </a:prstGeom>
            <a:noFill/>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Biên mục tại ngoại - Biên mục sao chép</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grpSp>
        <p:nvGrpSpPr>
          <p:cNvPr id="154" name="组合 98"/>
          <p:cNvGrpSpPr/>
          <p:nvPr/>
        </p:nvGrpSpPr>
        <p:grpSpPr>
          <a:xfrm>
            <a:off x="5177666" y="3357151"/>
            <a:ext cx="6075330" cy="1203898"/>
            <a:chOff x="8917326" y="3876878"/>
            <a:chExt cx="1964130" cy="1006290"/>
          </a:xfrm>
          <a:effectLst>
            <a:outerShdw blurRad="50800" dist="38100" dir="5400000" algn="t" rotWithShape="0">
              <a:prstClr val="black">
                <a:alpha val="40000"/>
              </a:prstClr>
            </a:outerShdw>
          </a:effectLst>
        </p:grpSpPr>
        <p:grpSp>
          <p:nvGrpSpPr>
            <p:cNvPr id="155" name="组合 99"/>
            <p:cNvGrpSpPr/>
            <p:nvPr/>
          </p:nvGrpSpPr>
          <p:grpSpPr>
            <a:xfrm>
              <a:off x="8917326" y="3876878"/>
              <a:ext cx="1964130" cy="1006290"/>
              <a:chOff x="1464128" y="1520824"/>
              <a:chExt cx="4005943" cy="1582058"/>
            </a:xfrm>
          </p:grpSpPr>
          <p:sp>
            <p:nvSpPr>
              <p:cNvPr id="159" name="圆角矩形 103"/>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60" name="圆角矩形 104"/>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57" name="文本框 101"/>
            <p:cNvSpPr txBox="1"/>
            <p:nvPr/>
          </p:nvSpPr>
          <p:spPr>
            <a:xfrm>
              <a:off x="8946373" y="4169990"/>
              <a:ext cx="1780467" cy="351106"/>
            </a:xfrm>
            <a:prstGeom prst="rect">
              <a:avLst/>
            </a:prstGeom>
            <a:noFill/>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Biên mục trực tiếp</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grpSp>
        <p:nvGrpSpPr>
          <p:cNvPr id="161" name="组合 105"/>
          <p:cNvGrpSpPr/>
          <p:nvPr/>
        </p:nvGrpSpPr>
        <p:grpSpPr>
          <a:xfrm>
            <a:off x="5127260" y="5174079"/>
            <a:ext cx="6102279" cy="1033846"/>
            <a:chOff x="8917326" y="5067728"/>
            <a:chExt cx="1964130" cy="1006290"/>
          </a:xfrm>
          <a:effectLst>
            <a:outerShdw blurRad="50800" dist="38100" dir="5400000" algn="t" rotWithShape="0">
              <a:prstClr val="black">
                <a:alpha val="40000"/>
              </a:prstClr>
            </a:outerShdw>
          </a:effectLst>
        </p:grpSpPr>
        <p:grpSp>
          <p:nvGrpSpPr>
            <p:cNvPr id="162" name="组合 106"/>
            <p:cNvGrpSpPr/>
            <p:nvPr/>
          </p:nvGrpSpPr>
          <p:grpSpPr>
            <a:xfrm>
              <a:off x="8917326" y="5067728"/>
              <a:ext cx="1964130" cy="1006290"/>
              <a:chOff x="1464128" y="1520824"/>
              <a:chExt cx="4005943" cy="1582058"/>
            </a:xfrm>
          </p:grpSpPr>
          <p:sp>
            <p:nvSpPr>
              <p:cNvPr id="166" name="圆角矩形 110"/>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67" name="圆角矩形 111"/>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64" name="文本框 108"/>
            <p:cNvSpPr txBox="1"/>
            <p:nvPr/>
          </p:nvSpPr>
          <p:spPr>
            <a:xfrm>
              <a:off x="8933550" y="5316635"/>
              <a:ext cx="1939231" cy="290148"/>
            </a:xfrm>
            <a:prstGeom prst="rect">
              <a:avLst/>
            </a:prstGeom>
            <a:noFill/>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Nhờ sự hỗ trợ của Zalo cộng đồng</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
        <p:nvSpPr>
          <p:cNvPr id="33" name="圆角矩形 3"/>
          <p:cNvSpPr/>
          <p:nvPr/>
        </p:nvSpPr>
        <p:spPr>
          <a:xfrm>
            <a:off x="88195" y="101312"/>
            <a:ext cx="11981467" cy="1096167"/>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4: </a:t>
            </a:r>
            <a:r>
              <a:rPr lang="vi-VN" sz="3200" b="1">
                <a:solidFill>
                  <a:schemeClr val="accent5">
                    <a:lumMod val="75000"/>
                  </a:schemeClr>
                </a:solidFill>
                <a:latin typeface="Times New Roman" panose="02020603050405020304" pitchFamily="18" charset="0"/>
                <a:cs typeface="Times New Roman" panose="02020603050405020304" pitchFamily="18" charset="0"/>
              </a:rPr>
              <a:t>Nâng cao kĩ năng </a:t>
            </a:r>
            <a:r>
              <a:rPr lang="en-US" sz="3200" b="1">
                <a:solidFill>
                  <a:schemeClr val="accent5">
                    <a:lumMod val="75000"/>
                  </a:schemeClr>
                </a:solidFill>
                <a:latin typeface="Times New Roman" panose="02020603050405020304" pitchFamily="18" charset="0"/>
                <a:cs typeface="Times New Roman" panose="02020603050405020304" pitchFamily="18" charset="0"/>
              </a:rPr>
              <a:t>xử lý biên mục và lưu thông tài liệu trong ứng dụng Vietbiblio</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320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970690"/>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42" presetClass="path" presetSubtype="0" fill="hold" nodeType="withEffect" p14:presetBounceEnd="50000">
                                      <p:stCondLst>
                                        <p:cond delay="0"/>
                                      </p:stCondLst>
                                      <p:childTnLst>
                                        <p:animMotion origin="layout" path="M 3.95833E-6 -4.81481E-6 L 0.38789 -0.00208 " pathEditMode="relative" rAng="0" ptsTypes="AA" p14:bounceEnd="50000">
                                          <p:cBhvr>
                                            <p:cTn id="12" dur="1000" spd="-100000" fill="hold"/>
                                            <p:tgtEl>
                                              <p:spTgt spid="71"/>
                                            </p:tgtEl>
                                            <p:attrNameLst>
                                              <p:attrName>ppt_x</p:attrName>
                                              <p:attrName>ppt_y</p:attrName>
                                            </p:attrNameLst>
                                          </p:cBhvr>
                                          <p:rCtr x="19388" y="-11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wipe(left)">
                                          <p:cBhvr>
                                            <p:cTn id="17" dur="500"/>
                                            <p:tgtEl>
                                              <p:spTgt spid="144"/>
                                            </p:tgtEl>
                                          </p:cBhvr>
                                        </p:animEffect>
                                      </p:childTnLst>
                                    </p:cTn>
                                  </p:par>
                                </p:childTnLst>
                              </p:cTn>
                            </p:par>
                            <p:par>
                              <p:cTn id="18" fill="hold">
                                <p:stCondLst>
                                  <p:cond delay="500"/>
                                </p:stCondLst>
                                <p:childTnLst>
                                  <p:par>
                                    <p:cTn id="19" presetID="2" presetClass="entr" presetSubtype="2" accel="40000" fill="hold" nodeType="afterEffect" p14:presetBounceEnd="40000">
                                      <p:stCondLst>
                                        <p:cond delay="0"/>
                                      </p:stCondLst>
                                      <p:childTnLst>
                                        <p:set>
                                          <p:cBhvr>
                                            <p:cTn id="20" dur="1" fill="hold">
                                              <p:stCondLst>
                                                <p:cond delay="0"/>
                                              </p:stCondLst>
                                            </p:cTn>
                                            <p:tgtEl>
                                              <p:spTgt spid="147"/>
                                            </p:tgtEl>
                                            <p:attrNameLst>
                                              <p:attrName>style.visibility</p:attrName>
                                            </p:attrNameLst>
                                          </p:cBhvr>
                                          <p:to>
                                            <p:strVal val="visible"/>
                                          </p:to>
                                        </p:set>
                                        <p:anim calcmode="lin" valueType="num" p14:bounceEnd="40000">
                                          <p:cBhvr additive="base">
                                            <p:cTn id="21" dur="1000" fill="hold"/>
                                            <p:tgtEl>
                                              <p:spTgt spid="147"/>
                                            </p:tgtEl>
                                            <p:attrNameLst>
                                              <p:attrName>ppt_x</p:attrName>
                                            </p:attrNameLst>
                                          </p:cBhvr>
                                          <p:tavLst>
                                            <p:tav tm="0">
                                              <p:val>
                                                <p:strVal val="1+#ppt_w/2"/>
                                              </p:val>
                                            </p:tav>
                                            <p:tav tm="100000">
                                              <p:val>
                                                <p:strVal val="#ppt_x"/>
                                              </p:val>
                                            </p:tav>
                                          </p:tavLst>
                                        </p:anim>
                                        <p:anim calcmode="lin" valueType="num" p14:bounceEnd="40000">
                                          <p:cBhvr additive="base">
                                            <p:cTn id="22" dur="10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wipe(left)">
                                          <p:cBhvr>
                                            <p:cTn id="27" dur="500"/>
                                            <p:tgtEl>
                                              <p:spTgt spid="146"/>
                                            </p:tgtEl>
                                          </p:cBhvr>
                                        </p:animEffect>
                                      </p:childTnLst>
                                    </p:cTn>
                                  </p:par>
                                  <p:par>
                                    <p:cTn id="28" presetID="2" presetClass="entr" presetSubtype="2" accel="40000" fill="hold" nodeType="withEffect" p14:presetBounceEnd="40000">
                                      <p:stCondLst>
                                        <p:cond delay="0"/>
                                      </p:stCondLst>
                                      <p:childTnLst>
                                        <p:set>
                                          <p:cBhvr>
                                            <p:cTn id="29" dur="1" fill="hold">
                                              <p:stCondLst>
                                                <p:cond delay="0"/>
                                              </p:stCondLst>
                                            </p:cTn>
                                            <p:tgtEl>
                                              <p:spTgt spid="154"/>
                                            </p:tgtEl>
                                            <p:attrNameLst>
                                              <p:attrName>style.visibility</p:attrName>
                                            </p:attrNameLst>
                                          </p:cBhvr>
                                          <p:to>
                                            <p:strVal val="visible"/>
                                          </p:to>
                                        </p:set>
                                        <p:anim calcmode="lin" valueType="num" p14:bounceEnd="40000">
                                          <p:cBhvr additive="base">
                                            <p:cTn id="30" dur="1250" fill="hold"/>
                                            <p:tgtEl>
                                              <p:spTgt spid="154"/>
                                            </p:tgtEl>
                                            <p:attrNameLst>
                                              <p:attrName>ppt_x</p:attrName>
                                            </p:attrNameLst>
                                          </p:cBhvr>
                                          <p:tavLst>
                                            <p:tav tm="0">
                                              <p:val>
                                                <p:strVal val="1+#ppt_w/2"/>
                                              </p:val>
                                            </p:tav>
                                            <p:tav tm="100000">
                                              <p:val>
                                                <p:strVal val="#ppt_x"/>
                                              </p:val>
                                            </p:tav>
                                          </p:tavLst>
                                        </p:anim>
                                        <p:anim calcmode="lin" valueType="num" p14:bounceEnd="40000">
                                          <p:cBhvr additive="base">
                                            <p:cTn id="31" dur="125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wipe(left)">
                                          <p:cBhvr>
                                            <p:cTn id="36" dur="500"/>
                                            <p:tgtEl>
                                              <p:spTgt spid="145"/>
                                            </p:tgtEl>
                                          </p:cBhvr>
                                        </p:animEffect>
                                      </p:childTnLst>
                                    </p:cTn>
                                  </p:par>
                                  <p:par>
                                    <p:cTn id="37" presetID="2" presetClass="entr" presetSubtype="2" accel="40000" fill="hold" nodeType="withEffect" p14:presetBounceEnd="40000">
                                      <p:stCondLst>
                                        <p:cond delay="0"/>
                                      </p:stCondLst>
                                      <p:childTnLst>
                                        <p:set>
                                          <p:cBhvr>
                                            <p:cTn id="38" dur="1" fill="hold">
                                              <p:stCondLst>
                                                <p:cond delay="0"/>
                                              </p:stCondLst>
                                            </p:cTn>
                                            <p:tgtEl>
                                              <p:spTgt spid="161"/>
                                            </p:tgtEl>
                                            <p:attrNameLst>
                                              <p:attrName>style.visibility</p:attrName>
                                            </p:attrNameLst>
                                          </p:cBhvr>
                                          <p:to>
                                            <p:strVal val="visible"/>
                                          </p:to>
                                        </p:set>
                                        <p:anim calcmode="lin" valueType="num" p14:bounceEnd="40000">
                                          <p:cBhvr additive="base">
                                            <p:cTn id="39" dur="125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40" dur="125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nimBg="1"/>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42" presetClass="path" presetSubtype="0" fill="hold" nodeType="withEffect">
                                      <p:stCondLst>
                                        <p:cond delay="0"/>
                                      </p:stCondLst>
                                      <p:childTnLst>
                                        <p:animMotion origin="layout" path="M 3.95833E-6 -4.81481E-6 L 0.38789 -0.00208 " pathEditMode="relative" rAng="0" ptsTypes="AA">
                                          <p:cBhvr>
                                            <p:cTn id="12" dur="1000" spd="-100000" fill="hold"/>
                                            <p:tgtEl>
                                              <p:spTgt spid="71"/>
                                            </p:tgtEl>
                                            <p:attrNameLst>
                                              <p:attrName>ppt_x</p:attrName>
                                              <p:attrName>ppt_y</p:attrName>
                                            </p:attrNameLst>
                                          </p:cBhvr>
                                          <p:rCtr x="19388" y="-11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wipe(left)">
                                          <p:cBhvr>
                                            <p:cTn id="17" dur="500"/>
                                            <p:tgtEl>
                                              <p:spTgt spid="144"/>
                                            </p:tgtEl>
                                          </p:cBhvr>
                                        </p:animEffect>
                                      </p:childTnLst>
                                    </p:cTn>
                                  </p:par>
                                </p:childTnLst>
                              </p:cTn>
                            </p:par>
                            <p:par>
                              <p:cTn id="18" fill="hold">
                                <p:stCondLst>
                                  <p:cond delay="500"/>
                                </p:stCondLst>
                                <p:childTnLst>
                                  <p:par>
                                    <p:cTn id="19" presetID="2" presetClass="entr" presetSubtype="2" accel="40000" fill="hold" nodeType="afterEffect">
                                      <p:stCondLst>
                                        <p:cond delay="0"/>
                                      </p:stCondLst>
                                      <p:childTnLst>
                                        <p:set>
                                          <p:cBhvr>
                                            <p:cTn id="20" dur="1" fill="hold">
                                              <p:stCondLst>
                                                <p:cond delay="0"/>
                                              </p:stCondLst>
                                            </p:cTn>
                                            <p:tgtEl>
                                              <p:spTgt spid="147"/>
                                            </p:tgtEl>
                                            <p:attrNameLst>
                                              <p:attrName>style.visibility</p:attrName>
                                            </p:attrNameLst>
                                          </p:cBhvr>
                                          <p:to>
                                            <p:strVal val="visible"/>
                                          </p:to>
                                        </p:set>
                                        <p:anim calcmode="lin" valueType="num">
                                          <p:cBhvr additive="base">
                                            <p:cTn id="21" dur="1000" fill="hold"/>
                                            <p:tgtEl>
                                              <p:spTgt spid="147"/>
                                            </p:tgtEl>
                                            <p:attrNameLst>
                                              <p:attrName>ppt_x</p:attrName>
                                            </p:attrNameLst>
                                          </p:cBhvr>
                                          <p:tavLst>
                                            <p:tav tm="0">
                                              <p:val>
                                                <p:strVal val="1+#ppt_w/2"/>
                                              </p:val>
                                            </p:tav>
                                            <p:tav tm="100000">
                                              <p:val>
                                                <p:strVal val="#ppt_x"/>
                                              </p:val>
                                            </p:tav>
                                          </p:tavLst>
                                        </p:anim>
                                        <p:anim calcmode="lin" valueType="num">
                                          <p:cBhvr additive="base">
                                            <p:cTn id="22" dur="10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6"/>
                                            </p:tgtEl>
                                            <p:attrNameLst>
                                              <p:attrName>style.visibility</p:attrName>
                                            </p:attrNameLst>
                                          </p:cBhvr>
                                          <p:to>
                                            <p:strVal val="visible"/>
                                          </p:to>
                                        </p:set>
                                        <p:animEffect transition="in" filter="wipe(left)">
                                          <p:cBhvr>
                                            <p:cTn id="27" dur="500"/>
                                            <p:tgtEl>
                                              <p:spTgt spid="146"/>
                                            </p:tgtEl>
                                          </p:cBhvr>
                                        </p:animEffect>
                                      </p:childTnLst>
                                    </p:cTn>
                                  </p:par>
                                  <p:par>
                                    <p:cTn id="28" presetID="2" presetClass="entr" presetSubtype="2" accel="40000" fill="hold" nodeType="withEffect">
                                      <p:stCondLst>
                                        <p:cond delay="0"/>
                                      </p:stCondLst>
                                      <p:childTnLst>
                                        <p:set>
                                          <p:cBhvr>
                                            <p:cTn id="29" dur="1" fill="hold">
                                              <p:stCondLst>
                                                <p:cond delay="0"/>
                                              </p:stCondLst>
                                            </p:cTn>
                                            <p:tgtEl>
                                              <p:spTgt spid="154"/>
                                            </p:tgtEl>
                                            <p:attrNameLst>
                                              <p:attrName>style.visibility</p:attrName>
                                            </p:attrNameLst>
                                          </p:cBhvr>
                                          <p:to>
                                            <p:strVal val="visible"/>
                                          </p:to>
                                        </p:set>
                                        <p:anim calcmode="lin" valueType="num">
                                          <p:cBhvr additive="base">
                                            <p:cTn id="30" dur="1250" fill="hold"/>
                                            <p:tgtEl>
                                              <p:spTgt spid="154"/>
                                            </p:tgtEl>
                                            <p:attrNameLst>
                                              <p:attrName>ppt_x</p:attrName>
                                            </p:attrNameLst>
                                          </p:cBhvr>
                                          <p:tavLst>
                                            <p:tav tm="0">
                                              <p:val>
                                                <p:strVal val="1+#ppt_w/2"/>
                                              </p:val>
                                            </p:tav>
                                            <p:tav tm="100000">
                                              <p:val>
                                                <p:strVal val="#ppt_x"/>
                                              </p:val>
                                            </p:tav>
                                          </p:tavLst>
                                        </p:anim>
                                        <p:anim calcmode="lin" valueType="num">
                                          <p:cBhvr additive="base">
                                            <p:cTn id="31" dur="125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5"/>
                                            </p:tgtEl>
                                            <p:attrNameLst>
                                              <p:attrName>style.visibility</p:attrName>
                                            </p:attrNameLst>
                                          </p:cBhvr>
                                          <p:to>
                                            <p:strVal val="visible"/>
                                          </p:to>
                                        </p:set>
                                        <p:animEffect transition="in" filter="wipe(left)">
                                          <p:cBhvr>
                                            <p:cTn id="36" dur="500"/>
                                            <p:tgtEl>
                                              <p:spTgt spid="145"/>
                                            </p:tgtEl>
                                          </p:cBhvr>
                                        </p:animEffect>
                                      </p:childTnLst>
                                    </p:cTn>
                                  </p:par>
                                  <p:par>
                                    <p:cTn id="37" presetID="2" presetClass="entr" presetSubtype="2" accel="40000" fill="hold" nodeType="withEffect">
                                      <p:stCondLst>
                                        <p:cond delay="0"/>
                                      </p:stCondLst>
                                      <p:childTnLst>
                                        <p:set>
                                          <p:cBhvr>
                                            <p:cTn id="38" dur="1" fill="hold">
                                              <p:stCondLst>
                                                <p:cond delay="0"/>
                                              </p:stCondLst>
                                            </p:cTn>
                                            <p:tgtEl>
                                              <p:spTgt spid="161"/>
                                            </p:tgtEl>
                                            <p:attrNameLst>
                                              <p:attrName>style.visibility</p:attrName>
                                            </p:attrNameLst>
                                          </p:cBhvr>
                                          <p:to>
                                            <p:strVal val="visible"/>
                                          </p:to>
                                        </p:set>
                                        <p:anim calcmode="lin" valueType="num">
                                          <p:cBhvr additive="base">
                                            <p:cTn id="39" dur="1250" fill="hold"/>
                                            <p:tgtEl>
                                              <p:spTgt spid="161"/>
                                            </p:tgtEl>
                                            <p:attrNameLst>
                                              <p:attrName>ppt_x</p:attrName>
                                            </p:attrNameLst>
                                          </p:cBhvr>
                                          <p:tavLst>
                                            <p:tav tm="0">
                                              <p:val>
                                                <p:strVal val="1+#ppt_w/2"/>
                                              </p:val>
                                            </p:tav>
                                            <p:tav tm="100000">
                                              <p:val>
                                                <p:strVal val="#ppt_x"/>
                                              </p:val>
                                            </p:tav>
                                          </p:tavLst>
                                        </p:anim>
                                        <p:anim calcmode="lin" valueType="num">
                                          <p:cBhvr additive="base">
                                            <p:cTn id="40" dur="125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nimBg="1"/>
          <p:bldP spid="3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
          <p:cNvSpPr/>
          <p:nvPr/>
        </p:nvSpPr>
        <p:spPr>
          <a:xfrm>
            <a:off x="210533" y="142255"/>
            <a:ext cx="11981467" cy="1096167"/>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4: </a:t>
            </a:r>
            <a:r>
              <a:rPr lang="vi-VN" sz="3200" b="1">
                <a:solidFill>
                  <a:schemeClr val="accent5">
                    <a:lumMod val="75000"/>
                  </a:schemeClr>
                </a:solidFill>
                <a:latin typeface="Times New Roman" panose="02020603050405020304" pitchFamily="18" charset="0"/>
                <a:cs typeface="Times New Roman" panose="02020603050405020304" pitchFamily="18" charset="0"/>
              </a:rPr>
              <a:t>Nâng cao kĩ năng </a:t>
            </a:r>
            <a:r>
              <a:rPr lang="en-US" sz="3200" b="1">
                <a:solidFill>
                  <a:schemeClr val="accent5">
                    <a:lumMod val="75000"/>
                  </a:schemeClr>
                </a:solidFill>
                <a:latin typeface="Times New Roman" panose="02020603050405020304" pitchFamily="18" charset="0"/>
                <a:cs typeface="Times New Roman" panose="02020603050405020304" pitchFamily="18" charset="0"/>
              </a:rPr>
              <a:t>xử lý biên mục và lưu thông tài liệu trong ứng dụng Vietbiblio</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320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69" name="Group 68">
            <a:extLst>
              <a:ext uri="{FF2B5EF4-FFF2-40B4-BE49-F238E27FC236}">
                <a16:creationId xmlns:a16="http://schemas.microsoft.com/office/drawing/2014/main" id="{DD54E1FA-D2D7-DA69-18C1-59E91DB1800C}"/>
              </a:ext>
            </a:extLst>
          </p:cNvPr>
          <p:cNvGrpSpPr/>
          <p:nvPr/>
        </p:nvGrpSpPr>
        <p:grpSpPr>
          <a:xfrm>
            <a:off x="1715600" y="2244131"/>
            <a:ext cx="1843221" cy="564655"/>
            <a:chOff x="647700" y="2300189"/>
            <a:chExt cx="2193603" cy="564655"/>
          </a:xfrm>
        </p:grpSpPr>
        <p:sp>
          <p:nvSpPr>
            <p:cNvPr id="70" name="AutoShape 16"/>
            <p:cNvSpPr/>
            <p:nvPr/>
          </p:nvSpPr>
          <p:spPr>
            <a:xfrm>
              <a:off x="1721918" y="2582516"/>
              <a:ext cx="1119385" cy="0"/>
            </a:xfrm>
            <a:prstGeom prst="line">
              <a:avLst/>
            </a:prstGeom>
            <a:ln w="38100" cap="flat">
              <a:solidFill>
                <a:srgbClr val="67BB0F"/>
              </a:solidFill>
              <a:prstDash val="solid"/>
              <a:headEnd type="none" w="sm" len="sm"/>
              <a:tailEnd type="oval" w="lg" len="lg"/>
            </a:ln>
          </p:spPr>
          <p:txBody>
            <a:bodyPr/>
            <a:lstStyle/>
            <a:p>
              <a:endParaRPr lang="en-GB" sz="2200"/>
            </a:p>
          </p:txBody>
        </p:sp>
        <p:grpSp>
          <p:nvGrpSpPr>
            <p:cNvPr id="73" name="Group 17"/>
            <p:cNvGrpSpPr/>
            <p:nvPr/>
          </p:nvGrpSpPr>
          <p:grpSpPr>
            <a:xfrm>
              <a:off x="647700" y="2300189"/>
              <a:ext cx="1863279" cy="564655"/>
              <a:chOff x="0" y="0"/>
              <a:chExt cx="1341060" cy="406400"/>
            </a:xfrm>
          </p:grpSpPr>
          <p:sp>
            <p:nvSpPr>
              <p:cNvPr id="79" name="Freeform 18"/>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67BB0F"/>
              </a:solidFill>
            </p:spPr>
            <p:txBody>
              <a:bodyPr/>
              <a:lstStyle/>
              <a:p>
                <a:endParaRPr lang="en-GB" sz="2200"/>
              </a:p>
            </p:txBody>
          </p:sp>
          <p:sp>
            <p:nvSpPr>
              <p:cNvPr id="80" name="TextBox 19"/>
              <p:cNvSpPr txBox="1"/>
              <p:nvPr/>
            </p:nvSpPr>
            <p:spPr>
              <a:xfrm>
                <a:off x="177800" y="-47625"/>
                <a:ext cx="1087060" cy="454025"/>
              </a:xfrm>
              <a:prstGeom prst="rect">
                <a:avLst/>
              </a:prstGeom>
            </p:spPr>
            <p:txBody>
              <a:bodyPr lIns="34109" tIns="34109" rIns="34109" bIns="34109" rtlCol="0" anchor="ctr"/>
              <a:lstStyle/>
              <a:p>
                <a:pPr algn="ctr">
                  <a:lnSpc>
                    <a:spcPts val="1600"/>
                  </a:lnSpc>
                </a:pPr>
                <a:endParaRPr sz="2200"/>
              </a:p>
            </p:txBody>
          </p:sp>
        </p:grpSp>
        <p:sp>
          <p:nvSpPr>
            <p:cNvPr id="75" name="TextBox 65"/>
            <p:cNvSpPr txBox="1"/>
            <p:nvPr/>
          </p:nvSpPr>
          <p:spPr>
            <a:xfrm>
              <a:off x="788638" y="2533275"/>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1</a:t>
              </a:r>
            </a:p>
          </p:txBody>
        </p:sp>
      </p:grpSp>
      <p:grpSp>
        <p:nvGrpSpPr>
          <p:cNvPr id="81" name="Group 80">
            <a:extLst>
              <a:ext uri="{FF2B5EF4-FFF2-40B4-BE49-F238E27FC236}">
                <a16:creationId xmlns:a16="http://schemas.microsoft.com/office/drawing/2014/main" id="{D67FE0CD-6E85-4ADD-2417-DE8811C48EC7}"/>
              </a:ext>
            </a:extLst>
          </p:cNvPr>
          <p:cNvGrpSpPr/>
          <p:nvPr/>
        </p:nvGrpSpPr>
        <p:grpSpPr>
          <a:xfrm>
            <a:off x="3763344" y="2260714"/>
            <a:ext cx="1805622" cy="564655"/>
            <a:chOff x="2906349" y="2300189"/>
            <a:chExt cx="2191726" cy="564655"/>
          </a:xfrm>
        </p:grpSpPr>
        <p:sp>
          <p:nvSpPr>
            <p:cNvPr id="82" name="AutoShape 13"/>
            <p:cNvSpPr/>
            <p:nvPr/>
          </p:nvSpPr>
          <p:spPr>
            <a:xfrm>
              <a:off x="3978690" y="2582516"/>
              <a:ext cx="1119385" cy="0"/>
            </a:xfrm>
            <a:prstGeom prst="line">
              <a:avLst/>
            </a:prstGeom>
            <a:ln w="38100" cap="flat">
              <a:solidFill>
                <a:srgbClr val="0BC097"/>
              </a:solidFill>
              <a:prstDash val="solid"/>
              <a:headEnd type="none" w="sm" len="sm"/>
              <a:tailEnd type="oval" w="lg" len="lg"/>
            </a:ln>
          </p:spPr>
          <p:txBody>
            <a:bodyPr/>
            <a:lstStyle/>
            <a:p>
              <a:endParaRPr lang="en-GB" sz="2200"/>
            </a:p>
          </p:txBody>
        </p:sp>
        <p:grpSp>
          <p:nvGrpSpPr>
            <p:cNvPr id="83" name="Group 26"/>
            <p:cNvGrpSpPr/>
            <p:nvPr/>
          </p:nvGrpSpPr>
          <p:grpSpPr>
            <a:xfrm>
              <a:off x="2906349" y="2300189"/>
              <a:ext cx="1863279" cy="564655"/>
              <a:chOff x="0" y="0"/>
              <a:chExt cx="1341060" cy="406400"/>
            </a:xfrm>
          </p:grpSpPr>
          <p:sp>
            <p:nvSpPr>
              <p:cNvPr id="85" name="Freeform 27"/>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BC097"/>
              </a:solidFill>
              <a:ln cap="sq">
                <a:noFill/>
                <a:prstDash val="solid"/>
                <a:miter/>
              </a:ln>
            </p:spPr>
            <p:txBody>
              <a:bodyPr/>
              <a:lstStyle/>
              <a:p>
                <a:endParaRPr lang="en-GB" sz="2200"/>
              </a:p>
            </p:txBody>
          </p:sp>
          <p:sp>
            <p:nvSpPr>
              <p:cNvPr id="86" name="TextBox 28"/>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84" name="TextBox 66"/>
            <p:cNvSpPr txBox="1"/>
            <p:nvPr/>
          </p:nvSpPr>
          <p:spPr>
            <a:xfrm>
              <a:off x="3057705"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2</a:t>
              </a:r>
            </a:p>
          </p:txBody>
        </p:sp>
      </p:grpSp>
      <p:grpSp>
        <p:nvGrpSpPr>
          <p:cNvPr id="87" name="Group 86">
            <a:extLst>
              <a:ext uri="{FF2B5EF4-FFF2-40B4-BE49-F238E27FC236}">
                <a16:creationId xmlns:a16="http://schemas.microsoft.com/office/drawing/2014/main" id="{9C75963E-D47F-A303-52F9-1886F2B9DD39}"/>
              </a:ext>
            </a:extLst>
          </p:cNvPr>
          <p:cNvGrpSpPr/>
          <p:nvPr/>
        </p:nvGrpSpPr>
        <p:grpSpPr>
          <a:xfrm>
            <a:off x="5772778" y="2260714"/>
            <a:ext cx="1810171" cy="564655"/>
            <a:chOff x="5164999" y="2300189"/>
            <a:chExt cx="2189847" cy="564655"/>
          </a:xfrm>
        </p:grpSpPr>
        <p:sp>
          <p:nvSpPr>
            <p:cNvPr id="88" name="AutoShape 14"/>
            <p:cNvSpPr/>
            <p:nvPr/>
          </p:nvSpPr>
          <p:spPr>
            <a:xfrm>
              <a:off x="6235461" y="2582516"/>
              <a:ext cx="1119385" cy="0"/>
            </a:xfrm>
            <a:prstGeom prst="line">
              <a:avLst/>
            </a:prstGeom>
            <a:ln w="38100" cap="flat">
              <a:solidFill>
                <a:srgbClr val="0E8A9A"/>
              </a:solidFill>
              <a:prstDash val="solid"/>
              <a:headEnd type="none" w="sm" len="sm"/>
              <a:tailEnd type="oval" w="lg" len="lg"/>
            </a:ln>
          </p:spPr>
          <p:txBody>
            <a:bodyPr/>
            <a:lstStyle/>
            <a:p>
              <a:endParaRPr lang="en-GB" sz="2200"/>
            </a:p>
          </p:txBody>
        </p:sp>
        <p:grpSp>
          <p:nvGrpSpPr>
            <p:cNvPr id="89" name="Group 35"/>
            <p:cNvGrpSpPr/>
            <p:nvPr/>
          </p:nvGrpSpPr>
          <p:grpSpPr>
            <a:xfrm>
              <a:off x="5164999" y="2300189"/>
              <a:ext cx="1863279" cy="564655"/>
              <a:chOff x="0" y="0"/>
              <a:chExt cx="1341060" cy="406400"/>
            </a:xfrm>
          </p:grpSpPr>
          <p:sp>
            <p:nvSpPr>
              <p:cNvPr id="91" name="Freeform 36"/>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E8A9A"/>
              </a:solidFill>
              <a:ln cap="sq">
                <a:noFill/>
                <a:prstDash val="solid"/>
                <a:miter/>
              </a:ln>
            </p:spPr>
            <p:txBody>
              <a:bodyPr/>
              <a:lstStyle/>
              <a:p>
                <a:endParaRPr lang="en-GB" sz="2200"/>
              </a:p>
            </p:txBody>
          </p:sp>
          <p:sp>
            <p:nvSpPr>
              <p:cNvPr id="92" name="TextBox 37"/>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90" name="TextBox 67"/>
            <p:cNvSpPr txBox="1"/>
            <p:nvPr/>
          </p:nvSpPr>
          <p:spPr>
            <a:xfrm>
              <a:off x="5316355" y="2522583"/>
              <a:ext cx="1540933" cy="216982"/>
            </a:xfrm>
            <a:prstGeom prst="rect">
              <a:avLst/>
            </a:prstGeom>
          </p:spPr>
          <p:txBody>
            <a:bodyPr lIns="0" tIns="0" rIns="0" bIns="0" rtlCol="0" anchor="t">
              <a:spAutoFit/>
            </a:bodyPr>
            <a:lstStyle/>
            <a:p>
              <a:pPr marL="0" lvl="1" algn="ctr">
                <a:lnSpc>
                  <a:spcPts val="1500"/>
                </a:lnSpc>
              </a:pPr>
              <a:r>
                <a:rPr lang="vi-VN"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a:t>
              </a:r>
              <a:r>
                <a:rPr lang="en-GB"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ƯỚC 3</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grpSp>
        <p:nvGrpSpPr>
          <p:cNvPr id="93" name="Group 92">
            <a:extLst>
              <a:ext uri="{FF2B5EF4-FFF2-40B4-BE49-F238E27FC236}">
                <a16:creationId xmlns:a16="http://schemas.microsoft.com/office/drawing/2014/main" id="{E4993C43-C60F-DE4D-536F-C019930AFDF4}"/>
              </a:ext>
            </a:extLst>
          </p:cNvPr>
          <p:cNvGrpSpPr/>
          <p:nvPr/>
        </p:nvGrpSpPr>
        <p:grpSpPr>
          <a:xfrm>
            <a:off x="7833387" y="2244131"/>
            <a:ext cx="1800218" cy="564655"/>
            <a:chOff x="7423649" y="2300189"/>
            <a:chExt cx="2187969" cy="564655"/>
          </a:xfrm>
        </p:grpSpPr>
        <p:sp>
          <p:nvSpPr>
            <p:cNvPr id="94" name="AutoShape 15"/>
            <p:cNvSpPr/>
            <p:nvPr/>
          </p:nvSpPr>
          <p:spPr>
            <a:xfrm>
              <a:off x="8492233" y="2582516"/>
              <a:ext cx="1119385" cy="0"/>
            </a:xfrm>
            <a:prstGeom prst="line">
              <a:avLst/>
            </a:prstGeom>
            <a:ln w="38100" cap="flat">
              <a:solidFill>
                <a:srgbClr val="4C54A5"/>
              </a:solidFill>
              <a:prstDash val="solid"/>
              <a:headEnd type="none" w="sm" len="sm"/>
              <a:tailEnd type="oval" w="lg" len="lg"/>
            </a:ln>
          </p:spPr>
          <p:txBody>
            <a:bodyPr/>
            <a:lstStyle/>
            <a:p>
              <a:endParaRPr lang="en-GB" sz="2200"/>
            </a:p>
          </p:txBody>
        </p:sp>
        <p:grpSp>
          <p:nvGrpSpPr>
            <p:cNvPr id="95" name="Group 44"/>
            <p:cNvGrpSpPr/>
            <p:nvPr/>
          </p:nvGrpSpPr>
          <p:grpSpPr>
            <a:xfrm>
              <a:off x="7423649" y="2300189"/>
              <a:ext cx="1863279" cy="564655"/>
              <a:chOff x="0" y="0"/>
              <a:chExt cx="1341060" cy="406400"/>
            </a:xfrm>
          </p:grpSpPr>
          <p:sp>
            <p:nvSpPr>
              <p:cNvPr id="97" name="Freeform 45"/>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4C54A5"/>
              </a:solidFill>
              <a:ln cap="sq">
                <a:noFill/>
                <a:prstDash val="solid"/>
                <a:miter/>
              </a:ln>
            </p:spPr>
            <p:txBody>
              <a:bodyPr/>
              <a:lstStyle/>
              <a:p>
                <a:endParaRPr lang="en-GB" sz="2200"/>
              </a:p>
            </p:txBody>
          </p:sp>
          <p:sp>
            <p:nvSpPr>
              <p:cNvPr id="98" name="TextBox 46"/>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96" name="TextBox 68"/>
            <p:cNvSpPr txBox="1"/>
            <p:nvPr/>
          </p:nvSpPr>
          <p:spPr>
            <a:xfrm>
              <a:off x="7597186"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4</a:t>
              </a:r>
            </a:p>
          </p:txBody>
        </p:sp>
      </p:grpSp>
      <p:grpSp>
        <p:nvGrpSpPr>
          <p:cNvPr id="99" name="Group 98">
            <a:extLst>
              <a:ext uri="{FF2B5EF4-FFF2-40B4-BE49-F238E27FC236}">
                <a16:creationId xmlns:a16="http://schemas.microsoft.com/office/drawing/2014/main" id="{7618331C-A576-B9F6-8129-39D30FA3A6F7}"/>
              </a:ext>
            </a:extLst>
          </p:cNvPr>
          <p:cNvGrpSpPr/>
          <p:nvPr/>
        </p:nvGrpSpPr>
        <p:grpSpPr>
          <a:xfrm>
            <a:off x="9886842" y="2260713"/>
            <a:ext cx="1498425" cy="564655"/>
            <a:chOff x="9682298" y="2300189"/>
            <a:chExt cx="1863279" cy="564655"/>
          </a:xfrm>
        </p:grpSpPr>
        <p:grpSp>
          <p:nvGrpSpPr>
            <p:cNvPr id="100" name="Group 53"/>
            <p:cNvGrpSpPr/>
            <p:nvPr/>
          </p:nvGrpSpPr>
          <p:grpSpPr>
            <a:xfrm>
              <a:off x="9682298" y="2300189"/>
              <a:ext cx="1863279" cy="564655"/>
              <a:chOff x="0" y="0"/>
              <a:chExt cx="1341060" cy="406400"/>
            </a:xfrm>
          </p:grpSpPr>
          <p:sp>
            <p:nvSpPr>
              <p:cNvPr id="102" name="Freeform 54"/>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9B4CA5"/>
              </a:solidFill>
              <a:ln cap="sq">
                <a:noFill/>
                <a:prstDash val="solid"/>
                <a:miter/>
              </a:ln>
            </p:spPr>
            <p:txBody>
              <a:bodyPr/>
              <a:lstStyle/>
              <a:p>
                <a:endParaRPr lang="en-GB" sz="2200"/>
              </a:p>
            </p:txBody>
          </p:sp>
          <p:sp>
            <p:nvSpPr>
              <p:cNvPr id="103" name="TextBox 55"/>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101" name="TextBox 69"/>
            <p:cNvSpPr txBox="1"/>
            <p:nvPr/>
          </p:nvSpPr>
          <p:spPr>
            <a:xfrm>
              <a:off x="9858655" y="2506091"/>
              <a:ext cx="1540933" cy="208455"/>
            </a:xfrm>
            <a:prstGeom prst="rect">
              <a:avLst/>
            </a:prstGeom>
          </p:spPr>
          <p:txBody>
            <a:bodyPr lIns="0" tIns="0" rIns="0" bIns="0" rtlCol="0" anchor="t">
              <a:spAutoFit/>
            </a:bodyPr>
            <a:lstStyle/>
            <a:p>
              <a:pPr marL="0" lvl="1" algn="ctr">
                <a:lnSpc>
                  <a:spcPts val="1500"/>
                </a:lnSpc>
              </a:pPr>
              <a:r>
                <a:rPr lang="en-US" sz="2200" b="1" spc="32">
                  <a:solidFill>
                    <a:srgbClr val="FFFFFF"/>
                  </a:solidFill>
                  <a:latin typeface="Times New Roman" panose="02020603050405020304" pitchFamily="18" charset="0"/>
                  <a:ea typeface="Helveticish Bold"/>
                  <a:cs typeface="Times New Roman" panose="02020603050405020304" pitchFamily="18" charset="0"/>
                  <a:sym typeface="Helveticish Bold"/>
                </a:rPr>
                <a:t>BƯỚC </a:t>
              </a:r>
              <a:r>
                <a:rPr lang="en-US" sz="2200" b="1" spc="32" smtClean="0">
                  <a:solidFill>
                    <a:srgbClr val="FFFFFF"/>
                  </a:solidFill>
                  <a:latin typeface="Times New Roman" panose="02020603050405020304" pitchFamily="18" charset="0"/>
                  <a:ea typeface="Helveticish Bold"/>
                  <a:cs typeface="Times New Roman" panose="02020603050405020304" pitchFamily="18" charset="0"/>
                  <a:sym typeface="Helveticish Bold"/>
                </a:rPr>
                <a:t>5</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sp>
        <p:nvSpPr>
          <p:cNvPr id="104" name="TextBox 80"/>
          <p:cNvSpPr txBox="1"/>
          <p:nvPr/>
        </p:nvSpPr>
        <p:spPr>
          <a:xfrm>
            <a:off x="2241426" y="1461027"/>
            <a:ext cx="8674798" cy="577081"/>
          </a:xfrm>
          <a:prstGeom prst="rect">
            <a:avLst/>
          </a:prstGeom>
          <a:effectLst/>
        </p:spPr>
        <p:txBody>
          <a:bodyPr wrap="square" lIns="0" tIns="0" rIns="0" bIns="0" rtlCol="0" anchor="t">
            <a:spAutoFit/>
          </a:bodyPr>
          <a:lstStyle/>
          <a:p>
            <a:pPr algn="ctr">
              <a:lnSpc>
                <a:spcPts val="4480"/>
              </a:lnSpc>
            </a:pPr>
            <a:r>
              <a:rPr lang="en-US" sz="4000" b="1" smtClean="0">
                <a:solidFill>
                  <a:srgbClr val="FF0000"/>
                </a:solidFill>
                <a:latin typeface="Times New Roman" panose="02020603050405020304" pitchFamily="18" charset="0"/>
                <a:ea typeface="Helveticish Bold"/>
                <a:cs typeface="Times New Roman" panose="02020603050405020304" pitchFamily="18" charset="0"/>
                <a:sym typeface="Helveticish Bold"/>
              </a:rPr>
              <a:t>Biên mục tại ngoại - Biên mục sao chép</a:t>
            </a:r>
            <a:endParaRPr lang="en-US" sz="4000" b="1" dirty="0">
              <a:solidFill>
                <a:srgbClr val="FF0000"/>
              </a:solidFill>
              <a:latin typeface="Times New Roman" panose="02020603050405020304" pitchFamily="18" charset="0"/>
              <a:ea typeface="Helveticish Bold"/>
              <a:cs typeface="Times New Roman" panose="02020603050405020304" pitchFamily="18" charset="0"/>
              <a:sym typeface="Helveticish Bold"/>
            </a:endParaRPr>
          </a:p>
        </p:txBody>
      </p:sp>
      <p:grpSp>
        <p:nvGrpSpPr>
          <p:cNvPr id="105" name="Group 104">
            <a:extLst>
              <a:ext uri="{FF2B5EF4-FFF2-40B4-BE49-F238E27FC236}">
                <a16:creationId xmlns:a16="http://schemas.microsoft.com/office/drawing/2014/main" id="{276A0557-3396-DBA2-138F-9F4E5B9F09CE}"/>
              </a:ext>
            </a:extLst>
          </p:cNvPr>
          <p:cNvGrpSpPr/>
          <p:nvPr/>
        </p:nvGrpSpPr>
        <p:grpSpPr>
          <a:xfrm>
            <a:off x="3769052" y="3024631"/>
            <a:ext cx="1638359" cy="3428900"/>
            <a:chOff x="2917559" y="3088544"/>
            <a:chExt cx="1863279" cy="2759620"/>
          </a:xfrm>
        </p:grpSpPr>
        <p:grpSp>
          <p:nvGrpSpPr>
            <p:cNvPr id="106" name="Group 20"/>
            <p:cNvGrpSpPr/>
            <p:nvPr/>
          </p:nvGrpSpPr>
          <p:grpSpPr>
            <a:xfrm>
              <a:off x="2917559" y="3355844"/>
              <a:ext cx="1863279" cy="2492320"/>
              <a:chOff x="0" y="0"/>
              <a:chExt cx="730877" cy="977620"/>
            </a:xfrm>
          </p:grpSpPr>
          <p:sp>
            <p:nvSpPr>
              <p:cNvPr id="112" name="Freeform 21"/>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BC097"/>
              </a:solidFill>
              <a:ln cap="sq">
                <a:noFill/>
                <a:prstDash val="solid"/>
                <a:miter/>
              </a:ln>
            </p:spPr>
            <p:txBody>
              <a:bodyPr/>
              <a:lstStyle/>
              <a:p>
                <a:endParaRPr lang="en-GB" sz="1200"/>
              </a:p>
            </p:txBody>
          </p:sp>
          <p:sp>
            <p:nvSpPr>
              <p:cNvPr id="113" name="TextBox 22"/>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07" name="Group 23"/>
            <p:cNvGrpSpPr/>
            <p:nvPr/>
          </p:nvGrpSpPr>
          <p:grpSpPr>
            <a:xfrm>
              <a:off x="3078732" y="3088544"/>
              <a:ext cx="698500" cy="698500"/>
              <a:chOff x="0" y="0"/>
              <a:chExt cx="1061994" cy="1061994"/>
            </a:xfrm>
          </p:grpSpPr>
          <p:sp>
            <p:nvSpPr>
              <p:cNvPr id="110" name="Freeform 24"/>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BC097"/>
                </a:solidFill>
                <a:prstDash val="solid"/>
                <a:miter/>
              </a:ln>
            </p:spPr>
            <p:txBody>
              <a:bodyPr/>
              <a:lstStyle/>
              <a:p>
                <a:endParaRPr lang="en-GB" sz="1200"/>
              </a:p>
            </p:txBody>
          </p:sp>
          <p:sp>
            <p:nvSpPr>
              <p:cNvPr id="111" name="TextBox 25"/>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08" name="Freeform 56"/>
            <p:cNvSpPr/>
            <p:nvPr/>
          </p:nvSpPr>
          <p:spPr>
            <a:xfrm>
              <a:off x="3231977" y="3247400"/>
              <a:ext cx="349461" cy="349461"/>
            </a:xfrm>
            <a:custGeom>
              <a:avLst/>
              <a:gdLst/>
              <a:ahLst/>
              <a:cxnLst/>
              <a:rect l="l" t="t" r="r" b="b"/>
              <a:pathLst>
                <a:path w="524192" h="524192">
                  <a:moveTo>
                    <a:pt x="0" y="0"/>
                  </a:moveTo>
                  <a:lnTo>
                    <a:pt x="524192" y="0"/>
                  </a:lnTo>
                  <a:lnTo>
                    <a:pt x="524192" y="524192"/>
                  </a:lnTo>
                  <a:lnTo>
                    <a:pt x="0" y="524192"/>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GB" sz="1200"/>
            </a:p>
          </p:txBody>
        </p:sp>
        <p:sp>
          <p:nvSpPr>
            <p:cNvPr id="109" name="TextBox 70">
              <a:extLst>
                <a:ext uri="{FF2B5EF4-FFF2-40B4-BE49-F238E27FC236}">
                  <a16:creationId xmlns:a16="http://schemas.microsoft.com/office/drawing/2014/main" id="{DA6F269E-5859-0803-A36F-C4F794828AD2}"/>
                </a:ext>
              </a:extLst>
            </p:cNvPr>
            <p:cNvSpPr txBox="1"/>
            <p:nvPr/>
          </p:nvSpPr>
          <p:spPr>
            <a:xfrm>
              <a:off x="3078731" y="3964037"/>
              <a:ext cx="1470109" cy="1062642"/>
            </a:xfrm>
            <a:prstGeom prst="rect">
              <a:avLst/>
            </a:prstGeom>
          </p:spPr>
          <p:txBody>
            <a:bodyPr wrap="square" lIns="0" tIns="0" rIns="0" bIns="0" rtlCol="0" anchor="t">
              <a:spAutoFit/>
            </a:bodyPr>
            <a:lstStyle/>
            <a:p>
              <a:pPr algn="ctr">
                <a:lnSpc>
                  <a:spcPct val="110000"/>
                </a:lnSpc>
              </a:pPr>
              <a:r>
                <a:rPr lang="en-US" sz="2600" b="1" smtClean="0">
                  <a:solidFill>
                    <a:srgbClr val="FFFFFF"/>
                  </a:solidFill>
                  <a:latin typeface="UTM Alter Gothic" panose="02040603050506020204" pitchFamily="18" charset="0"/>
                  <a:ea typeface="Canva Sans Bold"/>
                  <a:cs typeface="Canva Sans Bold"/>
                  <a:sym typeface="Canva Sans Bold"/>
                </a:rPr>
                <a:t>Chọn menu biên mục</a:t>
              </a:r>
              <a:endParaRPr lang="en-US" sz="26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14" name="Group 113">
            <a:extLst>
              <a:ext uri="{FF2B5EF4-FFF2-40B4-BE49-F238E27FC236}">
                <a16:creationId xmlns:a16="http://schemas.microsoft.com/office/drawing/2014/main" id="{E7638ED9-15C6-C4E5-6393-0121482DF9B7}"/>
              </a:ext>
            </a:extLst>
          </p:cNvPr>
          <p:cNvGrpSpPr/>
          <p:nvPr/>
        </p:nvGrpSpPr>
        <p:grpSpPr>
          <a:xfrm>
            <a:off x="5817291" y="3004547"/>
            <a:ext cx="1589901" cy="3428900"/>
            <a:chOff x="5176209" y="3088544"/>
            <a:chExt cx="1863279" cy="2759620"/>
          </a:xfrm>
        </p:grpSpPr>
        <p:grpSp>
          <p:nvGrpSpPr>
            <p:cNvPr id="115" name="Group 29"/>
            <p:cNvGrpSpPr/>
            <p:nvPr/>
          </p:nvGrpSpPr>
          <p:grpSpPr>
            <a:xfrm>
              <a:off x="5176209" y="3355844"/>
              <a:ext cx="1863279" cy="2492320"/>
              <a:chOff x="0" y="0"/>
              <a:chExt cx="730877" cy="977620"/>
            </a:xfrm>
          </p:grpSpPr>
          <p:sp>
            <p:nvSpPr>
              <p:cNvPr id="121" name="Freeform 30"/>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E8A9A"/>
              </a:solidFill>
              <a:ln cap="sq">
                <a:noFill/>
                <a:prstDash val="solid"/>
                <a:miter/>
              </a:ln>
            </p:spPr>
            <p:txBody>
              <a:bodyPr/>
              <a:lstStyle/>
              <a:p>
                <a:endParaRPr lang="en-GB" sz="1200"/>
              </a:p>
            </p:txBody>
          </p:sp>
          <p:sp>
            <p:nvSpPr>
              <p:cNvPr id="122" name="TextBox 31"/>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16" name="Group 32"/>
            <p:cNvGrpSpPr/>
            <p:nvPr/>
          </p:nvGrpSpPr>
          <p:grpSpPr>
            <a:xfrm>
              <a:off x="5337381" y="3088544"/>
              <a:ext cx="698500" cy="698500"/>
              <a:chOff x="0" y="0"/>
              <a:chExt cx="1061994" cy="1061994"/>
            </a:xfrm>
          </p:grpSpPr>
          <p:sp>
            <p:nvSpPr>
              <p:cNvPr id="119" name="Freeform 33"/>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E8A9A"/>
                </a:solidFill>
                <a:prstDash val="solid"/>
                <a:miter/>
              </a:ln>
            </p:spPr>
            <p:txBody>
              <a:bodyPr/>
              <a:lstStyle/>
              <a:p>
                <a:endParaRPr lang="en-GB" sz="1200"/>
              </a:p>
            </p:txBody>
          </p:sp>
          <p:sp>
            <p:nvSpPr>
              <p:cNvPr id="120" name="TextBox 34"/>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17" name="Freeform 57"/>
            <p:cNvSpPr/>
            <p:nvPr/>
          </p:nvSpPr>
          <p:spPr>
            <a:xfrm>
              <a:off x="5511901" y="3263064"/>
              <a:ext cx="349461" cy="349461"/>
            </a:xfrm>
            <a:custGeom>
              <a:avLst/>
              <a:gdLst/>
              <a:ahLst/>
              <a:cxnLst/>
              <a:rect l="l" t="t" r="r" b="b"/>
              <a:pathLst>
                <a:path w="524192" h="524192">
                  <a:moveTo>
                    <a:pt x="0" y="0"/>
                  </a:moveTo>
                  <a:lnTo>
                    <a:pt x="524193" y="0"/>
                  </a:lnTo>
                  <a:lnTo>
                    <a:pt x="524193" y="524192"/>
                  </a:lnTo>
                  <a:lnTo>
                    <a:pt x="0" y="5241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GB" sz="1200"/>
            </a:p>
          </p:txBody>
        </p:sp>
        <p:sp>
          <p:nvSpPr>
            <p:cNvPr id="118" name="TextBox 70">
              <a:extLst>
                <a:ext uri="{FF2B5EF4-FFF2-40B4-BE49-F238E27FC236}">
                  <a16:creationId xmlns:a16="http://schemas.microsoft.com/office/drawing/2014/main" id="{93C4A926-2FB1-8BCE-DFCB-B08C2C0D8376}"/>
                </a:ext>
              </a:extLst>
            </p:cNvPr>
            <p:cNvSpPr txBox="1"/>
            <p:nvPr/>
          </p:nvSpPr>
          <p:spPr>
            <a:xfrm>
              <a:off x="5251357" y="4031678"/>
              <a:ext cx="1667333" cy="980901"/>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Chọn biên mục tại ngoại</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23" name="Group 122">
            <a:extLst>
              <a:ext uri="{FF2B5EF4-FFF2-40B4-BE49-F238E27FC236}">
                <a16:creationId xmlns:a16="http://schemas.microsoft.com/office/drawing/2014/main" id="{FAA89F05-0C2B-8A35-A249-106C7F4587B3}"/>
              </a:ext>
            </a:extLst>
          </p:cNvPr>
          <p:cNvGrpSpPr/>
          <p:nvPr/>
        </p:nvGrpSpPr>
        <p:grpSpPr>
          <a:xfrm>
            <a:off x="9876636" y="3024631"/>
            <a:ext cx="1503444" cy="3403646"/>
            <a:chOff x="9693508" y="3088544"/>
            <a:chExt cx="1863279" cy="2759620"/>
          </a:xfrm>
        </p:grpSpPr>
        <p:grpSp>
          <p:nvGrpSpPr>
            <p:cNvPr id="124" name="Group 47"/>
            <p:cNvGrpSpPr/>
            <p:nvPr/>
          </p:nvGrpSpPr>
          <p:grpSpPr>
            <a:xfrm>
              <a:off x="9693508" y="3355844"/>
              <a:ext cx="1863279" cy="2492320"/>
              <a:chOff x="0" y="0"/>
              <a:chExt cx="730877" cy="977620"/>
            </a:xfrm>
          </p:grpSpPr>
          <p:sp>
            <p:nvSpPr>
              <p:cNvPr id="130" name="Freeform 4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9B4CA5"/>
              </a:solidFill>
              <a:ln cap="sq">
                <a:noFill/>
                <a:prstDash val="solid"/>
                <a:miter/>
              </a:ln>
            </p:spPr>
            <p:txBody>
              <a:bodyPr/>
              <a:lstStyle/>
              <a:p>
                <a:endParaRPr lang="en-GB" sz="1200"/>
              </a:p>
            </p:txBody>
          </p:sp>
          <p:sp>
            <p:nvSpPr>
              <p:cNvPr id="131" name="TextBox 49"/>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25" name="Group 50"/>
            <p:cNvGrpSpPr/>
            <p:nvPr/>
          </p:nvGrpSpPr>
          <p:grpSpPr>
            <a:xfrm>
              <a:off x="9854681" y="3088544"/>
              <a:ext cx="698500" cy="698500"/>
              <a:chOff x="0" y="0"/>
              <a:chExt cx="1061994" cy="1061994"/>
            </a:xfrm>
          </p:grpSpPr>
          <p:sp>
            <p:nvSpPr>
              <p:cNvPr id="128" name="Freeform 5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9B4CA5"/>
                </a:solidFill>
                <a:prstDash val="solid"/>
                <a:miter/>
              </a:ln>
            </p:spPr>
            <p:txBody>
              <a:bodyPr/>
              <a:lstStyle/>
              <a:p>
                <a:endParaRPr lang="en-GB" sz="1200"/>
              </a:p>
            </p:txBody>
          </p:sp>
          <p:sp>
            <p:nvSpPr>
              <p:cNvPr id="129" name="TextBox 5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26" name="Freeform 60"/>
            <p:cNvSpPr/>
            <p:nvPr/>
          </p:nvSpPr>
          <p:spPr>
            <a:xfrm>
              <a:off x="10040230" y="3274482"/>
              <a:ext cx="327399" cy="327399"/>
            </a:xfrm>
            <a:custGeom>
              <a:avLst/>
              <a:gdLst/>
              <a:ahLst/>
              <a:cxnLst/>
              <a:rect l="l" t="t" r="r" b="b"/>
              <a:pathLst>
                <a:path w="491099" h="491099">
                  <a:moveTo>
                    <a:pt x="0" y="0"/>
                  </a:moveTo>
                  <a:lnTo>
                    <a:pt x="491099" y="0"/>
                  </a:lnTo>
                  <a:lnTo>
                    <a:pt x="491099" y="491099"/>
                  </a:lnTo>
                  <a:lnTo>
                    <a:pt x="0" y="4910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GB" sz="1200"/>
            </a:p>
          </p:txBody>
        </p:sp>
        <p:sp>
          <p:nvSpPr>
            <p:cNvPr id="127" name="TextBox 70">
              <a:extLst>
                <a:ext uri="{FF2B5EF4-FFF2-40B4-BE49-F238E27FC236}">
                  <a16:creationId xmlns:a16="http://schemas.microsoft.com/office/drawing/2014/main" id="{5D6969A8-E7D0-2C03-D130-0E4C5D81360A}"/>
                </a:ext>
              </a:extLst>
            </p:cNvPr>
            <p:cNvSpPr txBox="1"/>
            <p:nvPr/>
          </p:nvSpPr>
          <p:spPr>
            <a:xfrm>
              <a:off x="9904010" y="4127256"/>
              <a:ext cx="1470109" cy="633156"/>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Tìm kiếm</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32" name="Group 131">
            <a:extLst>
              <a:ext uri="{FF2B5EF4-FFF2-40B4-BE49-F238E27FC236}">
                <a16:creationId xmlns:a16="http://schemas.microsoft.com/office/drawing/2014/main" id="{05DD0609-29C0-B181-965E-87CAD3D51748}"/>
              </a:ext>
            </a:extLst>
          </p:cNvPr>
          <p:cNvGrpSpPr/>
          <p:nvPr/>
        </p:nvGrpSpPr>
        <p:grpSpPr>
          <a:xfrm>
            <a:off x="7860986" y="2997561"/>
            <a:ext cx="1550741" cy="3419302"/>
            <a:chOff x="7434859" y="3088544"/>
            <a:chExt cx="1863279" cy="2759620"/>
          </a:xfrm>
        </p:grpSpPr>
        <p:grpSp>
          <p:nvGrpSpPr>
            <p:cNvPr id="133" name="Group 38"/>
            <p:cNvGrpSpPr/>
            <p:nvPr/>
          </p:nvGrpSpPr>
          <p:grpSpPr>
            <a:xfrm>
              <a:off x="7434859" y="3355844"/>
              <a:ext cx="1863279" cy="2492320"/>
              <a:chOff x="0" y="0"/>
              <a:chExt cx="730877" cy="977620"/>
            </a:xfrm>
          </p:grpSpPr>
          <p:sp>
            <p:nvSpPr>
              <p:cNvPr id="139" name="Freeform 39"/>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4C54A5"/>
              </a:solidFill>
              <a:ln cap="sq">
                <a:noFill/>
                <a:prstDash val="solid"/>
                <a:miter/>
              </a:ln>
            </p:spPr>
            <p:txBody>
              <a:bodyPr/>
              <a:lstStyle/>
              <a:p>
                <a:endParaRPr lang="en-GB" sz="1200"/>
              </a:p>
            </p:txBody>
          </p:sp>
          <p:sp>
            <p:nvSpPr>
              <p:cNvPr id="140" name="TextBox 40"/>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34" name="Group 41"/>
            <p:cNvGrpSpPr/>
            <p:nvPr/>
          </p:nvGrpSpPr>
          <p:grpSpPr>
            <a:xfrm>
              <a:off x="7596031" y="3088544"/>
              <a:ext cx="698500" cy="698500"/>
              <a:chOff x="0" y="0"/>
              <a:chExt cx="1061994" cy="1061994"/>
            </a:xfrm>
          </p:grpSpPr>
          <p:sp>
            <p:nvSpPr>
              <p:cNvPr id="137" name="Freeform 42"/>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4C54A5"/>
                </a:solidFill>
                <a:prstDash val="solid"/>
                <a:miter/>
              </a:ln>
            </p:spPr>
            <p:txBody>
              <a:bodyPr/>
              <a:lstStyle/>
              <a:p>
                <a:endParaRPr lang="en-GB" sz="1200"/>
              </a:p>
            </p:txBody>
          </p:sp>
          <p:sp>
            <p:nvSpPr>
              <p:cNvPr id="138" name="TextBox 43"/>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35" name="TextBox 70">
              <a:extLst>
                <a:ext uri="{FF2B5EF4-FFF2-40B4-BE49-F238E27FC236}">
                  <a16:creationId xmlns:a16="http://schemas.microsoft.com/office/drawing/2014/main" id="{D92B0D61-EB7B-811D-E929-A0B72B50FD00}"/>
                </a:ext>
              </a:extLst>
            </p:cNvPr>
            <p:cNvSpPr txBox="1"/>
            <p:nvPr/>
          </p:nvSpPr>
          <p:spPr>
            <a:xfrm>
              <a:off x="7688016" y="4133314"/>
              <a:ext cx="1470110" cy="1311539"/>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Nhập tên sách hoặc chỉ số ISBN</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pic>
          <p:nvPicPr>
            <p:cNvPr id="136" name="Graphic 90" descr="Programmer male with solid fill">
              <a:extLst>
                <a:ext uri="{FF2B5EF4-FFF2-40B4-BE49-F238E27FC236}">
                  <a16:creationId xmlns:a16="http://schemas.microsoft.com/office/drawing/2014/main" id="{66DFAC97-0C53-9C35-4100-E43B7FA4E3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644813" y="3104395"/>
              <a:ext cx="567531" cy="567531"/>
            </a:xfrm>
            <a:prstGeom prst="rect">
              <a:avLst/>
            </a:prstGeom>
          </p:spPr>
        </p:pic>
      </p:grpSp>
      <p:grpSp>
        <p:nvGrpSpPr>
          <p:cNvPr id="141" name="Group 140">
            <a:extLst>
              <a:ext uri="{FF2B5EF4-FFF2-40B4-BE49-F238E27FC236}">
                <a16:creationId xmlns:a16="http://schemas.microsoft.com/office/drawing/2014/main" id="{38E4A8D0-1D23-9C29-43C3-2B6117B04901}"/>
              </a:ext>
            </a:extLst>
          </p:cNvPr>
          <p:cNvGrpSpPr/>
          <p:nvPr/>
        </p:nvGrpSpPr>
        <p:grpSpPr>
          <a:xfrm>
            <a:off x="1764644" y="3031722"/>
            <a:ext cx="1744924" cy="3385142"/>
            <a:chOff x="658910" y="3088544"/>
            <a:chExt cx="1863279" cy="2759620"/>
          </a:xfrm>
        </p:grpSpPr>
        <p:grpSp>
          <p:nvGrpSpPr>
            <p:cNvPr id="142" name="Group 7"/>
            <p:cNvGrpSpPr/>
            <p:nvPr/>
          </p:nvGrpSpPr>
          <p:grpSpPr>
            <a:xfrm>
              <a:off x="658910" y="3355844"/>
              <a:ext cx="1863279" cy="2492320"/>
              <a:chOff x="0" y="0"/>
              <a:chExt cx="730877" cy="977620"/>
            </a:xfrm>
          </p:grpSpPr>
          <p:sp>
            <p:nvSpPr>
              <p:cNvPr id="172" name="Freeform 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67BB0F"/>
              </a:solidFill>
            </p:spPr>
            <p:txBody>
              <a:bodyPr/>
              <a:lstStyle/>
              <a:p>
                <a:endParaRPr lang="en-GB" sz="1200"/>
              </a:p>
            </p:txBody>
          </p:sp>
          <p:sp>
            <p:nvSpPr>
              <p:cNvPr id="173" name="TextBox 9"/>
              <p:cNvSpPr txBox="1"/>
              <p:nvPr/>
            </p:nvSpPr>
            <p:spPr>
              <a:xfrm>
                <a:off x="0" y="-47625"/>
                <a:ext cx="730877" cy="1025245"/>
              </a:xfrm>
              <a:prstGeom prst="rect">
                <a:avLst/>
              </a:prstGeom>
            </p:spPr>
            <p:txBody>
              <a:bodyPr lIns="33867" tIns="33867" rIns="33867" bIns="33867" rtlCol="0" anchor="ctr"/>
              <a:lstStyle/>
              <a:p>
                <a:pPr algn="ctr">
                  <a:lnSpc>
                    <a:spcPts val="1599"/>
                  </a:lnSpc>
                </a:pPr>
                <a:endParaRPr sz="1200"/>
              </a:p>
            </p:txBody>
          </p:sp>
        </p:grpSp>
        <p:grpSp>
          <p:nvGrpSpPr>
            <p:cNvPr id="143" name="Group 10"/>
            <p:cNvGrpSpPr/>
            <p:nvPr/>
          </p:nvGrpSpPr>
          <p:grpSpPr>
            <a:xfrm>
              <a:off x="820083" y="3088544"/>
              <a:ext cx="698500" cy="698500"/>
              <a:chOff x="0" y="0"/>
              <a:chExt cx="1061994" cy="1061994"/>
            </a:xfrm>
          </p:grpSpPr>
          <p:sp>
            <p:nvSpPr>
              <p:cNvPr id="170" name="Freeform 1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67BB0F"/>
                </a:solidFill>
                <a:prstDash val="solid"/>
                <a:miter/>
              </a:ln>
            </p:spPr>
            <p:txBody>
              <a:bodyPr/>
              <a:lstStyle/>
              <a:p>
                <a:endParaRPr lang="en-GB" sz="1200"/>
              </a:p>
            </p:txBody>
          </p:sp>
          <p:sp>
            <p:nvSpPr>
              <p:cNvPr id="171" name="TextBox 1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68" name="TextBox 70"/>
            <p:cNvSpPr txBox="1"/>
            <p:nvPr/>
          </p:nvSpPr>
          <p:spPr>
            <a:xfrm>
              <a:off x="759750" y="3884737"/>
              <a:ext cx="1601267" cy="1435172"/>
            </a:xfrm>
            <a:prstGeom prst="rect">
              <a:avLst/>
            </a:prstGeom>
          </p:spPr>
          <p:txBody>
            <a:bodyPr wrap="square" lIns="0" tIns="0" rIns="0" bIns="0" rtlCol="0" anchor="t">
              <a:spAutoFit/>
            </a:bodyPr>
            <a:lstStyle/>
            <a:p>
              <a:pPr algn="ctr">
                <a:lnSpc>
                  <a:spcPct val="110000"/>
                </a:lnSpc>
              </a:pPr>
              <a:r>
                <a:rPr lang="en-US" sz="2600" b="1" smtClean="0">
                  <a:solidFill>
                    <a:schemeClr val="bg1"/>
                  </a:solidFill>
                  <a:latin typeface="Times New Roman" panose="02020603050405020304" pitchFamily="18" charset="0"/>
                  <a:ea typeface="Canva Sans Bold"/>
                  <a:cs typeface="Times New Roman" panose="02020603050405020304" pitchFamily="18" charset="0"/>
                  <a:sym typeface="Canva Sans Bold"/>
                </a:rPr>
                <a:t>Đăng nhập ứng dụng VietBiblio</a:t>
              </a:r>
              <a:endParaRPr lang="en-US" sz="2600" b="1" dirty="0">
                <a:solidFill>
                  <a:schemeClr val="bg1"/>
                </a:solidFill>
                <a:latin typeface="Times New Roman" panose="02020603050405020304" pitchFamily="18" charset="0"/>
                <a:ea typeface="Canva Sans Bold"/>
                <a:cs typeface="Times New Roman" panose="02020603050405020304" pitchFamily="18" charset="0"/>
                <a:sym typeface="Canva Sans Bold"/>
              </a:endParaRPr>
            </a:p>
          </p:txBody>
        </p:sp>
        <p:pic>
          <p:nvPicPr>
            <p:cNvPr id="169" name="Graphic 92" descr="Blog with solid fill">
              <a:extLst>
                <a:ext uri="{FF2B5EF4-FFF2-40B4-BE49-F238E27FC236}">
                  <a16:creationId xmlns:a16="http://schemas.microsoft.com/office/drawing/2014/main" id="{1B5C8885-5B38-3D66-41BD-DAAEDA4D816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947670" y="3203505"/>
              <a:ext cx="468742" cy="468742"/>
            </a:xfrm>
            <a:prstGeom prst="rect">
              <a:avLst/>
            </a:prstGeom>
          </p:spPr>
        </p:pic>
      </p:grpSp>
    </p:spTree>
    <p:extLst>
      <p:ext uri="{BB962C8B-B14F-4D97-AF65-F5344CB8AC3E}">
        <p14:creationId xmlns:p14="http://schemas.microsoft.com/office/powerpoint/2010/main" val="405783986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up)">
                                      <p:cBhvr>
                                        <p:cTn id="11" dur="500"/>
                                        <p:tgtEl>
                                          <p:spTgt spid="1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left)">
                                      <p:cBhvr>
                                        <p:cTn id="16" dur="500"/>
                                        <p:tgtEl>
                                          <p:spTgt spid="8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500"/>
                                        <p:tgtEl>
                                          <p:spTgt spid="8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wipe(up)">
                                      <p:cBhvr>
                                        <p:cTn id="29" dur="500"/>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left)">
                                      <p:cBhvr>
                                        <p:cTn id="34" dur="500"/>
                                        <p:tgtEl>
                                          <p:spTgt spid="93"/>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wipe(up)">
                                      <p:cBhvr>
                                        <p:cTn id="38" dur="500"/>
                                        <p:tgtEl>
                                          <p:spTgt spid="1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wipe(left)">
                                      <p:cBhvr>
                                        <p:cTn id="43" dur="500"/>
                                        <p:tgtEl>
                                          <p:spTgt spid="99"/>
                                        </p:tgtEl>
                                      </p:cBhvr>
                                    </p:animEffect>
                                  </p:childTnLst>
                                </p:cTn>
                              </p:par>
                              <p:par>
                                <p:cTn id="44" presetID="22" presetClass="entr" presetSubtype="1" fill="hold" nodeType="with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wipe(up)">
                                      <p:cBhvr>
                                        <p:cTn id="46"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
          <p:cNvSpPr/>
          <p:nvPr/>
        </p:nvSpPr>
        <p:spPr>
          <a:xfrm>
            <a:off x="210533" y="142255"/>
            <a:ext cx="11981467" cy="1096167"/>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4: </a:t>
            </a:r>
            <a:r>
              <a:rPr lang="vi-VN" sz="3200" b="1">
                <a:solidFill>
                  <a:schemeClr val="accent5">
                    <a:lumMod val="75000"/>
                  </a:schemeClr>
                </a:solidFill>
                <a:latin typeface="Times New Roman" panose="02020603050405020304" pitchFamily="18" charset="0"/>
                <a:cs typeface="Times New Roman" panose="02020603050405020304" pitchFamily="18" charset="0"/>
              </a:rPr>
              <a:t>Nâng cao kĩ năng </a:t>
            </a:r>
            <a:r>
              <a:rPr lang="en-US" sz="3200" b="1">
                <a:solidFill>
                  <a:schemeClr val="accent5">
                    <a:lumMod val="75000"/>
                  </a:schemeClr>
                </a:solidFill>
                <a:latin typeface="Times New Roman" panose="02020603050405020304" pitchFamily="18" charset="0"/>
                <a:cs typeface="Times New Roman" panose="02020603050405020304" pitchFamily="18" charset="0"/>
              </a:rPr>
              <a:t>xử lý biên mục và lưu thông tài liệu trong ứng dụng Vietbiblio</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320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69" name="Group 68">
            <a:extLst>
              <a:ext uri="{FF2B5EF4-FFF2-40B4-BE49-F238E27FC236}">
                <a16:creationId xmlns:a16="http://schemas.microsoft.com/office/drawing/2014/main" id="{DD54E1FA-D2D7-DA69-18C1-59E91DB1800C}"/>
              </a:ext>
            </a:extLst>
          </p:cNvPr>
          <p:cNvGrpSpPr/>
          <p:nvPr/>
        </p:nvGrpSpPr>
        <p:grpSpPr>
          <a:xfrm>
            <a:off x="398205" y="2260713"/>
            <a:ext cx="1843221" cy="564655"/>
            <a:chOff x="647700" y="2300189"/>
            <a:chExt cx="2193603" cy="564655"/>
          </a:xfrm>
        </p:grpSpPr>
        <p:sp>
          <p:nvSpPr>
            <p:cNvPr id="70" name="AutoShape 16"/>
            <p:cNvSpPr/>
            <p:nvPr/>
          </p:nvSpPr>
          <p:spPr>
            <a:xfrm>
              <a:off x="1721918" y="2582516"/>
              <a:ext cx="1119385" cy="0"/>
            </a:xfrm>
            <a:prstGeom prst="line">
              <a:avLst/>
            </a:prstGeom>
            <a:ln w="38100" cap="flat">
              <a:solidFill>
                <a:srgbClr val="67BB0F"/>
              </a:solidFill>
              <a:prstDash val="solid"/>
              <a:headEnd type="none" w="sm" len="sm"/>
              <a:tailEnd type="oval" w="lg" len="lg"/>
            </a:ln>
          </p:spPr>
          <p:txBody>
            <a:bodyPr/>
            <a:lstStyle/>
            <a:p>
              <a:endParaRPr lang="en-GB" sz="2200"/>
            </a:p>
          </p:txBody>
        </p:sp>
        <p:grpSp>
          <p:nvGrpSpPr>
            <p:cNvPr id="73" name="Group 17"/>
            <p:cNvGrpSpPr/>
            <p:nvPr/>
          </p:nvGrpSpPr>
          <p:grpSpPr>
            <a:xfrm>
              <a:off x="647700" y="2300189"/>
              <a:ext cx="1863279" cy="564655"/>
              <a:chOff x="0" y="0"/>
              <a:chExt cx="1341060" cy="406400"/>
            </a:xfrm>
          </p:grpSpPr>
          <p:sp>
            <p:nvSpPr>
              <p:cNvPr id="79" name="Freeform 18"/>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67BB0F"/>
              </a:solidFill>
            </p:spPr>
            <p:txBody>
              <a:bodyPr/>
              <a:lstStyle/>
              <a:p>
                <a:endParaRPr lang="en-GB" sz="2200"/>
              </a:p>
            </p:txBody>
          </p:sp>
          <p:sp>
            <p:nvSpPr>
              <p:cNvPr id="80" name="TextBox 19"/>
              <p:cNvSpPr txBox="1"/>
              <p:nvPr/>
            </p:nvSpPr>
            <p:spPr>
              <a:xfrm>
                <a:off x="177800" y="-47625"/>
                <a:ext cx="1087060" cy="454025"/>
              </a:xfrm>
              <a:prstGeom prst="rect">
                <a:avLst/>
              </a:prstGeom>
            </p:spPr>
            <p:txBody>
              <a:bodyPr lIns="34109" tIns="34109" rIns="34109" bIns="34109" rtlCol="0" anchor="ctr"/>
              <a:lstStyle/>
              <a:p>
                <a:pPr algn="ctr">
                  <a:lnSpc>
                    <a:spcPts val="1600"/>
                  </a:lnSpc>
                </a:pPr>
                <a:endParaRPr sz="2200"/>
              </a:p>
            </p:txBody>
          </p:sp>
        </p:grpSp>
        <p:sp>
          <p:nvSpPr>
            <p:cNvPr id="75" name="TextBox 65"/>
            <p:cNvSpPr txBox="1"/>
            <p:nvPr/>
          </p:nvSpPr>
          <p:spPr>
            <a:xfrm>
              <a:off x="788638" y="2533275"/>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1</a:t>
              </a:r>
            </a:p>
          </p:txBody>
        </p:sp>
      </p:grpSp>
      <p:grpSp>
        <p:nvGrpSpPr>
          <p:cNvPr id="81" name="Group 80">
            <a:extLst>
              <a:ext uri="{FF2B5EF4-FFF2-40B4-BE49-F238E27FC236}">
                <a16:creationId xmlns:a16="http://schemas.microsoft.com/office/drawing/2014/main" id="{D67FE0CD-6E85-4ADD-2417-DE8811C48EC7}"/>
              </a:ext>
            </a:extLst>
          </p:cNvPr>
          <p:cNvGrpSpPr/>
          <p:nvPr/>
        </p:nvGrpSpPr>
        <p:grpSpPr>
          <a:xfrm>
            <a:off x="2445949" y="2277296"/>
            <a:ext cx="1805622" cy="564655"/>
            <a:chOff x="2906349" y="2300189"/>
            <a:chExt cx="2191726" cy="564655"/>
          </a:xfrm>
        </p:grpSpPr>
        <p:sp>
          <p:nvSpPr>
            <p:cNvPr id="82" name="AutoShape 13"/>
            <p:cNvSpPr/>
            <p:nvPr/>
          </p:nvSpPr>
          <p:spPr>
            <a:xfrm>
              <a:off x="3978690" y="2582516"/>
              <a:ext cx="1119385" cy="0"/>
            </a:xfrm>
            <a:prstGeom prst="line">
              <a:avLst/>
            </a:prstGeom>
            <a:ln w="38100" cap="flat">
              <a:solidFill>
                <a:srgbClr val="0BC097"/>
              </a:solidFill>
              <a:prstDash val="solid"/>
              <a:headEnd type="none" w="sm" len="sm"/>
              <a:tailEnd type="oval" w="lg" len="lg"/>
            </a:ln>
          </p:spPr>
          <p:txBody>
            <a:bodyPr/>
            <a:lstStyle/>
            <a:p>
              <a:endParaRPr lang="en-GB" sz="2200"/>
            </a:p>
          </p:txBody>
        </p:sp>
        <p:grpSp>
          <p:nvGrpSpPr>
            <p:cNvPr id="83" name="Group 26"/>
            <p:cNvGrpSpPr/>
            <p:nvPr/>
          </p:nvGrpSpPr>
          <p:grpSpPr>
            <a:xfrm>
              <a:off x="2906349" y="2300189"/>
              <a:ext cx="1863279" cy="564655"/>
              <a:chOff x="0" y="0"/>
              <a:chExt cx="1341060" cy="406400"/>
            </a:xfrm>
          </p:grpSpPr>
          <p:sp>
            <p:nvSpPr>
              <p:cNvPr id="85" name="Freeform 27"/>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BC097"/>
              </a:solidFill>
              <a:ln cap="sq">
                <a:noFill/>
                <a:prstDash val="solid"/>
                <a:miter/>
              </a:ln>
            </p:spPr>
            <p:txBody>
              <a:bodyPr/>
              <a:lstStyle/>
              <a:p>
                <a:endParaRPr lang="en-GB" sz="2200"/>
              </a:p>
            </p:txBody>
          </p:sp>
          <p:sp>
            <p:nvSpPr>
              <p:cNvPr id="86" name="TextBox 28"/>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84" name="TextBox 66"/>
            <p:cNvSpPr txBox="1"/>
            <p:nvPr/>
          </p:nvSpPr>
          <p:spPr>
            <a:xfrm>
              <a:off x="3057705"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2</a:t>
              </a:r>
            </a:p>
          </p:txBody>
        </p:sp>
      </p:grpSp>
      <p:grpSp>
        <p:nvGrpSpPr>
          <p:cNvPr id="87" name="Group 86">
            <a:extLst>
              <a:ext uri="{FF2B5EF4-FFF2-40B4-BE49-F238E27FC236}">
                <a16:creationId xmlns:a16="http://schemas.microsoft.com/office/drawing/2014/main" id="{9C75963E-D47F-A303-52F9-1886F2B9DD39}"/>
              </a:ext>
            </a:extLst>
          </p:cNvPr>
          <p:cNvGrpSpPr/>
          <p:nvPr/>
        </p:nvGrpSpPr>
        <p:grpSpPr>
          <a:xfrm>
            <a:off x="4455383" y="2277296"/>
            <a:ext cx="1810171" cy="564655"/>
            <a:chOff x="5164999" y="2300189"/>
            <a:chExt cx="2189847" cy="564655"/>
          </a:xfrm>
        </p:grpSpPr>
        <p:sp>
          <p:nvSpPr>
            <p:cNvPr id="88" name="AutoShape 14"/>
            <p:cNvSpPr/>
            <p:nvPr/>
          </p:nvSpPr>
          <p:spPr>
            <a:xfrm>
              <a:off x="6235461" y="2582516"/>
              <a:ext cx="1119385" cy="0"/>
            </a:xfrm>
            <a:prstGeom prst="line">
              <a:avLst/>
            </a:prstGeom>
            <a:ln w="38100" cap="flat">
              <a:solidFill>
                <a:srgbClr val="0E8A9A"/>
              </a:solidFill>
              <a:prstDash val="solid"/>
              <a:headEnd type="none" w="sm" len="sm"/>
              <a:tailEnd type="oval" w="lg" len="lg"/>
            </a:ln>
          </p:spPr>
          <p:txBody>
            <a:bodyPr/>
            <a:lstStyle/>
            <a:p>
              <a:endParaRPr lang="en-GB" sz="2200"/>
            </a:p>
          </p:txBody>
        </p:sp>
        <p:grpSp>
          <p:nvGrpSpPr>
            <p:cNvPr id="89" name="Group 35"/>
            <p:cNvGrpSpPr/>
            <p:nvPr/>
          </p:nvGrpSpPr>
          <p:grpSpPr>
            <a:xfrm>
              <a:off x="5164999" y="2300189"/>
              <a:ext cx="1863279" cy="564655"/>
              <a:chOff x="0" y="0"/>
              <a:chExt cx="1341060" cy="406400"/>
            </a:xfrm>
          </p:grpSpPr>
          <p:sp>
            <p:nvSpPr>
              <p:cNvPr id="91" name="Freeform 36"/>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E8A9A"/>
              </a:solidFill>
              <a:ln cap="sq">
                <a:noFill/>
                <a:prstDash val="solid"/>
                <a:miter/>
              </a:ln>
            </p:spPr>
            <p:txBody>
              <a:bodyPr/>
              <a:lstStyle/>
              <a:p>
                <a:endParaRPr lang="en-GB" sz="2200"/>
              </a:p>
            </p:txBody>
          </p:sp>
          <p:sp>
            <p:nvSpPr>
              <p:cNvPr id="92" name="TextBox 37"/>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90" name="TextBox 67"/>
            <p:cNvSpPr txBox="1"/>
            <p:nvPr/>
          </p:nvSpPr>
          <p:spPr>
            <a:xfrm>
              <a:off x="5316355" y="2522583"/>
              <a:ext cx="1540933" cy="216982"/>
            </a:xfrm>
            <a:prstGeom prst="rect">
              <a:avLst/>
            </a:prstGeom>
          </p:spPr>
          <p:txBody>
            <a:bodyPr lIns="0" tIns="0" rIns="0" bIns="0" rtlCol="0" anchor="t">
              <a:spAutoFit/>
            </a:bodyPr>
            <a:lstStyle/>
            <a:p>
              <a:pPr marL="0" lvl="1" algn="ctr">
                <a:lnSpc>
                  <a:spcPts val="1500"/>
                </a:lnSpc>
              </a:pPr>
              <a:r>
                <a:rPr lang="vi-VN"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a:t>
              </a:r>
              <a:r>
                <a:rPr lang="en-GB"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ƯỚC 3</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grpSp>
        <p:nvGrpSpPr>
          <p:cNvPr id="93" name="Group 92">
            <a:extLst>
              <a:ext uri="{FF2B5EF4-FFF2-40B4-BE49-F238E27FC236}">
                <a16:creationId xmlns:a16="http://schemas.microsoft.com/office/drawing/2014/main" id="{E4993C43-C60F-DE4D-536F-C019930AFDF4}"/>
              </a:ext>
            </a:extLst>
          </p:cNvPr>
          <p:cNvGrpSpPr/>
          <p:nvPr/>
        </p:nvGrpSpPr>
        <p:grpSpPr>
          <a:xfrm>
            <a:off x="6515992" y="2260713"/>
            <a:ext cx="1800218" cy="564655"/>
            <a:chOff x="7423649" y="2300189"/>
            <a:chExt cx="2187969" cy="564655"/>
          </a:xfrm>
        </p:grpSpPr>
        <p:sp>
          <p:nvSpPr>
            <p:cNvPr id="94" name="AutoShape 15"/>
            <p:cNvSpPr/>
            <p:nvPr/>
          </p:nvSpPr>
          <p:spPr>
            <a:xfrm>
              <a:off x="8492233" y="2582516"/>
              <a:ext cx="1119385" cy="0"/>
            </a:xfrm>
            <a:prstGeom prst="line">
              <a:avLst/>
            </a:prstGeom>
            <a:ln w="38100" cap="flat">
              <a:solidFill>
                <a:srgbClr val="4C54A5"/>
              </a:solidFill>
              <a:prstDash val="solid"/>
              <a:headEnd type="none" w="sm" len="sm"/>
              <a:tailEnd type="oval" w="lg" len="lg"/>
            </a:ln>
          </p:spPr>
          <p:txBody>
            <a:bodyPr/>
            <a:lstStyle/>
            <a:p>
              <a:endParaRPr lang="en-GB" sz="2200"/>
            </a:p>
          </p:txBody>
        </p:sp>
        <p:grpSp>
          <p:nvGrpSpPr>
            <p:cNvPr id="95" name="Group 44"/>
            <p:cNvGrpSpPr/>
            <p:nvPr/>
          </p:nvGrpSpPr>
          <p:grpSpPr>
            <a:xfrm>
              <a:off x="7423649" y="2300189"/>
              <a:ext cx="1863279" cy="564655"/>
              <a:chOff x="0" y="0"/>
              <a:chExt cx="1341060" cy="406400"/>
            </a:xfrm>
          </p:grpSpPr>
          <p:sp>
            <p:nvSpPr>
              <p:cNvPr id="97" name="Freeform 45"/>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4C54A5"/>
              </a:solidFill>
              <a:ln cap="sq">
                <a:noFill/>
                <a:prstDash val="solid"/>
                <a:miter/>
              </a:ln>
            </p:spPr>
            <p:txBody>
              <a:bodyPr/>
              <a:lstStyle/>
              <a:p>
                <a:endParaRPr lang="en-GB" sz="2200"/>
              </a:p>
            </p:txBody>
          </p:sp>
          <p:sp>
            <p:nvSpPr>
              <p:cNvPr id="98" name="TextBox 46"/>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96" name="TextBox 68"/>
            <p:cNvSpPr txBox="1"/>
            <p:nvPr/>
          </p:nvSpPr>
          <p:spPr>
            <a:xfrm>
              <a:off x="7597186"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4</a:t>
              </a:r>
            </a:p>
          </p:txBody>
        </p:sp>
      </p:grpSp>
      <p:grpSp>
        <p:nvGrpSpPr>
          <p:cNvPr id="99" name="Group 98">
            <a:extLst>
              <a:ext uri="{FF2B5EF4-FFF2-40B4-BE49-F238E27FC236}">
                <a16:creationId xmlns:a16="http://schemas.microsoft.com/office/drawing/2014/main" id="{7618331C-A576-B9F6-8129-39D30FA3A6F7}"/>
              </a:ext>
            </a:extLst>
          </p:cNvPr>
          <p:cNvGrpSpPr/>
          <p:nvPr/>
        </p:nvGrpSpPr>
        <p:grpSpPr>
          <a:xfrm>
            <a:off x="10268051" y="2233864"/>
            <a:ext cx="1498425" cy="564655"/>
            <a:chOff x="9682298" y="2300189"/>
            <a:chExt cx="1863279" cy="564655"/>
          </a:xfrm>
        </p:grpSpPr>
        <p:grpSp>
          <p:nvGrpSpPr>
            <p:cNvPr id="100" name="Group 53"/>
            <p:cNvGrpSpPr/>
            <p:nvPr/>
          </p:nvGrpSpPr>
          <p:grpSpPr>
            <a:xfrm>
              <a:off x="9682298" y="2300189"/>
              <a:ext cx="1863279" cy="564655"/>
              <a:chOff x="0" y="0"/>
              <a:chExt cx="1341060" cy="406400"/>
            </a:xfrm>
          </p:grpSpPr>
          <p:sp>
            <p:nvSpPr>
              <p:cNvPr id="102" name="Freeform 54"/>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9B4CA5"/>
              </a:solidFill>
              <a:ln cap="sq">
                <a:noFill/>
                <a:prstDash val="solid"/>
                <a:miter/>
              </a:ln>
            </p:spPr>
            <p:txBody>
              <a:bodyPr/>
              <a:lstStyle/>
              <a:p>
                <a:endParaRPr lang="en-GB" sz="2200"/>
              </a:p>
            </p:txBody>
          </p:sp>
          <p:sp>
            <p:nvSpPr>
              <p:cNvPr id="103" name="TextBox 55"/>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101" name="TextBox 69"/>
            <p:cNvSpPr txBox="1"/>
            <p:nvPr/>
          </p:nvSpPr>
          <p:spPr>
            <a:xfrm>
              <a:off x="9858655" y="2506091"/>
              <a:ext cx="1540933" cy="208455"/>
            </a:xfrm>
            <a:prstGeom prst="rect">
              <a:avLst/>
            </a:prstGeom>
          </p:spPr>
          <p:txBody>
            <a:bodyPr lIns="0" tIns="0" rIns="0" bIns="0" rtlCol="0" anchor="t">
              <a:spAutoFit/>
            </a:bodyPr>
            <a:lstStyle/>
            <a:p>
              <a:pPr marL="0" lvl="1" algn="ctr">
                <a:lnSpc>
                  <a:spcPts val="1500"/>
                </a:lnSpc>
              </a:pPr>
              <a:r>
                <a:rPr lang="en-US" sz="2200" b="1" spc="32">
                  <a:solidFill>
                    <a:srgbClr val="FFFFFF"/>
                  </a:solidFill>
                  <a:latin typeface="Times New Roman" panose="02020603050405020304" pitchFamily="18" charset="0"/>
                  <a:ea typeface="Helveticish Bold"/>
                  <a:cs typeface="Times New Roman" panose="02020603050405020304" pitchFamily="18" charset="0"/>
                  <a:sym typeface="Helveticish Bold"/>
                </a:rPr>
                <a:t>BƯỚC </a:t>
              </a:r>
              <a:r>
                <a:rPr lang="en-US" sz="2200" b="1" spc="32" smtClean="0">
                  <a:solidFill>
                    <a:srgbClr val="FFFFFF"/>
                  </a:solidFill>
                  <a:latin typeface="Times New Roman" panose="02020603050405020304" pitchFamily="18" charset="0"/>
                  <a:ea typeface="Helveticish Bold"/>
                  <a:cs typeface="Times New Roman" panose="02020603050405020304" pitchFamily="18" charset="0"/>
                  <a:sym typeface="Helveticish Bold"/>
                </a:rPr>
                <a:t>6</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sp>
        <p:nvSpPr>
          <p:cNvPr id="104" name="TextBox 80"/>
          <p:cNvSpPr txBox="1"/>
          <p:nvPr/>
        </p:nvSpPr>
        <p:spPr>
          <a:xfrm>
            <a:off x="2241426" y="1461027"/>
            <a:ext cx="8674798" cy="577081"/>
          </a:xfrm>
          <a:prstGeom prst="rect">
            <a:avLst/>
          </a:prstGeom>
          <a:effectLst/>
        </p:spPr>
        <p:txBody>
          <a:bodyPr wrap="square" lIns="0" tIns="0" rIns="0" bIns="0" rtlCol="0" anchor="t">
            <a:spAutoFit/>
          </a:bodyPr>
          <a:lstStyle/>
          <a:p>
            <a:pPr algn="ctr">
              <a:lnSpc>
                <a:spcPts val="4480"/>
              </a:lnSpc>
            </a:pPr>
            <a:r>
              <a:rPr lang="en-US" sz="4000" b="1" smtClean="0">
                <a:solidFill>
                  <a:srgbClr val="FF0000"/>
                </a:solidFill>
                <a:latin typeface="Times New Roman" panose="02020603050405020304" pitchFamily="18" charset="0"/>
                <a:ea typeface="Helveticish Bold"/>
                <a:cs typeface="Times New Roman" panose="02020603050405020304" pitchFamily="18" charset="0"/>
                <a:sym typeface="Helveticish Bold"/>
              </a:rPr>
              <a:t>Biên mục trực tiếp</a:t>
            </a:r>
            <a:endParaRPr lang="en-US" sz="4000" b="1" dirty="0">
              <a:solidFill>
                <a:srgbClr val="FF0000"/>
              </a:solidFill>
              <a:latin typeface="Times New Roman" panose="02020603050405020304" pitchFamily="18" charset="0"/>
              <a:ea typeface="Helveticish Bold"/>
              <a:cs typeface="Times New Roman" panose="02020603050405020304" pitchFamily="18" charset="0"/>
              <a:sym typeface="Helveticish Bold"/>
            </a:endParaRPr>
          </a:p>
        </p:txBody>
      </p:sp>
      <p:grpSp>
        <p:nvGrpSpPr>
          <p:cNvPr id="105" name="Group 104">
            <a:extLst>
              <a:ext uri="{FF2B5EF4-FFF2-40B4-BE49-F238E27FC236}">
                <a16:creationId xmlns:a16="http://schemas.microsoft.com/office/drawing/2014/main" id="{276A0557-3396-DBA2-138F-9F4E5B9F09CE}"/>
              </a:ext>
            </a:extLst>
          </p:cNvPr>
          <p:cNvGrpSpPr/>
          <p:nvPr/>
        </p:nvGrpSpPr>
        <p:grpSpPr>
          <a:xfrm>
            <a:off x="2451657" y="3041213"/>
            <a:ext cx="1638359" cy="3428900"/>
            <a:chOff x="2917559" y="3088544"/>
            <a:chExt cx="1863279" cy="2759620"/>
          </a:xfrm>
        </p:grpSpPr>
        <p:grpSp>
          <p:nvGrpSpPr>
            <p:cNvPr id="106" name="Group 20"/>
            <p:cNvGrpSpPr/>
            <p:nvPr/>
          </p:nvGrpSpPr>
          <p:grpSpPr>
            <a:xfrm>
              <a:off x="2917559" y="3355844"/>
              <a:ext cx="1863279" cy="2492320"/>
              <a:chOff x="0" y="0"/>
              <a:chExt cx="730877" cy="977620"/>
            </a:xfrm>
          </p:grpSpPr>
          <p:sp>
            <p:nvSpPr>
              <p:cNvPr id="112" name="Freeform 21"/>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BC097"/>
              </a:solidFill>
              <a:ln cap="sq">
                <a:noFill/>
                <a:prstDash val="solid"/>
                <a:miter/>
              </a:ln>
            </p:spPr>
            <p:txBody>
              <a:bodyPr/>
              <a:lstStyle/>
              <a:p>
                <a:endParaRPr lang="en-GB" sz="1200"/>
              </a:p>
            </p:txBody>
          </p:sp>
          <p:sp>
            <p:nvSpPr>
              <p:cNvPr id="113" name="TextBox 22"/>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07" name="Group 23"/>
            <p:cNvGrpSpPr/>
            <p:nvPr/>
          </p:nvGrpSpPr>
          <p:grpSpPr>
            <a:xfrm>
              <a:off x="3078732" y="3088544"/>
              <a:ext cx="698500" cy="698500"/>
              <a:chOff x="0" y="0"/>
              <a:chExt cx="1061994" cy="1061994"/>
            </a:xfrm>
          </p:grpSpPr>
          <p:sp>
            <p:nvSpPr>
              <p:cNvPr id="110" name="Freeform 24"/>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BC097"/>
                </a:solidFill>
                <a:prstDash val="solid"/>
                <a:miter/>
              </a:ln>
            </p:spPr>
            <p:txBody>
              <a:bodyPr/>
              <a:lstStyle/>
              <a:p>
                <a:endParaRPr lang="en-GB" sz="1200"/>
              </a:p>
            </p:txBody>
          </p:sp>
          <p:sp>
            <p:nvSpPr>
              <p:cNvPr id="111" name="TextBox 25"/>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08" name="Freeform 56"/>
            <p:cNvSpPr/>
            <p:nvPr/>
          </p:nvSpPr>
          <p:spPr>
            <a:xfrm>
              <a:off x="3231977" y="3247400"/>
              <a:ext cx="349461" cy="349461"/>
            </a:xfrm>
            <a:custGeom>
              <a:avLst/>
              <a:gdLst/>
              <a:ahLst/>
              <a:cxnLst/>
              <a:rect l="l" t="t" r="r" b="b"/>
              <a:pathLst>
                <a:path w="524192" h="524192">
                  <a:moveTo>
                    <a:pt x="0" y="0"/>
                  </a:moveTo>
                  <a:lnTo>
                    <a:pt x="524192" y="0"/>
                  </a:lnTo>
                  <a:lnTo>
                    <a:pt x="524192" y="524192"/>
                  </a:lnTo>
                  <a:lnTo>
                    <a:pt x="0" y="524192"/>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GB" sz="1200"/>
            </a:p>
          </p:txBody>
        </p:sp>
        <p:sp>
          <p:nvSpPr>
            <p:cNvPr id="109" name="TextBox 70">
              <a:extLst>
                <a:ext uri="{FF2B5EF4-FFF2-40B4-BE49-F238E27FC236}">
                  <a16:creationId xmlns:a16="http://schemas.microsoft.com/office/drawing/2014/main" id="{DA6F269E-5859-0803-A36F-C4F794828AD2}"/>
                </a:ext>
              </a:extLst>
            </p:cNvPr>
            <p:cNvSpPr txBox="1"/>
            <p:nvPr/>
          </p:nvSpPr>
          <p:spPr>
            <a:xfrm>
              <a:off x="3078731" y="3964037"/>
              <a:ext cx="1470109" cy="1062642"/>
            </a:xfrm>
            <a:prstGeom prst="rect">
              <a:avLst/>
            </a:prstGeom>
          </p:spPr>
          <p:txBody>
            <a:bodyPr wrap="square" lIns="0" tIns="0" rIns="0" bIns="0" rtlCol="0" anchor="t">
              <a:spAutoFit/>
            </a:bodyPr>
            <a:lstStyle/>
            <a:p>
              <a:pPr algn="ctr">
                <a:lnSpc>
                  <a:spcPct val="110000"/>
                </a:lnSpc>
              </a:pPr>
              <a:r>
                <a:rPr lang="en-US" sz="2600" b="1" smtClean="0">
                  <a:solidFill>
                    <a:srgbClr val="FFFFFF"/>
                  </a:solidFill>
                  <a:latin typeface="UTM Alter Gothic" panose="02040603050506020204" pitchFamily="18" charset="0"/>
                  <a:ea typeface="Canva Sans Bold"/>
                  <a:cs typeface="Canva Sans Bold"/>
                  <a:sym typeface="Canva Sans Bold"/>
                </a:rPr>
                <a:t>Chọn menu biên mục</a:t>
              </a:r>
              <a:endParaRPr lang="en-US" sz="26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14" name="Group 113">
            <a:extLst>
              <a:ext uri="{FF2B5EF4-FFF2-40B4-BE49-F238E27FC236}">
                <a16:creationId xmlns:a16="http://schemas.microsoft.com/office/drawing/2014/main" id="{E7638ED9-15C6-C4E5-6393-0121482DF9B7}"/>
              </a:ext>
            </a:extLst>
          </p:cNvPr>
          <p:cNvGrpSpPr/>
          <p:nvPr/>
        </p:nvGrpSpPr>
        <p:grpSpPr>
          <a:xfrm>
            <a:off x="4499896" y="3021129"/>
            <a:ext cx="1589901" cy="3428900"/>
            <a:chOff x="5176209" y="3088544"/>
            <a:chExt cx="1863279" cy="2759620"/>
          </a:xfrm>
        </p:grpSpPr>
        <p:grpSp>
          <p:nvGrpSpPr>
            <p:cNvPr id="115" name="Group 29"/>
            <p:cNvGrpSpPr/>
            <p:nvPr/>
          </p:nvGrpSpPr>
          <p:grpSpPr>
            <a:xfrm>
              <a:off x="5176209" y="3355844"/>
              <a:ext cx="1863279" cy="2492320"/>
              <a:chOff x="0" y="0"/>
              <a:chExt cx="730877" cy="977620"/>
            </a:xfrm>
          </p:grpSpPr>
          <p:sp>
            <p:nvSpPr>
              <p:cNvPr id="121" name="Freeform 30"/>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E8A9A"/>
              </a:solidFill>
              <a:ln cap="sq">
                <a:noFill/>
                <a:prstDash val="solid"/>
                <a:miter/>
              </a:ln>
            </p:spPr>
            <p:txBody>
              <a:bodyPr/>
              <a:lstStyle/>
              <a:p>
                <a:endParaRPr lang="en-GB" sz="1200"/>
              </a:p>
            </p:txBody>
          </p:sp>
          <p:sp>
            <p:nvSpPr>
              <p:cNvPr id="122" name="TextBox 31"/>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16" name="Group 32"/>
            <p:cNvGrpSpPr/>
            <p:nvPr/>
          </p:nvGrpSpPr>
          <p:grpSpPr>
            <a:xfrm>
              <a:off x="5337381" y="3088544"/>
              <a:ext cx="698500" cy="698500"/>
              <a:chOff x="0" y="0"/>
              <a:chExt cx="1061994" cy="1061994"/>
            </a:xfrm>
          </p:grpSpPr>
          <p:sp>
            <p:nvSpPr>
              <p:cNvPr id="119" name="Freeform 33"/>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E8A9A"/>
                </a:solidFill>
                <a:prstDash val="solid"/>
                <a:miter/>
              </a:ln>
            </p:spPr>
            <p:txBody>
              <a:bodyPr/>
              <a:lstStyle/>
              <a:p>
                <a:endParaRPr lang="en-GB" sz="1200"/>
              </a:p>
            </p:txBody>
          </p:sp>
          <p:sp>
            <p:nvSpPr>
              <p:cNvPr id="120" name="TextBox 34"/>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17" name="Freeform 57"/>
            <p:cNvSpPr/>
            <p:nvPr/>
          </p:nvSpPr>
          <p:spPr>
            <a:xfrm>
              <a:off x="5511901" y="3263064"/>
              <a:ext cx="349461" cy="349461"/>
            </a:xfrm>
            <a:custGeom>
              <a:avLst/>
              <a:gdLst/>
              <a:ahLst/>
              <a:cxnLst/>
              <a:rect l="l" t="t" r="r" b="b"/>
              <a:pathLst>
                <a:path w="524192" h="524192">
                  <a:moveTo>
                    <a:pt x="0" y="0"/>
                  </a:moveTo>
                  <a:lnTo>
                    <a:pt x="524193" y="0"/>
                  </a:lnTo>
                  <a:lnTo>
                    <a:pt x="524193" y="524192"/>
                  </a:lnTo>
                  <a:lnTo>
                    <a:pt x="0" y="5241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GB" sz="1200"/>
            </a:p>
          </p:txBody>
        </p:sp>
        <p:sp>
          <p:nvSpPr>
            <p:cNvPr id="118" name="TextBox 70">
              <a:extLst>
                <a:ext uri="{FF2B5EF4-FFF2-40B4-BE49-F238E27FC236}">
                  <a16:creationId xmlns:a16="http://schemas.microsoft.com/office/drawing/2014/main" id="{93C4A926-2FB1-8BCE-DFCB-B08C2C0D8376}"/>
                </a:ext>
              </a:extLst>
            </p:cNvPr>
            <p:cNvSpPr txBox="1"/>
            <p:nvPr/>
          </p:nvSpPr>
          <p:spPr>
            <a:xfrm>
              <a:off x="5251357" y="4031678"/>
              <a:ext cx="1667333" cy="653934"/>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Thêm tài liệu</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23" name="Group 122">
            <a:extLst>
              <a:ext uri="{FF2B5EF4-FFF2-40B4-BE49-F238E27FC236}">
                <a16:creationId xmlns:a16="http://schemas.microsoft.com/office/drawing/2014/main" id="{FAA89F05-0C2B-8A35-A249-106C7F4587B3}"/>
              </a:ext>
            </a:extLst>
          </p:cNvPr>
          <p:cNvGrpSpPr/>
          <p:nvPr/>
        </p:nvGrpSpPr>
        <p:grpSpPr>
          <a:xfrm>
            <a:off x="10257845" y="2997782"/>
            <a:ext cx="1503444" cy="3403646"/>
            <a:chOff x="9693508" y="3088544"/>
            <a:chExt cx="1863279" cy="2759620"/>
          </a:xfrm>
        </p:grpSpPr>
        <p:grpSp>
          <p:nvGrpSpPr>
            <p:cNvPr id="124" name="Group 47"/>
            <p:cNvGrpSpPr/>
            <p:nvPr/>
          </p:nvGrpSpPr>
          <p:grpSpPr>
            <a:xfrm>
              <a:off x="9693508" y="3355844"/>
              <a:ext cx="1863279" cy="2492320"/>
              <a:chOff x="0" y="0"/>
              <a:chExt cx="730877" cy="977620"/>
            </a:xfrm>
          </p:grpSpPr>
          <p:sp>
            <p:nvSpPr>
              <p:cNvPr id="130" name="Freeform 4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9B4CA5"/>
              </a:solidFill>
              <a:ln cap="sq">
                <a:noFill/>
                <a:prstDash val="solid"/>
                <a:miter/>
              </a:ln>
            </p:spPr>
            <p:txBody>
              <a:bodyPr/>
              <a:lstStyle/>
              <a:p>
                <a:endParaRPr lang="en-GB" sz="1200"/>
              </a:p>
            </p:txBody>
          </p:sp>
          <p:sp>
            <p:nvSpPr>
              <p:cNvPr id="131" name="TextBox 49"/>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25" name="Group 50"/>
            <p:cNvGrpSpPr/>
            <p:nvPr/>
          </p:nvGrpSpPr>
          <p:grpSpPr>
            <a:xfrm>
              <a:off x="9854681" y="3088544"/>
              <a:ext cx="698500" cy="698500"/>
              <a:chOff x="0" y="0"/>
              <a:chExt cx="1061994" cy="1061994"/>
            </a:xfrm>
          </p:grpSpPr>
          <p:sp>
            <p:nvSpPr>
              <p:cNvPr id="128" name="Freeform 5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9B4CA5"/>
                </a:solidFill>
                <a:prstDash val="solid"/>
                <a:miter/>
              </a:ln>
            </p:spPr>
            <p:txBody>
              <a:bodyPr/>
              <a:lstStyle/>
              <a:p>
                <a:endParaRPr lang="en-GB" sz="1200"/>
              </a:p>
            </p:txBody>
          </p:sp>
          <p:sp>
            <p:nvSpPr>
              <p:cNvPr id="129" name="TextBox 5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26" name="Freeform 60"/>
            <p:cNvSpPr/>
            <p:nvPr/>
          </p:nvSpPr>
          <p:spPr>
            <a:xfrm>
              <a:off x="10040230" y="3274482"/>
              <a:ext cx="327399" cy="327399"/>
            </a:xfrm>
            <a:custGeom>
              <a:avLst/>
              <a:gdLst/>
              <a:ahLst/>
              <a:cxnLst/>
              <a:rect l="l" t="t" r="r" b="b"/>
              <a:pathLst>
                <a:path w="491099" h="491099">
                  <a:moveTo>
                    <a:pt x="0" y="0"/>
                  </a:moveTo>
                  <a:lnTo>
                    <a:pt x="491099" y="0"/>
                  </a:lnTo>
                  <a:lnTo>
                    <a:pt x="491099" y="491099"/>
                  </a:lnTo>
                  <a:lnTo>
                    <a:pt x="0" y="4910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GB" sz="1200"/>
            </a:p>
          </p:txBody>
        </p:sp>
        <p:sp>
          <p:nvSpPr>
            <p:cNvPr id="127" name="TextBox 70">
              <a:extLst>
                <a:ext uri="{FF2B5EF4-FFF2-40B4-BE49-F238E27FC236}">
                  <a16:creationId xmlns:a16="http://schemas.microsoft.com/office/drawing/2014/main" id="{5D6969A8-E7D0-2C03-D130-0E4C5D81360A}"/>
                </a:ext>
              </a:extLst>
            </p:cNvPr>
            <p:cNvSpPr txBox="1"/>
            <p:nvPr/>
          </p:nvSpPr>
          <p:spPr>
            <a:xfrm>
              <a:off x="9904010" y="4127256"/>
              <a:ext cx="1470109" cy="633156"/>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Thực hiện</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32" name="Group 131">
            <a:extLst>
              <a:ext uri="{FF2B5EF4-FFF2-40B4-BE49-F238E27FC236}">
                <a16:creationId xmlns:a16="http://schemas.microsoft.com/office/drawing/2014/main" id="{05DD0609-29C0-B181-965E-87CAD3D51748}"/>
              </a:ext>
            </a:extLst>
          </p:cNvPr>
          <p:cNvGrpSpPr/>
          <p:nvPr/>
        </p:nvGrpSpPr>
        <p:grpSpPr>
          <a:xfrm>
            <a:off x="6543591" y="3014143"/>
            <a:ext cx="1550741" cy="3419302"/>
            <a:chOff x="7434859" y="3088544"/>
            <a:chExt cx="1863279" cy="2759620"/>
          </a:xfrm>
        </p:grpSpPr>
        <p:grpSp>
          <p:nvGrpSpPr>
            <p:cNvPr id="133" name="Group 38"/>
            <p:cNvGrpSpPr/>
            <p:nvPr/>
          </p:nvGrpSpPr>
          <p:grpSpPr>
            <a:xfrm>
              <a:off x="7434859" y="3355844"/>
              <a:ext cx="1863279" cy="2492320"/>
              <a:chOff x="0" y="0"/>
              <a:chExt cx="730877" cy="977620"/>
            </a:xfrm>
          </p:grpSpPr>
          <p:sp>
            <p:nvSpPr>
              <p:cNvPr id="139" name="Freeform 39"/>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4C54A5"/>
              </a:solidFill>
              <a:ln cap="sq">
                <a:noFill/>
                <a:prstDash val="solid"/>
                <a:miter/>
              </a:ln>
            </p:spPr>
            <p:txBody>
              <a:bodyPr/>
              <a:lstStyle/>
              <a:p>
                <a:endParaRPr lang="en-GB" sz="1200"/>
              </a:p>
            </p:txBody>
          </p:sp>
          <p:sp>
            <p:nvSpPr>
              <p:cNvPr id="140" name="TextBox 40"/>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34" name="Group 41"/>
            <p:cNvGrpSpPr/>
            <p:nvPr/>
          </p:nvGrpSpPr>
          <p:grpSpPr>
            <a:xfrm>
              <a:off x="7596031" y="3088544"/>
              <a:ext cx="698500" cy="698500"/>
              <a:chOff x="0" y="0"/>
              <a:chExt cx="1061994" cy="1061994"/>
            </a:xfrm>
          </p:grpSpPr>
          <p:sp>
            <p:nvSpPr>
              <p:cNvPr id="137" name="Freeform 42"/>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4C54A5"/>
                </a:solidFill>
                <a:prstDash val="solid"/>
                <a:miter/>
              </a:ln>
            </p:spPr>
            <p:txBody>
              <a:bodyPr/>
              <a:lstStyle/>
              <a:p>
                <a:endParaRPr lang="en-GB" sz="1200"/>
              </a:p>
            </p:txBody>
          </p:sp>
          <p:sp>
            <p:nvSpPr>
              <p:cNvPr id="138" name="TextBox 43"/>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35" name="TextBox 70">
              <a:extLst>
                <a:ext uri="{FF2B5EF4-FFF2-40B4-BE49-F238E27FC236}">
                  <a16:creationId xmlns:a16="http://schemas.microsoft.com/office/drawing/2014/main" id="{D92B0D61-EB7B-811D-E929-A0B72B50FD00}"/>
                </a:ext>
              </a:extLst>
            </p:cNvPr>
            <p:cNvSpPr txBox="1"/>
            <p:nvPr/>
          </p:nvSpPr>
          <p:spPr>
            <a:xfrm>
              <a:off x="7644813" y="3944521"/>
              <a:ext cx="1470110" cy="1639424"/>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Nhập dữ liệu các trường của MARC 21</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pic>
          <p:nvPicPr>
            <p:cNvPr id="136" name="Graphic 90" descr="Programmer male with solid fill">
              <a:extLst>
                <a:ext uri="{FF2B5EF4-FFF2-40B4-BE49-F238E27FC236}">
                  <a16:creationId xmlns:a16="http://schemas.microsoft.com/office/drawing/2014/main" id="{66DFAC97-0C53-9C35-4100-E43B7FA4E3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644813" y="3104395"/>
              <a:ext cx="567531" cy="567531"/>
            </a:xfrm>
            <a:prstGeom prst="rect">
              <a:avLst/>
            </a:prstGeom>
          </p:spPr>
        </p:pic>
      </p:grpSp>
      <p:grpSp>
        <p:nvGrpSpPr>
          <p:cNvPr id="141" name="Group 140">
            <a:extLst>
              <a:ext uri="{FF2B5EF4-FFF2-40B4-BE49-F238E27FC236}">
                <a16:creationId xmlns:a16="http://schemas.microsoft.com/office/drawing/2014/main" id="{38E4A8D0-1D23-9C29-43C3-2B6117B04901}"/>
              </a:ext>
            </a:extLst>
          </p:cNvPr>
          <p:cNvGrpSpPr/>
          <p:nvPr/>
        </p:nvGrpSpPr>
        <p:grpSpPr>
          <a:xfrm>
            <a:off x="447249" y="3048304"/>
            <a:ext cx="1744924" cy="3385142"/>
            <a:chOff x="658910" y="3088544"/>
            <a:chExt cx="1863279" cy="2759620"/>
          </a:xfrm>
        </p:grpSpPr>
        <p:grpSp>
          <p:nvGrpSpPr>
            <p:cNvPr id="142" name="Group 7"/>
            <p:cNvGrpSpPr/>
            <p:nvPr/>
          </p:nvGrpSpPr>
          <p:grpSpPr>
            <a:xfrm>
              <a:off x="658910" y="3355844"/>
              <a:ext cx="1863279" cy="2492320"/>
              <a:chOff x="0" y="0"/>
              <a:chExt cx="730877" cy="977620"/>
            </a:xfrm>
          </p:grpSpPr>
          <p:sp>
            <p:nvSpPr>
              <p:cNvPr id="172" name="Freeform 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67BB0F"/>
              </a:solidFill>
            </p:spPr>
            <p:txBody>
              <a:bodyPr/>
              <a:lstStyle/>
              <a:p>
                <a:endParaRPr lang="en-GB" sz="1200"/>
              </a:p>
            </p:txBody>
          </p:sp>
          <p:sp>
            <p:nvSpPr>
              <p:cNvPr id="173" name="TextBox 9"/>
              <p:cNvSpPr txBox="1"/>
              <p:nvPr/>
            </p:nvSpPr>
            <p:spPr>
              <a:xfrm>
                <a:off x="0" y="-47625"/>
                <a:ext cx="730877" cy="1025245"/>
              </a:xfrm>
              <a:prstGeom prst="rect">
                <a:avLst/>
              </a:prstGeom>
            </p:spPr>
            <p:txBody>
              <a:bodyPr lIns="33867" tIns="33867" rIns="33867" bIns="33867" rtlCol="0" anchor="ctr"/>
              <a:lstStyle/>
              <a:p>
                <a:pPr algn="ctr">
                  <a:lnSpc>
                    <a:spcPts val="1599"/>
                  </a:lnSpc>
                </a:pPr>
                <a:endParaRPr sz="1200"/>
              </a:p>
            </p:txBody>
          </p:sp>
        </p:grpSp>
        <p:grpSp>
          <p:nvGrpSpPr>
            <p:cNvPr id="143" name="Group 10"/>
            <p:cNvGrpSpPr/>
            <p:nvPr/>
          </p:nvGrpSpPr>
          <p:grpSpPr>
            <a:xfrm>
              <a:off x="820083" y="3088544"/>
              <a:ext cx="698500" cy="698500"/>
              <a:chOff x="0" y="0"/>
              <a:chExt cx="1061994" cy="1061994"/>
            </a:xfrm>
          </p:grpSpPr>
          <p:sp>
            <p:nvSpPr>
              <p:cNvPr id="170" name="Freeform 1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67BB0F"/>
                </a:solidFill>
                <a:prstDash val="solid"/>
                <a:miter/>
              </a:ln>
            </p:spPr>
            <p:txBody>
              <a:bodyPr/>
              <a:lstStyle/>
              <a:p>
                <a:endParaRPr lang="en-GB" sz="1200"/>
              </a:p>
            </p:txBody>
          </p:sp>
          <p:sp>
            <p:nvSpPr>
              <p:cNvPr id="171" name="TextBox 1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68" name="TextBox 70"/>
            <p:cNvSpPr txBox="1"/>
            <p:nvPr/>
          </p:nvSpPr>
          <p:spPr>
            <a:xfrm>
              <a:off x="759750" y="3884737"/>
              <a:ext cx="1601267" cy="1435172"/>
            </a:xfrm>
            <a:prstGeom prst="rect">
              <a:avLst/>
            </a:prstGeom>
          </p:spPr>
          <p:txBody>
            <a:bodyPr wrap="square" lIns="0" tIns="0" rIns="0" bIns="0" rtlCol="0" anchor="t">
              <a:spAutoFit/>
            </a:bodyPr>
            <a:lstStyle/>
            <a:p>
              <a:pPr algn="ctr">
                <a:lnSpc>
                  <a:spcPct val="110000"/>
                </a:lnSpc>
              </a:pPr>
              <a:r>
                <a:rPr lang="en-US" sz="2600" b="1" smtClean="0">
                  <a:solidFill>
                    <a:schemeClr val="bg1"/>
                  </a:solidFill>
                  <a:latin typeface="Times New Roman" panose="02020603050405020304" pitchFamily="18" charset="0"/>
                  <a:ea typeface="Canva Sans Bold"/>
                  <a:cs typeface="Times New Roman" panose="02020603050405020304" pitchFamily="18" charset="0"/>
                  <a:sym typeface="Canva Sans Bold"/>
                </a:rPr>
                <a:t>Đăng nhập ứng dụng VietBiblio</a:t>
              </a:r>
              <a:endParaRPr lang="en-US" sz="2600" b="1" dirty="0">
                <a:solidFill>
                  <a:schemeClr val="bg1"/>
                </a:solidFill>
                <a:latin typeface="Times New Roman" panose="02020603050405020304" pitchFamily="18" charset="0"/>
                <a:ea typeface="Canva Sans Bold"/>
                <a:cs typeface="Times New Roman" panose="02020603050405020304" pitchFamily="18" charset="0"/>
                <a:sym typeface="Canva Sans Bold"/>
              </a:endParaRPr>
            </a:p>
          </p:txBody>
        </p:sp>
        <p:pic>
          <p:nvPicPr>
            <p:cNvPr id="169" name="Graphic 92" descr="Blog with solid fill">
              <a:extLst>
                <a:ext uri="{FF2B5EF4-FFF2-40B4-BE49-F238E27FC236}">
                  <a16:creationId xmlns:a16="http://schemas.microsoft.com/office/drawing/2014/main" id="{1B5C8885-5B38-3D66-41BD-DAAEDA4D816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947670" y="3203505"/>
              <a:ext cx="468742" cy="468742"/>
            </a:xfrm>
            <a:prstGeom prst="rect">
              <a:avLst/>
            </a:prstGeom>
          </p:spPr>
        </p:pic>
      </p:grpSp>
      <p:grpSp>
        <p:nvGrpSpPr>
          <p:cNvPr id="78" name="Group 77">
            <a:extLst>
              <a:ext uri="{FF2B5EF4-FFF2-40B4-BE49-F238E27FC236}">
                <a16:creationId xmlns:a16="http://schemas.microsoft.com/office/drawing/2014/main" id="{DD54E1FA-D2D7-DA69-18C1-59E91DB1800C}"/>
              </a:ext>
            </a:extLst>
          </p:cNvPr>
          <p:cNvGrpSpPr/>
          <p:nvPr/>
        </p:nvGrpSpPr>
        <p:grpSpPr>
          <a:xfrm>
            <a:off x="8347900" y="2167694"/>
            <a:ext cx="1751830" cy="630826"/>
            <a:chOff x="647700" y="2234018"/>
            <a:chExt cx="2193603" cy="630826"/>
          </a:xfrm>
        </p:grpSpPr>
        <p:sp>
          <p:nvSpPr>
            <p:cNvPr id="144" name="AutoShape 16"/>
            <p:cNvSpPr/>
            <p:nvPr/>
          </p:nvSpPr>
          <p:spPr>
            <a:xfrm>
              <a:off x="1721918" y="2582516"/>
              <a:ext cx="1119385" cy="0"/>
            </a:xfrm>
            <a:prstGeom prst="line">
              <a:avLst/>
            </a:prstGeom>
            <a:ln w="38100" cap="flat">
              <a:solidFill>
                <a:srgbClr val="67BB0F"/>
              </a:solidFill>
              <a:prstDash val="solid"/>
              <a:headEnd type="none" w="sm" len="sm"/>
              <a:tailEnd type="oval" w="lg" len="lg"/>
            </a:ln>
          </p:spPr>
          <p:txBody>
            <a:bodyPr/>
            <a:lstStyle/>
            <a:p>
              <a:endParaRPr lang="en-GB" sz="2200"/>
            </a:p>
          </p:txBody>
        </p:sp>
        <p:grpSp>
          <p:nvGrpSpPr>
            <p:cNvPr id="145" name="Group 17"/>
            <p:cNvGrpSpPr/>
            <p:nvPr/>
          </p:nvGrpSpPr>
          <p:grpSpPr>
            <a:xfrm>
              <a:off x="647700" y="2234018"/>
              <a:ext cx="1863278" cy="630826"/>
              <a:chOff x="0" y="-47625"/>
              <a:chExt cx="1341060" cy="454025"/>
            </a:xfrm>
          </p:grpSpPr>
          <p:sp>
            <p:nvSpPr>
              <p:cNvPr id="147" name="Freeform 18"/>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67BB0F"/>
              </a:solidFill>
            </p:spPr>
            <p:txBody>
              <a:bodyPr/>
              <a:lstStyle/>
              <a:p>
                <a:endParaRPr lang="en-GB" sz="2200"/>
              </a:p>
            </p:txBody>
          </p:sp>
          <p:sp>
            <p:nvSpPr>
              <p:cNvPr id="148" name="TextBox 19"/>
              <p:cNvSpPr txBox="1"/>
              <p:nvPr/>
            </p:nvSpPr>
            <p:spPr>
              <a:xfrm>
                <a:off x="177800" y="-47625"/>
                <a:ext cx="1087060" cy="454025"/>
              </a:xfrm>
              <a:prstGeom prst="rect">
                <a:avLst/>
              </a:prstGeom>
            </p:spPr>
            <p:txBody>
              <a:bodyPr lIns="34109" tIns="34109" rIns="34109" bIns="34109" rtlCol="0" anchor="ctr"/>
              <a:lstStyle/>
              <a:p>
                <a:pPr algn="ctr">
                  <a:lnSpc>
                    <a:spcPts val="1600"/>
                  </a:lnSpc>
                </a:pPr>
                <a:endParaRPr sz="2200"/>
              </a:p>
            </p:txBody>
          </p:sp>
        </p:grpSp>
        <p:sp>
          <p:nvSpPr>
            <p:cNvPr id="146" name="TextBox 65"/>
            <p:cNvSpPr txBox="1"/>
            <p:nvPr/>
          </p:nvSpPr>
          <p:spPr>
            <a:xfrm>
              <a:off x="788638" y="2533275"/>
              <a:ext cx="1540933" cy="208455"/>
            </a:xfrm>
            <a:prstGeom prst="rect">
              <a:avLst/>
            </a:prstGeom>
          </p:spPr>
          <p:txBody>
            <a:bodyPr lIns="0" tIns="0" rIns="0" bIns="0" rtlCol="0" anchor="t">
              <a:spAutoFit/>
            </a:bodyPr>
            <a:lstStyle/>
            <a:p>
              <a:pPr marL="0" lvl="1" algn="ctr">
                <a:lnSpc>
                  <a:spcPts val="1500"/>
                </a:lnSpc>
              </a:pPr>
              <a:r>
                <a:rPr lang="en-US" sz="2200" b="1" spc="32" smtClean="0">
                  <a:solidFill>
                    <a:srgbClr val="FFFFFF"/>
                  </a:solidFill>
                  <a:latin typeface="Times New Roman" panose="02020603050405020304" pitchFamily="18" charset="0"/>
                  <a:ea typeface="Helveticish Bold"/>
                  <a:cs typeface="Times New Roman" panose="02020603050405020304" pitchFamily="18" charset="0"/>
                  <a:sym typeface="Helveticish Bold"/>
                </a:rPr>
                <a:t>BƯỚC 5</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grpSp>
        <p:nvGrpSpPr>
          <p:cNvPr id="149" name="Group 148">
            <a:extLst>
              <a:ext uri="{FF2B5EF4-FFF2-40B4-BE49-F238E27FC236}">
                <a16:creationId xmlns:a16="http://schemas.microsoft.com/office/drawing/2014/main" id="{38E4A8D0-1D23-9C29-43C3-2B6117B04901}"/>
              </a:ext>
            </a:extLst>
          </p:cNvPr>
          <p:cNvGrpSpPr/>
          <p:nvPr/>
        </p:nvGrpSpPr>
        <p:grpSpPr>
          <a:xfrm>
            <a:off x="8363135" y="3021457"/>
            <a:ext cx="1658407" cy="3385142"/>
            <a:chOff x="658910" y="3088544"/>
            <a:chExt cx="1863279" cy="2759620"/>
          </a:xfrm>
        </p:grpSpPr>
        <p:grpSp>
          <p:nvGrpSpPr>
            <p:cNvPr id="150" name="Group 7"/>
            <p:cNvGrpSpPr/>
            <p:nvPr/>
          </p:nvGrpSpPr>
          <p:grpSpPr>
            <a:xfrm>
              <a:off x="658910" y="3355844"/>
              <a:ext cx="1863279" cy="2492320"/>
              <a:chOff x="0" y="0"/>
              <a:chExt cx="730877" cy="977620"/>
            </a:xfrm>
          </p:grpSpPr>
          <p:sp>
            <p:nvSpPr>
              <p:cNvPr id="156" name="Freeform 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67BB0F"/>
              </a:solidFill>
            </p:spPr>
            <p:txBody>
              <a:bodyPr/>
              <a:lstStyle/>
              <a:p>
                <a:endParaRPr lang="en-GB" sz="1200"/>
              </a:p>
            </p:txBody>
          </p:sp>
          <p:sp>
            <p:nvSpPr>
              <p:cNvPr id="157" name="TextBox 9"/>
              <p:cNvSpPr txBox="1"/>
              <p:nvPr/>
            </p:nvSpPr>
            <p:spPr>
              <a:xfrm>
                <a:off x="0" y="-47625"/>
                <a:ext cx="730877" cy="1025245"/>
              </a:xfrm>
              <a:prstGeom prst="rect">
                <a:avLst/>
              </a:prstGeom>
            </p:spPr>
            <p:txBody>
              <a:bodyPr lIns="33867" tIns="33867" rIns="33867" bIns="33867" rtlCol="0" anchor="ctr"/>
              <a:lstStyle/>
              <a:p>
                <a:pPr algn="ctr">
                  <a:lnSpc>
                    <a:spcPts val="1599"/>
                  </a:lnSpc>
                </a:pPr>
                <a:endParaRPr sz="1200"/>
              </a:p>
            </p:txBody>
          </p:sp>
        </p:grpSp>
        <p:grpSp>
          <p:nvGrpSpPr>
            <p:cNvPr id="151" name="Group 10"/>
            <p:cNvGrpSpPr/>
            <p:nvPr/>
          </p:nvGrpSpPr>
          <p:grpSpPr>
            <a:xfrm>
              <a:off x="820083" y="3088544"/>
              <a:ext cx="698500" cy="698500"/>
              <a:chOff x="0" y="0"/>
              <a:chExt cx="1061994" cy="1061994"/>
            </a:xfrm>
          </p:grpSpPr>
          <p:sp>
            <p:nvSpPr>
              <p:cNvPr id="154" name="Freeform 1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67BB0F"/>
                </a:solidFill>
                <a:prstDash val="solid"/>
                <a:miter/>
              </a:ln>
            </p:spPr>
            <p:txBody>
              <a:bodyPr/>
              <a:lstStyle/>
              <a:p>
                <a:endParaRPr lang="en-GB" sz="1200"/>
              </a:p>
            </p:txBody>
          </p:sp>
          <p:sp>
            <p:nvSpPr>
              <p:cNvPr id="155" name="TextBox 1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52" name="TextBox 70"/>
            <p:cNvSpPr txBox="1"/>
            <p:nvPr/>
          </p:nvSpPr>
          <p:spPr>
            <a:xfrm>
              <a:off x="759750" y="3884737"/>
              <a:ext cx="1601267" cy="1435172"/>
            </a:xfrm>
            <a:prstGeom prst="rect">
              <a:avLst/>
            </a:prstGeom>
          </p:spPr>
          <p:txBody>
            <a:bodyPr wrap="square" lIns="0" tIns="0" rIns="0" bIns="0" rtlCol="0" anchor="t">
              <a:spAutoFit/>
            </a:bodyPr>
            <a:lstStyle/>
            <a:p>
              <a:pPr algn="ctr">
                <a:lnSpc>
                  <a:spcPct val="110000"/>
                </a:lnSpc>
              </a:pPr>
              <a:r>
                <a:rPr lang="en-US" sz="2600" b="1" smtClean="0">
                  <a:solidFill>
                    <a:srgbClr val="FFFFFF"/>
                  </a:solidFill>
                  <a:latin typeface="UTM Alter Gothic" panose="02040603050506020204" pitchFamily="18" charset="0"/>
                  <a:ea typeface="Canva Sans Bold"/>
                  <a:cs typeface="Canva Sans Bold"/>
                  <a:sym typeface="Canva Sans Bold"/>
                </a:rPr>
                <a:t>Tự động điền kí hiệu xếp giá</a:t>
              </a:r>
              <a:endParaRPr lang="en-US" sz="2600" b="1" dirty="0">
                <a:solidFill>
                  <a:srgbClr val="FFFFFF"/>
                </a:solidFill>
                <a:latin typeface="UTM Alter Gothic" panose="02040603050506020204" pitchFamily="18" charset="0"/>
                <a:ea typeface="Canva Sans Bold"/>
                <a:cs typeface="Canva Sans Bold"/>
                <a:sym typeface="Canva Sans Bold"/>
              </a:endParaRPr>
            </a:p>
          </p:txBody>
        </p:sp>
        <p:pic>
          <p:nvPicPr>
            <p:cNvPr id="153" name="Graphic 92" descr="Blog with solid fill">
              <a:extLst>
                <a:ext uri="{FF2B5EF4-FFF2-40B4-BE49-F238E27FC236}">
                  <a16:creationId xmlns:a16="http://schemas.microsoft.com/office/drawing/2014/main" id="{1B5C8885-5B38-3D66-41BD-DAAEDA4D816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947670" y="3203505"/>
              <a:ext cx="468742" cy="468742"/>
            </a:xfrm>
            <a:prstGeom prst="rect">
              <a:avLst/>
            </a:prstGeom>
          </p:spPr>
        </p:pic>
      </p:grpSp>
    </p:spTree>
    <p:extLst>
      <p:ext uri="{BB962C8B-B14F-4D97-AF65-F5344CB8AC3E}">
        <p14:creationId xmlns:p14="http://schemas.microsoft.com/office/powerpoint/2010/main" val="141859243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up)">
                                      <p:cBhvr>
                                        <p:cTn id="11" dur="500"/>
                                        <p:tgtEl>
                                          <p:spTgt spid="1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left)">
                                      <p:cBhvr>
                                        <p:cTn id="16" dur="500"/>
                                        <p:tgtEl>
                                          <p:spTgt spid="8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500"/>
                                        <p:tgtEl>
                                          <p:spTgt spid="8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wipe(up)">
                                      <p:cBhvr>
                                        <p:cTn id="29" dur="500"/>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left)">
                                      <p:cBhvr>
                                        <p:cTn id="34" dur="500"/>
                                        <p:tgtEl>
                                          <p:spTgt spid="93"/>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wipe(up)">
                                      <p:cBhvr>
                                        <p:cTn id="38" dur="500"/>
                                        <p:tgtEl>
                                          <p:spTgt spid="1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wipe(left)">
                                      <p:cBhvr>
                                        <p:cTn id="43" dur="500"/>
                                        <p:tgtEl>
                                          <p:spTgt spid="78"/>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149"/>
                                        </p:tgtEl>
                                        <p:attrNameLst>
                                          <p:attrName>style.visibility</p:attrName>
                                        </p:attrNameLst>
                                      </p:cBhvr>
                                      <p:to>
                                        <p:strVal val="visible"/>
                                      </p:to>
                                    </p:set>
                                    <p:animEffect transition="in" filter="wipe(up)">
                                      <p:cBhvr>
                                        <p:cTn id="47" dur="500"/>
                                        <p:tgtEl>
                                          <p:spTgt spid="14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9"/>
                                        </p:tgtEl>
                                        <p:attrNameLst>
                                          <p:attrName>style.visibility</p:attrName>
                                        </p:attrNameLst>
                                      </p:cBhvr>
                                      <p:to>
                                        <p:strVal val="visible"/>
                                      </p:to>
                                    </p:set>
                                    <p:animEffect transition="in" filter="wipe(left)">
                                      <p:cBhvr>
                                        <p:cTn id="52" dur="500"/>
                                        <p:tgtEl>
                                          <p:spTgt spid="99"/>
                                        </p:tgtEl>
                                      </p:cBhvr>
                                    </p:animEffect>
                                  </p:childTnLst>
                                </p:cTn>
                              </p:par>
                              <p:par>
                                <p:cTn id="53" presetID="22" presetClass="entr" presetSubtype="1" fill="hold" nodeType="withEffect">
                                  <p:stCondLst>
                                    <p:cond delay="0"/>
                                  </p:stCondLst>
                                  <p:childTnLst>
                                    <p:set>
                                      <p:cBhvr>
                                        <p:cTn id="54" dur="1" fill="hold">
                                          <p:stCondLst>
                                            <p:cond delay="0"/>
                                          </p:stCondLst>
                                        </p:cTn>
                                        <p:tgtEl>
                                          <p:spTgt spid="123"/>
                                        </p:tgtEl>
                                        <p:attrNameLst>
                                          <p:attrName>style.visibility</p:attrName>
                                        </p:attrNameLst>
                                      </p:cBhvr>
                                      <p:to>
                                        <p:strVal val="visible"/>
                                      </p:to>
                                    </p:set>
                                    <p:animEffect transition="in" filter="wipe(up)">
                                      <p:cBhvr>
                                        <p:cTn id="55"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
          <p:cNvSpPr/>
          <p:nvPr/>
        </p:nvSpPr>
        <p:spPr>
          <a:xfrm>
            <a:off x="210533" y="142255"/>
            <a:ext cx="11981467" cy="1096167"/>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4: </a:t>
            </a:r>
            <a:r>
              <a:rPr lang="vi-VN" sz="3200" b="1">
                <a:solidFill>
                  <a:schemeClr val="accent5">
                    <a:lumMod val="75000"/>
                  </a:schemeClr>
                </a:solidFill>
                <a:latin typeface="Times New Roman" panose="02020603050405020304" pitchFamily="18" charset="0"/>
                <a:cs typeface="Times New Roman" panose="02020603050405020304" pitchFamily="18" charset="0"/>
              </a:rPr>
              <a:t>Nâng cao kĩ năng </a:t>
            </a:r>
            <a:r>
              <a:rPr lang="en-US" sz="3200" b="1">
                <a:solidFill>
                  <a:schemeClr val="accent5">
                    <a:lumMod val="75000"/>
                  </a:schemeClr>
                </a:solidFill>
                <a:latin typeface="Times New Roman" panose="02020603050405020304" pitchFamily="18" charset="0"/>
                <a:cs typeface="Times New Roman" panose="02020603050405020304" pitchFamily="18" charset="0"/>
              </a:rPr>
              <a:t>xử lý biên mục và lưu thông tài liệu trong ứng dụng Vietbiblio</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320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69" name="Group 68">
            <a:extLst>
              <a:ext uri="{FF2B5EF4-FFF2-40B4-BE49-F238E27FC236}">
                <a16:creationId xmlns:a16="http://schemas.microsoft.com/office/drawing/2014/main" id="{DD54E1FA-D2D7-DA69-18C1-59E91DB1800C}"/>
              </a:ext>
            </a:extLst>
          </p:cNvPr>
          <p:cNvGrpSpPr/>
          <p:nvPr/>
        </p:nvGrpSpPr>
        <p:grpSpPr>
          <a:xfrm>
            <a:off x="2548113" y="2307631"/>
            <a:ext cx="1843221" cy="564655"/>
            <a:chOff x="647700" y="2300189"/>
            <a:chExt cx="2193603" cy="564655"/>
          </a:xfrm>
        </p:grpSpPr>
        <p:sp>
          <p:nvSpPr>
            <p:cNvPr id="70" name="AutoShape 16"/>
            <p:cNvSpPr/>
            <p:nvPr/>
          </p:nvSpPr>
          <p:spPr>
            <a:xfrm>
              <a:off x="1721918" y="2582516"/>
              <a:ext cx="1119385" cy="0"/>
            </a:xfrm>
            <a:prstGeom prst="line">
              <a:avLst/>
            </a:prstGeom>
            <a:ln w="38100" cap="flat">
              <a:solidFill>
                <a:srgbClr val="67BB0F"/>
              </a:solidFill>
              <a:prstDash val="solid"/>
              <a:headEnd type="none" w="sm" len="sm"/>
              <a:tailEnd type="oval" w="lg" len="lg"/>
            </a:ln>
          </p:spPr>
          <p:txBody>
            <a:bodyPr/>
            <a:lstStyle/>
            <a:p>
              <a:endParaRPr lang="en-GB" sz="2200"/>
            </a:p>
          </p:txBody>
        </p:sp>
        <p:grpSp>
          <p:nvGrpSpPr>
            <p:cNvPr id="73" name="Group 17"/>
            <p:cNvGrpSpPr/>
            <p:nvPr/>
          </p:nvGrpSpPr>
          <p:grpSpPr>
            <a:xfrm>
              <a:off x="647700" y="2300189"/>
              <a:ext cx="1863279" cy="564655"/>
              <a:chOff x="0" y="0"/>
              <a:chExt cx="1341060" cy="406400"/>
            </a:xfrm>
          </p:grpSpPr>
          <p:sp>
            <p:nvSpPr>
              <p:cNvPr id="79" name="Freeform 18"/>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67BB0F"/>
              </a:solidFill>
            </p:spPr>
            <p:txBody>
              <a:bodyPr/>
              <a:lstStyle/>
              <a:p>
                <a:endParaRPr lang="en-GB" sz="2200"/>
              </a:p>
            </p:txBody>
          </p:sp>
          <p:sp>
            <p:nvSpPr>
              <p:cNvPr id="80" name="TextBox 19"/>
              <p:cNvSpPr txBox="1"/>
              <p:nvPr/>
            </p:nvSpPr>
            <p:spPr>
              <a:xfrm>
                <a:off x="177800" y="-47625"/>
                <a:ext cx="1087060" cy="454025"/>
              </a:xfrm>
              <a:prstGeom prst="rect">
                <a:avLst/>
              </a:prstGeom>
            </p:spPr>
            <p:txBody>
              <a:bodyPr lIns="34109" tIns="34109" rIns="34109" bIns="34109" rtlCol="0" anchor="ctr"/>
              <a:lstStyle/>
              <a:p>
                <a:pPr algn="ctr">
                  <a:lnSpc>
                    <a:spcPts val="1600"/>
                  </a:lnSpc>
                </a:pPr>
                <a:endParaRPr sz="2200"/>
              </a:p>
            </p:txBody>
          </p:sp>
        </p:grpSp>
        <p:sp>
          <p:nvSpPr>
            <p:cNvPr id="75" name="TextBox 65"/>
            <p:cNvSpPr txBox="1"/>
            <p:nvPr/>
          </p:nvSpPr>
          <p:spPr>
            <a:xfrm>
              <a:off x="788638" y="2533275"/>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1</a:t>
              </a:r>
            </a:p>
          </p:txBody>
        </p:sp>
      </p:grpSp>
      <p:grpSp>
        <p:nvGrpSpPr>
          <p:cNvPr id="81" name="Group 80">
            <a:extLst>
              <a:ext uri="{FF2B5EF4-FFF2-40B4-BE49-F238E27FC236}">
                <a16:creationId xmlns:a16="http://schemas.microsoft.com/office/drawing/2014/main" id="{D67FE0CD-6E85-4ADD-2417-DE8811C48EC7}"/>
              </a:ext>
            </a:extLst>
          </p:cNvPr>
          <p:cNvGrpSpPr/>
          <p:nvPr/>
        </p:nvGrpSpPr>
        <p:grpSpPr>
          <a:xfrm>
            <a:off x="4595857" y="2324214"/>
            <a:ext cx="1805622" cy="564655"/>
            <a:chOff x="2906349" y="2300189"/>
            <a:chExt cx="2191726" cy="564655"/>
          </a:xfrm>
        </p:grpSpPr>
        <p:sp>
          <p:nvSpPr>
            <p:cNvPr id="82" name="AutoShape 13"/>
            <p:cNvSpPr/>
            <p:nvPr/>
          </p:nvSpPr>
          <p:spPr>
            <a:xfrm>
              <a:off x="3978690" y="2582516"/>
              <a:ext cx="1119385" cy="0"/>
            </a:xfrm>
            <a:prstGeom prst="line">
              <a:avLst/>
            </a:prstGeom>
            <a:ln w="38100" cap="flat">
              <a:solidFill>
                <a:srgbClr val="0BC097"/>
              </a:solidFill>
              <a:prstDash val="solid"/>
              <a:headEnd type="none" w="sm" len="sm"/>
              <a:tailEnd type="oval" w="lg" len="lg"/>
            </a:ln>
          </p:spPr>
          <p:txBody>
            <a:bodyPr/>
            <a:lstStyle/>
            <a:p>
              <a:endParaRPr lang="en-GB" sz="2200"/>
            </a:p>
          </p:txBody>
        </p:sp>
        <p:grpSp>
          <p:nvGrpSpPr>
            <p:cNvPr id="83" name="Group 26"/>
            <p:cNvGrpSpPr/>
            <p:nvPr/>
          </p:nvGrpSpPr>
          <p:grpSpPr>
            <a:xfrm>
              <a:off x="2906349" y="2300189"/>
              <a:ext cx="1863279" cy="564655"/>
              <a:chOff x="0" y="0"/>
              <a:chExt cx="1341060" cy="406400"/>
            </a:xfrm>
          </p:grpSpPr>
          <p:sp>
            <p:nvSpPr>
              <p:cNvPr id="85" name="Freeform 27"/>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BC097"/>
              </a:solidFill>
              <a:ln cap="sq">
                <a:noFill/>
                <a:prstDash val="solid"/>
                <a:miter/>
              </a:ln>
            </p:spPr>
            <p:txBody>
              <a:bodyPr/>
              <a:lstStyle/>
              <a:p>
                <a:endParaRPr lang="en-GB" sz="2200"/>
              </a:p>
            </p:txBody>
          </p:sp>
          <p:sp>
            <p:nvSpPr>
              <p:cNvPr id="86" name="TextBox 28"/>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84" name="TextBox 66"/>
            <p:cNvSpPr txBox="1"/>
            <p:nvPr/>
          </p:nvSpPr>
          <p:spPr>
            <a:xfrm>
              <a:off x="3057705"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2</a:t>
              </a:r>
            </a:p>
          </p:txBody>
        </p:sp>
      </p:grpSp>
      <p:grpSp>
        <p:nvGrpSpPr>
          <p:cNvPr id="87" name="Group 86">
            <a:extLst>
              <a:ext uri="{FF2B5EF4-FFF2-40B4-BE49-F238E27FC236}">
                <a16:creationId xmlns:a16="http://schemas.microsoft.com/office/drawing/2014/main" id="{9C75963E-D47F-A303-52F9-1886F2B9DD39}"/>
              </a:ext>
            </a:extLst>
          </p:cNvPr>
          <p:cNvGrpSpPr/>
          <p:nvPr/>
        </p:nvGrpSpPr>
        <p:grpSpPr>
          <a:xfrm>
            <a:off x="6605291" y="2324214"/>
            <a:ext cx="1810171" cy="564655"/>
            <a:chOff x="5164999" y="2300189"/>
            <a:chExt cx="2189847" cy="564655"/>
          </a:xfrm>
        </p:grpSpPr>
        <p:sp>
          <p:nvSpPr>
            <p:cNvPr id="88" name="AutoShape 14"/>
            <p:cNvSpPr/>
            <p:nvPr/>
          </p:nvSpPr>
          <p:spPr>
            <a:xfrm>
              <a:off x="6235461" y="2582516"/>
              <a:ext cx="1119385" cy="0"/>
            </a:xfrm>
            <a:prstGeom prst="line">
              <a:avLst/>
            </a:prstGeom>
            <a:ln w="38100" cap="flat">
              <a:solidFill>
                <a:srgbClr val="0E8A9A"/>
              </a:solidFill>
              <a:prstDash val="solid"/>
              <a:headEnd type="none" w="sm" len="sm"/>
              <a:tailEnd type="oval" w="lg" len="lg"/>
            </a:ln>
          </p:spPr>
          <p:txBody>
            <a:bodyPr/>
            <a:lstStyle/>
            <a:p>
              <a:endParaRPr lang="en-GB" sz="2200"/>
            </a:p>
          </p:txBody>
        </p:sp>
        <p:grpSp>
          <p:nvGrpSpPr>
            <p:cNvPr id="89" name="Group 35"/>
            <p:cNvGrpSpPr/>
            <p:nvPr/>
          </p:nvGrpSpPr>
          <p:grpSpPr>
            <a:xfrm>
              <a:off x="5164999" y="2300189"/>
              <a:ext cx="1863279" cy="564655"/>
              <a:chOff x="0" y="0"/>
              <a:chExt cx="1341060" cy="406400"/>
            </a:xfrm>
          </p:grpSpPr>
          <p:sp>
            <p:nvSpPr>
              <p:cNvPr id="91" name="Freeform 36"/>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E8A9A"/>
              </a:solidFill>
              <a:ln cap="sq">
                <a:noFill/>
                <a:prstDash val="solid"/>
                <a:miter/>
              </a:ln>
            </p:spPr>
            <p:txBody>
              <a:bodyPr/>
              <a:lstStyle/>
              <a:p>
                <a:endParaRPr lang="en-GB" sz="2200"/>
              </a:p>
            </p:txBody>
          </p:sp>
          <p:sp>
            <p:nvSpPr>
              <p:cNvPr id="92" name="TextBox 37"/>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90" name="TextBox 67"/>
            <p:cNvSpPr txBox="1"/>
            <p:nvPr/>
          </p:nvSpPr>
          <p:spPr>
            <a:xfrm>
              <a:off x="5316355" y="2522583"/>
              <a:ext cx="1540933" cy="216982"/>
            </a:xfrm>
            <a:prstGeom prst="rect">
              <a:avLst/>
            </a:prstGeom>
          </p:spPr>
          <p:txBody>
            <a:bodyPr lIns="0" tIns="0" rIns="0" bIns="0" rtlCol="0" anchor="t">
              <a:spAutoFit/>
            </a:bodyPr>
            <a:lstStyle/>
            <a:p>
              <a:pPr marL="0" lvl="1" algn="ctr">
                <a:lnSpc>
                  <a:spcPts val="1500"/>
                </a:lnSpc>
              </a:pPr>
              <a:r>
                <a:rPr lang="vi-VN"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a:t>
              </a:r>
              <a:r>
                <a:rPr lang="en-GB"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ƯỚC 3</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grpSp>
        <p:nvGrpSpPr>
          <p:cNvPr id="99" name="Group 98">
            <a:extLst>
              <a:ext uri="{FF2B5EF4-FFF2-40B4-BE49-F238E27FC236}">
                <a16:creationId xmlns:a16="http://schemas.microsoft.com/office/drawing/2014/main" id="{7618331C-A576-B9F6-8129-39D30FA3A6F7}"/>
              </a:ext>
            </a:extLst>
          </p:cNvPr>
          <p:cNvGrpSpPr/>
          <p:nvPr/>
        </p:nvGrpSpPr>
        <p:grpSpPr>
          <a:xfrm>
            <a:off x="8582717" y="2255112"/>
            <a:ext cx="1498425" cy="630826"/>
            <a:chOff x="9682299" y="2234018"/>
            <a:chExt cx="1863279" cy="630826"/>
          </a:xfrm>
        </p:grpSpPr>
        <p:grpSp>
          <p:nvGrpSpPr>
            <p:cNvPr id="100" name="Group 53"/>
            <p:cNvGrpSpPr/>
            <p:nvPr/>
          </p:nvGrpSpPr>
          <p:grpSpPr>
            <a:xfrm>
              <a:off x="9682299" y="2234018"/>
              <a:ext cx="1863279" cy="630826"/>
              <a:chOff x="1" y="-47625"/>
              <a:chExt cx="1341060" cy="454025"/>
            </a:xfrm>
          </p:grpSpPr>
          <p:sp>
            <p:nvSpPr>
              <p:cNvPr id="102" name="Freeform 54"/>
              <p:cNvSpPr/>
              <p:nvPr/>
            </p:nvSpPr>
            <p:spPr>
              <a:xfrm>
                <a:off x="1"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9B4CA5"/>
              </a:solidFill>
              <a:ln cap="sq">
                <a:noFill/>
                <a:prstDash val="solid"/>
                <a:miter/>
              </a:ln>
            </p:spPr>
            <p:txBody>
              <a:bodyPr/>
              <a:lstStyle/>
              <a:p>
                <a:endParaRPr lang="en-GB" sz="2200"/>
              </a:p>
            </p:txBody>
          </p:sp>
          <p:sp>
            <p:nvSpPr>
              <p:cNvPr id="103" name="TextBox 55"/>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101" name="TextBox 69"/>
            <p:cNvSpPr txBox="1"/>
            <p:nvPr/>
          </p:nvSpPr>
          <p:spPr>
            <a:xfrm>
              <a:off x="9858655" y="2506091"/>
              <a:ext cx="1540933" cy="208455"/>
            </a:xfrm>
            <a:prstGeom prst="rect">
              <a:avLst/>
            </a:prstGeom>
          </p:spPr>
          <p:txBody>
            <a:bodyPr lIns="0" tIns="0" rIns="0" bIns="0" rtlCol="0" anchor="t">
              <a:spAutoFit/>
            </a:bodyPr>
            <a:lstStyle/>
            <a:p>
              <a:pPr marL="0" lvl="1" algn="ctr">
                <a:lnSpc>
                  <a:spcPts val="1500"/>
                </a:lnSpc>
              </a:pPr>
              <a:r>
                <a:rPr lang="en-US" sz="2200" b="1" spc="32" smtClean="0">
                  <a:solidFill>
                    <a:srgbClr val="FFFFFF"/>
                  </a:solidFill>
                  <a:latin typeface="Times New Roman" panose="02020603050405020304" pitchFamily="18" charset="0"/>
                  <a:ea typeface="Helveticish Bold"/>
                  <a:cs typeface="Times New Roman" panose="02020603050405020304" pitchFamily="18" charset="0"/>
                  <a:sym typeface="Helveticish Bold"/>
                </a:rPr>
                <a:t>BƯỚC 4</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sp>
        <p:nvSpPr>
          <p:cNvPr id="104" name="TextBox 80"/>
          <p:cNvSpPr txBox="1"/>
          <p:nvPr/>
        </p:nvSpPr>
        <p:spPr>
          <a:xfrm>
            <a:off x="2241426" y="1461027"/>
            <a:ext cx="8674798" cy="577081"/>
          </a:xfrm>
          <a:prstGeom prst="rect">
            <a:avLst/>
          </a:prstGeom>
          <a:effectLst/>
        </p:spPr>
        <p:txBody>
          <a:bodyPr wrap="square" lIns="0" tIns="0" rIns="0" bIns="0" rtlCol="0" anchor="t">
            <a:spAutoFit/>
          </a:bodyPr>
          <a:lstStyle/>
          <a:p>
            <a:pPr algn="ctr">
              <a:lnSpc>
                <a:spcPts val="4480"/>
              </a:lnSpc>
            </a:pPr>
            <a:r>
              <a:rPr lang="en-US" sz="4000" b="1" smtClean="0">
                <a:solidFill>
                  <a:schemeClr val="accent5">
                    <a:lumMod val="75000"/>
                  </a:schemeClr>
                </a:solidFill>
                <a:latin typeface="Times New Roman" panose="02020603050405020304" pitchFamily="18" charset="0"/>
                <a:ea typeface="Helveticish Bold"/>
                <a:cs typeface="Times New Roman" panose="02020603050405020304" pitchFamily="18" charset="0"/>
                <a:sym typeface="Helveticish Bold"/>
              </a:rPr>
              <a:t>Nhờ sự hỗ trợ của Zalo cộng đồng</a:t>
            </a:r>
            <a:endParaRPr lang="en-US" sz="4000" b="1" dirty="0">
              <a:solidFill>
                <a:schemeClr val="accent5">
                  <a:lumMod val="75000"/>
                </a:schemeClr>
              </a:solidFill>
              <a:latin typeface="Times New Roman" panose="02020603050405020304" pitchFamily="18" charset="0"/>
              <a:ea typeface="Helveticish Bold"/>
              <a:cs typeface="Times New Roman" panose="02020603050405020304" pitchFamily="18" charset="0"/>
              <a:sym typeface="Helveticish Bold"/>
            </a:endParaRPr>
          </a:p>
        </p:txBody>
      </p:sp>
      <p:grpSp>
        <p:nvGrpSpPr>
          <p:cNvPr id="105" name="Group 104">
            <a:extLst>
              <a:ext uri="{FF2B5EF4-FFF2-40B4-BE49-F238E27FC236}">
                <a16:creationId xmlns:a16="http://schemas.microsoft.com/office/drawing/2014/main" id="{276A0557-3396-DBA2-138F-9F4E5B9F09CE}"/>
              </a:ext>
            </a:extLst>
          </p:cNvPr>
          <p:cNvGrpSpPr/>
          <p:nvPr/>
        </p:nvGrpSpPr>
        <p:grpSpPr>
          <a:xfrm>
            <a:off x="4601565" y="3088131"/>
            <a:ext cx="1638359" cy="3428900"/>
            <a:chOff x="2917559" y="3088544"/>
            <a:chExt cx="1863279" cy="2759620"/>
          </a:xfrm>
        </p:grpSpPr>
        <p:grpSp>
          <p:nvGrpSpPr>
            <p:cNvPr id="106" name="Group 20"/>
            <p:cNvGrpSpPr/>
            <p:nvPr/>
          </p:nvGrpSpPr>
          <p:grpSpPr>
            <a:xfrm>
              <a:off x="2917559" y="3355844"/>
              <a:ext cx="1863279" cy="2492320"/>
              <a:chOff x="0" y="0"/>
              <a:chExt cx="730877" cy="977620"/>
            </a:xfrm>
          </p:grpSpPr>
          <p:sp>
            <p:nvSpPr>
              <p:cNvPr id="112" name="Freeform 21"/>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BC097"/>
              </a:solidFill>
              <a:ln cap="sq">
                <a:noFill/>
                <a:prstDash val="solid"/>
                <a:miter/>
              </a:ln>
            </p:spPr>
            <p:txBody>
              <a:bodyPr/>
              <a:lstStyle/>
              <a:p>
                <a:endParaRPr lang="en-GB" sz="1200"/>
              </a:p>
            </p:txBody>
          </p:sp>
          <p:sp>
            <p:nvSpPr>
              <p:cNvPr id="113" name="TextBox 22"/>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07" name="Group 23"/>
            <p:cNvGrpSpPr/>
            <p:nvPr/>
          </p:nvGrpSpPr>
          <p:grpSpPr>
            <a:xfrm>
              <a:off x="3078732" y="3088544"/>
              <a:ext cx="698500" cy="698500"/>
              <a:chOff x="0" y="0"/>
              <a:chExt cx="1061994" cy="1061994"/>
            </a:xfrm>
          </p:grpSpPr>
          <p:sp>
            <p:nvSpPr>
              <p:cNvPr id="110" name="Freeform 24"/>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BC097"/>
                </a:solidFill>
                <a:prstDash val="solid"/>
                <a:miter/>
              </a:ln>
            </p:spPr>
            <p:txBody>
              <a:bodyPr/>
              <a:lstStyle/>
              <a:p>
                <a:endParaRPr lang="en-GB" sz="1200"/>
              </a:p>
            </p:txBody>
          </p:sp>
          <p:sp>
            <p:nvSpPr>
              <p:cNvPr id="111" name="TextBox 25"/>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08" name="Freeform 56"/>
            <p:cNvSpPr/>
            <p:nvPr/>
          </p:nvSpPr>
          <p:spPr>
            <a:xfrm>
              <a:off x="3231977" y="3247400"/>
              <a:ext cx="349461" cy="349461"/>
            </a:xfrm>
            <a:custGeom>
              <a:avLst/>
              <a:gdLst/>
              <a:ahLst/>
              <a:cxnLst/>
              <a:rect l="l" t="t" r="r" b="b"/>
              <a:pathLst>
                <a:path w="524192" h="524192">
                  <a:moveTo>
                    <a:pt x="0" y="0"/>
                  </a:moveTo>
                  <a:lnTo>
                    <a:pt x="524192" y="0"/>
                  </a:lnTo>
                  <a:lnTo>
                    <a:pt x="524192" y="524192"/>
                  </a:lnTo>
                  <a:lnTo>
                    <a:pt x="0" y="524192"/>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GB" sz="1200"/>
            </a:p>
          </p:txBody>
        </p:sp>
        <p:sp>
          <p:nvSpPr>
            <p:cNvPr id="109" name="TextBox 70">
              <a:extLst>
                <a:ext uri="{FF2B5EF4-FFF2-40B4-BE49-F238E27FC236}">
                  <a16:creationId xmlns:a16="http://schemas.microsoft.com/office/drawing/2014/main" id="{DA6F269E-5859-0803-A36F-C4F794828AD2}"/>
                </a:ext>
              </a:extLst>
            </p:cNvPr>
            <p:cNvSpPr txBox="1"/>
            <p:nvPr/>
          </p:nvSpPr>
          <p:spPr>
            <a:xfrm>
              <a:off x="3078731" y="3964037"/>
              <a:ext cx="1470109" cy="1416857"/>
            </a:xfrm>
            <a:prstGeom prst="rect">
              <a:avLst/>
            </a:prstGeom>
          </p:spPr>
          <p:txBody>
            <a:bodyPr wrap="square" lIns="0" tIns="0" rIns="0" bIns="0" rtlCol="0" anchor="t">
              <a:spAutoFit/>
            </a:bodyPr>
            <a:lstStyle/>
            <a:p>
              <a:pPr algn="ctr">
                <a:lnSpc>
                  <a:spcPct val="110000"/>
                </a:lnSpc>
              </a:pPr>
              <a:r>
                <a:rPr lang="en-US" sz="2600" b="1" smtClean="0">
                  <a:solidFill>
                    <a:srgbClr val="FFFFFF"/>
                  </a:solidFill>
                  <a:latin typeface="UTM Alter Gothic" panose="02040603050506020204" pitchFamily="18" charset="0"/>
                  <a:ea typeface="Canva Sans Bold"/>
                  <a:cs typeface="Canva Sans Bold"/>
                  <a:sym typeface="Canva Sans Bold"/>
                </a:rPr>
                <a:t>Gửi lên Zalo cộng đồng</a:t>
              </a:r>
              <a:endParaRPr lang="en-US" sz="26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14" name="Group 113">
            <a:extLst>
              <a:ext uri="{FF2B5EF4-FFF2-40B4-BE49-F238E27FC236}">
                <a16:creationId xmlns:a16="http://schemas.microsoft.com/office/drawing/2014/main" id="{E7638ED9-15C6-C4E5-6393-0121482DF9B7}"/>
              </a:ext>
            </a:extLst>
          </p:cNvPr>
          <p:cNvGrpSpPr/>
          <p:nvPr/>
        </p:nvGrpSpPr>
        <p:grpSpPr>
          <a:xfrm>
            <a:off x="6649804" y="3068047"/>
            <a:ext cx="1589901" cy="3428900"/>
            <a:chOff x="5176209" y="3088544"/>
            <a:chExt cx="1863279" cy="2759620"/>
          </a:xfrm>
        </p:grpSpPr>
        <p:grpSp>
          <p:nvGrpSpPr>
            <p:cNvPr id="115" name="Group 29"/>
            <p:cNvGrpSpPr/>
            <p:nvPr/>
          </p:nvGrpSpPr>
          <p:grpSpPr>
            <a:xfrm>
              <a:off x="5176209" y="3355844"/>
              <a:ext cx="1863279" cy="2492320"/>
              <a:chOff x="0" y="0"/>
              <a:chExt cx="730877" cy="977620"/>
            </a:xfrm>
          </p:grpSpPr>
          <p:sp>
            <p:nvSpPr>
              <p:cNvPr id="121" name="Freeform 30"/>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E8A9A"/>
              </a:solidFill>
              <a:ln cap="sq">
                <a:noFill/>
                <a:prstDash val="solid"/>
                <a:miter/>
              </a:ln>
            </p:spPr>
            <p:txBody>
              <a:bodyPr/>
              <a:lstStyle/>
              <a:p>
                <a:endParaRPr lang="en-GB" sz="1200"/>
              </a:p>
            </p:txBody>
          </p:sp>
          <p:sp>
            <p:nvSpPr>
              <p:cNvPr id="122" name="TextBox 31"/>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16" name="Group 32"/>
            <p:cNvGrpSpPr/>
            <p:nvPr/>
          </p:nvGrpSpPr>
          <p:grpSpPr>
            <a:xfrm>
              <a:off x="5337381" y="3088544"/>
              <a:ext cx="698500" cy="698500"/>
              <a:chOff x="0" y="0"/>
              <a:chExt cx="1061994" cy="1061994"/>
            </a:xfrm>
          </p:grpSpPr>
          <p:sp>
            <p:nvSpPr>
              <p:cNvPr id="119" name="Freeform 33"/>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E8A9A"/>
                </a:solidFill>
                <a:prstDash val="solid"/>
                <a:miter/>
              </a:ln>
            </p:spPr>
            <p:txBody>
              <a:bodyPr/>
              <a:lstStyle/>
              <a:p>
                <a:endParaRPr lang="en-GB" sz="1200"/>
              </a:p>
            </p:txBody>
          </p:sp>
          <p:sp>
            <p:nvSpPr>
              <p:cNvPr id="120" name="TextBox 34"/>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17" name="Freeform 57"/>
            <p:cNvSpPr/>
            <p:nvPr/>
          </p:nvSpPr>
          <p:spPr>
            <a:xfrm>
              <a:off x="5511901" y="3263064"/>
              <a:ext cx="349461" cy="349461"/>
            </a:xfrm>
            <a:custGeom>
              <a:avLst/>
              <a:gdLst/>
              <a:ahLst/>
              <a:cxnLst/>
              <a:rect l="l" t="t" r="r" b="b"/>
              <a:pathLst>
                <a:path w="524192" h="524192">
                  <a:moveTo>
                    <a:pt x="0" y="0"/>
                  </a:moveTo>
                  <a:lnTo>
                    <a:pt x="524193" y="0"/>
                  </a:lnTo>
                  <a:lnTo>
                    <a:pt x="524193" y="524192"/>
                  </a:lnTo>
                  <a:lnTo>
                    <a:pt x="0" y="5241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GB" sz="1200"/>
            </a:p>
          </p:txBody>
        </p:sp>
        <p:sp>
          <p:nvSpPr>
            <p:cNvPr id="118" name="TextBox 70">
              <a:extLst>
                <a:ext uri="{FF2B5EF4-FFF2-40B4-BE49-F238E27FC236}">
                  <a16:creationId xmlns:a16="http://schemas.microsoft.com/office/drawing/2014/main" id="{93C4A926-2FB1-8BCE-DFCB-B08C2C0D8376}"/>
                </a:ext>
              </a:extLst>
            </p:cNvPr>
            <p:cNvSpPr txBox="1"/>
            <p:nvPr/>
          </p:nvSpPr>
          <p:spPr>
            <a:xfrm>
              <a:off x="5202214" y="3861460"/>
              <a:ext cx="1667333" cy="1634835"/>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Sao chép dữ liệu đã được biên mục nhờ cộng đồng</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23" name="Group 122">
            <a:extLst>
              <a:ext uri="{FF2B5EF4-FFF2-40B4-BE49-F238E27FC236}">
                <a16:creationId xmlns:a16="http://schemas.microsoft.com/office/drawing/2014/main" id="{FAA89F05-0C2B-8A35-A249-106C7F4587B3}"/>
              </a:ext>
            </a:extLst>
          </p:cNvPr>
          <p:cNvGrpSpPr/>
          <p:nvPr/>
        </p:nvGrpSpPr>
        <p:grpSpPr>
          <a:xfrm>
            <a:off x="8636968" y="3068047"/>
            <a:ext cx="1503444" cy="3403646"/>
            <a:chOff x="9693508" y="3088544"/>
            <a:chExt cx="1863279" cy="2759620"/>
          </a:xfrm>
        </p:grpSpPr>
        <p:grpSp>
          <p:nvGrpSpPr>
            <p:cNvPr id="124" name="Group 47"/>
            <p:cNvGrpSpPr/>
            <p:nvPr/>
          </p:nvGrpSpPr>
          <p:grpSpPr>
            <a:xfrm>
              <a:off x="9693508" y="3355844"/>
              <a:ext cx="1863279" cy="2492320"/>
              <a:chOff x="0" y="0"/>
              <a:chExt cx="730877" cy="977620"/>
            </a:xfrm>
          </p:grpSpPr>
          <p:sp>
            <p:nvSpPr>
              <p:cNvPr id="130" name="Freeform 4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9B4CA5"/>
              </a:solidFill>
              <a:ln cap="sq">
                <a:noFill/>
                <a:prstDash val="solid"/>
                <a:miter/>
              </a:ln>
            </p:spPr>
            <p:txBody>
              <a:bodyPr/>
              <a:lstStyle/>
              <a:p>
                <a:endParaRPr lang="en-GB" sz="1200"/>
              </a:p>
            </p:txBody>
          </p:sp>
          <p:sp>
            <p:nvSpPr>
              <p:cNvPr id="131" name="TextBox 49"/>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125" name="Group 50"/>
            <p:cNvGrpSpPr/>
            <p:nvPr/>
          </p:nvGrpSpPr>
          <p:grpSpPr>
            <a:xfrm>
              <a:off x="9854681" y="3088544"/>
              <a:ext cx="698500" cy="698500"/>
              <a:chOff x="0" y="0"/>
              <a:chExt cx="1061994" cy="1061994"/>
            </a:xfrm>
          </p:grpSpPr>
          <p:sp>
            <p:nvSpPr>
              <p:cNvPr id="128" name="Freeform 5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9B4CA5"/>
                </a:solidFill>
                <a:prstDash val="solid"/>
                <a:miter/>
              </a:ln>
            </p:spPr>
            <p:txBody>
              <a:bodyPr/>
              <a:lstStyle/>
              <a:p>
                <a:endParaRPr lang="en-GB" sz="1200"/>
              </a:p>
            </p:txBody>
          </p:sp>
          <p:sp>
            <p:nvSpPr>
              <p:cNvPr id="129" name="TextBox 5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26" name="Freeform 60"/>
            <p:cNvSpPr/>
            <p:nvPr/>
          </p:nvSpPr>
          <p:spPr>
            <a:xfrm>
              <a:off x="10040230" y="3274482"/>
              <a:ext cx="327399" cy="327399"/>
            </a:xfrm>
            <a:custGeom>
              <a:avLst/>
              <a:gdLst/>
              <a:ahLst/>
              <a:cxnLst/>
              <a:rect l="l" t="t" r="r" b="b"/>
              <a:pathLst>
                <a:path w="491099" h="491099">
                  <a:moveTo>
                    <a:pt x="0" y="0"/>
                  </a:moveTo>
                  <a:lnTo>
                    <a:pt x="491099" y="0"/>
                  </a:lnTo>
                  <a:lnTo>
                    <a:pt x="491099" y="491099"/>
                  </a:lnTo>
                  <a:lnTo>
                    <a:pt x="0" y="4910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GB" sz="1200"/>
            </a:p>
          </p:txBody>
        </p:sp>
        <p:sp>
          <p:nvSpPr>
            <p:cNvPr id="127" name="TextBox 70">
              <a:extLst>
                <a:ext uri="{FF2B5EF4-FFF2-40B4-BE49-F238E27FC236}">
                  <a16:creationId xmlns:a16="http://schemas.microsoft.com/office/drawing/2014/main" id="{5D6969A8-E7D0-2C03-D130-0E4C5D81360A}"/>
                </a:ext>
              </a:extLst>
            </p:cNvPr>
            <p:cNvSpPr txBox="1"/>
            <p:nvPr/>
          </p:nvSpPr>
          <p:spPr>
            <a:xfrm>
              <a:off x="9904010" y="4127256"/>
              <a:ext cx="1470109" cy="1291943"/>
            </a:xfrm>
            <a:prstGeom prst="rect">
              <a:avLst/>
            </a:prstGeom>
          </p:spPr>
          <p:txBody>
            <a:bodyPr wrap="square" lIns="0" tIns="0" rIns="0" bIns="0" rtlCol="0" anchor="t">
              <a:spAutoFit/>
            </a:bodyPr>
            <a:lstStyle/>
            <a:p>
              <a:pPr algn="ctr">
                <a:lnSpc>
                  <a:spcPct val="110000"/>
                </a:lnSpc>
              </a:pPr>
              <a:r>
                <a:rPr lang="en-US" sz="2400" b="1">
                  <a:solidFill>
                    <a:srgbClr val="FFFFFF"/>
                  </a:solidFill>
                  <a:latin typeface="UTM Alter Gothic" panose="02040603050506020204" pitchFamily="18" charset="0"/>
                  <a:ea typeface="Canva Sans Bold"/>
                  <a:cs typeface="Canva Sans Bold"/>
                  <a:sym typeface="Canva Sans Bold"/>
                </a:rPr>
                <a:t>Quét mã vạch cho cuốn sách</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141" name="Group 140">
            <a:extLst>
              <a:ext uri="{FF2B5EF4-FFF2-40B4-BE49-F238E27FC236}">
                <a16:creationId xmlns:a16="http://schemas.microsoft.com/office/drawing/2014/main" id="{38E4A8D0-1D23-9C29-43C3-2B6117B04901}"/>
              </a:ext>
            </a:extLst>
          </p:cNvPr>
          <p:cNvGrpSpPr/>
          <p:nvPr/>
        </p:nvGrpSpPr>
        <p:grpSpPr>
          <a:xfrm>
            <a:off x="2597157" y="3095222"/>
            <a:ext cx="1744924" cy="3385142"/>
            <a:chOff x="658910" y="3088544"/>
            <a:chExt cx="1863279" cy="2759620"/>
          </a:xfrm>
        </p:grpSpPr>
        <p:grpSp>
          <p:nvGrpSpPr>
            <p:cNvPr id="142" name="Group 7"/>
            <p:cNvGrpSpPr/>
            <p:nvPr/>
          </p:nvGrpSpPr>
          <p:grpSpPr>
            <a:xfrm>
              <a:off x="658910" y="3355844"/>
              <a:ext cx="1863279" cy="2492320"/>
              <a:chOff x="0" y="0"/>
              <a:chExt cx="730877" cy="977620"/>
            </a:xfrm>
          </p:grpSpPr>
          <p:sp>
            <p:nvSpPr>
              <p:cNvPr id="172" name="Freeform 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67BB0F"/>
              </a:solidFill>
            </p:spPr>
            <p:txBody>
              <a:bodyPr/>
              <a:lstStyle/>
              <a:p>
                <a:endParaRPr lang="en-GB" sz="1200"/>
              </a:p>
            </p:txBody>
          </p:sp>
          <p:sp>
            <p:nvSpPr>
              <p:cNvPr id="173" name="TextBox 9"/>
              <p:cNvSpPr txBox="1"/>
              <p:nvPr/>
            </p:nvSpPr>
            <p:spPr>
              <a:xfrm>
                <a:off x="0" y="-47625"/>
                <a:ext cx="730877" cy="1025245"/>
              </a:xfrm>
              <a:prstGeom prst="rect">
                <a:avLst/>
              </a:prstGeom>
            </p:spPr>
            <p:txBody>
              <a:bodyPr lIns="33867" tIns="33867" rIns="33867" bIns="33867" rtlCol="0" anchor="ctr"/>
              <a:lstStyle/>
              <a:p>
                <a:pPr algn="ctr">
                  <a:lnSpc>
                    <a:spcPts val="1599"/>
                  </a:lnSpc>
                </a:pPr>
                <a:endParaRPr sz="1200"/>
              </a:p>
            </p:txBody>
          </p:sp>
        </p:grpSp>
        <p:grpSp>
          <p:nvGrpSpPr>
            <p:cNvPr id="143" name="Group 10"/>
            <p:cNvGrpSpPr/>
            <p:nvPr/>
          </p:nvGrpSpPr>
          <p:grpSpPr>
            <a:xfrm>
              <a:off x="820083" y="3088544"/>
              <a:ext cx="698500" cy="698500"/>
              <a:chOff x="0" y="0"/>
              <a:chExt cx="1061994" cy="1061994"/>
            </a:xfrm>
          </p:grpSpPr>
          <p:sp>
            <p:nvSpPr>
              <p:cNvPr id="170" name="Freeform 1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67BB0F"/>
                </a:solidFill>
                <a:prstDash val="solid"/>
                <a:miter/>
              </a:ln>
            </p:spPr>
            <p:txBody>
              <a:bodyPr/>
              <a:lstStyle/>
              <a:p>
                <a:endParaRPr lang="en-GB" sz="1200"/>
              </a:p>
            </p:txBody>
          </p:sp>
          <p:sp>
            <p:nvSpPr>
              <p:cNvPr id="171" name="TextBox 1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68" name="TextBox 70"/>
            <p:cNvSpPr txBox="1"/>
            <p:nvPr/>
          </p:nvSpPr>
          <p:spPr>
            <a:xfrm>
              <a:off x="759750" y="3884737"/>
              <a:ext cx="1601267" cy="691608"/>
            </a:xfrm>
            <a:prstGeom prst="rect">
              <a:avLst/>
            </a:prstGeom>
          </p:spPr>
          <p:txBody>
            <a:bodyPr wrap="square" lIns="0" tIns="0" rIns="0" bIns="0" rtlCol="0" anchor="t">
              <a:spAutoFit/>
            </a:bodyPr>
            <a:lstStyle/>
            <a:p>
              <a:pPr algn="ctr">
                <a:lnSpc>
                  <a:spcPct val="110000"/>
                </a:lnSpc>
              </a:pPr>
              <a:r>
                <a:rPr lang="en-US" sz="2600" b="1" smtClean="0">
                  <a:solidFill>
                    <a:schemeClr val="bg1"/>
                  </a:solidFill>
                  <a:latin typeface="Times New Roman" panose="02020603050405020304" pitchFamily="18" charset="0"/>
                  <a:ea typeface="Canva Sans Bold"/>
                  <a:cs typeface="Times New Roman" panose="02020603050405020304" pitchFamily="18" charset="0"/>
                  <a:sym typeface="Canva Sans Bold"/>
                </a:rPr>
                <a:t>Chụp cuốn sách</a:t>
              </a:r>
              <a:endParaRPr lang="en-US" sz="2600" b="1" dirty="0">
                <a:solidFill>
                  <a:schemeClr val="bg1"/>
                </a:solidFill>
                <a:latin typeface="Times New Roman" panose="02020603050405020304" pitchFamily="18" charset="0"/>
                <a:ea typeface="Canva Sans Bold"/>
                <a:cs typeface="Times New Roman" panose="02020603050405020304" pitchFamily="18" charset="0"/>
                <a:sym typeface="Canva Sans Bold"/>
              </a:endParaRPr>
            </a:p>
          </p:txBody>
        </p:sp>
        <p:pic>
          <p:nvPicPr>
            <p:cNvPr id="169" name="Graphic 92" descr="Blog with solid fill">
              <a:extLst>
                <a:ext uri="{FF2B5EF4-FFF2-40B4-BE49-F238E27FC236}">
                  <a16:creationId xmlns:a16="http://schemas.microsoft.com/office/drawing/2014/main" id="{1B5C8885-5B38-3D66-41BD-DAAEDA4D8165}"/>
                </a:ext>
              </a:extLst>
            </p:cNvPr>
            <p:cNvPicPr>
              <a:picLocks noChangeAspect="1"/>
            </p:cNvPicPr>
            <p:nvPr/>
          </p:nvPicPr>
          <p:blipFill>
            <a:blip r:embed="rId14">
              <a:extLst>
                <a:ext uri="{96DAC541-7B7A-43D3-8B79-37D633B846F1}">
                  <asvg:svgBlip xmlns="" xmlns:asvg="http://schemas.microsoft.com/office/drawing/2016/SVG/main" r:embed="rId17"/>
                </a:ext>
              </a:extLst>
            </a:blip>
            <a:stretch>
              <a:fillRect/>
            </a:stretch>
          </p:blipFill>
          <p:spPr>
            <a:xfrm>
              <a:off x="947670" y="3203505"/>
              <a:ext cx="468742" cy="468742"/>
            </a:xfrm>
            <a:prstGeom prst="rect">
              <a:avLst/>
            </a:prstGeom>
          </p:spPr>
        </p:pic>
      </p:grpSp>
    </p:spTree>
    <p:extLst>
      <p:ext uri="{BB962C8B-B14F-4D97-AF65-F5344CB8AC3E}">
        <p14:creationId xmlns:p14="http://schemas.microsoft.com/office/powerpoint/2010/main" val="1165865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wipe(up)">
                                      <p:cBhvr>
                                        <p:cTn id="11" dur="500"/>
                                        <p:tgtEl>
                                          <p:spTgt spid="14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left)">
                                      <p:cBhvr>
                                        <p:cTn id="16" dur="500"/>
                                        <p:tgtEl>
                                          <p:spTgt spid="81"/>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500"/>
                                        <p:tgtEl>
                                          <p:spTgt spid="8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wipe(up)">
                                      <p:cBhvr>
                                        <p:cTn id="29" dur="500"/>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wipe(left)">
                                      <p:cBhvr>
                                        <p:cTn id="34" dur="500"/>
                                        <p:tgtEl>
                                          <p:spTgt spid="99"/>
                                        </p:tgtEl>
                                      </p:cBhvr>
                                    </p:animEffect>
                                  </p:childTnLst>
                                </p:cTn>
                              </p:par>
                              <p:par>
                                <p:cTn id="35" presetID="22" presetClass="entr" presetSubtype="1" fill="hold"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wipe(up)">
                                      <p:cBhvr>
                                        <p:cTn id="37"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31976" y="92056"/>
            <a:ext cx="11990894" cy="1182540"/>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4: </a:t>
            </a:r>
            <a:r>
              <a:rPr lang="vi-VN" sz="3200" b="1">
                <a:solidFill>
                  <a:schemeClr val="accent5">
                    <a:lumMod val="75000"/>
                  </a:schemeClr>
                </a:solidFill>
                <a:latin typeface="Times New Roman" panose="02020603050405020304" pitchFamily="18" charset="0"/>
                <a:cs typeface="Times New Roman" panose="02020603050405020304" pitchFamily="18" charset="0"/>
              </a:rPr>
              <a:t>Nâng cao kĩ năng </a:t>
            </a:r>
            <a:r>
              <a:rPr lang="en-US" sz="3200" b="1">
                <a:solidFill>
                  <a:schemeClr val="accent5">
                    <a:lumMod val="75000"/>
                  </a:schemeClr>
                </a:solidFill>
                <a:latin typeface="Times New Roman" panose="02020603050405020304" pitchFamily="18" charset="0"/>
                <a:cs typeface="Times New Roman" panose="02020603050405020304" pitchFamily="18" charset="0"/>
              </a:rPr>
              <a:t>xử lý biên mục và lưu thông tài liệu trong ứng dụng Vietbiblio</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320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72" name="组合 71"/>
          <p:cNvGrpSpPr/>
          <p:nvPr/>
        </p:nvGrpSpPr>
        <p:grpSpPr>
          <a:xfrm>
            <a:off x="661499" y="2615274"/>
            <a:ext cx="2788711" cy="2842845"/>
            <a:chOff x="4926840" y="1732375"/>
            <a:chExt cx="1656097" cy="1656098"/>
          </a:xfrm>
        </p:grpSpPr>
        <p:sp>
          <p:nvSpPr>
            <p:cNvPr id="76" name="任意多边形 7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1">
                <a:cs typeface="+mn-ea"/>
                <a:sym typeface="+mn-lt"/>
              </a:endParaRPr>
            </a:p>
          </p:txBody>
        </p:sp>
        <p:sp>
          <p:nvSpPr>
            <p:cNvPr id="77" name="椭圆 76"/>
            <p:cNvSpPr/>
            <p:nvPr/>
          </p:nvSpPr>
          <p:spPr>
            <a:xfrm>
              <a:off x="5189938" y="1995474"/>
              <a:ext cx="1129900" cy="1129900"/>
            </a:xfrm>
            <a:prstGeom prst="ellipse">
              <a:avLst/>
            </a:prstGeom>
            <a:solidFill>
              <a:schemeClr val="accent5">
                <a:lumMod val="75000"/>
              </a:schemeClr>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78" name="椭圆 77"/>
            <p:cNvSpPr/>
            <p:nvPr/>
          </p:nvSpPr>
          <p:spPr>
            <a:xfrm>
              <a:off x="5294557" y="2114901"/>
              <a:ext cx="907704" cy="90772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Lưu thông</a:t>
              </a:r>
              <a:endParaRPr lang="zh-CN" altLang="en-US" sz="2800" b="1">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
        <p:nvSpPr>
          <p:cNvPr id="144" name="任意多边形 4"/>
          <p:cNvSpPr/>
          <p:nvPr/>
        </p:nvSpPr>
        <p:spPr>
          <a:xfrm flipH="1">
            <a:off x="3190992" y="2545783"/>
            <a:ext cx="2611925" cy="757550"/>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5" name="任意多边形 20"/>
          <p:cNvSpPr/>
          <p:nvPr/>
        </p:nvSpPr>
        <p:spPr>
          <a:xfrm flipH="1" flipV="1">
            <a:off x="3247926" y="4784697"/>
            <a:ext cx="3021596" cy="696485"/>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nvGrpSpPr>
          <p:cNvPr id="161" name="组合 105"/>
          <p:cNvGrpSpPr/>
          <p:nvPr/>
        </p:nvGrpSpPr>
        <p:grpSpPr>
          <a:xfrm>
            <a:off x="4994031" y="4205147"/>
            <a:ext cx="6752945" cy="2223787"/>
            <a:chOff x="8917326" y="4840747"/>
            <a:chExt cx="2076061" cy="1559876"/>
          </a:xfrm>
          <a:effectLst>
            <a:outerShdw blurRad="50800" dist="38100" dir="5400000" algn="t" rotWithShape="0">
              <a:prstClr val="black">
                <a:alpha val="40000"/>
              </a:prstClr>
            </a:outerShdw>
          </a:effectLst>
        </p:grpSpPr>
        <p:grpSp>
          <p:nvGrpSpPr>
            <p:cNvPr id="162" name="组合 106"/>
            <p:cNvGrpSpPr/>
            <p:nvPr/>
          </p:nvGrpSpPr>
          <p:grpSpPr>
            <a:xfrm>
              <a:off x="8917326" y="4840747"/>
              <a:ext cx="2076061" cy="1559876"/>
              <a:chOff x="1464127" y="1163971"/>
              <a:chExt cx="4234233" cy="2452390"/>
            </a:xfrm>
          </p:grpSpPr>
          <p:sp>
            <p:nvSpPr>
              <p:cNvPr id="166" name="圆角矩形 110"/>
              <p:cNvSpPr/>
              <p:nvPr/>
            </p:nvSpPr>
            <p:spPr>
              <a:xfrm>
                <a:off x="1464127" y="1163973"/>
                <a:ext cx="4234233" cy="2452388"/>
              </a:xfrm>
              <a:prstGeom prst="roundRect">
                <a:avLst>
                  <a:gd name="adj" fmla="val 13915"/>
                </a:avLst>
              </a:prstGeom>
              <a:solidFill>
                <a:schemeClr val="accent3">
                  <a:lumMod val="20000"/>
                  <a:lumOff val="80000"/>
                </a:schemeClr>
              </a:soli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67" name="圆角矩形 111"/>
              <p:cNvSpPr/>
              <p:nvPr/>
            </p:nvSpPr>
            <p:spPr>
              <a:xfrm>
                <a:off x="1495509" y="1163971"/>
                <a:ext cx="4171469" cy="2411552"/>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163" name="组合 107"/>
            <p:cNvGrpSpPr/>
            <p:nvPr/>
          </p:nvGrpSpPr>
          <p:grpSpPr>
            <a:xfrm>
              <a:off x="8975167" y="4952795"/>
              <a:ext cx="1975636" cy="1102836"/>
              <a:chOff x="7443202" y="2457946"/>
              <a:chExt cx="1975636" cy="1102836"/>
            </a:xfrm>
          </p:grpSpPr>
          <p:sp>
            <p:nvSpPr>
              <p:cNvPr id="164" name="文本框 108"/>
              <p:cNvSpPr txBox="1"/>
              <p:nvPr/>
            </p:nvSpPr>
            <p:spPr>
              <a:xfrm>
                <a:off x="7461404" y="2457946"/>
                <a:ext cx="1939231" cy="303087"/>
              </a:xfrm>
              <a:prstGeom prst="rect">
                <a:avLst/>
              </a:prstGeom>
              <a:noFill/>
            </p:spPr>
            <p:txBody>
              <a:bodyPr wrap="square" rtlCol="0">
                <a:spAutoFit/>
              </a:bodyPr>
              <a:lstStyle/>
              <a:p>
                <a:r>
                  <a:rPr lang="en-US" altLang="zh-CN" sz="2800" b="1">
                    <a:solidFill>
                      <a:schemeClr val="accent5">
                        <a:lumMod val="75000"/>
                      </a:schemeClr>
                    </a:solidFill>
                    <a:latin typeface="Times New Roman" panose="02020603050405020304" pitchFamily="18" charset="0"/>
                    <a:cs typeface="Times New Roman" panose="02020603050405020304" pitchFamily="18" charset="0"/>
                    <a:sym typeface="+mn-lt"/>
                  </a:rPr>
                  <a:t>Tìm kiếm</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65" name="文本框 109"/>
              <p:cNvSpPr txBox="1"/>
              <p:nvPr/>
            </p:nvSpPr>
            <p:spPr>
              <a:xfrm>
                <a:off x="7443202" y="2873079"/>
                <a:ext cx="1975636" cy="687703"/>
              </a:xfrm>
              <a:prstGeom prst="rect">
                <a:avLst/>
              </a:prstGeom>
              <a:noFill/>
            </p:spPr>
            <p:txBody>
              <a:bodyPr wrap="square" rtlCol="0">
                <a:spAutoFit/>
              </a:bodyPr>
              <a:lstStyle/>
              <a:p>
                <a:pPr marL="342900" indent="-342900">
                  <a:lnSpc>
                    <a:spcPts val="2850"/>
                  </a:lnSpc>
                  <a:buFont typeface="Wingdings" panose="05000000000000000000" pitchFamily="2" charset="2"/>
                  <a:buChar char="Ø"/>
                </a:pPr>
                <a:r>
                  <a:rPr lang="en-US" sz="2400">
                    <a:latin typeface="Times New Roman" panose="02020603050405020304" pitchFamily="18" charset="0"/>
                    <a:ea typeface="Nobile" pitchFamily="34" charset="-122"/>
                    <a:cs typeface="Times New Roman" panose="02020603050405020304" pitchFamily="18" charset="0"/>
                  </a:rPr>
                  <a:t>Tìm kiếm đơn giản: tên sách, tên tác giả, chủ đề</a:t>
                </a:r>
              </a:p>
              <a:p>
                <a:pPr marL="342900" indent="-342900">
                  <a:lnSpc>
                    <a:spcPts val="2850"/>
                  </a:lnSpc>
                  <a:buFont typeface="Wingdings" panose="05000000000000000000" pitchFamily="2" charset="2"/>
                  <a:buChar char="Ø"/>
                </a:pPr>
                <a:r>
                  <a:rPr lang="en-US" sz="2400">
                    <a:latin typeface="Times New Roman" panose="02020603050405020304" pitchFamily="18" charset="0"/>
                    <a:ea typeface="Nobile" pitchFamily="34" charset="-122"/>
                    <a:cs typeface="Times New Roman" panose="02020603050405020304" pitchFamily="18" charset="0"/>
                  </a:rPr>
                  <a:t>Tìm kiếm nâng cao: kết hợp các điểm truy cập tên sách, chủ đề, năm xuất bản…</a:t>
                </a:r>
                <a:endParaRPr lang="en-US" sz="2400" dirty="0">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5126587" y="1499148"/>
            <a:ext cx="6788779" cy="2234355"/>
            <a:chOff x="5126587" y="1499148"/>
            <a:chExt cx="6788779" cy="2234355"/>
          </a:xfrm>
        </p:grpSpPr>
        <p:grpSp>
          <p:nvGrpSpPr>
            <p:cNvPr id="147" name="组合 84"/>
            <p:cNvGrpSpPr/>
            <p:nvPr/>
          </p:nvGrpSpPr>
          <p:grpSpPr>
            <a:xfrm>
              <a:off x="5126587" y="1499148"/>
              <a:ext cx="6788779" cy="2234355"/>
              <a:chOff x="8917326" y="1478596"/>
              <a:chExt cx="2033090" cy="1022876"/>
            </a:xfrm>
            <a:effectLst>
              <a:outerShdw blurRad="50800" dist="38100" dir="5400000" algn="t" rotWithShape="0">
                <a:prstClr val="black">
                  <a:alpha val="40000"/>
                </a:prstClr>
              </a:outerShdw>
            </a:effectLst>
          </p:grpSpPr>
          <p:grpSp>
            <p:nvGrpSpPr>
              <p:cNvPr id="148" name="组合 85"/>
              <p:cNvGrpSpPr/>
              <p:nvPr/>
            </p:nvGrpSpPr>
            <p:grpSpPr>
              <a:xfrm>
                <a:off x="8917326" y="1495182"/>
                <a:ext cx="1964130" cy="1006290"/>
                <a:chOff x="1464128" y="1520824"/>
                <a:chExt cx="4005943" cy="1582058"/>
              </a:xfrm>
            </p:grpSpPr>
            <p:sp>
              <p:nvSpPr>
                <p:cNvPr id="152"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53"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149" name="组合 86"/>
              <p:cNvGrpSpPr/>
              <p:nvPr/>
            </p:nvGrpSpPr>
            <p:grpSpPr>
              <a:xfrm>
                <a:off x="8942225" y="1478596"/>
                <a:ext cx="2008191" cy="785529"/>
                <a:chOff x="7410260" y="2558644"/>
                <a:chExt cx="2008191" cy="785529"/>
              </a:xfrm>
            </p:grpSpPr>
            <p:sp>
              <p:nvSpPr>
                <p:cNvPr id="150" name="文本框 87"/>
                <p:cNvSpPr txBox="1"/>
                <p:nvPr/>
              </p:nvSpPr>
              <p:spPr>
                <a:xfrm>
                  <a:off x="7410260" y="2558644"/>
                  <a:ext cx="1957762" cy="352075"/>
                </a:xfrm>
                <a:prstGeom prst="rect">
                  <a:avLst/>
                </a:prstGeom>
                <a:noFill/>
              </p:spPr>
              <p:txBody>
                <a:bodyPr wrap="square" rtlCol="0">
                  <a:spAutoFit/>
                </a:bodyPr>
                <a:lstStyle/>
                <a:p>
                  <a:r>
                    <a:rPr lang="en-US" sz="2800" b="1" smtClean="0">
                      <a:solidFill>
                        <a:schemeClr val="accent5">
                          <a:lumMod val="75000"/>
                        </a:schemeClr>
                      </a:solidFill>
                      <a:latin typeface="Times New Roman" panose="02020603050405020304" pitchFamily="18" charset="0"/>
                      <a:ea typeface="Nobile" pitchFamily="34" charset="-122"/>
                      <a:cs typeface="Times New Roman" panose="02020603050405020304" pitchFamily="18" charset="0"/>
                    </a:rPr>
                    <a:t>Tra cứu trực tuyến</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51" name="文本框 88"/>
                <p:cNvSpPr txBox="1"/>
                <p:nvPr/>
              </p:nvSpPr>
              <p:spPr>
                <a:xfrm>
                  <a:off x="7410260" y="2791147"/>
                  <a:ext cx="2008191" cy="553026"/>
                </a:xfrm>
                <a:prstGeom prst="rect">
                  <a:avLst/>
                </a:prstGeom>
                <a:noFill/>
              </p:spPr>
              <p:txBody>
                <a:bodyPr wrap="square" rtlCol="0">
                  <a:spAutoFit/>
                </a:bodyPr>
                <a:lstStyle/>
                <a:p>
                  <a:pPr marL="342900" indent="-342900">
                    <a:lnSpc>
                      <a:spcPts val="2850"/>
                    </a:lnSpc>
                    <a:buFont typeface="Wingdings" panose="05000000000000000000" pitchFamily="2" charset="2"/>
                    <a:buChar char="Ø"/>
                  </a:pPr>
                  <a:r>
                    <a:rPr lang="en-US" sz="2400" smtClean="0">
                      <a:latin typeface="Times New Roman" panose="02020603050405020304" pitchFamily="18" charset="0"/>
                      <a:ea typeface="Nobile" pitchFamily="34" charset="-122"/>
                      <a:cs typeface="Times New Roman" panose="02020603050405020304" pitchFamily="18" charset="0"/>
                    </a:rPr>
                    <a:t>Truy cập địa chỉ: tvthtucuongthanhmien.lcp.vn:44</a:t>
                  </a:r>
                </a:p>
                <a:p>
                  <a:pPr marL="342900" indent="-342900">
                    <a:lnSpc>
                      <a:spcPts val="2850"/>
                    </a:lnSpc>
                    <a:buFont typeface="Wingdings" panose="05000000000000000000" pitchFamily="2" charset="2"/>
                    <a:buChar char="Ø"/>
                  </a:pPr>
                  <a:endParaRPr lang="en-US" sz="2400" smtClean="0">
                    <a:latin typeface="Times New Roman" panose="02020603050405020304" pitchFamily="18" charset="0"/>
                    <a:ea typeface="Nobile" pitchFamily="34" charset="-122"/>
                    <a:cs typeface="Times New Roman" panose="02020603050405020304" pitchFamily="18" charset="0"/>
                  </a:endParaRPr>
                </a:p>
                <a:p>
                  <a:pPr marL="342900" indent="-342900">
                    <a:lnSpc>
                      <a:spcPts val="2850"/>
                    </a:lnSpc>
                    <a:buFont typeface="Wingdings" panose="05000000000000000000" pitchFamily="2" charset="2"/>
                    <a:buChar char="Ø"/>
                  </a:pPr>
                  <a:r>
                    <a:rPr lang="en-US" sz="2400" smtClean="0">
                      <a:latin typeface="Times New Roman" panose="02020603050405020304" pitchFamily="18" charset="0"/>
                      <a:ea typeface="Nobile" pitchFamily="34" charset="-122"/>
                      <a:cs typeface="Times New Roman" panose="02020603050405020304" pitchFamily="18" charset="0"/>
                    </a:rPr>
                    <a:t>Quét mã QR</a:t>
                  </a:r>
                  <a:endParaRPr lang="en-US" sz="2400" dirty="0">
                    <a:latin typeface="Times New Roman" panose="02020603050405020304" pitchFamily="18" charset="0"/>
                    <a:cs typeface="Times New Roman" panose="02020603050405020304" pitchFamily="18" charset="0"/>
                  </a:endParaRPr>
                </a:p>
              </p:txBody>
            </p:sp>
          </p:grpSp>
        </p:grpSp>
        <p:pic>
          <p:nvPicPr>
            <p:cNvPr id="31" name="Picture 30" descr="http://tvthtucuongthanhmien.lcp.vn:44"/>
            <p:cNvPicPr/>
            <p:nvPr/>
          </p:nvPicPr>
          <p:blipFill>
            <a:blip r:embed="rId3">
              <a:extLst>
                <a:ext uri="{28A0092B-C50C-407E-A947-70E740481C1C}">
                  <a14:useLocalDpi xmlns:a14="http://schemas.microsoft.com/office/drawing/2010/main" val="0"/>
                </a:ext>
              </a:extLst>
            </a:blip>
            <a:srcRect/>
            <a:stretch>
              <a:fillRect/>
            </a:stretch>
          </p:blipFill>
          <p:spPr bwMode="auto">
            <a:xfrm>
              <a:off x="7511766" y="2464655"/>
              <a:ext cx="1343234" cy="1204505"/>
            </a:xfrm>
            <a:prstGeom prst="rect">
              <a:avLst/>
            </a:prstGeom>
            <a:noFill/>
            <a:ln>
              <a:noFill/>
            </a:ln>
          </p:spPr>
        </p:pic>
      </p:grpSp>
    </p:spTree>
    <p:extLst>
      <p:ext uri="{BB962C8B-B14F-4D97-AF65-F5344CB8AC3E}">
        <p14:creationId xmlns:p14="http://schemas.microsoft.com/office/powerpoint/2010/main" val="4051001287"/>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arn(inVertical)">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wipe(left)">
                                          <p:cBhvr>
                                            <p:cTn id="15" dur="500"/>
                                            <p:tgtEl>
                                              <p:spTgt spid="144"/>
                                            </p:tgtEl>
                                          </p:cBhvr>
                                        </p:animEffect>
                                      </p:childTnLst>
                                    </p:cTn>
                                  </p:par>
                                  <p:par>
                                    <p:cTn id="16" presetID="2" presetClass="entr" presetSubtype="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wipe(left)">
                                          <p:cBhvr>
                                            <p:cTn id="24" dur="500"/>
                                            <p:tgtEl>
                                              <p:spTgt spid="145"/>
                                            </p:tgtEl>
                                          </p:cBhvr>
                                        </p:animEffect>
                                      </p:childTnLst>
                                    </p:cTn>
                                  </p:par>
                                  <p:par>
                                    <p:cTn id="25" presetID="2" presetClass="entr" presetSubtype="2" accel="40000" fill="hold" nodeType="withEffect" p14:presetBounceEnd="40000">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14:bounceEnd="40000">
                                          <p:cBhvr additive="base">
                                            <p:cTn id="27" dur="125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28" dur="125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4" grpId="0" animBg="1"/>
          <p:bldP spid="14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arn(inVertical)">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wipe(left)">
                                          <p:cBhvr>
                                            <p:cTn id="15" dur="500"/>
                                            <p:tgtEl>
                                              <p:spTgt spid="144"/>
                                            </p:tgtEl>
                                          </p:cBhvr>
                                        </p:animEffect>
                                      </p:childTnLst>
                                    </p:cTn>
                                  </p:par>
                                  <p:par>
                                    <p:cTn id="16" presetID="2" presetClass="entr" presetSubtype="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5"/>
                                            </p:tgtEl>
                                            <p:attrNameLst>
                                              <p:attrName>style.visibility</p:attrName>
                                            </p:attrNameLst>
                                          </p:cBhvr>
                                          <p:to>
                                            <p:strVal val="visible"/>
                                          </p:to>
                                        </p:set>
                                        <p:animEffect transition="in" filter="wipe(left)">
                                          <p:cBhvr>
                                            <p:cTn id="24" dur="500"/>
                                            <p:tgtEl>
                                              <p:spTgt spid="145"/>
                                            </p:tgtEl>
                                          </p:cBhvr>
                                        </p:animEffect>
                                      </p:childTnLst>
                                    </p:cTn>
                                  </p:par>
                                  <p:par>
                                    <p:cTn id="25" presetID="2" presetClass="entr" presetSubtype="2" accel="40000" fill="hold" nodeType="withEffect">
                                      <p:stCondLst>
                                        <p:cond delay="0"/>
                                      </p:stCondLst>
                                      <p:childTnLst>
                                        <p:set>
                                          <p:cBhvr>
                                            <p:cTn id="26" dur="1" fill="hold">
                                              <p:stCondLst>
                                                <p:cond delay="0"/>
                                              </p:stCondLst>
                                            </p:cTn>
                                            <p:tgtEl>
                                              <p:spTgt spid="161"/>
                                            </p:tgtEl>
                                            <p:attrNameLst>
                                              <p:attrName>style.visibility</p:attrName>
                                            </p:attrNameLst>
                                          </p:cBhvr>
                                          <p:to>
                                            <p:strVal val="visible"/>
                                          </p:to>
                                        </p:set>
                                        <p:anim calcmode="lin" valueType="num">
                                          <p:cBhvr additive="base">
                                            <p:cTn id="27" dur="1250" fill="hold"/>
                                            <p:tgtEl>
                                              <p:spTgt spid="161"/>
                                            </p:tgtEl>
                                            <p:attrNameLst>
                                              <p:attrName>ppt_x</p:attrName>
                                            </p:attrNameLst>
                                          </p:cBhvr>
                                          <p:tavLst>
                                            <p:tav tm="0">
                                              <p:val>
                                                <p:strVal val="1+#ppt_w/2"/>
                                              </p:val>
                                            </p:tav>
                                            <p:tav tm="100000">
                                              <p:val>
                                                <p:strVal val="#ppt_x"/>
                                              </p:val>
                                            </p:tav>
                                          </p:tavLst>
                                        </p:anim>
                                        <p:anim calcmode="lin" valueType="num">
                                          <p:cBhvr additive="base">
                                            <p:cTn id="28" dur="125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4" grpId="0" animBg="1"/>
          <p:bldP spid="14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31976" y="92056"/>
            <a:ext cx="11990894" cy="1182540"/>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4: </a:t>
            </a:r>
            <a:r>
              <a:rPr lang="vi-VN" sz="3200" b="1">
                <a:solidFill>
                  <a:schemeClr val="accent5">
                    <a:lumMod val="75000"/>
                  </a:schemeClr>
                </a:solidFill>
                <a:latin typeface="Times New Roman" panose="02020603050405020304" pitchFamily="18" charset="0"/>
                <a:cs typeface="Times New Roman" panose="02020603050405020304" pitchFamily="18" charset="0"/>
              </a:rPr>
              <a:t>Nâng cao kĩ năng </a:t>
            </a:r>
            <a:r>
              <a:rPr lang="en-US" sz="3200" b="1">
                <a:solidFill>
                  <a:schemeClr val="accent5">
                    <a:lumMod val="75000"/>
                  </a:schemeClr>
                </a:solidFill>
                <a:latin typeface="Times New Roman" panose="02020603050405020304" pitchFamily="18" charset="0"/>
                <a:cs typeface="Times New Roman" panose="02020603050405020304" pitchFamily="18" charset="0"/>
              </a:rPr>
              <a:t>xử lý biên mục và lưu thông tài liệu trong ứng dụng Vietbiblio</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a:t>
            </a:r>
            <a:endParaRPr lang="en-US" altLang="ko-KR" sz="320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72" name="组合 71"/>
          <p:cNvGrpSpPr/>
          <p:nvPr/>
        </p:nvGrpSpPr>
        <p:grpSpPr>
          <a:xfrm>
            <a:off x="661499" y="2615274"/>
            <a:ext cx="2788711" cy="2842845"/>
            <a:chOff x="4926840" y="1732375"/>
            <a:chExt cx="1656097" cy="1656098"/>
          </a:xfrm>
        </p:grpSpPr>
        <p:sp>
          <p:nvSpPr>
            <p:cNvPr id="76" name="任意多边形 7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1">
                <a:cs typeface="+mn-ea"/>
                <a:sym typeface="+mn-lt"/>
              </a:endParaRPr>
            </a:p>
          </p:txBody>
        </p:sp>
        <p:sp>
          <p:nvSpPr>
            <p:cNvPr id="77" name="椭圆 76"/>
            <p:cNvSpPr/>
            <p:nvPr/>
          </p:nvSpPr>
          <p:spPr>
            <a:xfrm>
              <a:off x="5189938" y="1995474"/>
              <a:ext cx="1129900" cy="1129900"/>
            </a:xfrm>
            <a:prstGeom prst="ellipse">
              <a:avLst/>
            </a:prstGeom>
            <a:solidFill>
              <a:schemeClr val="accent5">
                <a:lumMod val="75000"/>
              </a:schemeClr>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78" name="椭圆 77"/>
            <p:cNvSpPr/>
            <p:nvPr/>
          </p:nvSpPr>
          <p:spPr>
            <a:xfrm>
              <a:off x="5294557" y="2114901"/>
              <a:ext cx="907704" cy="90772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Lưu thông</a:t>
              </a:r>
              <a:endParaRPr lang="zh-CN" altLang="en-US" sz="2800" b="1">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
        <p:nvSpPr>
          <p:cNvPr id="144" name="任意多边形 4"/>
          <p:cNvSpPr/>
          <p:nvPr/>
        </p:nvSpPr>
        <p:spPr>
          <a:xfrm flipH="1">
            <a:off x="2648549" y="2032517"/>
            <a:ext cx="2611925" cy="757550"/>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5" name="任意多边形 20"/>
          <p:cNvSpPr/>
          <p:nvPr/>
        </p:nvSpPr>
        <p:spPr>
          <a:xfrm flipH="1" flipV="1">
            <a:off x="2592321" y="5025452"/>
            <a:ext cx="3021596" cy="696485"/>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6" name="任意多边形 24"/>
          <p:cNvSpPr/>
          <p:nvPr/>
        </p:nvSpPr>
        <p:spPr>
          <a:xfrm flipH="1" flipV="1">
            <a:off x="3252865" y="3868334"/>
            <a:ext cx="2765049" cy="45719"/>
          </a:xfrm>
          <a:custGeom>
            <a:avLst/>
            <a:gdLst>
              <a:gd name="connsiteX0" fmla="*/ 1625600 w 1625600"/>
              <a:gd name="connsiteY0" fmla="*/ 0 h 0"/>
              <a:gd name="connsiteX1" fmla="*/ 0 w 1625600"/>
              <a:gd name="connsiteY1" fmla="*/ 0 h 0"/>
            </a:gdLst>
            <a:ahLst/>
            <a:cxnLst>
              <a:cxn ang="0">
                <a:pos x="connsiteX0" y="connsiteY0"/>
              </a:cxn>
              <a:cxn ang="0">
                <a:pos x="connsiteX1" y="connsiteY1"/>
              </a:cxn>
            </a:cxnLst>
            <a:rect l="l" t="t" r="r" b="b"/>
            <a:pathLst>
              <a:path w="1625600">
                <a:moveTo>
                  <a:pt x="1625600" y="0"/>
                </a:move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nvGrpSpPr>
          <p:cNvPr id="147" name="组合 84"/>
          <p:cNvGrpSpPr/>
          <p:nvPr/>
        </p:nvGrpSpPr>
        <p:grpSpPr>
          <a:xfrm>
            <a:off x="5117273" y="1338996"/>
            <a:ext cx="6619098" cy="1853951"/>
            <a:chOff x="8917326" y="1444005"/>
            <a:chExt cx="2021398" cy="1213205"/>
          </a:xfrm>
          <a:effectLst>
            <a:outerShdw blurRad="50800" dist="38100" dir="5400000" algn="t" rotWithShape="0">
              <a:prstClr val="black">
                <a:alpha val="40000"/>
              </a:prstClr>
            </a:outerShdw>
          </a:effectLst>
        </p:grpSpPr>
        <p:grpSp>
          <p:nvGrpSpPr>
            <p:cNvPr id="148" name="组合 85"/>
            <p:cNvGrpSpPr/>
            <p:nvPr/>
          </p:nvGrpSpPr>
          <p:grpSpPr>
            <a:xfrm>
              <a:off x="8917326" y="1495182"/>
              <a:ext cx="1964130" cy="1006290"/>
              <a:chOff x="1464128" y="1520824"/>
              <a:chExt cx="4005943" cy="1582058"/>
            </a:xfrm>
          </p:grpSpPr>
          <p:sp>
            <p:nvSpPr>
              <p:cNvPr id="152"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53"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149" name="组合 86"/>
            <p:cNvGrpSpPr/>
            <p:nvPr/>
          </p:nvGrpSpPr>
          <p:grpSpPr>
            <a:xfrm>
              <a:off x="8957978" y="1444005"/>
              <a:ext cx="1980746" cy="1213205"/>
              <a:chOff x="7426013" y="2524053"/>
              <a:chExt cx="1980746" cy="1213205"/>
            </a:xfrm>
          </p:grpSpPr>
          <p:sp>
            <p:nvSpPr>
              <p:cNvPr id="150" name="文本框 87"/>
              <p:cNvSpPr txBox="1"/>
              <p:nvPr/>
            </p:nvSpPr>
            <p:spPr>
              <a:xfrm>
                <a:off x="7437505" y="2524053"/>
                <a:ext cx="1957762" cy="352075"/>
              </a:xfrm>
              <a:prstGeom prst="rect">
                <a:avLst/>
              </a:prstGeom>
              <a:noFill/>
            </p:spPr>
            <p:txBody>
              <a:bodyPr wrap="square" rtlCol="0">
                <a:spAutoFit/>
              </a:bodyPr>
              <a:lstStyle/>
              <a:p>
                <a:r>
                  <a:rPr lang="en-US" sz="2800" b="1">
                    <a:solidFill>
                      <a:schemeClr val="accent5">
                        <a:lumMod val="75000"/>
                      </a:schemeClr>
                    </a:solidFill>
                    <a:latin typeface="Times New Roman" panose="02020603050405020304" pitchFamily="18" charset="0"/>
                    <a:ea typeface="Nobile" pitchFamily="34" charset="-122"/>
                    <a:cs typeface="Times New Roman" panose="02020603050405020304" pitchFamily="18" charset="0"/>
                  </a:rPr>
                  <a:t>Nhập danh sách bạn đọc</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51" name="文本框 88"/>
              <p:cNvSpPr txBox="1"/>
              <p:nvPr/>
            </p:nvSpPr>
            <p:spPr>
              <a:xfrm>
                <a:off x="7426013" y="2924378"/>
                <a:ext cx="1980746" cy="812880"/>
              </a:xfrm>
              <a:prstGeom prst="rect">
                <a:avLst/>
              </a:prstGeom>
              <a:noFill/>
            </p:spPr>
            <p:txBody>
              <a:bodyPr wrap="square" rtlCol="0">
                <a:spAutoFit/>
              </a:bodyPr>
              <a:lstStyle/>
              <a:p>
                <a:pPr>
                  <a:lnSpc>
                    <a:spcPts val="2850"/>
                  </a:lnSpc>
                </a:pPr>
                <a:r>
                  <a:rPr lang="en-US" sz="2800" smtClean="0">
                    <a:latin typeface="Times New Roman" panose="02020603050405020304" pitchFamily="18" charset="0"/>
                    <a:ea typeface="Nobile" pitchFamily="34" charset="-122"/>
                    <a:cs typeface="Times New Roman" panose="02020603050405020304" pitchFamily="18" charset="0"/>
                  </a:rPr>
                  <a:t>Lấy từ CSDL ngành, sau đó cập nhật danh sách vào phần mềm, in thẻ cho bạn đọc</a:t>
                </a:r>
                <a:endParaRPr lang="en-US" sz="2800" dirty="0">
                  <a:latin typeface="Times New Roman" panose="02020603050405020304" pitchFamily="18" charset="0"/>
                  <a:cs typeface="Times New Roman" panose="02020603050405020304" pitchFamily="18" charset="0"/>
                </a:endParaRPr>
              </a:p>
            </p:txBody>
          </p:sp>
        </p:grpSp>
      </p:grpSp>
      <p:grpSp>
        <p:nvGrpSpPr>
          <p:cNvPr id="154" name="组合 98"/>
          <p:cNvGrpSpPr/>
          <p:nvPr/>
        </p:nvGrpSpPr>
        <p:grpSpPr>
          <a:xfrm>
            <a:off x="5136416" y="3196648"/>
            <a:ext cx="6769638" cy="1516753"/>
            <a:chOff x="8917326" y="3876878"/>
            <a:chExt cx="2064911" cy="1006290"/>
          </a:xfrm>
          <a:effectLst>
            <a:outerShdw blurRad="50800" dist="38100" dir="5400000" algn="t" rotWithShape="0">
              <a:prstClr val="black">
                <a:alpha val="40000"/>
              </a:prstClr>
            </a:outerShdw>
          </a:effectLst>
        </p:grpSpPr>
        <p:grpSp>
          <p:nvGrpSpPr>
            <p:cNvPr id="155" name="组合 99"/>
            <p:cNvGrpSpPr/>
            <p:nvPr/>
          </p:nvGrpSpPr>
          <p:grpSpPr>
            <a:xfrm>
              <a:off x="8917326" y="3876878"/>
              <a:ext cx="1964130" cy="1006290"/>
              <a:chOff x="1464128" y="1520824"/>
              <a:chExt cx="4005943" cy="1582058"/>
            </a:xfrm>
          </p:grpSpPr>
          <p:sp>
            <p:nvSpPr>
              <p:cNvPr id="159" name="圆角矩形 103"/>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60" name="圆角矩形 104"/>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156" name="组合 100"/>
            <p:cNvGrpSpPr/>
            <p:nvPr/>
          </p:nvGrpSpPr>
          <p:grpSpPr>
            <a:xfrm>
              <a:off x="8939943" y="3913279"/>
              <a:ext cx="2042294" cy="863951"/>
              <a:chOff x="7407978" y="2609280"/>
              <a:chExt cx="2042294" cy="863951"/>
            </a:xfrm>
          </p:grpSpPr>
          <p:sp>
            <p:nvSpPr>
              <p:cNvPr id="157" name="文本框 101"/>
              <p:cNvSpPr txBox="1"/>
              <p:nvPr/>
            </p:nvSpPr>
            <p:spPr>
              <a:xfrm>
                <a:off x="7450846" y="2609280"/>
                <a:ext cx="1780467" cy="351106"/>
              </a:xfrm>
              <a:prstGeom prst="rect">
                <a:avLst/>
              </a:prstGeom>
              <a:noFill/>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Mượn sách</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58" name="文本框 102"/>
              <p:cNvSpPr txBox="1"/>
              <p:nvPr/>
            </p:nvSpPr>
            <p:spPr>
              <a:xfrm>
                <a:off x="7407978" y="2912151"/>
                <a:ext cx="2042294" cy="561080"/>
              </a:xfrm>
              <a:prstGeom prst="rect">
                <a:avLst/>
              </a:prstGeom>
              <a:noFill/>
            </p:spPr>
            <p:txBody>
              <a:bodyPr wrap="square" rtlCol="0">
                <a:spAutoFit/>
              </a:bodyPr>
              <a:lstStyle/>
              <a:p>
                <a:pPr>
                  <a:lnSpc>
                    <a:spcPts val="2850"/>
                  </a:lnSpc>
                </a:pPr>
                <a:r>
                  <a:rPr lang="en-US" sz="2800" smtClean="0">
                    <a:latin typeface="Times New Roman" panose="02020603050405020304" pitchFamily="18" charset="0"/>
                    <a:ea typeface="Nobile" pitchFamily="34" charset="-122"/>
                    <a:cs typeface="Times New Roman" panose="02020603050405020304" pitchFamily="18" charset="0"/>
                  </a:rPr>
                  <a:t>NDT có thẻ tích hợp mã vạch, chọn sách và mang đến CBTV để quét mã.</a:t>
                </a:r>
                <a:endParaRPr lang="en-US" sz="2800" dirty="0">
                  <a:latin typeface="Times New Roman" panose="02020603050405020304" pitchFamily="18" charset="0"/>
                  <a:cs typeface="Times New Roman" panose="02020603050405020304" pitchFamily="18" charset="0"/>
                </a:endParaRPr>
              </a:p>
            </p:txBody>
          </p:sp>
        </p:grpSp>
      </p:grpSp>
      <p:grpSp>
        <p:nvGrpSpPr>
          <p:cNvPr id="161" name="组合 105"/>
          <p:cNvGrpSpPr/>
          <p:nvPr/>
        </p:nvGrpSpPr>
        <p:grpSpPr>
          <a:xfrm>
            <a:off x="5117273" y="4992320"/>
            <a:ext cx="6431573" cy="1596710"/>
            <a:chOff x="8917326" y="5067728"/>
            <a:chExt cx="1964130" cy="1006290"/>
          </a:xfrm>
          <a:effectLst>
            <a:outerShdw blurRad="50800" dist="38100" dir="5400000" algn="t" rotWithShape="0">
              <a:prstClr val="black">
                <a:alpha val="40000"/>
              </a:prstClr>
            </a:outerShdw>
          </a:effectLst>
        </p:grpSpPr>
        <p:grpSp>
          <p:nvGrpSpPr>
            <p:cNvPr id="162" name="组合 106"/>
            <p:cNvGrpSpPr/>
            <p:nvPr/>
          </p:nvGrpSpPr>
          <p:grpSpPr>
            <a:xfrm>
              <a:off x="8917326" y="5067728"/>
              <a:ext cx="1964130" cy="1006290"/>
              <a:chOff x="1464128" y="1520824"/>
              <a:chExt cx="4005943" cy="1582058"/>
            </a:xfrm>
          </p:grpSpPr>
          <p:sp>
            <p:nvSpPr>
              <p:cNvPr id="166" name="圆角矩形 110"/>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67" name="圆角矩形 111"/>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163" name="组合 107"/>
            <p:cNvGrpSpPr/>
            <p:nvPr/>
          </p:nvGrpSpPr>
          <p:grpSpPr>
            <a:xfrm>
              <a:off x="8942225" y="5122860"/>
              <a:ext cx="1939231" cy="837300"/>
              <a:chOff x="7410260" y="2628011"/>
              <a:chExt cx="1939231" cy="837300"/>
            </a:xfrm>
          </p:grpSpPr>
          <p:sp>
            <p:nvSpPr>
              <p:cNvPr id="164" name="文本框 108"/>
              <p:cNvSpPr txBox="1"/>
              <p:nvPr/>
            </p:nvSpPr>
            <p:spPr>
              <a:xfrm>
                <a:off x="7410260" y="2628011"/>
                <a:ext cx="1939231" cy="310351"/>
              </a:xfrm>
              <a:prstGeom prst="rect">
                <a:avLst/>
              </a:prstGeom>
              <a:noFill/>
            </p:spPr>
            <p:txBody>
              <a:bodyPr wrap="square" rtlCol="0">
                <a:spAutoFit/>
              </a:bodyPr>
              <a:lstStyle/>
              <a:p>
                <a:r>
                  <a:rPr lang="en-US" altLang="zh-CN" sz="2600" b="1" smtClean="0">
                    <a:solidFill>
                      <a:schemeClr val="accent5">
                        <a:lumMod val="75000"/>
                      </a:schemeClr>
                    </a:solidFill>
                    <a:latin typeface="Times New Roman" panose="02020603050405020304" pitchFamily="18" charset="0"/>
                    <a:cs typeface="Times New Roman" panose="02020603050405020304" pitchFamily="18" charset="0"/>
                    <a:sym typeface="+mn-lt"/>
                  </a:rPr>
                  <a:t>Trả sách</a:t>
                </a:r>
                <a:endParaRPr lang="zh-CN" altLang="en-US" sz="26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65" name="文本框 109"/>
              <p:cNvSpPr txBox="1"/>
              <p:nvPr/>
            </p:nvSpPr>
            <p:spPr>
              <a:xfrm>
                <a:off x="7437505" y="2938362"/>
                <a:ext cx="1704572" cy="526949"/>
              </a:xfrm>
              <a:prstGeom prst="rect">
                <a:avLst/>
              </a:prstGeom>
              <a:noFill/>
            </p:spPr>
            <p:txBody>
              <a:bodyPr wrap="square" rtlCol="0">
                <a:spAutoFit/>
              </a:bodyPr>
              <a:lstStyle/>
              <a:p>
                <a:pPr>
                  <a:lnSpc>
                    <a:spcPts val="2850"/>
                  </a:lnSpc>
                </a:pPr>
                <a:r>
                  <a:rPr lang="en-US" sz="2800" smtClean="0">
                    <a:latin typeface="Times New Roman" panose="02020603050405020304" pitchFamily="18" charset="0"/>
                    <a:ea typeface="Nobile" pitchFamily="34" charset="-122"/>
                    <a:cs typeface="Times New Roman" panose="02020603050405020304" pitchFamily="18" charset="0"/>
                  </a:rPr>
                  <a:t>Chỉ cần mang sách đến CBTV quét mã trả.</a:t>
                </a:r>
                <a:endParaRPr lang="en-US" sz="28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801770725"/>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par>
                              <p:cTn id="8" fill="hold">
                                <p:stCondLst>
                                  <p:cond delay="500"/>
                                </p:stCondLst>
                                <p:childTnLst>
                                  <p:par>
                                    <p:cTn id="9" presetID="2" presetClass="entr" presetSubtype="2" accel="40000" fill="hold" nodeType="afterEffect" p14:presetBounceEnd="40000">
                                      <p:stCondLst>
                                        <p:cond delay="0"/>
                                      </p:stCondLst>
                                      <p:childTnLst>
                                        <p:set>
                                          <p:cBhvr>
                                            <p:cTn id="10" dur="1" fill="hold">
                                              <p:stCondLst>
                                                <p:cond delay="0"/>
                                              </p:stCondLst>
                                            </p:cTn>
                                            <p:tgtEl>
                                              <p:spTgt spid="147"/>
                                            </p:tgtEl>
                                            <p:attrNameLst>
                                              <p:attrName>style.visibility</p:attrName>
                                            </p:attrNameLst>
                                          </p:cBhvr>
                                          <p:to>
                                            <p:strVal val="visible"/>
                                          </p:to>
                                        </p:set>
                                        <p:anim calcmode="lin" valueType="num" p14:bounceEnd="40000">
                                          <p:cBhvr additive="base">
                                            <p:cTn id="11" dur="1250" fill="hold"/>
                                            <p:tgtEl>
                                              <p:spTgt spid="147"/>
                                            </p:tgtEl>
                                            <p:attrNameLst>
                                              <p:attrName>ppt_x</p:attrName>
                                            </p:attrNameLst>
                                          </p:cBhvr>
                                          <p:tavLst>
                                            <p:tav tm="0">
                                              <p:val>
                                                <p:strVal val="1+#ppt_w/2"/>
                                              </p:val>
                                            </p:tav>
                                            <p:tav tm="100000">
                                              <p:val>
                                                <p:strVal val="#ppt_x"/>
                                              </p:val>
                                            </p:tav>
                                          </p:tavLst>
                                        </p:anim>
                                        <p:anim calcmode="lin" valueType="num" p14:bounceEnd="40000">
                                          <p:cBhvr additive="base">
                                            <p:cTn id="12" dur="125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wipe(left)">
                                          <p:cBhvr>
                                            <p:cTn id="17" dur="500"/>
                                            <p:tgtEl>
                                              <p:spTgt spid="146"/>
                                            </p:tgtEl>
                                          </p:cBhvr>
                                        </p:animEffect>
                                      </p:childTnLst>
                                    </p:cTn>
                                  </p:par>
                                  <p:par>
                                    <p:cTn id="18" presetID="2" presetClass="entr" presetSubtype="2" accel="40000" fill="hold" nodeType="withEffect" p14:presetBounceEnd="40000">
                                      <p:stCondLst>
                                        <p:cond delay="0"/>
                                      </p:stCondLst>
                                      <p:childTnLst>
                                        <p:set>
                                          <p:cBhvr>
                                            <p:cTn id="19" dur="1" fill="hold">
                                              <p:stCondLst>
                                                <p:cond delay="0"/>
                                              </p:stCondLst>
                                            </p:cTn>
                                            <p:tgtEl>
                                              <p:spTgt spid="154"/>
                                            </p:tgtEl>
                                            <p:attrNameLst>
                                              <p:attrName>style.visibility</p:attrName>
                                            </p:attrNameLst>
                                          </p:cBhvr>
                                          <p:to>
                                            <p:strVal val="visible"/>
                                          </p:to>
                                        </p:set>
                                        <p:anim calcmode="lin" valueType="num" p14:bounceEnd="40000">
                                          <p:cBhvr additive="base">
                                            <p:cTn id="20" dur="1250" fill="hold"/>
                                            <p:tgtEl>
                                              <p:spTgt spid="154"/>
                                            </p:tgtEl>
                                            <p:attrNameLst>
                                              <p:attrName>ppt_x</p:attrName>
                                            </p:attrNameLst>
                                          </p:cBhvr>
                                          <p:tavLst>
                                            <p:tav tm="0">
                                              <p:val>
                                                <p:strVal val="1+#ppt_w/2"/>
                                              </p:val>
                                            </p:tav>
                                            <p:tav tm="100000">
                                              <p:val>
                                                <p:strVal val="#ppt_x"/>
                                              </p:val>
                                            </p:tav>
                                          </p:tavLst>
                                        </p:anim>
                                        <p:anim calcmode="lin" valueType="num" p14:bounceEnd="40000">
                                          <p:cBhvr additive="base">
                                            <p:cTn id="21" dur="125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wipe(left)">
                                          <p:cBhvr>
                                            <p:cTn id="26" dur="500"/>
                                            <p:tgtEl>
                                              <p:spTgt spid="145"/>
                                            </p:tgtEl>
                                          </p:cBhvr>
                                        </p:animEffect>
                                      </p:childTnLst>
                                    </p:cTn>
                                  </p:par>
                                  <p:par>
                                    <p:cTn id="27" presetID="2" presetClass="entr" presetSubtype="2" accel="40000" fill="hold" nodeType="withEffect" p14:presetBounceEnd="40000">
                                      <p:stCondLst>
                                        <p:cond delay="0"/>
                                      </p:stCondLst>
                                      <p:childTnLst>
                                        <p:set>
                                          <p:cBhvr>
                                            <p:cTn id="28" dur="1" fill="hold">
                                              <p:stCondLst>
                                                <p:cond delay="0"/>
                                              </p:stCondLst>
                                            </p:cTn>
                                            <p:tgtEl>
                                              <p:spTgt spid="161"/>
                                            </p:tgtEl>
                                            <p:attrNameLst>
                                              <p:attrName>style.visibility</p:attrName>
                                            </p:attrNameLst>
                                          </p:cBhvr>
                                          <p:to>
                                            <p:strVal val="visible"/>
                                          </p:to>
                                        </p:set>
                                        <p:anim calcmode="lin" valueType="num" p14:bounceEnd="40000">
                                          <p:cBhvr additive="base">
                                            <p:cTn id="29" dur="125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30" dur="125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left)">
                                          <p:cBhvr>
                                            <p:cTn id="7" dur="500"/>
                                            <p:tgtEl>
                                              <p:spTgt spid="144"/>
                                            </p:tgtEl>
                                          </p:cBhvr>
                                        </p:animEffect>
                                      </p:childTnLst>
                                    </p:cTn>
                                  </p:par>
                                </p:childTnLst>
                              </p:cTn>
                            </p:par>
                            <p:par>
                              <p:cTn id="8" fill="hold">
                                <p:stCondLst>
                                  <p:cond delay="500"/>
                                </p:stCondLst>
                                <p:childTnLst>
                                  <p:par>
                                    <p:cTn id="9" presetID="2" presetClass="entr" presetSubtype="2" accel="40000" fill="hold" nodeType="afterEffect">
                                      <p:stCondLst>
                                        <p:cond delay="0"/>
                                      </p:stCondLst>
                                      <p:childTnLst>
                                        <p:set>
                                          <p:cBhvr>
                                            <p:cTn id="10" dur="1" fill="hold">
                                              <p:stCondLst>
                                                <p:cond delay="0"/>
                                              </p:stCondLst>
                                            </p:cTn>
                                            <p:tgtEl>
                                              <p:spTgt spid="147"/>
                                            </p:tgtEl>
                                            <p:attrNameLst>
                                              <p:attrName>style.visibility</p:attrName>
                                            </p:attrNameLst>
                                          </p:cBhvr>
                                          <p:to>
                                            <p:strVal val="visible"/>
                                          </p:to>
                                        </p:set>
                                        <p:anim calcmode="lin" valueType="num">
                                          <p:cBhvr additive="base">
                                            <p:cTn id="11" dur="1250" fill="hold"/>
                                            <p:tgtEl>
                                              <p:spTgt spid="147"/>
                                            </p:tgtEl>
                                            <p:attrNameLst>
                                              <p:attrName>ppt_x</p:attrName>
                                            </p:attrNameLst>
                                          </p:cBhvr>
                                          <p:tavLst>
                                            <p:tav tm="0">
                                              <p:val>
                                                <p:strVal val="1+#ppt_w/2"/>
                                              </p:val>
                                            </p:tav>
                                            <p:tav tm="100000">
                                              <p:val>
                                                <p:strVal val="#ppt_x"/>
                                              </p:val>
                                            </p:tav>
                                          </p:tavLst>
                                        </p:anim>
                                        <p:anim calcmode="lin" valueType="num">
                                          <p:cBhvr additive="base">
                                            <p:cTn id="12" dur="125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wipe(left)">
                                          <p:cBhvr>
                                            <p:cTn id="17" dur="500"/>
                                            <p:tgtEl>
                                              <p:spTgt spid="146"/>
                                            </p:tgtEl>
                                          </p:cBhvr>
                                        </p:animEffect>
                                      </p:childTnLst>
                                    </p:cTn>
                                  </p:par>
                                  <p:par>
                                    <p:cTn id="18" presetID="2" presetClass="entr" presetSubtype="2" accel="40000"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 calcmode="lin" valueType="num">
                                          <p:cBhvr additive="base">
                                            <p:cTn id="20" dur="1250" fill="hold"/>
                                            <p:tgtEl>
                                              <p:spTgt spid="154"/>
                                            </p:tgtEl>
                                            <p:attrNameLst>
                                              <p:attrName>ppt_x</p:attrName>
                                            </p:attrNameLst>
                                          </p:cBhvr>
                                          <p:tavLst>
                                            <p:tav tm="0">
                                              <p:val>
                                                <p:strVal val="1+#ppt_w/2"/>
                                              </p:val>
                                            </p:tav>
                                            <p:tav tm="100000">
                                              <p:val>
                                                <p:strVal val="#ppt_x"/>
                                              </p:val>
                                            </p:tav>
                                          </p:tavLst>
                                        </p:anim>
                                        <p:anim calcmode="lin" valueType="num">
                                          <p:cBhvr additive="base">
                                            <p:cTn id="21" dur="1250" fill="hold"/>
                                            <p:tgtEl>
                                              <p:spTgt spid="15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wipe(left)">
                                          <p:cBhvr>
                                            <p:cTn id="26" dur="500"/>
                                            <p:tgtEl>
                                              <p:spTgt spid="145"/>
                                            </p:tgtEl>
                                          </p:cBhvr>
                                        </p:animEffect>
                                      </p:childTnLst>
                                    </p:cTn>
                                  </p:par>
                                  <p:par>
                                    <p:cTn id="27" presetID="2" presetClass="entr" presetSubtype="2" accel="40000" fill="hold" nodeType="withEffect">
                                      <p:stCondLst>
                                        <p:cond delay="0"/>
                                      </p:stCondLst>
                                      <p:childTnLst>
                                        <p:set>
                                          <p:cBhvr>
                                            <p:cTn id="28" dur="1" fill="hold">
                                              <p:stCondLst>
                                                <p:cond delay="0"/>
                                              </p:stCondLst>
                                            </p:cTn>
                                            <p:tgtEl>
                                              <p:spTgt spid="161"/>
                                            </p:tgtEl>
                                            <p:attrNameLst>
                                              <p:attrName>style.visibility</p:attrName>
                                            </p:attrNameLst>
                                          </p:cBhvr>
                                          <p:to>
                                            <p:strVal val="visible"/>
                                          </p:to>
                                        </p:set>
                                        <p:anim calcmode="lin" valueType="num">
                                          <p:cBhvr additive="base">
                                            <p:cTn id="29" dur="1250" fill="hold"/>
                                            <p:tgtEl>
                                              <p:spTgt spid="161"/>
                                            </p:tgtEl>
                                            <p:attrNameLst>
                                              <p:attrName>ppt_x</p:attrName>
                                            </p:attrNameLst>
                                          </p:cBhvr>
                                          <p:tavLst>
                                            <p:tav tm="0">
                                              <p:val>
                                                <p:strVal val="1+#ppt_w/2"/>
                                              </p:val>
                                            </p:tav>
                                            <p:tav tm="100000">
                                              <p:val>
                                                <p:strVal val="#ppt_x"/>
                                              </p:val>
                                            </p:tav>
                                          </p:tavLst>
                                        </p:anim>
                                        <p:anim calcmode="lin" valueType="num">
                                          <p:cBhvr additive="base">
                                            <p:cTn id="30" dur="125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866457" y="182543"/>
            <a:ext cx="10887691" cy="1025908"/>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5: </a:t>
            </a:r>
            <a:r>
              <a:rPr lang="en-US" sz="3200" b="1">
                <a:solidFill>
                  <a:schemeClr val="accent5">
                    <a:lumMod val="75000"/>
                  </a:schemeClr>
                </a:solidFill>
                <a:latin typeface="Times New Roman" panose="02020603050405020304" pitchFamily="18" charset="0"/>
                <a:cs typeface="Times New Roman" panose="02020603050405020304" pitchFamily="18" charset="0"/>
              </a:rPr>
              <a:t>Linh hoạt ứ</a:t>
            </a:r>
            <a:r>
              <a:rPr lang="vi-VN" sz="3200" b="1">
                <a:solidFill>
                  <a:schemeClr val="accent5">
                    <a:lumMod val="75000"/>
                  </a:schemeClr>
                </a:solidFill>
                <a:latin typeface="Times New Roman" panose="02020603050405020304" pitchFamily="18" charset="0"/>
                <a:cs typeface="Times New Roman" panose="02020603050405020304" pitchFamily="18" charset="0"/>
              </a:rPr>
              <a:t>ng dụng</a:t>
            </a:r>
            <a:r>
              <a:rPr lang="en-US" sz="3200" b="1">
                <a:solidFill>
                  <a:schemeClr val="accent5">
                    <a:lumMod val="75000"/>
                  </a:schemeClr>
                </a:solidFill>
                <a:latin typeface="Times New Roman" panose="02020603050405020304" pitchFamily="18" charset="0"/>
                <a:cs typeface="Times New Roman" panose="02020603050405020304" pitchFamily="18" charset="0"/>
              </a:rPr>
              <a:t> phần mềm </a:t>
            </a:r>
            <a:r>
              <a:rPr lang="vi-VN" sz="3200" b="1">
                <a:solidFill>
                  <a:schemeClr val="accent5">
                    <a:lumMod val="75000"/>
                  </a:schemeClr>
                </a:solidFill>
                <a:latin typeface="Times New Roman" panose="02020603050405020304" pitchFamily="18" charset="0"/>
                <a:cs typeface="Times New Roman" panose="02020603050405020304" pitchFamily="18" charset="0"/>
              </a:rPr>
              <a:t>VietBiblio </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vào</a:t>
            </a:r>
          </a:p>
          <a:p>
            <a:pPr algn="ctr"/>
            <a:r>
              <a:rPr lang="en-US" sz="3200" b="1"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a:solidFill>
                  <a:schemeClr val="accent5">
                    <a:lumMod val="75000"/>
                  </a:schemeClr>
                </a:solidFill>
                <a:latin typeface="Times New Roman" panose="02020603050405020304" pitchFamily="18" charset="0"/>
                <a:cs typeface="Times New Roman" panose="02020603050405020304" pitchFamily="18" charset="0"/>
              </a:rPr>
              <a:t>quản trị và báo cáo thống kê.</a:t>
            </a:r>
            <a:endParaRPr lang="en-US" altLang="ko-KR" sz="2800" dirty="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71" name="组合 70"/>
          <p:cNvGrpSpPr/>
          <p:nvPr/>
        </p:nvGrpSpPr>
        <p:grpSpPr>
          <a:xfrm>
            <a:off x="510670" y="2482305"/>
            <a:ext cx="2930113" cy="3012527"/>
            <a:chOff x="5820077" y="2154607"/>
            <a:chExt cx="2303707" cy="2303707"/>
          </a:xfrm>
        </p:grpSpPr>
        <p:grpSp>
          <p:nvGrpSpPr>
            <p:cNvPr id="72" name="组合 71"/>
            <p:cNvGrpSpPr/>
            <p:nvPr/>
          </p:nvGrpSpPr>
          <p:grpSpPr>
            <a:xfrm>
              <a:off x="5820077" y="2154607"/>
              <a:ext cx="2303707" cy="2303707"/>
              <a:chOff x="4926840" y="1732375"/>
              <a:chExt cx="1656097" cy="1656098"/>
            </a:xfrm>
          </p:grpSpPr>
          <p:sp>
            <p:nvSpPr>
              <p:cNvPr id="76" name="任意多边形 7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1">
                  <a:cs typeface="+mn-ea"/>
                  <a:sym typeface="+mn-lt"/>
                </a:endParaRPr>
              </a:p>
            </p:txBody>
          </p:sp>
          <p:sp>
            <p:nvSpPr>
              <p:cNvPr id="77" name="椭圆 76"/>
              <p:cNvSpPr/>
              <p:nvPr/>
            </p:nvSpPr>
            <p:spPr>
              <a:xfrm>
                <a:off x="5189938" y="1995474"/>
                <a:ext cx="1129900" cy="1129900"/>
              </a:xfrm>
              <a:prstGeom prst="ellipse">
                <a:avLst/>
              </a:prstGeom>
              <a:solidFill>
                <a:schemeClr val="accent5">
                  <a:lumMod val="75000"/>
                </a:schemeClr>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78" name="椭圆 77"/>
              <p:cNvSpPr/>
              <p:nvPr/>
            </p:nvSpPr>
            <p:spPr>
              <a:xfrm>
                <a:off x="5274301" y="2122912"/>
                <a:ext cx="961174" cy="917827"/>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74" name="文本框 73"/>
            <p:cNvSpPr txBox="1"/>
            <p:nvPr/>
          </p:nvSpPr>
          <p:spPr>
            <a:xfrm>
              <a:off x="6301419" y="2824153"/>
              <a:ext cx="1292695" cy="1012046"/>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n-US" altLang="zh-CN" sz="4000" b="1" smtClean="0">
                  <a:solidFill>
                    <a:schemeClr val="accent5">
                      <a:lumMod val="75000"/>
                    </a:schemeClr>
                  </a:solidFill>
                  <a:latin typeface="Times New Roman" panose="02020603050405020304" pitchFamily="18" charset="0"/>
                  <a:cs typeface="Times New Roman" panose="02020603050405020304" pitchFamily="18" charset="0"/>
                  <a:sym typeface="+mn-lt"/>
                </a:rPr>
                <a:t>Quản trị</a:t>
              </a:r>
              <a:endParaRPr lang="zh-CN" altLang="en-US" sz="40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
        <p:nvSpPr>
          <p:cNvPr id="144" name="任意多边形 4"/>
          <p:cNvSpPr/>
          <p:nvPr/>
        </p:nvSpPr>
        <p:spPr>
          <a:xfrm flipH="1">
            <a:off x="3193100" y="2570718"/>
            <a:ext cx="2522709" cy="621994"/>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5" name="任意多边形 20"/>
          <p:cNvSpPr/>
          <p:nvPr/>
        </p:nvSpPr>
        <p:spPr>
          <a:xfrm flipH="1" flipV="1">
            <a:off x="3193101" y="4690534"/>
            <a:ext cx="2882385" cy="566378"/>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nvGrpSpPr>
          <p:cNvPr id="147" name="组合 84"/>
          <p:cNvGrpSpPr/>
          <p:nvPr/>
        </p:nvGrpSpPr>
        <p:grpSpPr>
          <a:xfrm>
            <a:off x="5491616" y="1596373"/>
            <a:ext cx="5660293" cy="2088088"/>
            <a:chOff x="8917326" y="1495182"/>
            <a:chExt cx="1964130" cy="1006290"/>
          </a:xfrm>
          <a:effectLst>
            <a:outerShdw blurRad="50800" dist="38100" dir="5400000" algn="t" rotWithShape="0">
              <a:prstClr val="black">
                <a:alpha val="40000"/>
              </a:prstClr>
            </a:outerShdw>
          </a:effectLst>
        </p:grpSpPr>
        <p:grpSp>
          <p:nvGrpSpPr>
            <p:cNvPr id="148" name="组合 85"/>
            <p:cNvGrpSpPr/>
            <p:nvPr/>
          </p:nvGrpSpPr>
          <p:grpSpPr>
            <a:xfrm>
              <a:off x="8917326" y="1495182"/>
              <a:ext cx="1964130" cy="1006290"/>
              <a:chOff x="1464128" y="1520824"/>
              <a:chExt cx="4005943" cy="1582058"/>
            </a:xfrm>
          </p:grpSpPr>
          <p:sp>
            <p:nvSpPr>
              <p:cNvPr id="152"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53"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51" name="文本框 88"/>
            <p:cNvSpPr txBox="1"/>
            <p:nvPr/>
          </p:nvSpPr>
          <p:spPr>
            <a:xfrm>
              <a:off x="8980776" y="1647749"/>
              <a:ext cx="1900680" cy="761394"/>
            </a:xfrm>
            <a:prstGeom prst="rect">
              <a:avLst/>
            </a:prstGeom>
            <a:noFill/>
          </p:spPr>
          <p:txBody>
            <a:bodyPr wrap="square" rtlCol="0">
              <a:spAutoFit/>
            </a:bodyPr>
            <a:lstStyle/>
            <a:p>
              <a:pPr>
                <a:lnSpc>
                  <a:spcPts val="2850"/>
                </a:lnSpc>
              </a:pPr>
              <a:r>
                <a:rPr lang="en-US" sz="3000" smtClean="0">
                  <a:latin typeface="Times New Roman" panose="02020603050405020304" pitchFamily="18" charset="0"/>
                  <a:ea typeface="Nobile" pitchFamily="34" charset="-122"/>
                  <a:cs typeface="Times New Roman" panose="02020603050405020304" pitchFamily="18" charset="0"/>
                </a:rPr>
                <a:t>Chia sẻ biểu ghi; liên </a:t>
              </a:r>
              <a:r>
                <a:rPr lang="en-US" sz="3000">
                  <a:latin typeface="Times New Roman" panose="02020603050405020304" pitchFamily="18" charset="0"/>
                  <a:ea typeface="Nobile" pitchFamily="34" charset="-122"/>
                  <a:cs typeface="Times New Roman" panose="02020603050405020304" pitchFamily="18" charset="0"/>
                </a:rPr>
                <a:t>kết, chia sẻ tài nguyên thông tin với các thư viện trong cùng hệ thống (trong mục quản trị của phần mềm).</a:t>
              </a:r>
              <a:endParaRPr lang="en-US" sz="3000" dirty="0">
                <a:latin typeface="Times New Roman" panose="02020603050405020304" pitchFamily="18" charset="0"/>
                <a:cs typeface="Times New Roman" panose="02020603050405020304" pitchFamily="18" charset="0"/>
              </a:endParaRPr>
            </a:p>
          </p:txBody>
        </p:sp>
      </p:grpSp>
      <p:grpSp>
        <p:nvGrpSpPr>
          <p:cNvPr id="28" name="组合 84"/>
          <p:cNvGrpSpPr/>
          <p:nvPr/>
        </p:nvGrpSpPr>
        <p:grpSpPr>
          <a:xfrm>
            <a:off x="5449519" y="4167056"/>
            <a:ext cx="5867994" cy="2156365"/>
            <a:chOff x="8917326" y="1495182"/>
            <a:chExt cx="1973747" cy="1006290"/>
          </a:xfrm>
          <a:effectLst>
            <a:outerShdw blurRad="50800" dist="38100" dir="5400000" algn="t" rotWithShape="0">
              <a:prstClr val="black">
                <a:alpha val="40000"/>
              </a:prstClr>
            </a:outerShdw>
          </a:effectLst>
        </p:grpSpPr>
        <p:grpSp>
          <p:nvGrpSpPr>
            <p:cNvPr id="29" name="组合 85"/>
            <p:cNvGrpSpPr/>
            <p:nvPr/>
          </p:nvGrpSpPr>
          <p:grpSpPr>
            <a:xfrm>
              <a:off x="8917326" y="1495182"/>
              <a:ext cx="1964130" cy="1006290"/>
              <a:chOff x="1464128" y="1520824"/>
              <a:chExt cx="4005943" cy="1582058"/>
            </a:xfrm>
          </p:grpSpPr>
          <p:sp>
            <p:nvSpPr>
              <p:cNvPr id="35"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36"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32" name="文本框 88"/>
            <p:cNvSpPr txBox="1"/>
            <p:nvPr/>
          </p:nvSpPr>
          <p:spPr>
            <a:xfrm>
              <a:off x="8987354" y="1730265"/>
              <a:ext cx="1903719" cy="563736"/>
            </a:xfrm>
            <a:prstGeom prst="rect">
              <a:avLst/>
            </a:prstGeom>
            <a:noFill/>
          </p:spPr>
          <p:txBody>
            <a:bodyPr wrap="square" rtlCol="0">
              <a:spAutoFit/>
            </a:bodyPr>
            <a:lstStyle/>
            <a:p>
              <a:pPr>
                <a:lnSpc>
                  <a:spcPts val="2850"/>
                </a:lnSpc>
              </a:pPr>
              <a:r>
                <a:rPr lang="en-US" sz="3000" smtClean="0">
                  <a:latin typeface="Times New Roman" panose="02020603050405020304" pitchFamily="18" charset="0"/>
                  <a:cs typeface="Times New Roman" panose="02020603050405020304" pitchFamily="18" charset="0"/>
                </a:rPr>
                <a:t>Liên thông với thư viện số và thư viện học liệu điện tử trong cùng hệ thống</a:t>
              </a:r>
              <a:endParaRPr lang="en-US" sz="3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67434475"/>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circle(in)">
                                          <p:cBhvr>
                                            <p:cTn id="7" dur="1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 calcmode="lin" valueType="num">
                                          <p:cBhvr additive="base">
                                            <p:cTn id="12" dur="500" fill="hold"/>
                                            <p:tgtEl>
                                              <p:spTgt spid="147"/>
                                            </p:tgtEl>
                                            <p:attrNameLst>
                                              <p:attrName>ppt_x</p:attrName>
                                            </p:attrNameLst>
                                          </p:cBhvr>
                                          <p:tavLst>
                                            <p:tav tm="0">
                                              <p:val>
                                                <p:strVal val="1+#ppt_w/2"/>
                                              </p:val>
                                            </p:tav>
                                            <p:tav tm="100000">
                                              <p:val>
                                                <p:strVal val="#ppt_x"/>
                                              </p:val>
                                            </p:tav>
                                          </p:tavLst>
                                        </p:anim>
                                        <p:anim calcmode="lin" valueType="num">
                                          <p:cBhvr additive="base">
                                            <p:cTn id="13" dur="500" fill="hold"/>
                                            <p:tgtEl>
                                              <p:spTgt spid="14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44"/>
                                            </p:tgtEl>
                                            <p:attrNameLst>
                                              <p:attrName>style.visibility</p:attrName>
                                            </p:attrNameLst>
                                          </p:cBhvr>
                                          <p:to>
                                            <p:strVal val="visible"/>
                                          </p:to>
                                        </p:set>
                                        <p:anim calcmode="lin" valueType="num">
                                          <p:cBhvr additive="base">
                                            <p:cTn id="16" dur="500" fill="hold"/>
                                            <p:tgtEl>
                                              <p:spTgt spid="144"/>
                                            </p:tgtEl>
                                            <p:attrNameLst>
                                              <p:attrName>ppt_x</p:attrName>
                                            </p:attrNameLst>
                                          </p:cBhvr>
                                          <p:tavLst>
                                            <p:tav tm="0">
                                              <p:val>
                                                <p:strVal val="1+#ppt_w/2"/>
                                              </p:val>
                                            </p:tav>
                                            <p:tav tm="100000">
                                              <p:val>
                                                <p:strVal val="#ppt_x"/>
                                              </p:val>
                                            </p:tav>
                                          </p:tavLst>
                                        </p:anim>
                                        <p:anim calcmode="lin" valueType="num">
                                          <p:cBhvr additive="base">
                                            <p:cTn id="17"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wipe(left)">
                                          <p:cBhvr>
                                            <p:cTn id="22" dur="500"/>
                                            <p:tgtEl>
                                              <p:spTgt spid="145"/>
                                            </p:tgtEl>
                                          </p:cBhvr>
                                        </p:animEffect>
                                      </p:childTnLst>
                                    </p:cTn>
                                  </p:par>
                                </p:childTnLst>
                              </p:cTn>
                            </p:par>
                            <p:par>
                              <p:cTn id="23" fill="hold">
                                <p:stCondLst>
                                  <p:cond delay="500"/>
                                </p:stCondLst>
                                <p:childTnLst>
                                  <p:par>
                                    <p:cTn id="24" presetID="2" presetClass="entr" presetSubtype="2" accel="40000" fill="hold" nodeType="afterEffect" p14:presetBounceEnd="40000">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14:bounceEnd="40000">
                                          <p:cBhvr additive="base">
                                            <p:cTn id="26" dur="125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27"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circle(in)">
                                          <p:cBhvr>
                                            <p:cTn id="7" dur="10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 calcmode="lin" valueType="num">
                                          <p:cBhvr additive="base">
                                            <p:cTn id="12" dur="500" fill="hold"/>
                                            <p:tgtEl>
                                              <p:spTgt spid="147"/>
                                            </p:tgtEl>
                                            <p:attrNameLst>
                                              <p:attrName>ppt_x</p:attrName>
                                            </p:attrNameLst>
                                          </p:cBhvr>
                                          <p:tavLst>
                                            <p:tav tm="0">
                                              <p:val>
                                                <p:strVal val="1+#ppt_w/2"/>
                                              </p:val>
                                            </p:tav>
                                            <p:tav tm="100000">
                                              <p:val>
                                                <p:strVal val="#ppt_x"/>
                                              </p:val>
                                            </p:tav>
                                          </p:tavLst>
                                        </p:anim>
                                        <p:anim calcmode="lin" valueType="num">
                                          <p:cBhvr additive="base">
                                            <p:cTn id="13" dur="500" fill="hold"/>
                                            <p:tgtEl>
                                              <p:spTgt spid="14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44"/>
                                            </p:tgtEl>
                                            <p:attrNameLst>
                                              <p:attrName>style.visibility</p:attrName>
                                            </p:attrNameLst>
                                          </p:cBhvr>
                                          <p:to>
                                            <p:strVal val="visible"/>
                                          </p:to>
                                        </p:set>
                                        <p:anim calcmode="lin" valueType="num">
                                          <p:cBhvr additive="base">
                                            <p:cTn id="16" dur="500" fill="hold"/>
                                            <p:tgtEl>
                                              <p:spTgt spid="144"/>
                                            </p:tgtEl>
                                            <p:attrNameLst>
                                              <p:attrName>ppt_x</p:attrName>
                                            </p:attrNameLst>
                                          </p:cBhvr>
                                          <p:tavLst>
                                            <p:tav tm="0">
                                              <p:val>
                                                <p:strVal val="1+#ppt_w/2"/>
                                              </p:val>
                                            </p:tav>
                                            <p:tav tm="100000">
                                              <p:val>
                                                <p:strVal val="#ppt_x"/>
                                              </p:val>
                                            </p:tav>
                                          </p:tavLst>
                                        </p:anim>
                                        <p:anim calcmode="lin" valueType="num">
                                          <p:cBhvr additive="base">
                                            <p:cTn id="17"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wipe(left)">
                                          <p:cBhvr>
                                            <p:cTn id="22" dur="500"/>
                                            <p:tgtEl>
                                              <p:spTgt spid="145"/>
                                            </p:tgtEl>
                                          </p:cBhvr>
                                        </p:animEffect>
                                      </p:childTnLst>
                                    </p:cTn>
                                  </p:par>
                                </p:childTnLst>
                              </p:cTn>
                            </p:par>
                            <p:par>
                              <p:cTn id="23" fill="hold">
                                <p:stCondLst>
                                  <p:cond delay="500"/>
                                </p:stCondLst>
                                <p:childTnLst>
                                  <p:par>
                                    <p:cTn id="24" presetID="2" presetClass="entr" presetSubtype="2" accel="40000"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1250" fill="hold"/>
                                            <p:tgtEl>
                                              <p:spTgt spid="28"/>
                                            </p:tgtEl>
                                            <p:attrNameLst>
                                              <p:attrName>ppt_x</p:attrName>
                                            </p:attrNameLst>
                                          </p:cBhvr>
                                          <p:tavLst>
                                            <p:tav tm="0">
                                              <p:val>
                                                <p:strVal val="1+#ppt_w/2"/>
                                              </p:val>
                                            </p:tav>
                                            <p:tav tm="100000">
                                              <p:val>
                                                <p:strVal val="#ppt_x"/>
                                              </p:val>
                                            </p:tav>
                                          </p:tavLst>
                                        </p:anim>
                                        <p:anim calcmode="lin" valueType="num">
                                          <p:cBhvr additive="base">
                                            <p:cTn id="27"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52" t="6404" r="5195" b="2177"/>
          <a:stretch/>
        </p:blipFill>
        <p:spPr>
          <a:xfrm>
            <a:off x="810333" y="1001485"/>
            <a:ext cx="10934142" cy="5355772"/>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944898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ue and black background&#10;&#10;Description automatically generated">
            <a:extLst>
              <a:ext uri="{FF2B5EF4-FFF2-40B4-BE49-F238E27FC236}">
                <a16:creationId xmlns:a16="http://schemas.microsoft.com/office/drawing/2014/main" id="{BEAD6178-3C45-FBA0-1037-86E5628E3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2474"/>
            <a:ext cx="12179305" cy="6833051"/>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36632" y="-454122"/>
            <a:ext cx="6545650" cy="2811756"/>
          </a:xfrm>
          <a:prstGeom prst="rect">
            <a:avLst/>
          </a:prstGeom>
        </p:spPr>
      </p:pic>
      <p:sp>
        <p:nvSpPr>
          <p:cNvPr id="44" name="TextBox 43">
            <a:extLst>
              <a:ext uri="{FF2B5EF4-FFF2-40B4-BE49-F238E27FC236}">
                <a16:creationId xmlns:a16="http://schemas.microsoft.com/office/drawing/2014/main" id="{38806A44-6797-F299-FDC4-CD69A586D78C}"/>
              </a:ext>
            </a:extLst>
          </p:cNvPr>
          <p:cNvSpPr txBox="1"/>
          <p:nvPr/>
        </p:nvSpPr>
        <p:spPr>
          <a:xfrm>
            <a:off x="3244706" y="6008911"/>
            <a:ext cx="7849589" cy="523220"/>
          </a:xfrm>
          <a:prstGeom prst="rect">
            <a:avLst/>
          </a:prstGeom>
          <a:noFill/>
        </p:spPr>
        <p:txBody>
          <a:bodyPr wrap="square" rtlCol="0">
            <a:spAutoFit/>
          </a:bodyPr>
          <a:lstStyle/>
          <a:p>
            <a:pPr algn="ctr"/>
            <a:r>
              <a:rPr lang="en-GB" sz="2800" i="1" smtClean="0">
                <a:solidFill>
                  <a:schemeClr val="bg1"/>
                </a:solidFill>
                <a:effectLst/>
                <a:latin typeface="UTM Khuccamta" panose="02040603050506020204" pitchFamily="18" charset="0"/>
                <a:ea typeface="HGPMinchoE" panose="020B0400000000000000" pitchFamily="18" charset="-128"/>
              </a:rPr>
              <a:t>Tứ Cường, </a:t>
            </a:r>
            <a:r>
              <a:rPr lang="en-GB" sz="2800" i="1" err="1">
                <a:solidFill>
                  <a:schemeClr val="bg1"/>
                </a:solidFill>
                <a:effectLst/>
                <a:latin typeface="UTM Khuccamta" panose="02040603050506020204" pitchFamily="18" charset="0"/>
                <a:ea typeface="HGPMinchoE" panose="020B0400000000000000" pitchFamily="18" charset="-128"/>
              </a:rPr>
              <a:t>ngày</a:t>
            </a:r>
            <a:r>
              <a:rPr lang="en-GB" sz="2800" i="1">
                <a:solidFill>
                  <a:schemeClr val="bg1"/>
                </a:solidFill>
                <a:effectLst/>
                <a:latin typeface="UTM Khuccamta" panose="02040603050506020204" pitchFamily="18" charset="0"/>
                <a:ea typeface="HGPMinchoE" panose="020B0400000000000000" pitchFamily="18" charset="-128"/>
              </a:rPr>
              <a:t> </a:t>
            </a:r>
            <a:r>
              <a:rPr lang="en-GB" sz="2800" i="1" smtClean="0">
                <a:solidFill>
                  <a:schemeClr val="bg1"/>
                </a:solidFill>
                <a:latin typeface="UTM Khuccamta" panose="02040603050506020204" pitchFamily="18" charset="0"/>
                <a:ea typeface="HGPMinchoE" panose="020B0400000000000000" pitchFamily="18" charset="-128"/>
              </a:rPr>
              <a:t>21 </a:t>
            </a:r>
            <a:r>
              <a:rPr lang="en-GB" sz="2800" i="1" smtClean="0">
                <a:solidFill>
                  <a:schemeClr val="bg1"/>
                </a:solidFill>
                <a:effectLst/>
                <a:latin typeface="UTM Khuccamta" panose="02040603050506020204" pitchFamily="18" charset="0"/>
                <a:ea typeface="HGPMinchoE" panose="020B0400000000000000" pitchFamily="18" charset="-128"/>
              </a:rPr>
              <a:t>tháng 3 năm 2025</a:t>
            </a:r>
            <a:endParaRPr lang="en-GB" sz="2800" i="1" dirty="0">
              <a:solidFill>
                <a:schemeClr val="bg1"/>
              </a:solidFill>
              <a:latin typeface="UTM Khuccamta" panose="02040603050506020204" pitchFamily="18" charset="0"/>
            </a:endParaRPr>
          </a:p>
        </p:txBody>
      </p:sp>
      <p:sp>
        <p:nvSpPr>
          <p:cNvPr id="45" name="TextBox 44">
            <a:extLst>
              <a:ext uri="{FF2B5EF4-FFF2-40B4-BE49-F238E27FC236}">
                <a16:creationId xmlns:a16="http://schemas.microsoft.com/office/drawing/2014/main" id="{C5BBC95C-3851-100E-BE6B-066E69CC3E45}"/>
              </a:ext>
            </a:extLst>
          </p:cNvPr>
          <p:cNvSpPr txBox="1"/>
          <p:nvPr/>
        </p:nvSpPr>
        <p:spPr>
          <a:xfrm>
            <a:off x="-269168" y="244061"/>
            <a:ext cx="10073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smtClean="0">
                <a:solidFill>
                  <a:schemeClr val="accent1">
                    <a:lumMod val="20000"/>
                    <a:lumOff val="80000"/>
                  </a:schemeClr>
                </a:solidFill>
                <a:latin typeface="Times New Roman" panose="02020603050405020304" pitchFamily="18" charset="0"/>
                <a:cs typeface="Times New Roman" panose="02020603050405020304" pitchFamily="18" charset="0"/>
              </a:rPr>
              <a:t>PHÒNG GIÁO DỤC VÀ ĐÀO TẠO </a:t>
            </a:r>
            <a:r>
              <a:rPr kumimoji="0" lang="en-US" sz="2400" i="0" u="none" strike="noStrike" kern="1200" cap="none" spc="0" normalizeH="0" baseline="0" noProof="0" smtClean="0">
                <a:solidFill>
                  <a:schemeClr val="accent1">
                    <a:lumMod val="20000"/>
                    <a:lumOff val="80000"/>
                  </a:schemeClr>
                </a:solidFill>
                <a:uLnTx/>
                <a:uFillTx/>
                <a:latin typeface="Times New Roman" panose="02020603050405020304" pitchFamily="18" charset="0"/>
                <a:cs typeface="Times New Roman" panose="02020603050405020304" pitchFamily="18" charset="0"/>
              </a:rPr>
              <a:t>THANH </a:t>
            </a:r>
            <a:r>
              <a:rPr kumimoji="0" lang="en-US" sz="2400" i="0" u="none" strike="noStrike" kern="1200" cap="none" spc="0" normalizeH="0" baseline="0" noProof="0" dirty="0">
                <a:solidFill>
                  <a:schemeClr val="accent1">
                    <a:lumMod val="20000"/>
                    <a:lumOff val="80000"/>
                  </a:schemeClr>
                </a:solidFill>
                <a:uLnTx/>
                <a:uFillTx/>
                <a:latin typeface="Times New Roman" panose="02020603050405020304" pitchFamily="18" charset="0"/>
                <a:cs typeface="Times New Roman" panose="02020603050405020304" pitchFamily="18" charset="0"/>
              </a:rPr>
              <a:t>MIỆN</a:t>
            </a:r>
          </a:p>
        </p:txBody>
      </p:sp>
      <p:grpSp>
        <p:nvGrpSpPr>
          <p:cNvPr id="32" name="Group 31">
            <a:extLst>
              <a:ext uri="{FF2B5EF4-FFF2-40B4-BE49-F238E27FC236}">
                <a16:creationId xmlns:a16="http://schemas.microsoft.com/office/drawing/2014/main" id="{89C12A08-D2FD-7A36-3BCC-D47F15B66426}"/>
              </a:ext>
            </a:extLst>
          </p:cNvPr>
          <p:cNvGrpSpPr/>
          <p:nvPr/>
        </p:nvGrpSpPr>
        <p:grpSpPr>
          <a:xfrm>
            <a:off x="8458672" y="-892477"/>
            <a:ext cx="6303494" cy="7738002"/>
            <a:chOff x="9064420" y="-3414843"/>
            <a:chExt cx="11932880" cy="15290645"/>
          </a:xfrm>
        </p:grpSpPr>
        <p:grpSp>
          <p:nvGrpSpPr>
            <p:cNvPr id="33" name="Group 2">
              <a:extLst>
                <a:ext uri="{FF2B5EF4-FFF2-40B4-BE49-F238E27FC236}">
                  <a16:creationId xmlns:a16="http://schemas.microsoft.com/office/drawing/2014/main" id="{671ECFC5-1B64-B8BB-A8D1-D6DE976C786C}"/>
                </a:ext>
              </a:extLst>
            </p:cNvPr>
            <p:cNvGrpSpPr/>
            <p:nvPr/>
          </p:nvGrpSpPr>
          <p:grpSpPr>
            <a:xfrm>
              <a:off x="13220872" y="-3172379"/>
              <a:ext cx="7573225" cy="6508240"/>
              <a:chOff x="0" y="0"/>
              <a:chExt cx="812800" cy="698500"/>
            </a:xfrm>
          </p:grpSpPr>
          <p:sp>
            <p:nvSpPr>
              <p:cNvPr id="70" name="Freeform 3">
                <a:extLst>
                  <a:ext uri="{FF2B5EF4-FFF2-40B4-BE49-F238E27FC236}">
                    <a16:creationId xmlns:a16="http://schemas.microsoft.com/office/drawing/2014/main" id="{BA0B325C-20F7-BC00-8DC3-F6EFE6AB0137}"/>
                  </a:ext>
                </a:extLst>
              </p:cNvPr>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txBody>
              <a:bodyPr/>
              <a:lstStyle/>
              <a:p>
                <a:endParaRPr lang="en-GB"/>
              </a:p>
            </p:txBody>
          </p:sp>
          <p:sp>
            <p:nvSpPr>
              <p:cNvPr id="71" name="TextBox 4">
                <a:extLst>
                  <a:ext uri="{FF2B5EF4-FFF2-40B4-BE49-F238E27FC236}">
                    <a16:creationId xmlns:a16="http://schemas.microsoft.com/office/drawing/2014/main" id="{0306C7A9-E685-5E16-DD73-593A3B48F771}"/>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4" name="Group 5">
              <a:extLst>
                <a:ext uri="{FF2B5EF4-FFF2-40B4-BE49-F238E27FC236}">
                  <a16:creationId xmlns:a16="http://schemas.microsoft.com/office/drawing/2014/main" id="{60BCA364-8D9C-2CDD-7757-C892C5B2DE26}"/>
                </a:ext>
              </a:extLst>
            </p:cNvPr>
            <p:cNvGrpSpPr/>
            <p:nvPr/>
          </p:nvGrpSpPr>
          <p:grpSpPr>
            <a:xfrm>
              <a:off x="13770251" y="-3256312"/>
              <a:ext cx="7023846" cy="6036118"/>
              <a:chOff x="0" y="0"/>
              <a:chExt cx="812800" cy="698500"/>
            </a:xfrm>
          </p:grpSpPr>
          <p:sp>
            <p:nvSpPr>
              <p:cNvPr id="68" name="Freeform 6">
                <a:extLst>
                  <a:ext uri="{FF2B5EF4-FFF2-40B4-BE49-F238E27FC236}">
                    <a16:creationId xmlns:a16="http://schemas.microsoft.com/office/drawing/2014/main" id="{F6013F9D-2635-FAEC-BD94-59B589BB788E}"/>
                  </a:ext>
                </a:extLst>
              </p:cNvPr>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txBody>
              <a:bodyPr/>
              <a:lstStyle/>
              <a:p>
                <a:endParaRPr lang="en-GB"/>
              </a:p>
            </p:txBody>
          </p:sp>
          <p:sp>
            <p:nvSpPr>
              <p:cNvPr id="69" name="TextBox 7">
                <a:extLst>
                  <a:ext uri="{FF2B5EF4-FFF2-40B4-BE49-F238E27FC236}">
                    <a16:creationId xmlns:a16="http://schemas.microsoft.com/office/drawing/2014/main" id="{BDF1983B-03E5-2EFE-9A23-4680B8B2DE00}"/>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2" name="Group 8">
              <a:extLst>
                <a:ext uri="{FF2B5EF4-FFF2-40B4-BE49-F238E27FC236}">
                  <a16:creationId xmlns:a16="http://schemas.microsoft.com/office/drawing/2014/main" id="{2C3B2988-85B3-FC8E-ACDF-01C301680AB2}"/>
                </a:ext>
              </a:extLst>
            </p:cNvPr>
            <p:cNvGrpSpPr/>
            <p:nvPr/>
          </p:nvGrpSpPr>
          <p:grpSpPr>
            <a:xfrm>
              <a:off x="14475218" y="-3414843"/>
              <a:ext cx="6522082" cy="5604914"/>
              <a:chOff x="0" y="0"/>
              <a:chExt cx="812800" cy="698500"/>
            </a:xfrm>
          </p:grpSpPr>
          <p:sp>
            <p:nvSpPr>
              <p:cNvPr id="66" name="Freeform 9">
                <a:extLst>
                  <a:ext uri="{FF2B5EF4-FFF2-40B4-BE49-F238E27FC236}">
                    <a16:creationId xmlns:a16="http://schemas.microsoft.com/office/drawing/2014/main" id="{44EE133B-21BA-ADCA-94CF-079B22F2607B}"/>
                  </a:ext>
                </a:extLst>
              </p:cNvPr>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txBody>
              <a:bodyPr/>
              <a:lstStyle/>
              <a:p>
                <a:endParaRPr lang="en-GB"/>
              </a:p>
            </p:txBody>
          </p:sp>
          <p:sp>
            <p:nvSpPr>
              <p:cNvPr id="67" name="TextBox 10">
                <a:extLst>
                  <a:ext uri="{FF2B5EF4-FFF2-40B4-BE49-F238E27FC236}">
                    <a16:creationId xmlns:a16="http://schemas.microsoft.com/office/drawing/2014/main" id="{64CA2E93-2F0F-E355-9260-A87B03D15156}"/>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47" name="Freeform 11">
              <a:extLst>
                <a:ext uri="{FF2B5EF4-FFF2-40B4-BE49-F238E27FC236}">
                  <a16:creationId xmlns:a16="http://schemas.microsoft.com/office/drawing/2014/main" id="{0E4E7496-BF28-6B19-F2E0-70DD5882C723}"/>
                </a:ext>
              </a:extLst>
            </p:cNvPr>
            <p:cNvSpPr/>
            <p:nvPr/>
          </p:nvSpPr>
          <p:spPr>
            <a:xfrm flipH="1">
              <a:off x="11147870" y="3772673"/>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6"/>
              <a:stretch>
                <a:fillRect/>
              </a:stretch>
            </a:blipFill>
          </p:spPr>
          <p:txBody>
            <a:bodyPr/>
            <a:lstStyle/>
            <a:p>
              <a:endParaRPr lang="en-GB"/>
            </a:p>
          </p:txBody>
        </p:sp>
        <p:sp>
          <p:nvSpPr>
            <p:cNvPr id="48" name="Freeform 12">
              <a:extLst>
                <a:ext uri="{FF2B5EF4-FFF2-40B4-BE49-F238E27FC236}">
                  <a16:creationId xmlns:a16="http://schemas.microsoft.com/office/drawing/2014/main" id="{234617A6-6445-D902-B338-875F1EBC87CA}"/>
                </a:ext>
              </a:extLst>
            </p:cNvPr>
            <p:cNvSpPr/>
            <p:nvPr/>
          </p:nvSpPr>
          <p:spPr>
            <a:xfrm>
              <a:off x="9064420" y="1038788"/>
              <a:ext cx="9055956" cy="8215089"/>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7"/>
              <a:stretch>
                <a:fillRect/>
              </a:stretch>
            </a:blipFill>
          </p:spPr>
          <p:txBody>
            <a:bodyPr/>
            <a:lstStyle/>
            <a:p>
              <a:endParaRPr lang="en-GB" dirty="0"/>
            </a:p>
          </p:txBody>
        </p:sp>
        <p:sp>
          <p:nvSpPr>
            <p:cNvPr id="65" name="TextBox 15">
              <a:extLst>
                <a:ext uri="{FF2B5EF4-FFF2-40B4-BE49-F238E27FC236}">
                  <a16:creationId xmlns:a16="http://schemas.microsoft.com/office/drawing/2014/main" id="{B42DA3F1-3BA3-C066-92B0-A05665230B70}"/>
                </a:ext>
              </a:extLst>
            </p:cNvPr>
            <p:cNvSpPr txBox="1"/>
            <p:nvPr/>
          </p:nvSpPr>
          <p:spPr>
            <a:xfrm>
              <a:off x="10940289" y="355687"/>
              <a:ext cx="5683903" cy="7352004"/>
            </a:xfrm>
            <a:prstGeom prst="rect">
              <a:avLst/>
            </a:prstGeom>
          </p:spPr>
          <p:txBody>
            <a:bodyPr lIns="50800" tIns="50800" rIns="50800" bIns="50800" rtlCol="0" anchor="ctr"/>
            <a:lstStyle/>
            <a:p>
              <a:pPr algn="ctr">
                <a:lnSpc>
                  <a:spcPts val="2659"/>
                </a:lnSpc>
              </a:pPr>
              <a:endParaRPr/>
            </a:p>
          </p:txBody>
        </p:sp>
        <p:grpSp>
          <p:nvGrpSpPr>
            <p:cNvPr id="51" name="Group 18">
              <a:extLst>
                <a:ext uri="{FF2B5EF4-FFF2-40B4-BE49-F238E27FC236}">
                  <a16:creationId xmlns:a16="http://schemas.microsoft.com/office/drawing/2014/main" id="{6B84A011-44CC-2854-552C-8E84E80AB855}"/>
                </a:ext>
              </a:extLst>
            </p:cNvPr>
            <p:cNvGrpSpPr/>
            <p:nvPr/>
          </p:nvGrpSpPr>
          <p:grpSpPr>
            <a:xfrm>
              <a:off x="16555290" y="436617"/>
              <a:ext cx="1246076" cy="1343599"/>
              <a:chOff x="-104339" y="82550"/>
              <a:chExt cx="802839" cy="865672"/>
            </a:xfrm>
          </p:grpSpPr>
          <p:sp>
            <p:nvSpPr>
              <p:cNvPr id="61" name="Freeform 19">
                <a:extLst>
                  <a:ext uri="{FF2B5EF4-FFF2-40B4-BE49-F238E27FC236}">
                    <a16:creationId xmlns:a16="http://schemas.microsoft.com/office/drawing/2014/main" id="{4ACD053D-5BC7-AD6E-567C-2ACC8906664C}"/>
                  </a:ext>
                </a:extLst>
              </p:cNvPr>
              <p:cNvSpPr/>
              <p:nvPr/>
            </p:nvSpPr>
            <p:spPr>
              <a:xfrm>
                <a:off x="-104339" y="161348"/>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GB"/>
              </a:p>
            </p:txBody>
          </p:sp>
          <p:sp>
            <p:nvSpPr>
              <p:cNvPr id="62" name="TextBox 20">
                <a:extLst>
                  <a:ext uri="{FF2B5EF4-FFF2-40B4-BE49-F238E27FC236}">
                    <a16:creationId xmlns:a16="http://schemas.microsoft.com/office/drawing/2014/main" id="{6EE90652-013D-CD73-85F5-528603816E00}"/>
                  </a:ext>
                </a:extLst>
              </p:cNvPr>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52" name="Group 21">
              <a:extLst>
                <a:ext uri="{FF2B5EF4-FFF2-40B4-BE49-F238E27FC236}">
                  <a16:creationId xmlns:a16="http://schemas.microsoft.com/office/drawing/2014/main" id="{417A0D64-776D-4979-A0AA-1F572ED720D8}"/>
                </a:ext>
              </a:extLst>
            </p:cNvPr>
            <p:cNvGrpSpPr/>
            <p:nvPr/>
          </p:nvGrpSpPr>
          <p:grpSpPr>
            <a:xfrm>
              <a:off x="16759435" y="601977"/>
              <a:ext cx="863601" cy="963568"/>
              <a:chOff x="-130708" y="82550"/>
              <a:chExt cx="829208" cy="925193"/>
            </a:xfrm>
          </p:grpSpPr>
          <p:sp>
            <p:nvSpPr>
              <p:cNvPr id="59" name="Freeform 22">
                <a:extLst>
                  <a:ext uri="{FF2B5EF4-FFF2-40B4-BE49-F238E27FC236}">
                    <a16:creationId xmlns:a16="http://schemas.microsoft.com/office/drawing/2014/main" id="{21910B58-BCE7-2990-C58A-D7E786C2B507}"/>
                  </a:ext>
                </a:extLst>
              </p:cNvPr>
              <p:cNvSpPr/>
              <p:nvPr/>
            </p:nvSpPr>
            <p:spPr>
              <a:xfrm>
                <a:off x="-130708" y="201969"/>
                <a:ext cx="698500" cy="805774"/>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GB"/>
              </a:p>
            </p:txBody>
          </p:sp>
          <p:sp>
            <p:nvSpPr>
              <p:cNvPr id="60" name="TextBox 23">
                <a:extLst>
                  <a:ext uri="{FF2B5EF4-FFF2-40B4-BE49-F238E27FC236}">
                    <a16:creationId xmlns:a16="http://schemas.microsoft.com/office/drawing/2014/main" id="{B557740D-41F6-F988-4B80-9800D23C14C7}"/>
                  </a:ext>
                </a:extLst>
              </p:cNvPr>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3" name="Freeform 24">
              <a:extLst>
                <a:ext uri="{FF2B5EF4-FFF2-40B4-BE49-F238E27FC236}">
                  <a16:creationId xmlns:a16="http://schemas.microsoft.com/office/drawing/2014/main" id="{FAB5E961-F0BB-77CA-6039-6764260824B8}"/>
                </a:ext>
              </a:extLst>
            </p:cNvPr>
            <p:cNvSpPr/>
            <p:nvPr/>
          </p:nvSpPr>
          <p:spPr>
            <a:xfrm>
              <a:off x="10674574" y="1949822"/>
              <a:ext cx="5973370" cy="5428300"/>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7"/>
              <a:stretch>
                <a:fillRect/>
              </a:stretch>
            </a:blipFill>
          </p:spPr>
          <p:txBody>
            <a:bodyPr/>
            <a:lstStyle/>
            <a:p>
              <a:endParaRPr lang="en-GB"/>
            </a:p>
          </p:txBody>
        </p:sp>
        <p:grpSp>
          <p:nvGrpSpPr>
            <p:cNvPr id="54" name="Group 25">
              <a:extLst>
                <a:ext uri="{FF2B5EF4-FFF2-40B4-BE49-F238E27FC236}">
                  <a16:creationId xmlns:a16="http://schemas.microsoft.com/office/drawing/2014/main" id="{82E33F4D-CEE7-5F22-E42E-9F1DA8749230}"/>
                </a:ext>
              </a:extLst>
            </p:cNvPr>
            <p:cNvGrpSpPr/>
            <p:nvPr/>
          </p:nvGrpSpPr>
          <p:grpSpPr>
            <a:xfrm>
              <a:off x="10489537" y="2458965"/>
              <a:ext cx="7339539" cy="7309499"/>
              <a:chOff x="114300" y="-410534"/>
              <a:chExt cx="1113592" cy="1109034"/>
            </a:xfrm>
          </p:grpSpPr>
          <p:sp>
            <p:nvSpPr>
              <p:cNvPr id="57" name="Freeform 26">
                <a:extLst>
                  <a:ext uri="{FF2B5EF4-FFF2-40B4-BE49-F238E27FC236}">
                    <a16:creationId xmlns:a16="http://schemas.microsoft.com/office/drawing/2014/main" id="{19C7ED8D-D9A1-8A7D-FCD2-03DA62F0690A}"/>
                  </a:ext>
                </a:extLst>
              </p:cNvPr>
              <p:cNvSpPr/>
              <p:nvPr/>
            </p:nvSpPr>
            <p:spPr>
              <a:xfrm>
                <a:off x="149958" y="-410534"/>
                <a:ext cx="1077934" cy="894817"/>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GB"/>
              </a:p>
            </p:txBody>
          </p:sp>
          <p:sp>
            <p:nvSpPr>
              <p:cNvPr id="58" name="TextBox 27">
                <a:extLst>
                  <a:ext uri="{FF2B5EF4-FFF2-40B4-BE49-F238E27FC236}">
                    <a16:creationId xmlns:a16="http://schemas.microsoft.com/office/drawing/2014/main" id="{ACAE250D-6F20-E468-7959-F913EEE3932E}"/>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grpSp>
        <p:nvGrpSpPr>
          <p:cNvPr id="5" name="组合 12">
            <a:extLst>
              <a:ext uri="{FF2B5EF4-FFF2-40B4-BE49-F238E27FC236}">
                <a16:creationId xmlns:a16="http://schemas.microsoft.com/office/drawing/2014/main" id="{5DE023CC-0C3F-BFF6-9E7D-E1EB6507D5D2}"/>
              </a:ext>
            </a:extLst>
          </p:cNvPr>
          <p:cNvGrpSpPr/>
          <p:nvPr/>
        </p:nvGrpSpPr>
        <p:grpSpPr>
          <a:xfrm>
            <a:off x="-2782976" y="5733946"/>
            <a:ext cx="14447128" cy="115006"/>
            <a:chOff x="-1707" y="7901"/>
            <a:chExt cx="20362" cy="2360"/>
          </a:xfrm>
          <a:effectLst/>
        </p:grpSpPr>
        <p:sp>
          <p:nvSpPr>
            <p:cNvPr id="6" name="椭圆 6">
              <a:extLst>
                <a:ext uri="{FF2B5EF4-FFF2-40B4-BE49-F238E27FC236}">
                  <a16:creationId xmlns:a16="http://schemas.microsoft.com/office/drawing/2014/main" id="{E878B031-BF6B-E2F9-3AD1-B8DF06D18659}"/>
                </a:ext>
              </a:extLst>
            </p:cNvPr>
            <p:cNvSpPr/>
            <p:nvPr/>
          </p:nvSpPr>
          <p:spPr>
            <a:xfrm>
              <a:off x="200" y="7901"/>
              <a:ext cx="16548" cy="2361"/>
            </a:xfrm>
            <a:prstGeom prst="ellipse">
              <a:avLst/>
            </a:prstGeom>
            <a:gradFill>
              <a:gsLst>
                <a:gs pos="0">
                  <a:schemeClr val="accent1">
                    <a:lumMod val="5000"/>
                    <a:lumOff val="95000"/>
                  </a:schemeClr>
                </a:gs>
                <a:gs pos="63000">
                  <a:schemeClr val="accent6">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8">
              <a:extLst>
                <a:ext uri="{FF2B5EF4-FFF2-40B4-BE49-F238E27FC236}">
                  <a16:creationId xmlns:a16="http://schemas.microsoft.com/office/drawing/2014/main" id="{81170554-0C3A-833F-B3EF-516C6724323C}"/>
                </a:ext>
              </a:extLst>
            </p:cNvPr>
            <p:cNvSpPr/>
            <p:nvPr/>
          </p:nvSpPr>
          <p:spPr>
            <a:xfrm>
              <a:off x="6960" y="8343"/>
              <a:ext cx="3029" cy="1476"/>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9">
              <a:extLst>
                <a:ext uri="{FF2B5EF4-FFF2-40B4-BE49-F238E27FC236}">
                  <a16:creationId xmlns:a16="http://schemas.microsoft.com/office/drawing/2014/main" id="{23C538F4-94AA-C6E0-1163-9CE15969C9D8}"/>
                </a:ext>
              </a:extLst>
            </p:cNvPr>
            <p:cNvSpPr/>
            <p:nvPr/>
          </p:nvSpPr>
          <p:spPr>
            <a:xfrm>
              <a:off x="-1707" y="8826"/>
              <a:ext cx="20363" cy="511"/>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1">
              <a:extLst>
                <a:ext uri="{FF2B5EF4-FFF2-40B4-BE49-F238E27FC236}">
                  <a16:creationId xmlns:a16="http://schemas.microsoft.com/office/drawing/2014/main" id="{2DEC7CAE-85F3-F8BC-1D6A-AB31AB4170BB}"/>
                </a:ext>
              </a:extLst>
            </p:cNvPr>
            <p:cNvSpPr/>
            <p:nvPr/>
          </p:nvSpPr>
          <p:spPr>
            <a:xfrm>
              <a:off x="4500" y="8575"/>
              <a:ext cx="7949" cy="1013"/>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a:extLst>
              <a:ext uri="{FF2B5EF4-FFF2-40B4-BE49-F238E27FC236}">
                <a16:creationId xmlns:a16="http://schemas.microsoft.com/office/drawing/2014/main" id="{3DA40251-4356-597A-E457-6F10EE21CC14}"/>
              </a:ext>
            </a:extLst>
          </p:cNvPr>
          <p:cNvSpPr txBox="1"/>
          <p:nvPr/>
        </p:nvSpPr>
        <p:spPr>
          <a:xfrm>
            <a:off x="-70174" y="720775"/>
            <a:ext cx="10073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lumMod val="20000"/>
                    <a:lumOff val="80000"/>
                  </a:schemeClr>
                </a:solidFill>
                <a:latin typeface="Times New Roman" panose="02020603050405020304" pitchFamily="18" charset="0"/>
                <a:cs typeface="Times New Roman" panose="02020603050405020304" pitchFamily="18" charset="0"/>
              </a:rPr>
              <a:t>TRƯỜNG TIỂU </a:t>
            </a:r>
            <a:r>
              <a:rPr lang="en-US" sz="2400">
                <a:solidFill>
                  <a:schemeClr val="accent1">
                    <a:lumMod val="20000"/>
                    <a:lumOff val="80000"/>
                  </a:schemeClr>
                </a:solidFill>
                <a:latin typeface="Times New Roman" panose="02020603050405020304" pitchFamily="18" charset="0"/>
                <a:cs typeface="Times New Roman" panose="02020603050405020304" pitchFamily="18" charset="0"/>
              </a:rPr>
              <a:t>HỌC </a:t>
            </a:r>
            <a:r>
              <a:rPr lang="en-US" sz="2400" smtClean="0">
                <a:solidFill>
                  <a:schemeClr val="accent1">
                    <a:lumMod val="20000"/>
                    <a:lumOff val="80000"/>
                  </a:schemeClr>
                </a:solidFill>
                <a:latin typeface="Times New Roman" panose="02020603050405020304" pitchFamily="18" charset="0"/>
                <a:cs typeface="Times New Roman" panose="02020603050405020304" pitchFamily="18" charset="0"/>
              </a:rPr>
              <a:t>TỨ CƯỜNG</a:t>
            </a:r>
            <a:endParaRPr kumimoji="0" lang="en-US" sz="2400" i="0" u="none" strike="noStrike" kern="1200" cap="none" spc="0" normalizeH="0" baseline="0" noProof="0" dirty="0">
              <a:solidFill>
                <a:schemeClr val="accent1">
                  <a:lumMod val="20000"/>
                  <a:lumOff val="80000"/>
                </a:schemeClr>
              </a:solidFill>
              <a:uLnTx/>
              <a:uFillTx/>
              <a:latin typeface="Times New Roman" panose="02020603050405020304" pitchFamily="18" charset="0"/>
              <a:cs typeface="Times New Roman" panose="02020603050405020304" pitchFamily="18" charset="0"/>
            </a:endParaRPr>
          </a:p>
        </p:txBody>
      </p:sp>
      <p:sp>
        <p:nvSpPr>
          <p:cNvPr id="23" name="Freeform 2">
            <a:extLst>
              <a:ext uri="{FF2B5EF4-FFF2-40B4-BE49-F238E27FC236}">
                <a16:creationId xmlns:a16="http://schemas.microsoft.com/office/drawing/2014/main" id="{FA0E8642-1F55-25A9-CDDC-C6C2DDC392C5}"/>
              </a:ext>
            </a:extLst>
          </p:cNvPr>
          <p:cNvSpPr/>
          <p:nvPr/>
        </p:nvSpPr>
        <p:spPr>
          <a:xfrm>
            <a:off x="-4527236" y="481323"/>
            <a:ext cx="6686933" cy="6755376"/>
          </a:xfrm>
          <a:custGeom>
            <a:avLst/>
            <a:gdLst/>
            <a:ahLst/>
            <a:cxnLst/>
            <a:rect l="l" t="t" r="r" b="b"/>
            <a:pathLst>
              <a:path w="9461025" h="9461025">
                <a:moveTo>
                  <a:pt x="0" y="0"/>
                </a:moveTo>
                <a:lnTo>
                  <a:pt x="9461024" y="0"/>
                </a:lnTo>
                <a:lnTo>
                  <a:pt x="9461024" y="9461025"/>
                </a:lnTo>
                <a:lnTo>
                  <a:pt x="0" y="9461025"/>
                </a:lnTo>
                <a:lnTo>
                  <a:pt x="0" y="0"/>
                </a:lnTo>
                <a:close/>
              </a:path>
            </a:pathLst>
          </a:custGeom>
          <a:blipFill dpi="0" rotWithShape="1">
            <a:blip r:embed="rId8">
              <a:alphaModFix amt="35000"/>
              <a:extLst>
                <a:ext uri="{96DAC541-7B7A-43D3-8B79-37D633B846F1}">
                  <asvg:svgBlip xmlns:asvg="http://schemas.microsoft.com/office/drawing/2016/SVG/main" xmlns="" r:embed="rId12"/>
                </a:ext>
              </a:extLst>
            </a:blip>
            <a:srcRect/>
            <a:stretch>
              <a:fillRect/>
            </a:stretch>
          </a:blipFill>
        </p:spPr>
        <p:txBody>
          <a:bodyPr/>
          <a:lstStyle/>
          <a:p>
            <a:endParaRPr lang="en-GB"/>
          </a:p>
        </p:txBody>
      </p:sp>
      <p:sp>
        <p:nvSpPr>
          <p:cNvPr id="7" name="文本框 6"/>
          <p:cNvSpPr txBox="1"/>
          <p:nvPr/>
        </p:nvSpPr>
        <p:spPr>
          <a:xfrm>
            <a:off x="2715574" y="1843659"/>
            <a:ext cx="4782078" cy="1015663"/>
          </a:xfrm>
          <a:prstGeom prst="rect">
            <a:avLst/>
          </a:prstGeom>
          <a:noFill/>
          <a:ln>
            <a:noFill/>
          </a:ln>
          <a:effectLst>
            <a:outerShdw blurRad="50800" dist="38100" dir="5400000" algn="t" rotWithShape="0">
              <a:prstClr val="black">
                <a:alpha val="40000"/>
              </a:prstClr>
            </a:outerShdw>
          </a:effectLst>
        </p:spPr>
        <p:txBody>
          <a:bodyPr wrap="none" rtlCol="0">
            <a:spAutoFit/>
          </a:bodyPr>
          <a:lstStyle/>
          <a:p>
            <a:r>
              <a:rPr lang="en-US" altLang="zh-CN" sz="6000" b="1" smtClean="0">
                <a:solidFill>
                  <a:srgbClr val="FFFF00"/>
                </a:solidFill>
                <a:effectLst>
                  <a:glow rad="228600">
                    <a:schemeClr val="accent1">
                      <a:satMod val="175000"/>
                      <a:alpha val="40000"/>
                    </a:schemeClr>
                  </a:glow>
                </a:effectLst>
                <a:latin typeface="Times New Roman" panose="02020603050405020304" pitchFamily="18" charset="0"/>
                <a:ea typeface="Arial Unicode MS" panose="020B0604020202020204" pitchFamily="34" charset="-122"/>
                <a:cs typeface="Times New Roman" panose="02020603050405020304" pitchFamily="18" charset="0"/>
              </a:rPr>
              <a:t>CHUYÊN ĐỀ</a:t>
            </a:r>
            <a:endParaRPr lang="zh-CN" altLang="en-US" sz="6000" b="1" dirty="0">
              <a:solidFill>
                <a:srgbClr val="FFFF00"/>
              </a:solidFill>
              <a:effectLst>
                <a:glow rad="228600">
                  <a:schemeClr val="accent1">
                    <a:satMod val="175000"/>
                    <a:alpha val="40000"/>
                  </a:schemeClr>
                </a:glow>
              </a:effectLst>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72" name="TextBox 71">
            <a:extLst>
              <a:ext uri="{FF2B5EF4-FFF2-40B4-BE49-F238E27FC236}">
                <a16:creationId xmlns:a16="http://schemas.microsoft.com/office/drawing/2014/main" id="{33C1F00B-2AB4-7B86-9FC5-C5B81A18A9F0}"/>
              </a:ext>
            </a:extLst>
          </p:cNvPr>
          <p:cNvSpPr txBox="1"/>
          <p:nvPr/>
        </p:nvSpPr>
        <p:spPr>
          <a:xfrm>
            <a:off x="664048" y="2951400"/>
            <a:ext cx="8599464" cy="2160591"/>
          </a:xfrm>
          <a:prstGeom prst="rect">
            <a:avLst/>
          </a:prstGeom>
          <a:noFill/>
        </p:spPr>
        <p:txBody>
          <a:bodyPr wrap="square" rtlCol="0">
            <a:spAutoFit/>
          </a:bodyPr>
          <a:lstStyle/>
          <a:p>
            <a:pPr algn="ctr"/>
            <a:r>
              <a:rPr lang="en-US" sz="3200" b="1" smtClean="0">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ỨNG </a:t>
            </a:r>
            <a:r>
              <a:rPr lang="en-US" sz="3200" b="1">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DỤNG PHẦN MỀM </a:t>
            </a:r>
            <a:r>
              <a:rPr lang="en-US" sz="3200" b="1" smtClean="0">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VIETBIBLIO NHẰM PHÁT </a:t>
            </a:r>
            <a:r>
              <a:rPr lang="en-US" sz="3200" b="1">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HUY HIỆU QUẢ HOẠT ĐỘNG </a:t>
            </a:r>
            <a:r>
              <a:rPr lang="en-US" sz="3200" b="1" smtClean="0">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CỦA THƯ VIỆN Ở TRƯỜNG TIỂU HỌC</a:t>
            </a:r>
            <a:endParaRPr lang="en-US" sz="3200" b="1">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endParaRPr>
          </a:p>
          <a:p>
            <a:pPr algn="ctr">
              <a:lnSpc>
                <a:spcPct val="120000"/>
              </a:lnSpc>
            </a:pPr>
            <a:endParaRPr lang="en-GB" sz="3200" dirty="0">
              <a:solidFill>
                <a:srgbClr val="FFFF00"/>
              </a:solidFill>
              <a:latin typeface="UTM Impact" panose="02040603050506020204" pitchFamily="18" charset="0"/>
            </a:endParaRPr>
          </a:p>
        </p:txBody>
      </p:sp>
      <p:grpSp>
        <p:nvGrpSpPr>
          <p:cNvPr id="31" name="组合 12">
            <a:extLst>
              <a:ext uri="{FF2B5EF4-FFF2-40B4-BE49-F238E27FC236}">
                <a16:creationId xmlns:a16="http://schemas.microsoft.com/office/drawing/2014/main" id="{BFDAE86F-8E5E-0A7C-F7FE-607BFA85FFF7}"/>
              </a:ext>
            </a:extLst>
          </p:cNvPr>
          <p:cNvGrpSpPr/>
          <p:nvPr/>
        </p:nvGrpSpPr>
        <p:grpSpPr>
          <a:xfrm>
            <a:off x="-2588732" y="1283597"/>
            <a:ext cx="14447128" cy="115006"/>
            <a:chOff x="-1707" y="7901"/>
            <a:chExt cx="20362" cy="2360"/>
          </a:xfrm>
          <a:effectLst/>
        </p:grpSpPr>
        <p:sp>
          <p:nvSpPr>
            <p:cNvPr id="35" name="椭圆 6">
              <a:extLst>
                <a:ext uri="{FF2B5EF4-FFF2-40B4-BE49-F238E27FC236}">
                  <a16:creationId xmlns:a16="http://schemas.microsoft.com/office/drawing/2014/main" id="{69905945-9D36-4E0C-EE8F-23B278FD3380}"/>
                </a:ext>
              </a:extLst>
            </p:cNvPr>
            <p:cNvSpPr/>
            <p:nvPr/>
          </p:nvSpPr>
          <p:spPr>
            <a:xfrm>
              <a:off x="200" y="7901"/>
              <a:ext cx="16548" cy="2361"/>
            </a:xfrm>
            <a:prstGeom prst="ellipse">
              <a:avLst/>
            </a:prstGeom>
            <a:gradFill>
              <a:gsLst>
                <a:gs pos="0">
                  <a:schemeClr val="accent1">
                    <a:lumMod val="5000"/>
                    <a:lumOff val="95000"/>
                  </a:schemeClr>
                </a:gs>
                <a:gs pos="63000">
                  <a:schemeClr val="accent6">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8">
              <a:extLst>
                <a:ext uri="{FF2B5EF4-FFF2-40B4-BE49-F238E27FC236}">
                  <a16:creationId xmlns:a16="http://schemas.microsoft.com/office/drawing/2014/main" id="{ECA73650-5BB7-C2DC-3A8F-320B5B74C9A5}"/>
                </a:ext>
              </a:extLst>
            </p:cNvPr>
            <p:cNvSpPr/>
            <p:nvPr/>
          </p:nvSpPr>
          <p:spPr>
            <a:xfrm>
              <a:off x="6960" y="8343"/>
              <a:ext cx="3029" cy="1476"/>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9">
              <a:extLst>
                <a:ext uri="{FF2B5EF4-FFF2-40B4-BE49-F238E27FC236}">
                  <a16:creationId xmlns:a16="http://schemas.microsoft.com/office/drawing/2014/main" id="{A0EDECB1-DB09-C5F7-B0AC-B306C80B0576}"/>
                </a:ext>
              </a:extLst>
            </p:cNvPr>
            <p:cNvSpPr/>
            <p:nvPr/>
          </p:nvSpPr>
          <p:spPr>
            <a:xfrm>
              <a:off x="-1707" y="8826"/>
              <a:ext cx="20363" cy="511"/>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11">
              <a:extLst>
                <a:ext uri="{FF2B5EF4-FFF2-40B4-BE49-F238E27FC236}">
                  <a16:creationId xmlns:a16="http://schemas.microsoft.com/office/drawing/2014/main" id="{25326732-FC29-4612-7619-7A33965236CF}"/>
                </a:ext>
              </a:extLst>
            </p:cNvPr>
            <p:cNvSpPr/>
            <p:nvPr/>
          </p:nvSpPr>
          <p:spPr>
            <a:xfrm>
              <a:off x="4500" y="8575"/>
              <a:ext cx="7949" cy="1013"/>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Pictur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46443" y="2401357"/>
            <a:ext cx="2334849" cy="233484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430314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866457" y="182543"/>
            <a:ext cx="10887691" cy="1025908"/>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5: </a:t>
            </a:r>
            <a:r>
              <a:rPr lang="en-US" sz="3200" b="1">
                <a:solidFill>
                  <a:schemeClr val="accent5">
                    <a:lumMod val="75000"/>
                  </a:schemeClr>
                </a:solidFill>
                <a:latin typeface="Times New Roman" panose="02020603050405020304" pitchFamily="18" charset="0"/>
                <a:cs typeface="Times New Roman" panose="02020603050405020304" pitchFamily="18" charset="0"/>
              </a:rPr>
              <a:t>Linh hoạt ứ</a:t>
            </a:r>
            <a:r>
              <a:rPr lang="vi-VN" sz="3200" b="1">
                <a:solidFill>
                  <a:schemeClr val="accent5">
                    <a:lumMod val="75000"/>
                  </a:schemeClr>
                </a:solidFill>
                <a:latin typeface="Times New Roman" panose="02020603050405020304" pitchFamily="18" charset="0"/>
                <a:cs typeface="Times New Roman" panose="02020603050405020304" pitchFamily="18" charset="0"/>
              </a:rPr>
              <a:t>ng dụng</a:t>
            </a:r>
            <a:r>
              <a:rPr lang="en-US" sz="3200" b="1">
                <a:solidFill>
                  <a:schemeClr val="accent5">
                    <a:lumMod val="75000"/>
                  </a:schemeClr>
                </a:solidFill>
                <a:latin typeface="Times New Roman" panose="02020603050405020304" pitchFamily="18" charset="0"/>
                <a:cs typeface="Times New Roman" panose="02020603050405020304" pitchFamily="18" charset="0"/>
              </a:rPr>
              <a:t> phần mềm </a:t>
            </a:r>
            <a:r>
              <a:rPr lang="vi-VN" sz="3200" b="1">
                <a:solidFill>
                  <a:schemeClr val="accent5">
                    <a:lumMod val="75000"/>
                  </a:schemeClr>
                </a:solidFill>
                <a:latin typeface="Times New Roman" panose="02020603050405020304" pitchFamily="18" charset="0"/>
                <a:cs typeface="Times New Roman" panose="02020603050405020304" pitchFamily="18" charset="0"/>
              </a:rPr>
              <a:t>VietBiblio </a:t>
            </a:r>
            <a:r>
              <a:rPr lang="en-US" sz="3200" b="1" smtClean="0">
                <a:solidFill>
                  <a:schemeClr val="accent5">
                    <a:lumMod val="75000"/>
                  </a:schemeClr>
                </a:solidFill>
                <a:latin typeface="Times New Roman" panose="02020603050405020304" pitchFamily="18" charset="0"/>
                <a:cs typeface="Times New Roman" panose="02020603050405020304" pitchFamily="18" charset="0"/>
              </a:rPr>
              <a:t>vào</a:t>
            </a:r>
          </a:p>
          <a:p>
            <a:pPr algn="ctr"/>
            <a:r>
              <a:rPr lang="en-US" sz="3200" b="1" smtClean="0">
                <a:solidFill>
                  <a:schemeClr val="accent5">
                    <a:lumMod val="75000"/>
                  </a:schemeClr>
                </a:solidFill>
                <a:latin typeface="Times New Roman" panose="02020603050405020304" pitchFamily="18" charset="0"/>
                <a:cs typeface="Times New Roman" panose="02020603050405020304" pitchFamily="18" charset="0"/>
              </a:rPr>
              <a:t> </a:t>
            </a:r>
            <a:r>
              <a:rPr lang="en-US" sz="3200" b="1">
                <a:solidFill>
                  <a:schemeClr val="accent5">
                    <a:lumMod val="75000"/>
                  </a:schemeClr>
                </a:solidFill>
                <a:latin typeface="Times New Roman" panose="02020603050405020304" pitchFamily="18" charset="0"/>
                <a:cs typeface="Times New Roman" panose="02020603050405020304" pitchFamily="18" charset="0"/>
              </a:rPr>
              <a:t>quản trị và báo cáo thống kê.</a:t>
            </a:r>
            <a:endParaRPr lang="en-US" altLang="ko-KR" sz="2800" dirty="0">
              <a:solidFill>
                <a:schemeClr val="accent5">
                  <a:lumMod val="75000"/>
                </a:schemeClr>
              </a:solidFill>
              <a:latin typeface="Times New Roman" panose="02020603050405020304" pitchFamily="18" charset="0"/>
              <a:cs typeface="Times New Roman" panose="02020603050405020304" pitchFamily="18" charset="0"/>
            </a:endParaRPr>
          </a:p>
        </p:txBody>
      </p:sp>
      <p:grpSp>
        <p:nvGrpSpPr>
          <p:cNvPr id="71" name="组合 70"/>
          <p:cNvGrpSpPr/>
          <p:nvPr/>
        </p:nvGrpSpPr>
        <p:grpSpPr>
          <a:xfrm>
            <a:off x="435255" y="2411068"/>
            <a:ext cx="3014955" cy="2879526"/>
            <a:chOff x="5820077" y="2154607"/>
            <a:chExt cx="2303707" cy="2303707"/>
          </a:xfrm>
        </p:grpSpPr>
        <p:grpSp>
          <p:nvGrpSpPr>
            <p:cNvPr id="72" name="组合 71"/>
            <p:cNvGrpSpPr/>
            <p:nvPr/>
          </p:nvGrpSpPr>
          <p:grpSpPr>
            <a:xfrm>
              <a:off x="5820077" y="2154607"/>
              <a:ext cx="2303707" cy="2303707"/>
              <a:chOff x="4926840" y="1732375"/>
              <a:chExt cx="1656097" cy="1656098"/>
            </a:xfrm>
          </p:grpSpPr>
          <p:sp>
            <p:nvSpPr>
              <p:cNvPr id="76" name="任意多边形 7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1">
                  <a:cs typeface="+mn-ea"/>
                  <a:sym typeface="+mn-lt"/>
                </a:endParaRPr>
              </a:p>
            </p:txBody>
          </p:sp>
          <p:sp>
            <p:nvSpPr>
              <p:cNvPr id="77" name="椭圆 76"/>
              <p:cNvSpPr/>
              <p:nvPr/>
            </p:nvSpPr>
            <p:spPr>
              <a:xfrm>
                <a:off x="5189938" y="1995474"/>
                <a:ext cx="1129900" cy="1129900"/>
              </a:xfrm>
              <a:prstGeom prst="ellipse">
                <a:avLst/>
              </a:prstGeom>
              <a:solidFill>
                <a:schemeClr val="accent5">
                  <a:lumMod val="75000"/>
                </a:schemeClr>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78" name="椭圆 77"/>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74" name="文本框 73"/>
            <p:cNvSpPr txBox="1"/>
            <p:nvPr/>
          </p:nvSpPr>
          <p:spPr>
            <a:xfrm>
              <a:off x="6350488" y="2881843"/>
              <a:ext cx="1285932" cy="1058791"/>
            </a:xfrm>
            <a:prstGeom prst="rect">
              <a:avLst/>
            </a:prstGeom>
            <a:noFill/>
            <a:effectLst>
              <a:outerShdw blurRad="50800" dist="38100" dir="16200000" rotWithShape="0">
                <a:prstClr val="black">
                  <a:alpha val="40000"/>
                </a:prstClr>
              </a:outerShdw>
            </a:effectLst>
          </p:spPr>
          <p:txBody>
            <a:bodyPr wrap="square" rtlCol="0">
              <a:spAutoFit/>
            </a:bodyPr>
            <a:lstStyle/>
            <a:p>
              <a:pPr algn="ctr"/>
              <a:r>
                <a:rPr lang="en-US" altLang="zh-CN" sz="4000" b="1" smtClean="0">
                  <a:solidFill>
                    <a:schemeClr val="accent5">
                      <a:lumMod val="75000"/>
                    </a:schemeClr>
                  </a:solidFill>
                  <a:latin typeface="Times New Roman" panose="02020603050405020304" pitchFamily="18" charset="0"/>
                  <a:cs typeface="Times New Roman" panose="02020603050405020304" pitchFamily="18" charset="0"/>
                  <a:sym typeface="+mn-lt"/>
                </a:rPr>
                <a:t>Thống kê</a:t>
              </a:r>
              <a:endParaRPr lang="zh-CN" altLang="en-US" sz="40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
        <p:nvSpPr>
          <p:cNvPr id="144" name="任意多边形 4"/>
          <p:cNvSpPr/>
          <p:nvPr/>
        </p:nvSpPr>
        <p:spPr>
          <a:xfrm flipH="1">
            <a:off x="3261673" y="2570718"/>
            <a:ext cx="2454136" cy="519393"/>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45" name="任意多边形 20"/>
          <p:cNvSpPr/>
          <p:nvPr/>
        </p:nvSpPr>
        <p:spPr>
          <a:xfrm flipH="1" flipV="1">
            <a:off x="3186429" y="4626604"/>
            <a:ext cx="2889058" cy="630308"/>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nvGrpSpPr>
          <p:cNvPr id="147" name="组合 84"/>
          <p:cNvGrpSpPr/>
          <p:nvPr/>
        </p:nvGrpSpPr>
        <p:grpSpPr>
          <a:xfrm>
            <a:off x="5491616" y="1596372"/>
            <a:ext cx="5481184" cy="2221483"/>
            <a:chOff x="8917326" y="1495182"/>
            <a:chExt cx="1964130" cy="1006290"/>
          </a:xfrm>
          <a:effectLst>
            <a:outerShdw blurRad="50800" dist="38100" dir="5400000" algn="t" rotWithShape="0">
              <a:prstClr val="black">
                <a:alpha val="40000"/>
              </a:prstClr>
            </a:outerShdw>
          </a:effectLst>
        </p:grpSpPr>
        <p:grpSp>
          <p:nvGrpSpPr>
            <p:cNvPr id="148" name="组合 85"/>
            <p:cNvGrpSpPr/>
            <p:nvPr/>
          </p:nvGrpSpPr>
          <p:grpSpPr>
            <a:xfrm>
              <a:off x="8917326" y="1495182"/>
              <a:ext cx="1964130" cy="1006290"/>
              <a:chOff x="1464128" y="1520824"/>
              <a:chExt cx="4005943" cy="1582058"/>
            </a:xfrm>
          </p:grpSpPr>
          <p:sp>
            <p:nvSpPr>
              <p:cNvPr id="152"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53"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51" name="文本框 88"/>
            <p:cNvSpPr txBox="1"/>
            <p:nvPr/>
          </p:nvSpPr>
          <p:spPr>
            <a:xfrm>
              <a:off x="8992857" y="1616847"/>
              <a:ext cx="1861026" cy="715674"/>
            </a:xfrm>
            <a:prstGeom prst="rect">
              <a:avLst/>
            </a:prstGeom>
            <a:noFill/>
          </p:spPr>
          <p:txBody>
            <a:bodyPr wrap="square" rtlCol="0">
              <a:spAutoFit/>
            </a:bodyPr>
            <a:lstStyle/>
            <a:p>
              <a:pPr>
                <a:lnSpc>
                  <a:spcPts val="2850"/>
                </a:lnSpc>
              </a:pPr>
              <a:r>
                <a:rPr lang="en-US" sz="3000" smtClean="0">
                  <a:latin typeface="Times New Roman" panose="02020603050405020304" pitchFamily="18" charset="0"/>
                  <a:ea typeface="Nobile" pitchFamily="34" charset="-122"/>
                  <a:cs typeface="Times New Roman" panose="02020603050405020304" pitchFamily="18" charset="0"/>
                </a:rPr>
                <a:t>Giúp cán bộ thư viện theo dõi, phân tích thông tin, tài liệu, biểu ghi và các hoạt động khác trong hệ thống.</a:t>
              </a:r>
              <a:endParaRPr lang="en-US" sz="3000" dirty="0">
                <a:latin typeface="Times New Roman" panose="02020603050405020304" pitchFamily="18" charset="0"/>
                <a:cs typeface="Times New Roman" panose="02020603050405020304" pitchFamily="18" charset="0"/>
              </a:endParaRPr>
            </a:p>
          </p:txBody>
        </p:sp>
      </p:grpSp>
      <p:grpSp>
        <p:nvGrpSpPr>
          <p:cNvPr id="28" name="组合 84"/>
          <p:cNvGrpSpPr/>
          <p:nvPr/>
        </p:nvGrpSpPr>
        <p:grpSpPr>
          <a:xfrm>
            <a:off x="5498286" y="4212412"/>
            <a:ext cx="5578210" cy="2296148"/>
            <a:chOff x="8917326" y="1495182"/>
            <a:chExt cx="1964130" cy="1071521"/>
          </a:xfrm>
          <a:effectLst>
            <a:outerShdw blurRad="50800" dist="38100" dir="5400000" algn="t" rotWithShape="0">
              <a:prstClr val="black">
                <a:alpha val="40000"/>
              </a:prstClr>
            </a:outerShdw>
          </a:effectLst>
        </p:grpSpPr>
        <p:grpSp>
          <p:nvGrpSpPr>
            <p:cNvPr id="29" name="组合 85"/>
            <p:cNvGrpSpPr/>
            <p:nvPr/>
          </p:nvGrpSpPr>
          <p:grpSpPr>
            <a:xfrm>
              <a:off x="8917326" y="1495182"/>
              <a:ext cx="1964130" cy="1006290"/>
              <a:chOff x="1464128" y="1520824"/>
              <a:chExt cx="4005943" cy="1582058"/>
            </a:xfrm>
          </p:grpSpPr>
          <p:sp>
            <p:nvSpPr>
              <p:cNvPr id="35"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36"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32" name="文本框 88"/>
            <p:cNvSpPr txBox="1"/>
            <p:nvPr/>
          </p:nvSpPr>
          <p:spPr>
            <a:xfrm>
              <a:off x="8966257" y="1655868"/>
              <a:ext cx="1903719" cy="910835"/>
            </a:xfrm>
            <a:prstGeom prst="rect">
              <a:avLst/>
            </a:prstGeom>
            <a:noFill/>
          </p:spPr>
          <p:txBody>
            <a:bodyPr wrap="square" rtlCol="0">
              <a:spAutoFit/>
            </a:bodyPr>
            <a:lstStyle/>
            <a:p>
              <a:pPr>
                <a:lnSpc>
                  <a:spcPts val="2850"/>
                </a:lnSpc>
              </a:pPr>
              <a:r>
                <a:rPr lang="en-US" sz="3000" smtClean="0">
                  <a:latin typeface="Times New Roman" panose="02020603050405020304" pitchFamily="18" charset="0"/>
                  <a:cs typeface="Times New Roman" panose="02020603050405020304" pitchFamily="18" charset="0"/>
                </a:rPr>
                <a:t>Báo cáo thống kê có thể xuất ra các định dạng phổ biến như excel, pdf… để thuận tiện cho chia sẻ và lưu trữ.</a:t>
              </a:r>
            </a:p>
            <a:p>
              <a:pPr>
                <a:lnSpc>
                  <a:spcPts val="2850"/>
                </a:lnSpc>
              </a:pPr>
              <a:endParaRPr lang="en-US" sz="3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97893153"/>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left)">
                                          <p:cBhvr>
                                            <p:cTn id="7" dur="500"/>
                                            <p:tgtEl>
                                              <p:spTgt spid="145"/>
                                            </p:tgtEl>
                                          </p:cBhvr>
                                        </p:animEffect>
                                      </p:childTnLst>
                                    </p:cTn>
                                  </p:par>
                                </p:childTnLst>
                              </p:cTn>
                            </p:par>
                            <p:par>
                              <p:cTn id="8" fill="hold">
                                <p:stCondLst>
                                  <p:cond delay="500"/>
                                </p:stCondLst>
                                <p:childTnLst>
                                  <p:par>
                                    <p:cTn id="9" presetID="2" presetClass="entr" presetSubtype="2" accel="40000" fill="hold" nodeType="afterEffect" p14:presetBounceEnd="40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40000">
                                          <p:cBhvr additive="base">
                                            <p:cTn id="11" dur="125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12"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wipe(left)">
                                          <p:cBhvr>
                                            <p:cTn id="7" dur="500"/>
                                            <p:tgtEl>
                                              <p:spTgt spid="145"/>
                                            </p:tgtEl>
                                          </p:cBhvr>
                                        </p:animEffect>
                                      </p:childTnLst>
                                    </p:cTn>
                                  </p:par>
                                </p:childTnLst>
                              </p:cTn>
                            </p:par>
                            <p:par>
                              <p:cTn id="8" fill="hold">
                                <p:stCondLst>
                                  <p:cond delay="500"/>
                                </p:stCondLst>
                                <p:childTnLst>
                                  <p:par>
                                    <p:cTn id="9" presetID="2" presetClass="entr" presetSubtype="2" accel="4000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250" fill="hold"/>
                                            <p:tgtEl>
                                              <p:spTgt spid="28"/>
                                            </p:tgtEl>
                                            <p:attrNameLst>
                                              <p:attrName>ppt_x</p:attrName>
                                            </p:attrNameLst>
                                          </p:cBhvr>
                                          <p:tavLst>
                                            <p:tav tm="0">
                                              <p:val>
                                                <p:strVal val="1+#ppt_w/2"/>
                                              </p:val>
                                            </p:tav>
                                            <p:tav tm="100000">
                                              <p:val>
                                                <p:strVal val="#ppt_x"/>
                                              </p:val>
                                            </p:tav>
                                          </p:tavLst>
                                        </p:anim>
                                        <p:anim calcmode="lin" valueType="num">
                                          <p:cBhvr additive="base">
                                            <p:cTn id="12"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42">
            <a:extLst>
              <a:ext uri="{FF2B5EF4-FFF2-40B4-BE49-F238E27FC236}">
                <a16:creationId xmlns:a16="http://schemas.microsoft.com/office/drawing/2014/main" id="{D5072BD8-043C-65FF-5806-2241812934E3}"/>
              </a:ext>
            </a:extLst>
          </p:cNvPr>
          <p:cNvSpPr txBox="1">
            <a:spLocks/>
          </p:cNvSpPr>
          <p:nvPr/>
        </p:nvSpPr>
        <p:spPr bwMode="gray">
          <a:xfrm>
            <a:off x="2655108" y="226451"/>
            <a:ext cx="7544936" cy="887198"/>
          </a:xfrm>
          <a:prstGeom prst="roundRect">
            <a:avLst/>
          </a:prstGeom>
          <a:solidFill>
            <a:schemeClr val="accent3">
              <a:lumMod val="40000"/>
              <a:lumOff val="60000"/>
            </a:schemeClr>
          </a:solidFill>
          <a:ln>
            <a:solidFill>
              <a:schemeClr val="bg1"/>
            </a:solidFill>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smtClean="0">
                <a:solidFill>
                  <a:srgbClr val="FF0000"/>
                </a:solidFill>
                <a:latin typeface="Times New Roman" panose="02020603050405020304" pitchFamily="18" charset="0"/>
                <a:cs typeface="Times New Roman" panose="02020603050405020304" pitchFamily="18" charset="0"/>
              </a:rPr>
              <a:t>KẾT QUẢ ĐẠT ĐƯỢC</a:t>
            </a:r>
            <a:endParaRPr lang="vi-VN" sz="4000" b="1" dirty="0">
              <a:solidFill>
                <a:srgbClr val="FF0000"/>
              </a:solidFill>
              <a:latin typeface="Times New Roman" panose="02020603050405020304" pitchFamily="18" charset="0"/>
              <a:cs typeface="Times New Roman" panose="02020603050405020304" pitchFamily="18" charset="0"/>
            </a:endParaRPr>
          </a:p>
        </p:txBody>
      </p:sp>
      <p:pic>
        <p:nvPicPr>
          <p:cNvPr id="12"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173574" y="-58637"/>
            <a:ext cx="682171" cy="806869"/>
          </a:xfrm>
          <a:prstGeom prst="rect">
            <a:avLst/>
          </a:prstGeom>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0837" y="1714234"/>
            <a:ext cx="9753367" cy="473736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08012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GB" sz="1200"/>
          </a:p>
        </p:txBody>
      </p:sp>
      <p:grpSp>
        <p:nvGrpSpPr>
          <p:cNvPr id="3" name="Group 3"/>
          <p:cNvGrpSpPr/>
          <p:nvPr/>
        </p:nvGrpSpPr>
        <p:grpSpPr>
          <a:xfrm>
            <a:off x="-556181" y="1644391"/>
            <a:ext cx="13272940" cy="3569219"/>
            <a:chOff x="0" y="0"/>
            <a:chExt cx="5533217" cy="1410062"/>
          </a:xfrm>
        </p:grpSpPr>
        <p:sp>
          <p:nvSpPr>
            <p:cNvPr id="4" name="Freeform 4"/>
            <p:cNvSpPr/>
            <p:nvPr/>
          </p:nvSpPr>
          <p:spPr>
            <a:xfrm>
              <a:off x="0" y="0"/>
              <a:ext cx="5533217" cy="1410062"/>
            </a:xfrm>
            <a:custGeom>
              <a:avLst/>
              <a:gdLst/>
              <a:ahLst/>
              <a:cxnLst/>
              <a:rect l="l" t="t" r="r" b="b"/>
              <a:pathLst>
                <a:path w="5533217" h="1410062">
                  <a:moveTo>
                    <a:pt x="0" y="0"/>
                  </a:moveTo>
                  <a:lnTo>
                    <a:pt x="5533217" y="0"/>
                  </a:lnTo>
                  <a:lnTo>
                    <a:pt x="5533217" y="1410062"/>
                  </a:lnTo>
                  <a:lnTo>
                    <a:pt x="0" y="1410062"/>
                  </a:lnTo>
                  <a:close/>
                </a:path>
              </a:pathLst>
            </a:custGeom>
            <a:solidFill>
              <a:srgbClr val="53A9E2"/>
            </a:solidFill>
          </p:spPr>
          <p:txBody>
            <a:bodyPr/>
            <a:lstStyle/>
            <a:p>
              <a:endParaRPr lang="en-GB" sz="1200"/>
            </a:p>
          </p:txBody>
        </p:sp>
        <p:sp>
          <p:nvSpPr>
            <p:cNvPr id="5" name="TextBox 5"/>
            <p:cNvSpPr txBox="1"/>
            <p:nvPr/>
          </p:nvSpPr>
          <p:spPr>
            <a:xfrm>
              <a:off x="0" y="-38100"/>
              <a:ext cx="5533217" cy="1448162"/>
            </a:xfrm>
            <a:prstGeom prst="rect">
              <a:avLst/>
            </a:prstGeom>
          </p:spPr>
          <p:txBody>
            <a:bodyPr lIns="33867" tIns="33867" rIns="33867" bIns="33867" rtlCol="0" anchor="ctr"/>
            <a:lstStyle/>
            <a:p>
              <a:pPr algn="ctr">
                <a:lnSpc>
                  <a:spcPts val="1773"/>
                </a:lnSpc>
              </a:pPr>
              <a:endParaRPr sz="1200"/>
            </a:p>
          </p:txBody>
        </p:sp>
      </p:grpSp>
      <p:grpSp>
        <p:nvGrpSpPr>
          <p:cNvPr id="6" name="Group 6"/>
          <p:cNvGrpSpPr/>
          <p:nvPr/>
        </p:nvGrpSpPr>
        <p:grpSpPr>
          <a:xfrm>
            <a:off x="-405354" y="1832937"/>
            <a:ext cx="13008991" cy="3192127"/>
            <a:chOff x="0" y="0"/>
            <a:chExt cx="5413205" cy="1261087"/>
          </a:xfrm>
        </p:grpSpPr>
        <p:sp>
          <p:nvSpPr>
            <p:cNvPr id="7" name="Freeform 7"/>
            <p:cNvSpPr/>
            <p:nvPr/>
          </p:nvSpPr>
          <p:spPr>
            <a:xfrm>
              <a:off x="0" y="0"/>
              <a:ext cx="5413204" cy="1261087"/>
            </a:xfrm>
            <a:custGeom>
              <a:avLst/>
              <a:gdLst/>
              <a:ahLst/>
              <a:cxnLst/>
              <a:rect l="l" t="t" r="r" b="b"/>
              <a:pathLst>
                <a:path w="5413204" h="1261087">
                  <a:moveTo>
                    <a:pt x="0" y="0"/>
                  </a:moveTo>
                  <a:lnTo>
                    <a:pt x="5413204" y="0"/>
                  </a:lnTo>
                  <a:lnTo>
                    <a:pt x="5413204" y="1261087"/>
                  </a:lnTo>
                  <a:lnTo>
                    <a:pt x="0" y="1261087"/>
                  </a:lnTo>
                  <a:close/>
                </a:path>
              </a:pathLst>
            </a:custGeom>
            <a:solidFill>
              <a:srgbClr val="050A30"/>
            </a:solidFill>
          </p:spPr>
          <p:txBody>
            <a:bodyPr/>
            <a:lstStyle/>
            <a:p>
              <a:endParaRPr lang="en-GB" sz="1200"/>
            </a:p>
          </p:txBody>
        </p:sp>
        <p:sp>
          <p:nvSpPr>
            <p:cNvPr id="8" name="TextBox 8"/>
            <p:cNvSpPr txBox="1"/>
            <p:nvPr/>
          </p:nvSpPr>
          <p:spPr>
            <a:xfrm>
              <a:off x="0" y="-38100"/>
              <a:ext cx="5413205" cy="1299187"/>
            </a:xfrm>
            <a:prstGeom prst="rect">
              <a:avLst/>
            </a:prstGeom>
          </p:spPr>
          <p:txBody>
            <a:bodyPr lIns="33867" tIns="33867" rIns="33867" bIns="33867" rtlCol="0" anchor="ctr"/>
            <a:lstStyle/>
            <a:p>
              <a:pPr algn="ctr">
                <a:lnSpc>
                  <a:spcPts val="1773"/>
                </a:lnSpc>
              </a:pPr>
              <a:endParaRPr sz="1200"/>
            </a:p>
          </p:txBody>
        </p:sp>
      </p:grpSp>
      <p:sp>
        <p:nvSpPr>
          <p:cNvPr id="10" name="TextBox 10"/>
          <p:cNvSpPr txBox="1"/>
          <p:nvPr/>
        </p:nvSpPr>
        <p:spPr>
          <a:xfrm>
            <a:off x="709885" y="2608425"/>
            <a:ext cx="11161605" cy="1192634"/>
          </a:xfrm>
          <a:prstGeom prst="rect">
            <a:avLst/>
          </a:prstGeom>
        </p:spPr>
        <p:txBody>
          <a:bodyPr wrap="square" lIns="0" tIns="0" rIns="0" bIns="0" rtlCol="0" anchor="t">
            <a:spAutoFit/>
          </a:bodyPr>
          <a:lstStyle/>
          <a:p>
            <a:pPr algn="ctr">
              <a:lnSpc>
                <a:spcPts val="9333"/>
              </a:lnSpc>
            </a:pPr>
            <a:r>
              <a:rPr lang="en-US" sz="6666" dirty="0">
                <a:solidFill>
                  <a:srgbClr val="FFC000"/>
                </a:solidFill>
                <a:latin typeface="UTM Impact" panose="02040603050506020204" pitchFamily="18" charset="0"/>
                <a:ea typeface="Squada One"/>
                <a:cs typeface="Squada One"/>
                <a:sym typeface="Squada One"/>
              </a:rPr>
              <a:t>KẾT LUẬN, KHUYẾN NGHỊ</a:t>
            </a:r>
          </a:p>
        </p:txBody>
      </p:sp>
    </p:spTree>
    <p:extLst>
      <p:ext uri="{BB962C8B-B14F-4D97-AF65-F5344CB8AC3E}">
        <p14:creationId xmlns:p14="http://schemas.microsoft.com/office/powerpoint/2010/main" val="275053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blue and black background&#10;&#10;Description automatically generated">
            <a:extLst>
              <a:ext uri="{FF2B5EF4-FFF2-40B4-BE49-F238E27FC236}">
                <a16:creationId xmlns:a16="http://schemas.microsoft.com/office/drawing/2014/main" id="{CBAD7407-33D5-8400-2821-B11A5265F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5" y="12474"/>
            <a:ext cx="12166610" cy="6833051"/>
          </a:xfrm>
          <a:prstGeom prst="rect">
            <a:avLst/>
          </a:prstGeom>
        </p:spPr>
      </p:pic>
      <p:pic>
        <p:nvPicPr>
          <p:cNvPr id="50" name="图片 24">
            <a:extLst>
              <a:ext uri="{FF2B5EF4-FFF2-40B4-BE49-F238E27FC236}">
                <a16:creationId xmlns:a16="http://schemas.microsoft.com/office/drawing/2014/main" id="{54EDB29D-29CB-3FC7-3847-0637BA222D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375" y="189597"/>
            <a:ext cx="6665227" cy="2863122"/>
          </a:xfrm>
          <a:prstGeom prst="rect">
            <a:avLst/>
          </a:prstGeom>
        </p:spPr>
      </p:pic>
      <p:grpSp>
        <p:nvGrpSpPr>
          <p:cNvPr id="67" name="Group 2">
            <a:extLst>
              <a:ext uri="{FF2B5EF4-FFF2-40B4-BE49-F238E27FC236}">
                <a16:creationId xmlns:a16="http://schemas.microsoft.com/office/drawing/2014/main" id="{F21799D6-CF0C-BD85-0E59-E98F422E6B89}"/>
              </a:ext>
            </a:extLst>
          </p:cNvPr>
          <p:cNvGrpSpPr/>
          <p:nvPr/>
        </p:nvGrpSpPr>
        <p:grpSpPr>
          <a:xfrm rot="5400000">
            <a:off x="2239294" y="2892986"/>
            <a:ext cx="2477165" cy="2882519"/>
            <a:chOff x="0" y="0"/>
            <a:chExt cx="698500" cy="812800"/>
          </a:xfrm>
        </p:grpSpPr>
        <p:sp>
          <p:nvSpPr>
            <p:cNvPr id="68" name="Freeform 3">
              <a:extLst>
                <a:ext uri="{FF2B5EF4-FFF2-40B4-BE49-F238E27FC236}">
                  <a16:creationId xmlns:a16="http://schemas.microsoft.com/office/drawing/2014/main" id="{5B6B5100-2217-EC6B-4F74-4925FC493699}"/>
                </a:ext>
              </a:extLst>
            </p:cNvPr>
            <p:cNvSpPr/>
            <p:nvPr/>
          </p:nvSpPr>
          <p:spPr>
            <a:xfrm>
              <a:off x="0" y="7908"/>
              <a:ext cx="698500" cy="796984"/>
            </a:xfrm>
            <a:custGeom>
              <a:avLst/>
              <a:gdLst/>
              <a:ahLst/>
              <a:cxnLst/>
              <a:rect l="l" t="t" r="r" b="b"/>
              <a:pathLst>
                <a:path w="698500" h="796984">
                  <a:moveTo>
                    <a:pt x="384846" y="12802"/>
                  </a:moveTo>
                  <a:lnTo>
                    <a:pt x="662904" y="174582"/>
                  </a:lnTo>
                  <a:cubicBezTo>
                    <a:pt x="684942" y="187404"/>
                    <a:pt x="698500" y="210978"/>
                    <a:pt x="698500" y="236475"/>
                  </a:cubicBezTo>
                  <a:lnTo>
                    <a:pt x="698500" y="560509"/>
                  </a:lnTo>
                  <a:cubicBezTo>
                    <a:pt x="698500" y="586006"/>
                    <a:pt x="684942" y="609580"/>
                    <a:pt x="662904" y="622402"/>
                  </a:cubicBezTo>
                  <a:lnTo>
                    <a:pt x="384846" y="784182"/>
                  </a:lnTo>
                  <a:cubicBezTo>
                    <a:pt x="362842" y="796984"/>
                    <a:pt x="335658" y="796984"/>
                    <a:pt x="313654" y="784182"/>
                  </a:cubicBezTo>
                  <a:lnTo>
                    <a:pt x="35596" y="622402"/>
                  </a:lnTo>
                  <a:cubicBezTo>
                    <a:pt x="13558" y="609580"/>
                    <a:pt x="0" y="586006"/>
                    <a:pt x="0" y="560509"/>
                  </a:cubicBezTo>
                  <a:lnTo>
                    <a:pt x="0" y="236475"/>
                  </a:lnTo>
                  <a:cubicBezTo>
                    <a:pt x="0" y="210978"/>
                    <a:pt x="13558" y="187404"/>
                    <a:pt x="35596" y="174582"/>
                  </a:cubicBezTo>
                  <a:lnTo>
                    <a:pt x="313654" y="12802"/>
                  </a:lnTo>
                  <a:cubicBezTo>
                    <a:pt x="335658" y="0"/>
                    <a:pt x="362842" y="0"/>
                    <a:pt x="384846" y="12802"/>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GB"/>
            </a:p>
          </p:txBody>
        </p:sp>
        <p:sp>
          <p:nvSpPr>
            <p:cNvPr id="69" name="TextBox 4">
              <a:extLst>
                <a:ext uri="{FF2B5EF4-FFF2-40B4-BE49-F238E27FC236}">
                  <a16:creationId xmlns:a16="http://schemas.microsoft.com/office/drawing/2014/main" id="{E563DE0E-5874-65D9-EADE-A79576D99B3C}"/>
                </a:ext>
              </a:extLst>
            </p:cNvPr>
            <p:cNvSpPr txBox="1"/>
            <p:nvPr/>
          </p:nvSpPr>
          <p:spPr>
            <a:xfrm>
              <a:off x="0" y="82550"/>
              <a:ext cx="698500" cy="590550"/>
            </a:xfrm>
            <a:prstGeom prst="rect">
              <a:avLst/>
            </a:prstGeom>
          </p:spPr>
          <p:txBody>
            <a:bodyPr lIns="80185" tIns="80185" rIns="80185" bIns="80185" rtlCol="0" anchor="ctr"/>
            <a:lstStyle/>
            <a:p>
              <a:pPr algn="ctr">
                <a:lnSpc>
                  <a:spcPts val="1773"/>
                </a:lnSpc>
              </a:pPr>
              <a:endParaRPr sz="1200"/>
            </a:p>
          </p:txBody>
        </p:sp>
      </p:grpSp>
      <p:sp>
        <p:nvSpPr>
          <p:cNvPr id="70" name="Freeform 5">
            <a:extLst>
              <a:ext uri="{FF2B5EF4-FFF2-40B4-BE49-F238E27FC236}">
                <a16:creationId xmlns:a16="http://schemas.microsoft.com/office/drawing/2014/main" id="{DCA67D9D-567B-7AF4-3F57-CFD5FD4DE09C}"/>
              </a:ext>
            </a:extLst>
          </p:cNvPr>
          <p:cNvSpPr/>
          <p:nvPr/>
        </p:nvSpPr>
        <p:spPr>
          <a:xfrm>
            <a:off x="-389954" y="4611896"/>
            <a:ext cx="3911809" cy="2433471"/>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4"/>
            <a:stretch>
              <a:fillRect/>
            </a:stretch>
          </a:blipFill>
        </p:spPr>
        <p:txBody>
          <a:bodyPr/>
          <a:lstStyle/>
          <a:p>
            <a:endParaRPr lang="en-GB"/>
          </a:p>
        </p:txBody>
      </p:sp>
      <p:sp>
        <p:nvSpPr>
          <p:cNvPr id="71" name="Freeform 19">
            <a:extLst>
              <a:ext uri="{FF2B5EF4-FFF2-40B4-BE49-F238E27FC236}">
                <a16:creationId xmlns:a16="http://schemas.microsoft.com/office/drawing/2014/main" id="{A1644C8D-0721-C358-DF14-3DC5ECD5A89A}"/>
              </a:ext>
            </a:extLst>
          </p:cNvPr>
          <p:cNvSpPr/>
          <p:nvPr/>
        </p:nvSpPr>
        <p:spPr>
          <a:xfrm>
            <a:off x="-551171" y="2076083"/>
            <a:ext cx="4647344" cy="4223274"/>
          </a:xfrm>
          <a:custGeom>
            <a:avLst/>
            <a:gdLst/>
            <a:ahLst/>
            <a:cxnLst/>
            <a:rect l="l" t="t" r="r" b="b"/>
            <a:pathLst>
              <a:path w="6971016" h="6334911">
                <a:moveTo>
                  <a:pt x="0" y="0"/>
                </a:moveTo>
                <a:lnTo>
                  <a:pt x="6971016" y="0"/>
                </a:lnTo>
                <a:lnTo>
                  <a:pt x="6971016" y="6334911"/>
                </a:lnTo>
                <a:lnTo>
                  <a:pt x="0" y="6334911"/>
                </a:lnTo>
                <a:lnTo>
                  <a:pt x="0" y="0"/>
                </a:lnTo>
                <a:close/>
              </a:path>
            </a:pathLst>
          </a:custGeom>
          <a:blipFill>
            <a:blip r:embed="rId5"/>
            <a:stretch>
              <a:fillRect/>
            </a:stretch>
          </a:blipFill>
        </p:spPr>
        <p:txBody>
          <a:bodyPr/>
          <a:lstStyle/>
          <a:p>
            <a:endParaRPr lang="en-GB"/>
          </a:p>
        </p:txBody>
      </p:sp>
      <p:grpSp>
        <p:nvGrpSpPr>
          <p:cNvPr id="72" name="Group 20">
            <a:extLst>
              <a:ext uri="{FF2B5EF4-FFF2-40B4-BE49-F238E27FC236}">
                <a16:creationId xmlns:a16="http://schemas.microsoft.com/office/drawing/2014/main" id="{0549C3D0-267F-FC12-6541-E8A14A6AD9A7}"/>
              </a:ext>
            </a:extLst>
          </p:cNvPr>
          <p:cNvGrpSpPr/>
          <p:nvPr/>
        </p:nvGrpSpPr>
        <p:grpSpPr>
          <a:xfrm>
            <a:off x="347526" y="2502691"/>
            <a:ext cx="4167847" cy="3581743"/>
            <a:chOff x="0" y="0"/>
            <a:chExt cx="812800" cy="698500"/>
          </a:xfrm>
        </p:grpSpPr>
        <p:sp>
          <p:nvSpPr>
            <p:cNvPr id="73" name="Freeform 21">
              <a:extLst>
                <a:ext uri="{FF2B5EF4-FFF2-40B4-BE49-F238E27FC236}">
                  <a16:creationId xmlns:a16="http://schemas.microsoft.com/office/drawing/2014/main" id="{4B42EDC6-9ABF-5374-6422-D7B74A6BAC45}"/>
                </a:ext>
              </a:extLst>
            </p:cNvPr>
            <p:cNvSpPr/>
            <p:nvPr/>
          </p:nvSpPr>
          <p:spPr>
            <a:xfrm>
              <a:off x="9036" y="0"/>
              <a:ext cx="794728" cy="698500"/>
            </a:xfrm>
            <a:custGeom>
              <a:avLst/>
              <a:gdLst/>
              <a:ahLst/>
              <a:cxnLst/>
              <a:rect l="l" t="t" r="r" b="b"/>
              <a:pathLst>
                <a:path w="794728" h="698500">
                  <a:moveTo>
                    <a:pt x="780099" y="389924"/>
                  </a:moveTo>
                  <a:lnTo>
                    <a:pt x="624229" y="657826"/>
                  </a:lnTo>
                  <a:cubicBezTo>
                    <a:pt x="609577" y="683008"/>
                    <a:pt x="582641" y="698500"/>
                    <a:pt x="553506" y="698500"/>
                  </a:cubicBezTo>
                  <a:lnTo>
                    <a:pt x="241222" y="698500"/>
                  </a:lnTo>
                  <a:cubicBezTo>
                    <a:pt x="212087" y="698500"/>
                    <a:pt x="185151" y="683008"/>
                    <a:pt x="170499" y="657826"/>
                  </a:cubicBezTo>
                  <a:lnTo>
                    <a:pt x="14629" y="389924"/>
                  </a:lnTo>
                  <a:cubicBezTo>
                    <a:pt x="0" y="364781"/>
                    <a:pt x="0" y="333719"/>
                    <a:pt x="14629" y="308576"/>
                  </a:cubicBezTo>
                  <a:lnTo>
                    <a:pt x="170499" y="40674"/>
                  </a:lnTo>
                  <a:cubicBezTo>
                    <a:pt x="185151" y="15492"/>
                    <a:pt x="212087" y="0"/>
                    <a:pt x="241222" y="0"/>
                  </a:cubicBezTo>
                  <a:lnTo>
                    <a:pt x="553506" y="0"/>
                  </a:lnTo>
                  <a:cubicBezTo>
                    <a:pt x="582641" y="0"/>
                    <a:pt x="609577" y="15492"/>
                    <a:pt x="624229" y="40674"/>
                  </a:cubicBezTo>
                  <a:lnTo>
                    <a:pt x="780099" y="308576"/>
                  </a:lnTo>
                  <a:cubicBezTo>
                    <a:pt x="794728" y="333719"/>
                    <a:pt x="794728" y="364781"/>
                    <a:pt x="780099" y="389924"/>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GB"/>
            </a:p>
          </p:txBody>
        </p:sp>
        <p:sp>
          <p:nvSpPr>
            <p:cNvPr id="74" name="TextBox 22">
              <a:extLst>
                <a:ext uri="{FF2B5EF4-FFF2-40B4-BE49-F238E27FC236}">
                  <a16:creationId xmlns:a16="http://schemas.microsoft.com/office/drawing/2014/main" id="{472967FD-B76F-1803-9903-FB6A0FB656AB}"/>
                </a:ext>
              </a:extLst>
            </p:cNvPr>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sp>
        <p:nvSpPr>
          <p:cNvPr id="5" name="Hexagon 4"/>
          <p:cNvSpPr/>
          <p:nvPr/>
        </p:nvSpPr>
        <p:spPr>
          <a:xfrm>
            <a:off x="682135" y="2707647"/>
            <a:ext cx="3492709" cy="3171830"/>
          </a:xfrm>
          <a:prstGeom prst="hexagon">
            <a:avLst/>
          </a:prstGeom>
          <a:blipFill>
            <a:blip r:embed="rId6"/>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文本框 11">
            <a:extLst>
              <a:ext uri="{FF2B5EF4-FFF2-40B4-BE49-F238E27FC236}">
                <a16:creationId xmlns:a16="http://schemas.microsoft.com/office/drawing/2014/main" id="{8DC91B77-E29B-426C-B73B-37171FCEC6CB}"/>
              </a:ext>
            </a:extLst>
          </p:cNvPr>
          <p:cNvSpPr txBox="1"/>
          <p:nvPr/>
        </p:nvSpPr>
        <p:spPr>
          <a:xfrm>
            <a:off x="4563561" y="2502691"/>
            <a:ext cx="7174893" cy="1446550"/>
          </a:xfrm>
          <a:prstGeom prst="rect">
            <a:avLst/>
          </a:prstGeom>
          <a:noFill/>
        </p:spPr>
        <p:txBody>
          <a:bodyPr wrap="square" rtlCol="0">
            <a:spAutoFit/>
          </a:bodyPr>
          <a:lstStyle/>
          <a:p>
            <a:pPr>
              <a:defRPr/>
            </a:pPr>
            <a:r>
              <a:rPr lang="en-US" altLang="zh-CN" sz="8800" b="1" dirty="0">
                <a:solidFill>
                  <a:srgbClr val="794C28"/>
                </a:solidFill>
                <a:latin typeface="Segoe Script" panose="030B0504020000000003" pitchFamily="66" charset="0"/>
                <a:cs typeface="+mn-ea"/>
                <a:sym typeface="+mn-lt"/>
              </a:rPr>
              <a:t>Thank you</a:t>
            </a:r>
            <a:r>
              <a:rPr lang="zh-CN" altLang="en-US" sz="8800" b="1" dirty="0">
                <a:solidFill>
                  <a:srgbClr val="794C28"/>
                </a:solidFill>
                <a:latin typeface="Segoe Script" panose="030B0504020000000003" pitchFamily="66" charset="0"/>
                <a:cs typeface="+mn-ea"/>
                <a:sym typeface="+mn-lt"/>
              </a:rPr>
              <a:t>！</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781" y="191315"/>
            <a:ext cx="2018324" cy="20183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6" name="Freeform 2">
            <a:extLst>
              <a:ext uri="{FF2B5EF4-FFF2-40B4-BE49-F238E27FC236}">
                <a16:creationId xmlns:a16="http://schemas.microsoft.com/office/drawing/2014/main" id="{FA0E8642-1F55-25A9-CDDC-C6C2DDC392C5}"/>
              </a:ext>
            </a:extLst>
          </p:cNvPr>
          <p:cNvSpPr/>
          <p:nvPr/>
        </p:nvSpPr>
        <p:spPr>
          <a:xfrm>
            <a:off x="8151007" y="2921669"/>
            <a:ext cx="6686933" cy="6755376"/>
          </a:xfrm>
          <a:custGeom>
            <a:avLst/>
            <a:gdLst/>
            <a:ahLst/>
            <a:cxnLst/>
            <a:rect l="l" t="t" r="r" b="b"/>
            <a:pathLst>
              <a:path w="9461025" h="9461025">
                <a:moveTo>
                  <a:pt x="0" y="0"/>
                </a:moveTo>
                <a:lnTo>
                  <a:pt x="9461024" y="0"/>
                </a:lnTo>
                <a:lnTo>
                  <a:pt x="9461024" y="9461025"/>
                </a:lnTo>
                <a:lnTo>
                  <a:pt x="0" y="9461025"/>
                </a:lnTo>
                <a:lnTo>
                  <a:pt x="0" y="0"/>
                </a:lnTo>
                <a:close/>
              </a:path>
            </a:pathLst>
          </a:custGeom>
          <a:blipFill dpi="0" rotWithShape="1">
            <a:blip r:embed="rId8">
              <a:alphaModFix amt="35000"/>
              <a:extLst>
                <a:ext uri="{96DAC541-7B7A-43D3-8B79-37D633B846F1}">
                  <asvg:svgBlip xmlns:asvg="http://schemas.microsoft.com/office/drawing/2016/SVG/main" xmlns="" r:embed="rId12"/>
                </a:ext>
              </a:extLst>
            </a:blip>
            <a:srcRect/>
            <a:stretch>
              <a:fillRect/>
            </a:stretch>
          </a:blipFill>
        </p:spPr>
        <p:txBody>
          <a:bodyPr/>
          <a:lstStyle/>
          <a:p>
            <a:endParaRPr lang="en-GB"/>
          </a:p>
        </p:txBody>
      </p:sp>
    </p:spTree>
    <p:extLst>
      <p:ext uri="{BB962C8B-B14F-4D97-AF65-F5344CB8AC3E}">
        <p14:creationId xmlns:p14="http://schemas.microsoft.com/office/powerpoint/2010/main" val="11107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81552" y="68112"/>
            <a:ext cx="6454356" cy="72785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733" b="1">
                <a:solidFill>
                  <a:srgbClr val="C00000"/>
                </a:solidFill>
                <a:latin typeface="Times New Roman" panose="02020603050405020304" pitchFamily="18" charset="0"/>
                <a:cs typeface="Times New Roman" panose="02020603050405020304" pitchFamily="18" charset="0"/>
              </a:rPr>
              <a:t>LÝ DO CHỌN </a:t>
            </a:r>
            <a:r>
              <a:rPr lang="en-US" sz="3733" b="1" smtClean="0">
                <a:solidFill>
                  <a:srgbClr val="C00000"/>
                </a:solidFill>
                <a:latin typeface="Times New Roman" panose="02020603050405020304" pitchFamily="18" charset="0"/>
                <a:cs typeface="Times New Roman" panose="02020603050405020304" pitchFamily="18" charset="0"/>
              </a:rPr>
              <a:t>CHUYÊN ĐỀ</a:t>
            </a:r>
            <a:endParaRPr lang="en-US" sz="3733" b="1">
              <a:solidFill>
                <a:srgbClr val="C00000"/>
              </a:solidFill>
              <a:latin typeface="Times New Roman" panose="02020603050405020304" pitchFamily="18" charset="0"/>
              <a:cs typeface="Times New Roman" panose="02020603050405020304" pitchFamily="18" charset="0"/>
            </a:endParaRPr>
          </a:p>
        </p:txBody>
      </p:sp>
      <p:grpSp>
        <p:nvGrpSpPr>
          <p:cNvPr id="67" name="Group 66">
            <a:extLst>
              <a:ext uri="{FF2B5EF4-FFF2-40B4-BE49-F238E27FC236}">
                <a16:creationId xmlns:a16="http://schemas.microsoft.com/office/drawing/2014/main" id="{B130B0CB-0397-EC88-E20C-62175208F889}"/>
              </a:ext>
            </a:extLst>
          </p:cNvPr>
          <p:cNvGrpSpPr/>
          <p:nvPr/>
        </p:nvGrpSpPr>
        <p:grpSpPr>
          <a:xfrm>
            <a:off x="406629" y="1225012"/>
            <a:ext cx="1499951" cy="1070387"/>
            <a:chOff x="1457872" y="433689"/>
            <a:chExt cx="1737295" cy="1225220"/>
          </a:xfrm>
          <a:solidFill>
            <a:schemeClr val="accent2">
              <a:lumMod val="40000"/>
              <a:lumOff val="60000"/>
            </a:schemeClr>
          </a:solidFill>
        </p:grpSpPr>
        <p:grpSp>
          <p:nvGrpSpPr>
            <p:cNvPr id="68" name="组合 241">
              <a:extLst>
                <a:ext uri="{FF2B5EF4-FFF2-40B4-BE49-F238E27FC236}">
                  <a16:creationId xmlns:a16="http://schemas.microsoft.com/office/drawing/2014/main" id="{A6DDE5A1-7945-C3FF-1BF1-953A3584277A}"/>
                </a:ext>
              </a:extLst>
            </p:cNvPr>
            <p:cNvGrpSpPr/>
            <p:nvPr/>
          </p:nvGrpSpPr>
          <p:grpSpPr>
            <a:xfrm>
              <a:off x="1457872" y="433689"/>
              <a:ext cx="1737295" cy="1225220"/>
              <a:chOff x="5855165" y="764704"/>
              <a:chExt cx="1187223" cy="723403"/>
            </a:xfrm>
            <a:grpFill/>
          </p:grpSpPr>
          <p:sp>
            <p:nvSpPr>
              <p:cNvPr id="71" name="Freeform 23">
                <a:extLst>
                  <a:ext uri="{FF2B5EF4-FFF2-40B4-BE49-F238E27FC236}">
                    <a16:creationId xmlns:a16="http://schemas.microsoft.com/office/drawing/2014/main" id="{791834E5-4404-730A-77E9-764159A4FBBE}"/>
                  </a:ext>
                </a:extLst>
              </p:cNvPr>
              <p:cNvSpPr/>
              <p:nvPr/>
            </p:nvSpPr>
            <p:spPr bwMode="auto">
              <a:xfrm>
                <a:off x="5855165" y="772939"/>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73" name="Freeform 27">
                <a:extLst>
                  <a:ext uri="{FF2B5EF4-FFF2-40B4-BE49-F238E27FC236}">
                    <a16:creationId xmlns:a16="http://schemas.microsoft.com/office/drawing/2014/main" id="{15D69322-0854-50A2-3D93-8AA47D4BA5F4}"/>
                  </a:ext>
                </a:extLst>
              </p:cNvPr>
              <p:cNvSpPr/>
              <p:nvPr/>
            </p:nvSpPr>
            <p:spPr bwMode="auto">
              <a:xfrm>
                <a:off x="5855165" y="764704"/>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dirty="0">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74" name="Freeform 28">
                <a:extLst>
                  <a:ext uri="{FF2B5EF4-FFF2-40B4-BE49-F238E27FC236}">
                    <a16:creationId xmlns:a16="http://schemas.microsoft.com/office/drawing/2014/main" id="{0B5D01D8-A173-AA26-4D8E-38CCAFA35E2D}"/>
                  </a:ext>
                </a:extLst>
              </p:cNvPr>
              <p:cNvSpPr>
                <a:spLocks noEditPoints="1"/>
              </p:cNvSpPr>
              <p:nvPr/>
            </p:nvSpPr>
            <p:spPr bwMode="auto">
              <a:xfrm>
                <a:off x="5855165" y="1011785"/>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75" name="Freeform 29">
                <a:extLst>
                  <a:ext uri="{FF2B5EF4-FFF2-40B4-BE49-F238E27FC236}">
                    <a16:creationId xmlns:a16="http://schemas.microsoft.com/office/drawing/2014/main" id="{2B1F4553-A98A-1EB0-9CA6-94B3CAE45A23}"/>
                  </a:ext>
                </a:extLst>
              </p:cNvPr>
              <p:cNvSpPr>
                <a:spLocks noEditPoints="1"/>
              </p:cNvSpPr>
              <p:nvPr/>
            </p:nvSpPr>
            <p:spPr bwMode="auto">
              <a:xfrm>
                <a:off x="5855165" y="787722"/>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grpSp>
        <p:sp>
          <p:nvSpPr>
            <p:cNvPr id="69" name="文本框 64">
              <a:extLst>
                <a:ext uri="{FF2B5EF4-FFF2-40B4-BE49-F238E27FC236}">
                  <a16:creationId xmlns:a16="http://schemas.microsoft.com/office/drawing/2014/main" id="{A64DE858-2DC0-6D5D-3A90-2FA11E3B034E}"/>
                </a:ext>
              </a:extLst>
            </p:cNvPr>
            <p:cNvSpPr txBox="1"/>
            <p:nvPr/>
          </p:nvSpPr>
          <p:spPr>
            <a:xfrm>
              <a:off x="1598315" y="505781"/>
              <a:ext cx="1296018" cy="598905"/>
            </a:xfrm>
            <a:prstGeom prst="rect">
              <a:avLst/>
            </a:prstGeom>
            <a:grpFill/>
            <a:ln>
              <a:solidFill>
                <a:schemeClr val="accent2"/>
              </a:solidFill>
            </a:ln>
          </p:spPr>
          <p:txBody>
            <a:bodyPr wrap="square" rtlCol="0">
              <a:spAutoFit/>
            </a:bodyPr>
            <a:lstStyle/>
            <a:p>
              <a:pPr algn="ctr"/>
              <a:r>
                <a:rPr lang="en-US" altLang="zh-CN" sz="2800" dirty="0">
                  <a:solidFill>
                    <a:srgbClr val="002060"/>
                  </a:solidFill>
                  <a:latin typeface="Impact" panose="020B0806030902050204" pitchFamily="34" charset="0"/>
                </a:rPr>
                <a:t>01</a:t>
              </a:r>
              <a:endParaRPr lang="zh-CN" altLang="en-US" sz="2800" dirty="0">
                <a:solidFill>
                  <a:srgbClr val="002060"/>
                </a:solidFill>
                <a:latin typeface="Impact" panose="020B0806030902050204" pitchFamily="34" charset="0"/>
              </a:endParaRPr>
            </a:p>
          </p:txBody>
        </p:sp>
      </p:grpSp>
      <p:grpSp>
        <p:nvGrpSpPr>
          <p:cNvPr id="7" name="Group 6"/>
          <p:cNvGrpSpPr/>
          <p:nvPr/>
        </p:nvGrpSpPr>
        <p:grpSpPr>
          <a:xfrm>
            <a:off x="1980198" y="901396"/>
            <a:ext cx="10076590" cy="1395650"/>
            <a:chOff x="2017797" y="1216785"/>
            <a:chExt cx="9847024" cy="1225636"/>
          </a:xfrm>
          <a:solidFill>
            <a:schemeClr val="accent2">
              <a:lumMod val="40000"/>
              <a:lumOff val="60000"/>
            </a:schemeClr>
          </a:solidFill>
        </p:grpSpPr>
        <p:sp>
          <p:nvSpPr>
            <p:cNvPr id="3" name="Rounded Rectangle 2"/>
            <p:cNvSpPr/>
            <p:nvPr/>
          </p:nvSpPr>
          <p:spPr>
            <a:xfrm>
              <a:off x="2017797" y="1216785"/>
              <a:ext cx="9847024" cy="1225636"/>
            </a:xfrm>
            <a:prstGeom prst="round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2"/>
            <p:cNvSpPr>
              <a:spLocks noChangeArrowheads="1"/>
            </p:cNvSpPr>
            <p:nvPr/>
          </p:nvSpPr>
          <p:spPr bwMode="auto">
            <a:xfrm>
              <a:off x="2179687" y="1341895"/>
              <a:ext cx="9647490" cy="98653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vi-VN" sz="2300" smtClean="0">
                  <a:latin typeface="+mj-lt"/>
                </a:rPr>
                <a:t>Thư </a:t>
              </a:r>
              <a:r>
                <a:rPr lang="vi-VN" sz="2300">
                  <a:latin typeface="+mj-lt"/>
                </a:rPr>
                <a:t>viện là một phần quan trọng trong mỗi trường học. Nó đóng vai trò là trung tâm cung cấp và đảm bảo các tài liệu thông tin cần thiết, hỗ trợ mạnh mẽ cho công tác giảng dạy và học </a:t>
              </a:r>
              <a:r>
                <a:rPr lang="vi-VN" sz="2300" smtClean="0">
                  <a:latin typeface="+mj-lt"/>
                </a:rPr>
                <a:t>tập</a:t>
              </a:r>
              <a:r>
                <a:rPr lang="en-US" sz="2300" smtClean="0">
                  <a:latin typeface="+mj-lt"/>
                </a:rPr>
                <a:t>.</a:t>
              </a:r>
              <a:endParaRPr kumimoji="0" lang="en-US" altLang="en-US" sz="2300" b="0" i="0" u="none" strike="noStrike" cap="none" normalizeH="0" baseline="0" dirty="0">
                <a:ln>
                  <a:noFill/>
                </a:ln>
                <a:solidFill>
                  <a:schemeClr val="tx1"/>
                </a:solidFill>
                <a:effectLst/>
                <a:latin typeface="+mj-lt"/>
              </a:endParaRPr>
            </a:p>
          </p:txBody>
        </p:sp>
      </p:grpSp>
      <p:grpSp>
        <p:nvGrpSpPr>
          <p:cNvPr id="76" name="Group 75">
            <a:extLst>
              <a:ext uri="{FF2B5EF4-FFF2-40B4-BE49-F238E27FC236}">
                <a16:creationId xmlns:a16="http://schemas.microsoft.com/office/drawing/2014/main" id="{B130B0CB-0397-EC88-E20C-62175208F889}"/>
              </a:ext>
            </a:extLst>
          </p:cNvPr>
          <p:cNvGrpSpPr/>
          <p:nvPr/>
        </p:nvGrpSpPr>
        <p:grpSpPr>
          <a:xfrm>
            <a:off x="430458" y="2955352"/>
            <a:ext cx="1532416" cy="1085025"/>
            <a:chOff x="1457872" y="433689"/>
            <a:chExt cx="1737295" cy="1225220"/>
          </a:xfrm>
          <a:solidFill>
            <a:schemeClr val="accent2">
              <a:lumMod val="40000"/>
              <a:lumOff val="60000"/>
            </a:schemeClr>
          </a:solidFill>
        </p:grpSpPr>
        <p:grpSp>
          <p:nvGrpSpPr>
            <p:cNvPr id="77" name="组合 241">
              <a:extLst>
                <a:ext uri="{FF2B5EF4-FFF2-40B4-BE49-F238E27FC236}">
                  <a16:creationId xmlns:a16="http://schemas.microsoft.com/office/drawing/2014/main" id="{A6DDE5A1-7945-C3FF-1BF1-953A3584277A}"/>
                </a:ext>
              </a:extLst>
            </p:cNvPr>
            <p:cNvGrpSpPr/>
            <p:nvPr/>
          </p:nvGrpSpPr>
          <p:grpSpPr>
            <a:xfrm>
              <a:off x="1457872" y="433689"/>
              <a:ext cx="1737295" cy="1225220"/>
              <a:chOff x="5855165" y="764704"/>
              <a:chExt cx="1187223" cy="723403"/>
            </a:xfrm>
            <a:grpFill/>
          </p:grpSpPr>
          <p:sp>
            <p:nvSpPr>
              <p:cNvPr id="80" name="Freeform 23">
                <a:extLst>
                  <a:ext uri="{FF2B5EF4-FFF2-40B4-BE49-F238E27FC236}">
                    <a16:creationId xmlns:a16="http://schemas.microsoft.com/office/drawing/2014/main" id="{791834E5-4404-730A-77E9-764159A4FBBE}"/>
                  </a:ext>
                </a:extLst>
              </p:cNvPr>
              <p:cNvSpPr/>
              <p:nvPr/>
            </p:nvSpPr>
            <p:spPr bwMode="auto">
              <a:xfrm>
                <a:off x="5855165" y="772939"/>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82" name="Freeform 27">
                <a:extLst>
                  <a:ext uri="{FF2B5EF4-FFF2-40B4-BE49-F238E27FC236}">
                    <a16:creationId xmlns:a16="http://schemas.microsoft.com/office/drawing/2014/main" id="{15D69322-0854-50A2-3D93-8AA47D4BA5F4}"/>
                  </a:ext>
                </a:extLst>
              </p:cNvPr>
              <p:cNvSpPr/>
              <p:nvPr/>
            </p:nvSpPr>
            <p:spPr bwMode="auto">
              <a:xfrm>
                <a:off x="5855165" y="764704"/>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dirty="0">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83" name="Freeform 28">
                <a:extLst>
                  <a:ext uri="{FF2B5EF4-FFF2-40B4-BE49-F238E27FC236}">
                    <a16:creationId xmlns:a16="http://schemas.microsoft.com/office/drawing/2014/main" id="{0B5D01D8-A173-AA26-4D8E-38CCAFA35E2D}"/>
                  </a:ext>
                </a:extLst>
              </p:cNvPr>
              <p:cNvSpPr>
                <a:spLocks noEditPoints="1"/>
              </p:cNvSpPr>
              <p:nvPr/>
            </p:nvSpPr>
            <p:spPr bwMode="auto">
              <a:xfrm>
                <a:off x="5855165" y="1011785"/>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84" name="Freeform 29">
                <a:extLst>
                  <a:ext uri="{FF2B5EF4-FFF2-40B4-BE49-F238E27FC236}">
                    <a16:creationId xmlns:a16="http://schemas.microsoft.com/office/drawing/2014/main" id="{2B1F4553-A98A-1EB0-9CA6-94B3CAE45A23}"/>
                  </a:ext>
                </a:extLst>
              </p:cNvPr>
              <p:cNvSpPr>
                <a:spLocks noEditPoints="1"/>
              </p:cNvSpPr>
              <p:nvPr/>
            </p:nvSpPr>
            <p:spPr bwMode="auto">
              <a:xfrm>
                <a:off x="5855165" y="787722"/>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grpSp>
        <p:sp>
          <p:nvSpPr>
            <p:cNvPr id="78" name="文本框 64">
              <a:extLst>
                <a:ext uri="{FF2B5EF4-FFF2-40B4-BE49-F238E27FC236}">
                  <a16:creationId xmlns:a16="http://schemas.microsoft.com/office/drawing/2014/main" id="{A64DE858-2DC0-6D5D-3A90-2FA11E3B034E}"/>
                </a:ext>
              </a:extLst>
            </p:cNvPr>
            <p:cNvSpPr txBox="1"/>
            <p:nvPr/>
          </p:nvSpPr>
          <p:spPr>
            <a:xfrm>
              <a:off x="1567263" y="545834"/>
              <a:ext cx="1357172" cy="590825"/>
            </a:xfrm>
            <a:prstGeom prst="rect">
              <a:avLst/>
            </a:prstGeom>
            <a:grpFill/>
            <a:ln>
              <a:solidFill>
                <a:schemeClr val="accent2"/>
              </a:solidFill>
            </a:ln>
          </p:spPr>
          <p:txBody>
            <a:bodyPr wrap="square" rtlCol="0">
              <a:spAutoFit/>
            </a:bodyPr>
            <a:lstStyle/>
            <a:p>
              <a:pPr algn="ctr"/>
              <a:r>
                <a:rPr lang="en-US" altLang="zh-CN" sz="2800" dirty="0">
                  <a:solidFill>
                    <a:srgbClr val="002060"/>
                  </a:solidFill>
                  <a:latin typeface="Impact" panose="020B0806030902050204" pitchFamily="34" charset="0"/>
                </a:rPr>
                <a:t>02</a:t>
              </a:r>
              <a:endParaRPr lang="zh-CN" altLang="en-US" sz="2800" dirty="0">
                <a:solidFill>
                  <a:srgbClr val="002060"/>
                </a:solidFill>
                <a:latin typeface="Impact" panose="020B0806030902050204" pitchFamily="34" charset="0"/>
              </a:endParaRPr>
            </a:p>
          </p:txBody>
        </p:sp>
      </p:grpSp>
      <p:grpSp>
        <p:nvGrpSpPr>
          <p:cNvPr id="87" name="Group 86">
            <a:extLst>
              <a:ext uri="{FF2B5EF4-FFF2-40B4-BE49-F238E27FC236}">
                <a16:creationId xmlns:a16="http://schemas.microsoft.com/office/drawing/2014/main" id="{B130B0CB-0397-EC88-E20C-62175208F889}"/>
              </a:ext>
            </a:extLst>
          </p:cNvPr>
          <p:cNvGrpSpPr/>
          <p:nvPr/>
        </p:nvGrpSpPr>
        <p:grpSpPr>
          <a:xfrm>
            <a:off x="422355" y="4508595"/>
            <a:ext cx="1499951" cy="1154507"/>
            <a:chOff x="1457872" y="433689"/>
            <a:chExt cx="1737295" cy="1225220"/>
          </a:xfrm>
          <a:solidFill>
            <a:schemeClr val="accent2">
              <a:lumMod val="40000"/>
              <a:lumOff val="60000"/>
            </a:schemeClr>
          </a:solidFill>
        </p:grpSpPr>
        <p:grpSp>
          <p:nvGrpSpPr>
            <p:cNvPr id="88" name="组合 241">
              <a:extLst>
                <a:ext uri="{FF2B5EF4-FFF2-40B4-BE49-F238E27FC236}">
                  <a16:creationId xmlns:a16="http://schemas.microsoft.com/office/drawing/2014/main" id="{A6DDE5A1-7945-C3FF-1BF1-953A3584277A}"/>
                </a:ext>
              </a:extLst>
            </p:cNvPr>
            <p:cNvGrpSpPr/>
            <p:nvPr/>
          </p:nvGrpSpPr>
          <p:grpSpPr>
            <a:xfrm>
              <a:off x="1457872" y="433689"/>
              <a:ext cx="1737295" cy="1225220"/>
              <a:chOff x="5855165" y="764704"/>
              <a:chExt cx="1187223" cy="723403"/>
            </a:xfrm>
            <a:grpFill/>
          </p:grpSpPr>
          <p:sp>
            <p:nvSpPr>
              <p:cNvPr id="91" name="Freeform 23">
                <a:extLst>
                  <a:ext uri="{FF2B5EF4-FFF2-40B4-BE49-F238E27FC236}">
                    <a16:creationId xmlns:a16="http://schemas.microsoft.com/office/drawing/2014/main" id="{791834E5-4404-730A-77E9-764159A4FBBE}"/>
                  </a:ext>
                </a:extLst>
              </p:cNvPr>
              <p:cNvSpPr/>
              <p:nvPr/>
            </p:nvSpPr>
            <p:spPr bwMode="auto">
              <a:xfrm>
                <a:off x="5855165" y="772939"/>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93" name="Freeform 27">
                <a:extLst>
                  <a:ext uri="{FF2B5EF4-FFF2-40B4-BE49-F238E27FC236}">
                    <a16:creationId xmlns:a16="http://schemas.microsoft.com/office/drawing/2014/main" id="{15D69322-0854-50A2-3D93-8AA47D4BA5F4}"/>
                  </a:ext>
                </a:extLst>
              </p:cNvPr>
              <p:cNvSpPr/>
              <p:nvPr/>
            </p:nvSpPr>
            <p:spPr bwMode="auto">
              <a:xfrm>
                <a:off x="5855165" y="764704"/>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dirty="0">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94" name="Freeform 28">
                <a:extLst>
                  <a:ext uri="{FF2B5EF4-FFF2-40B4-BE49-F238E27FC236}">
                    <a16:creationId xmlns:a16="http://schemas.microsoft.com/office/drawing/2014/main" id="{0B5D01D8-A173-AA26-4D8E-38CCAFA35E2D}"/>
                  </a:ext>
                </a:extLst>
              </p:cNvPr>
              <p:cNvSpPr>
                <a:spLocks noEditPoints="1"/>
              </p:cNvSpPr>
              <p:nvPr/>
            </p:nvSpPr>
            <p:spPr bwMode="auto">
              <a:xfrm>
                <a:off x="5855165" y="1011785"/>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95" name="Freeform 29">
                <a:extLst>
                  <a:ext uri="{FF2B5EF4-FFF2-40B4-BE49-F238E27FC236}">
                    <a16:creationId xmlns:a16="http://schemas.microsoft.com/office/drawing/2014/main" id="{2B1F4553-A98A-1EB0-9CA6-94B3CAE45A23}"/>
                  </a:ext>
                </a:extLst>
              </p:cNvPr>
              <p:cNvSpPr>
                <a:spLocks noEditPoints="1"/>
              </p:cNvSpPr>
              <p:nvPr/>
            </p:nvSpPr>
            <p:spPr bwMode="auto">
              <a:xfrm>
                <a:off x="5855165" y="787722"/>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grpSp>
        <p:sp>
          <p:nvSpPr>
            <p:cNvPr id="89" name="文本框 64">
              <a:extLst>
                <a:ext uri="{FF2B5EF4-FFF2-40B4-BE49-F238E27FC236}">
                  <a16:creationId xmlns:a16="http://schemas.microsoft.com/office/drawing/2014/main" id="{A64DE858-2DC0-6D5D-3A90-2FA11E3B034E}"/>
                </a:ext>
              </a:extLst>
            </p:cNvPr>
            <p:cNvSpPr txBox="1"/>
            <p:nvPr/>
          </p:nvSpPr>
          <p:spPr>
            <a:xfrm>
              <a:off x="1521478" y="546358"/>
              <a:ext cx="1357173" cy="555267"/>
            </a:xfrm>
            <a:prstGeom prst="rect">
              <a:avLst/>
            </a:prstGeom>
            <a:grpFill/>
            <a:ln>
              <a:solidFill>
                <a:schemeClr val="accent2"/>
              </a:solidFill>
            </a:ln>
          </p:spPr>
          <p:txBody>
            <a:bodyPr wrap="square" rtlCol="0">
              <a:spAutoFit/>
            </a:bodyPr>
            <a:lstStyle/>
            <a:p>
              <a:pPr algn="ctr"/>
              <a:r>
                <a:rPr lang="en-US" altLang="zh-CN" sz="2800" dirty="0">
                  <a:solidFill>
                    <a:srgbClr val="002060"/>
                  </a:solidFill>
                  <a:latin typeface="Impact" panose="020B0806030902050204" pitchFamily="34" charset="0"/>
                </a:rPr>
                <a:t>03</a:t>
              </a:r>
              <a:endParaRPr lang="zh-CN" altLang="en-US" sz="2800" dirty="0">
                <a:solidFill>
                  <a:srgbClr val="002060"/>
                </a:solidFill>
                <a:latin typeface="Impact" panose="020B0806030902050204" pitchFamily="34" charset="0"/>
              </a:endParaRPr>
            </a:p>
          </p:txBody>
        </p:sp>
      </p:grpSp>
      <p:grpSp>
        <p:nvGrpSpPr>
          <p:cNvPr id="10" name="Group 9"/>
          <p:cNvGrpSpPr/>
          <p:nvPr/>
        </p:nvGrpSpPr>
        <p:grpSpPr>
          <a:xfrm>
            <a:off x="2009810" y="4390627"/>
            <a:ext cx="10077280" cy="1119198"/>
            <a:chOff x="1989417" y="4178276"/>
            <a:chExt cx="10077280" cy="1071372"/>
          </a:xfrm>
          <a:solidFill>
            <a:schemeClr val="accent2">
              <a:lumMod val="40000"/>
              <a:lumOff val="60000"/>
            </a:schemeClr>
          </a:solidFill>
        </p:grpSpPr>
        <p:sp>
          <p:nvSpPr>
            <p:cNvPr id="5" name="Rounded Rectangle 4"/>
            <p:cNvSpPr/>
            <p:nvPr/>
          </p:nvSpPr>
          <p:spPr>
            <a:xfrm>
              <a:off x="1989417" y="4178276"/>
              <a:ext cx="10048679" cy="1071372"/>
            </a:xfrm>
            <a:prstGeom prst="round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Rectangle 2"/>
            <p:cNvSpPr>
              <a:spLocks noChangeArrowheads="1"/>
            </p:cNvSpPr>
            <p:nvPr/>
          </p:nvSpPr>
          <p:spPr bwMode="auto">
            <a:xfrm>
              <a:off x="2109701" y="4262085"/>
              <a:ext cx="9956996" cy="72183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vi-VN" sz="2300">
                  <a:latin typeface="Times New Roman" panose="02020603050405020304" pitchFamily="18" charset="0"/>
                  <a:cs typeface="Times New Roman" panose="02020603050405020304" pitchFamily="18" charset="0"/>
                </a:rPr>
                <a:t>Phần mềm Viet</a:t>
              </a:r>
              <a:r>
                <a:rPr lang="en-US" sz="2300">
                  <a:latin typeface="Times New Roman" panose="02020603050405020304" pitchFamily="18" charset="0"/>
                  <a:cs typeface="Times New Roman" panose="02020603050405020304" pitchFamily="18" charset="0"/>
                </a:rPr>
                <a:t>b</a:t>
              </a:r>
              <a:r>
                <a:rPr lang="vi-VN" sz="2300">
                  <a:latin typeface="Times New Roman" panose="02020603050405020304" pitchFamily="18" charset="0"/>
                  <a:cs typeface="Times New Roman" panose="02020603050405020304" pitchFamily="18" charset="0"/>
                </a:rPr>
                <a:t>iblio là hệ thống quản trị thư viện dùng chung được xây dựng dựa trên các chuẩn chung của hệ thống thư viện thế giới và sử dụng giao diện </a:t>
              </a:r>
              <a:r>
                <a:rPr lang="vi-VN" sz="2300" smtClean="0">
                  <a:latin typeface="Times New Roman" panose="02020603050405020304" pitchFamily="18" charset="0"/>
                  <a:cs typeface="Times New Roman" panose="02020603050405020304" pitchFamily="18" charset="0"/>
                </a:rPr>
                <a:t>web</a:t>
              </a:r>
              <a:r>
                <a:rPr lang="en-US" sz="2300" smtClean="0">
                  <a:latin typeface="Times New Roman" panose="02020603050405020304" pitchFamily="18" charset="0"/>
                  <a:cs typeface="Times New Roman" panose="02020603050405020304" pitchFamily="18" charset="0"/>
                </a:rPr>
                <a:t>.</a:t>
              </a:r>
              <a:endParaRPr kumimoji="0" lang="en-US" altLang="en-US" sz="2300" b="0" i="0" u="none" strike="noStrike" cap="none" normalizeH="0" baseline="0" dirty="0">
                <a:ln>
                  <a:noFill/>
                </a:ln>
                <a:solidFill>
                  <a:schemeClr val="tx1"/>
                </a:solidFill>
                <a:effectLst/>
                <a:latin typeface="+mj-lt"/>
                <a:cs typeface="Times New Roman" panose="02020603050405020304" pitchFamily="18" charset="0"/>
              </a:endParaRPr>
            </a:p>
          </p:txBody>
        </p:sp>
      </p:grpSp>
      <p:grpSp>
        <p:nvGrpSpPr>
          <p:cNvPr id="11" name="Group 10"/>
          <p:cNvGrpSpPr/>
          <p:nvPr/>
        </p:nvGrpSpPr>
        <p:grpSpPr>
          <a:xfrm>
            <a:off x="1962995" y="5688301"/>
            <a:ext cx="10048679" cy="1009279"/>
            <a:chOff x="1937431" y="5671112"/>
            <a:chExt cx="10048679" cy="1188631"/>
          </a:xfrm>
          <a:solidFill>
            <a:schemeClr val="accent2">
              <a:lumMod val="40000"/>
              <a:lumOff val="60000"/>
            </a:schemeClr>
          </a:solidFill>
        </p:grpSpPr>
        <p:sp>
          <p:nvSpPr>
            <p:cNvPr id="49" name="Rounded Rectangle 48"/>
            <p:cNvSpPr/>
            <p:nvPr/>
          </p:nvSpPr>
          <p:spPr>
            <a:xfrm>
              <a:off x="1937431" y="5671112"/>
              <a:ext cx="10048679" cy="1188631"/>
            </a:xfrm>
            <a:prstGeom prst="round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0" name="Rectangle 2"/>
            <p:cNvSpPr>
              <a:spLocks noChangeArrowheads="1"/>
            </p:cNvSpPr>
            <p:nvPr/>
          </p:nvSpPr>
          <p:spPr bwMode="auto">
            <a:xfrm>
              <a:off x="2075524" y="5818388"/>
              <a:ext cx="9709764" cy="888051"/>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en-US" altLang="en-US" sz="2300" smtClean="0">
                  <a:latin typeface="Times New Roman" panose="02020603050405020304" pitchFamily="18" charset="0"/>
                  <a:cs typeface="Times New Roman" panose="02020603050405020304" pitchFamily="18" charset="0"/>
                </a:rPr>
                <a:t>P</a:t>
              </a:r>
              <a:r>
                <a:rPr lang="vi-VN" sz="2300" smtClean="0">
                  <a:latin typeface="Times New Roman" panose="02020603050405020304" pitchFamily="18" charset="0"/>
                  <a:cs typeface="Times New Roman" panose="02020603050405020304" pitchFamily="18" charset="0"/>
                </a:rPr>
                <a:t>hần </a:t>
              </a:r>
              <a:r>
                <a:rPr lang="vi-VN" sz="2300">
                  <a:latin typeface="Times New Roman" panose="02020603050405020304" pitchFamily="18" charset="0"/>
                  <a:cs typeface="Times New Roman" panose="02020603050405020304" pitchFamily="18" charset="0"/>
                </a:rPr>
                <a:t>mềm góp phần số hóa thư viện, đáp ứng xu hướng chuyển đổi số </a:t>
              </a:r>
              <a:r>
                <a:rPr lang="vi-VN" sz="2300" smtClean="0">
                  <a:latin typeface="Times New Roman" panose="02020603050405020304" pitchFamily="18" charset="0"/>
                  <a:cs typeface="Times New Roman" panose="02020603050405020304" pitchFamily="18" charset="0"/>
                </a:rPr>
                <a:t>trong</a:t>
              </a:r>
              <a:r>
                <a:rPr lang="en-US" sz="2300" smtClean="0">
                  <a:latin typeface="Times New Roman" panose="02020603050405020304" pitchFamily="18" charset="0"/>
                  <a:cs typeface="Times New Roman" panose="02020603050405020304" pitchFamily="18" charset="0"/>
                </a:rPr>
                <a:t> ngành</a:t>
              </a:r>
              <a:r>
                <a:rPr lang="vi-VN" sz="2300" smtClean="0">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giáo dục, nâng cao chất lượng dạy và học. </a:t>
              </a:r>
              <a:endParaRPr kumimoji="0" lang="en-US" altLang="en-US" sz="23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2009810" y="2434807"/>
            <a:ext cx="10046978" cy="1864894"/>
            <a:chOff x="1963039" y="2566073"/>
            <a:chExt cx="10046978" cy="2142922"/>
          </a:xfrm>
          <a:solidFill>
            <a:schemeClr val="accent2">
              <a:lumMod val="40000"/>
              <a:lumOff val="60000"/>
            </a:schemeClr>
          </a:solidFill>
        </p:grpSpPr>
        <p:sp>
          <p:nvSpPr>
            <p:cNvPr id="4" name="Rounded Rectangle 3"/>
            <p:cNvSpPr/>
            <p:nvPr/>
          </p:nvSpPr>
          <p:spPr>
            <a:xfrm>
              <a:off x="1963039" y="2566073"/>
              <a:ext cx="10046978" cy="2142922"/>
            </a:xfrm>
            <a:prstGeom prst="round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3" name="Rectangle 2"/>
            <p:cNvSpPr>
              <a:spLocks noChangeArrowheads="1"/>
            </p:cNvSpPr>
            <p:nvPr/>
          </p:nvSpPr>
          <p:spPr bwMode="auto">
            <a:xfrm>
              <a:off x="2164177" y="2771286"/>
              <a:ext cx="9742231" cy="167989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algn="just" eaLnBrk="0" fontAlgn="base" hangingPunct="0">
                <a:spcBef>
                  <a:spcPct val="0"/>
                </a:spcBef>
                <a:spcAft>
                  <a:spcPct val="0"/>
                </a:spcAft>
              </a:pPr>
              <a:r>
                <a:rPr lang="en-US" sz="2300" smtClean="0">
                  <a:latin typeface="Times New Roman" panose="02020603050405020304" pitchFamily="18" charset="0"/>
                  <a:cs typeface="Times New Roman" panose="02020603050405020304" pitchFamily="18" charset="0"/>
                </a:rPr>
                <a:t>Thông tư 16/2022/TT-BGDĐT ngày 22/11/2022 của Bộ GD&amp;ĐT v/v ban hành quy định tiêu chuẩn TV cơ sở giáo dục mầm non, phổ thông và </a:t>
              </a:r>
              <a:r>
                <a:rPr lang="vi-VN" sz="2300" smtClean="0">
                  <a:latin typeface="+mj-lt"/>
                </a:rPr>
                <a:t>Quyết định số 206/QĐ-TTg</a:t>
              </a:r>
              <a:r>
                <a:rPr lang="en-US" sz="2300" smtClean="0">
                  <a:latin typeface="+mj-lt"/>
                </a:rPr>
                <a:t> </a:t>
              </a:r>
              <a:r>
                <a:rPr lang="en-US" sz="2300" smtClean="0">
                  <a:latin typeface="Times New Roman" panose="02020603050405020304" pitchFamily="18" charset="0"/>
                  <a:cs typeface="Times New Roman" panose="02020603050405020304" pitchFamily="18" charset="0"/>
                </a:rPr>
                <a:t>ngày </a:t>
              </a:r>
              <a:r>
                <a:rPr lang="vi-VN" sz="2300" smtClean="0">
                  <a:latin typeface="Times New Roman" panose="02020603050405020304" pitchFamily="18" charset="0"/>
                  <a:cs typeface="Times New Roman" panose="02020603050405020304" pitchFamily="18" charset="0"/>
                </a:rPr>
                <a:t>11/02/2021</a:t>
              </a:r>
              <a:r>
                <a:rPr lang="en-US" sz="2300" smtClean="0">
                  <a:latin typeface="Times New Roman" panose="02020603050405020304" pitchFamily="18" charset="0"/>
                  <a:cs typeface="Times New Roman" panose="02020603050405020304" pitchFamily="18" charset="0"/>
                </a:rPr>
                <a:t> của Thủ tướng chính phủ</a:t>
              </a:r>
              <a:r>
                <a:rPr lang="vi-VN" sz="2300" smtClean="0">
                  <a:latin typeface="+mj-lt"/>
                </a:rPr>
                <a:t>, phê duyệt “</a:t>
              </a:r>
              <a:r>
                <a:rPr lang="vi-VN" sz="2300" b="1" i="1" smtClean="0">
                  <a:latin typeface="+mj-lt"/>
                </a:rPr>
                <a:t>Chương trình chuyển đổi số ngành thư viện đến năm 2025, tầm nhìn đến năm 2030”</a:t>
              </a:r>
              <a:r>
                <a:rPr lang="en-US" sz="2300" b="1" i="1" smtClean="0">
                  <a:latin typeface="+mj-lt"/>
                </a:rPr>
                <a:t>.</a:t>
              </a:r>
              <a:endParaRPr kumimoji="0" lang="en-US" altLang="en-US" sz="2300" b="1" i="1" u="none" strike="noStrike" cap="none" normalizeH="0" baseline="0" dirty="0">
                <a:ln>
                  <a:noFill/>
                </a:ln>
                <a:solidFill>
                  <a:schemeClr val="tx1"/>
                </a:solidFill>
                <a:effectLst/>
                <a:latin typeface="+mj-lt"/>
              </a:endParaRPr>
            </a:p>
          </p:txBody>
        </p:sp>
      </p:grpSp>
      <p:grpSp>
        <p:nvGrpSpPr>
          <p:cNvPr id="40" name="Group 39">
            <a:extLst>
              <a:ext uri="{FF2B5EF4-FFF2-40B4-BE49-F238E27FC236}">
                <a16:creationId xmlns:a16="http://schemas.microsoft.com/office/drawing/2014/main" id="{B130B0CB-0397-EC88-E20C-62175208F889}"/>
              </a:ext>
            </a:extLst>
          </p:cNvPr>
          <p:cNvGrpSpPr/>
          <p:nvPr/>
        </p:nvGrpSpPr>
        <p:grpSpPr>
          <a:xfrm>
            <a:off x="404894" y="5873185"/>
            <a:ext cx="1499951" cy="1154507"/>
            <a:chOff x="1457872" y="433689"/>
            <a:chExt cx="1737295" cy="1225220"/>
          </a:xfrm>
          <a:solidFill>
            <a:schemeClr val="accent2">
              <a:lumMod val="40000"/>
              <a:lumOff val="60000"/>
            </a:schemeClr>
          </a:solidFill>
        </p:grpSpPr>
        <p:grpSp>
          <p:nvGrpSpPr>
            <p:cNvPr id="41" name="组合 241">
              <a:extLst>
                <a:ext uri="{FF2B5EF4-FFF2-40B4-BE49-F238E27FC236}">
                  <a16:creationId xmlns:a16="http://schemas.microsoft.com/office/drawing/2014/main" id="{A6DDE5A1-7945-C3FF-1BF1-953A3584277A}"/>
                </a:ext>
              </a:extLst>
            </p:cNvPr>
            <p:cNvGrpSpPr/>
            <p:nvPr/>
          </p:nvGrpSpPr>
          <p:grpSpPr>
            <a:xfrm>
              <a:off x="1457872" y="433689"/>
              <a:ext cx="1737295" cy="1225220"/>
              <a:chOff x="5855165" y="764704"/>
              <a:chExt cx="1187223" cy="723403"/>
            </a:xfrm>
            <a:grpFill/>
          </p:grpSpPr>
          <p:sp>
            <p:nvSpPr>
              <p:cNvPr id="44" name="Freeform 23">
                <a:extLst>
                  <a:ext uri="{FF2B5EF4-FFF2-40B4-BE49-F238E27FC236}">
                    <a16:creationId xmlns:a16="http://schemas.microsoft.com/office/drawing/2014/main" id="{791834E5-4404-730A-77E9-764159A4FBBE}"/>
                  </a:ext>
                </a:extLst>
              </p:cNvPr>
              <p:cNvSpPr/>
              <p:nvPr/>
            </p:nvSpPr>
            <p:spPr bwMode="auto">
              <a:xfrm>
                <a:off x="5855165" y="772939"/>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46" name="Freeform 27">
                <a:extLst>
                  <a:ext uri="{FF2B5EF4-FFF2-40B4-BE49-F238E27FC236}">
                    <a16:creationId xmlns:a16="http://schemas.microsoft.com/office/drawing/2014/main" id="{15D69322-0854-50A2-3D93-8AA47D4BA5F4}"/>
                  </a:ext>
                </a:extLst>
              </p:cNvPr>
              <p:cNvSpPr/>
              <p:nvPr/>
            </p:nvSpPr>
            <p:spPr bwMode="auto">
              <a:xfrm>
                <a:off x="5855165" y="764704"/>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grpFill/>
              <a:ln>
                <a:solidFill>
                  <a:schemeClr val="accent2"/>
                </a:solidFill>
              </a:ln>
            </p:spPr>
            <p:txBody>
              <a:bodyPr vert="horz" wrap="square" lIns="91440" tIns="45720" rIns="91440" bIns="45720" numCol="1" anchor="t" anchorCtr="0" compatLnSpc="1"/>
              <a:lstStyle/>
              <a:p>
                <a:endParaRPr lang="zh-CN" altLang="en-US" sz="1351" dirty="0">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47" name="Freeform 28">
                <a:extLst>
                  <a:ext uri="{FF2B5EF4-FFF2-40B4-BE49-F238E27FC236}">
                    <a16:creationId xmlns:a16="http://schemas.microsoft.com/office/drawing/2014/main" id="{0B5D01D8-A173-AA26-4D8E-38CCAFA35E2D}"/>
                  </a:ext>
                </a:extLst>
              </p:cNvPr>
              <p:cNvSpPr>
                <a:spLocks noEditPoints="1"/>
              </p:cNvSpPr>
              <p:nvPr/>
            </p:nvSpPr>
            <p:spPr bwMode="auto">
              <a:xfrm>
                <a:off x="5855165" y="1011785"/>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sp>
            <p:nvSpPr>
              <p:cNvPr id="48" name="Freeform 29">
                <a:extLst>
                  <a:ext uri="{FF2B5EF4-FFF2-40B4-BE49-F238E27FC236}">
                    <a16:creationId xmlns:a16="http://schemas.microsoft.com/office/drawing/2014/main" id="{2B1F4553-A98A-1EB0-9CA6-94B3CAE45A23}"/>
                  </a:ext>
                </a:extLst>
              </p:cNvPr>
              <p:cNvSpPr>
                <a:spLocks noEditPoints="1"/>
              </p:cNvSpPr>
              <p:nvPr/>
            </p:nvSpPr>
            <p:spPr bwMode="auto">
              <a:xfrm>
                <a:off x="5855165" y="787722"/>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grpFill/>
              <a:ln>
                <a:solidFill>
                  <a:schemeClr val="accent2"/>
                </a:solidFill>
              </a:ln>
            </p:spPr>
            <p:txBody>
              <a:bodyPr vert="horz" wrap="square" lIns="91440" tIns="45720" rIns="91440" bIns="45720" numCol="1" anchor="t" anchorCtr="0" compatLnSpc="1"/>
              <a:lstStyle/>
              <a:p>
                <a:endParaRPr lang="zh-CN" altLang="en-US" sz="1351">
                  <a:latin typeface="Arial" panose="020B0604020202020204" pitchFamily="34" charset="0"/>
                  <a:cs typeface="Arial" panose="020B0604020202020204" pitchFamily="34" charset="0"/>
                  <a:sym typeface="Arial" panose="020B0604020202020204" pitchFamily="34" charset="0"/>
                </a:endParaRPr>
              </a:p>
            </p:txBody>
          </p:sp>
        </p:grpSp>
        <p:sp>
          <p:nvSpPr>
            <p:cNvPr id="42" name="文本框 64">
              <a:extLst>
                <a:ext uri="{FF2B5EF4-FFF2-40B4-BE49-F238E27FC236}">
                  <a16:creationId xmlns:a16="http://schemas.microsoft.com/office/drawing/2014/main" id="{A64DE858-2DC0-6D5D-3A90-2FA11E3B034E}"/>
                </a:ext>
              </a:extLst>
            </p:cNvPr>
            <p:cNvSpPr txBox="1"/>
            <p:nvPr/>
          </p:nvSpPr>
          <p:spPr>
            <a:xfrm>
              <a:off x="1521478" y="546358"/>
              <a:ext cx="1357173" cy="555267"/>
            </a:xfrm>
            <a:prstGeom prst="rect">
              <a:avLst/>
            </a:prstGeom>
            <a:grpFill/>
            <a:ln>
              <a:solidFill>
                <a:schemeClr val="accent2"/>
              </a:solidFill>
            </a:ln>
          </p:spPr>
          <p:txBody>
            <a:bodyPr wrap="square" rtlCol="0">
              <a:spAutoFit/>
            </a:bodyPr>
            <a:lstStyle/>
            <a:p>
              <a:pPr algn="ctr"/>
              <a:r>
                <a:rPr lang="en-US" altLang="zh-CN" sz="2800" dirty="0">
                  <a:solidFill>
                    <a:srgbClr val="002060"/>
                  </a:solidFill>
                  <a:latin typeface="Impact" panose="020B0806030902050204" pitchFamily="34" charset="0"/>
                </a:rPr>
                <a:t>04</a:t>
              </a:r>
              <a:endParaRPr lang="zh-CN" altLang="en-US" sz="2800" dirty="0">
                <a:solidFill>
                  <a:srgbClr val="002060"/>
                </a:solidFill>
                <a:latin typeface="Impact" panose="020B0806030902050204" pitchFamily="34" charset="0"/>
              </a:endParaRPr>
            </a:p>
          </p:txBody>
        </p:sp>
      </p:grpSp>
    </p:spTree>
    <p:extLst>
      <p:ext uri="{BB962C8B-B14F-4D97-AF65-F5344CB8AC3E}">
        <p14:creationId xmlns:p14="http://schemas.microsoft.com/office/powerpoint/2010/main" val="2046826620"/>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arn(inVertical)">
                                      <p:cBhvr>
                                        <p:cTn id="7" dur="500"/>
                                        <p:tgtEl>
                                          <p:spTgt spid="67"/>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barn(inVertical)">
                                      <p:cBhvr>
                                        <p:cTn id="15" dur="500"/>
                                        <p:tgtEl>
                                          <p:spTgt spid="7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barn(inVertical)">
                                      <p:cBhvr>
                                        <p:cTn id="23" dur="500"/>
                                        <p:tgtEl>
                                          <p:spTgt spid="87"/>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94971" y="228326"/>
            <a:ext cx="9695543" cy="7616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AD6C650D-8FEB-45EA-973D-2FE930501234}"/>
              </a:ext>
            </a:extLst>
          </p:cNvPr>
          <p:cNvSpPr/>
          <p:nvPr/>
        </p:nvSpPr>
        <p:spPr>
          <a:xfrm flipV="1">
            <a:off x="87988" y="5654719"/>
            <a:ext cx="4120342" cy="1188051"/>
          </a:xfrm>
          <a:prstGeom prst="triangle">
            <a:avLst/>
          </a:prstGeom>
          <a:gradFill>
            <a:gsLst>
              <a:gs pos="0">
                <a:srgbClr val="99FF33"/>
              </a:gs>
              <a:gs pos="100000">
                <a:srgbClr val="00CC00"/>
              </a:gs>
            </a:gsLst>
            <a:lin ang="5400000" scaled="1"/>
          </a:gradFill>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2F9E9-B493-43E6-AB1A-75C5C745F367}"/>
              </a:ext>
            </a:extLst>
          </p:cNvPr>
          <p:cNvSpPr txBox="1"/>
          <p:nvPr/>
        </p:nvSpPr>
        <p:spPr>
          <a:xfrm>
            <a:off x="813847" y="5764586"/>
            <a:ext cx="2470962"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Trang thiết bị</a:t>
            </a:r>
            <a:endParaRPr lang="en-US" sz="2800" b="1" dirty="0">
              <a:latin typeface="Times New Roman" panose="02020603050405020304" pitchFamily="18" charset="0"/>
              <a:cs typeface="Times New Roman" panose="02020603050405020304" pitchFamily="18" charset="0"/>
            </a:endParaRPr>
          </a:p>
        </p:txBody>
      </p:sp>
      <p:grpSp>
        <p:nvGrpSpPr>
          <p:cNvPr id="47" name="Group 46">
            <a:extLst>
              <a:ext uri="{FF2B5EF4-FFF2-40B4-BE49-F238E27FC236}">
                <a16:creationId xmlns:a16="http://schemas.microsoft.com/office/drawing/2014/main" id="{3E3F9E2D-F2EF-4F35-9458-70ACB1B94819}"/>
              </a:ext>
            </a:extLst>
          </p:cNvPr>
          <p:cNvGrpSpPr/>
          <p:nvPr/>
        </p:nvGrpSpPr>
        <p:grpSpPr>
          <a:xfrm>
            <a:off x="4252489" y="1360122"/>
            <a:ext cx="3863490" cy="4271967"/>
            <a:chOff x="5194029" y="73572"/>
            <a:chExt cx="2187502" cy="2851245"/>
          </a:xfrm>
        </p:grpSpPr>
        <p:sp>
          <p:nvSpPr>
            <p:cNvPr id="21" name="Flowchart: Document 20">
              <a:extLst>
                <a:ext uri="{FF2B5EF4-FFF2-40B4-BE49-F238E27FC236}">
                  <a16:creationId xmlns:a16="http://schemas.microsoft.com/office/drawing/2014/main" id="{4F5026C4-4837-48D3-B1F7-BF0AF5D0FFDC}"/>
                </a:ext>
              </a:extLst>
            </p:cNvPr>
            <p:cNvSpPr/>
            <p:nvPr/>
          </p:nvSpPr>
          <p:spPr>
            <a:xfrm flipH="1" flipV="1">
              <a:off x="5194029" y="73572"/>
              <a:ext cx="2187502" cy="2851245"/>
            </a:xfrm>
            <a:prstGeom prst="flowChartDocumen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Stopwatch">
              <a:extLst>
                <a:ext uri="{FF2B5EF4-FFF2-40B4-BE49-F238E27FC236}">
                  <a16:creationId xmlns:a16="http://schemas.microsoft.com/office/drawing/2014/main" id="{C0CDFAA6-9B45-4103-ABD5-4FFFB4918DE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763324" y="294649"/>
              <a:ext cx="618207" cy="488198"/>
            </a:xfrm>
            <a:prstGeom prst="rect">
              <a:avLst/>
            </a:prstGeom>
          </p:spPr>
        </p:pic>
        <p:sp>
          <p:nvSpPr>
            <p:cNvPr id="27" name="TextBox 26">
              <a:extLst>
                <a:ext uri="{FF2B5EF4-FFF2-40B4-BE49-F238E27FC236}">
                  <a16:creationId xmlns:a16="http://schemas.microsoft.com/office/drawing/2014/main" id="{19410B7C-51E6-458B-BDC5-63F187C33FE8}"/>
                </a:ext>
              </a:extLst>
            </p:cNvPr>
            <p:cNvSpPr txBox="1"/>
            <p:nvPr/>
          </p:nvSpPr>
          <p:spPr>
            <a:xfrm>
              <a:off x="5306101" y="799288"/>
              <a:ext cx="1963359" cy="1910404"/>
            </a:xfrm>
            <a:prstGeom prst="rect">
              <a:avLst/>
            </a:prstGeom>
            <a:noFill/>
          </p:spPr>
          <p:txBody>
            <a:bodyPr wrap="square" rtlCol="0">
              <a:spAutoFit/>
            </a:bodyPr>
            <a:lstStyle/>
            <a:p>
              <a:pPr algn="just"/>
              <a:r>
                <a:rPr lang="en-US" sz="2000" smtClean="0">
                  <a:latin typeface="Times New Roman" panose="02020603050405020304" pitchFamily="18" charset="0"/>
                  <a:cs typeface="Times New Roman" panose="02020603050405020304" pitchFamily="18" charset="0"/>
                </a:rPr>
                <a:t>Hiện nay, CBTV vẫn biên mục theo trang website</a:t>
              </a:r>
            </a:p>
            <a:p>
              <a:pPr algn="just"/>
              <a:r>
                <a:rPr lang="en-US" sz="2000" smtClean="0">
                  <a:latin typeface="Times New Roman" panose="02020603050405020304" pitchFamily="18" charset="0"/>
                  <a:cs typeface="Times New Roman" panose="02020603050405020304" pitchFamily="18" charset="0"/>
                </a:rPr>
                <a:t> </a:t>
              </a:r>
              <a:r>
                <a:rPr lang="en-US" sz="2000" smtClean="0">
                  <a:latin typeface="Times New Roman" panose="02020603050405020304" pitchFamily="18" charset="0"/>
                  <a:cs typeface="Times New Roman" panose="02020603050405020304" pitchFamily="18" charset="0"/>
                  <a:hlinkClick r:id="rId6"/>
                </a:rPr>
                <a:t>tm-thtucuong.haiduong.edu.vn</a:t>
              </a:r>
              <a:r>
                <a:rPr lang="en-US" sz="2000" smtClean="0">
                  <a:latin typeface="Times New Roman" panose="02020603050405020304" pitchFamily="18" charset="0"/>
                  <a:cs typeface="Times New Roman" panose="02020603050405020304" pitchFamily="18" charset="0"/>
                </a:rPr>
                <a:t> Công tác biên mục được thực hiện thủ công, CBTV phải nhớ và nhập từng trường (Tên sách, tên tác giả, nhà xuất bản, năm xuất bản…), mất rất nhiều thời gian và gây nhầm lẫn.</a:t>
              </a:r>
              <a:endParaRPr lang="en-US" sz="2000">
                <a:latin typeface="Times New Roman" panose="02020603050405020304" pitchFamily="18" charset="0"/>
                <a:cs typeface="Times New Roman" panose="02020603050405020304" pitchFamily="18" charset="0"/>
              </a:endParaRPr>
            </a:p>
          </p:txBody>
        </p:sp>
      </p:grpSp>
      <p:sp>
        <p:nvSpPr>
          <p:cNvPr id="22" name="Isosceles Triangle 21">
            <a:extLst>
              <a:ext uri="{FF2B5EF4-FFF2-40B4-BE49-F238E27FC236}">
                <a16:creationId xmlns:a16="http://schemas.microsoft.com/office/drawing/2014/main" id="{BBF49FD1-6D2A-48C7-8A66-0DC40745FC29}"/>
              </a:ext>
            </a:extLst>
          </p:cNvPr>
          <p:cNvSpPr/>
          <p:nvPr/>
        </p:nvSpPr>
        <p:spPr>
          <a:xfrm flipV="1">
            <a:off x="4161315" y="5660850"/>
            <a:ext cx="4084638" cy="1158889"/>
          </a:xfrm>
          <a:prstGeom prst="triangle">
            <a:avLst/>
          </a:prstGeom>
          <a:gradFill>
            <a:gsLst>
              <a:gs pos="0">
                <a:srgbClr val="FF9933"/>
              </a:gs>
              <a:gs pos="100000">
                <a:srgbClr val="FF3300"/>
              </a:gs>
            </a:gsLst>
            <a:lin ang="5400000" scaled="1"/>
          </a:gradFill>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7B77C665-4050-4554-993F-DD60C016FDA1}"/>
              </a:ext>
            </a:extLst>
          </p:cNvPr>
          <p:cNvSpPr txBox="1"/>
          <p:nvPr/>
        </p:nvSpPr>
        <p:spPr>
          <a:xfrm>
            <a:off x="5115388" y="5820790"/>
            <a:ext cx="2267665"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Biên mục</a:t>
            </a:r>
            <a:endParaRPr lang="en-US" sz="2800" b="1"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77DF319-3444-46CB-BA2A-95435A3AB226}"/>
              </a:ext>
            </a:extLst>
          </p:cNvPr>
          <p:cNvSpPr txBox="1"/>
          <p:nvPr/>
        </p:nvSpPr>
        <p:spPr>
          <a:xfrm>
            <a:off x="1494971" y="256324"/>
            <a:ext cx="9306157"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THỰC TRẠNG </a:t>
            </a:r>
            <a:r>
              <a:rPr lang="en-US" sz="3600" b="1" smtClean="0">
                <a:solidFill>
                  <a:srgbClr val="FF0000"/>
                </a:solidFill>
                <a:latin typeface="Times New Roman" panose="02020603050405020304" pitchFamily="18" charset="0"/>
                <a:cs typeface="Times New Roman" panose="02020603050405020304" pitchFamily="18" charset="0"/>
              </a:rPr>
              <a:t>VIỆC QUẢN LÝ THƯ VIỆN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3" name="Isosceles Triangle 32">
            <a:extLst>
              <a:ext uri="{FF2B5EF4-FFF2-40B4-BE49-F238E27FC236}">
                <a16:creationId xmlns:a16="http://schemas.microsoft.com/office/drawing/2014/main" id="{AD6C650D-8FEB-45EA-973D-2FE930501234}"/>
              </a:ext>
            </a:extLst>
          </p:cNvPr>
          <p:cNvSpPr/>
          <p:nvPr/>
        </p:nvSpPr>
        <p:spPr>
          <a:xfrm flipV="1">
            <a:off x="8242347" y="5641703"/>
            <a:ext cx="3908360" cy="1178036"/>
          </a:xfrm>
          <a:prstGeom prst="triangle">
            <a:avLst/>
          </a:prstGeom>
          <a:solidFill>
            <a:schemeClr val="accent6">
              <a:lumMod val="75000"/>
            </a:schemeClr>
          </a:solidFill>
          <a:ln>
            <a:noFill/>
          </a:ln>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1B2F9E9-B493-43E6-AB1A-75C5C745F367}"/>
              </a:ext>
            </a:extLst>
          </p:cNvPr>
          <p:cNvSpPr txBox="1"/>
          <p:nvPr/>
        </p:nvSpPr>
        <p:spPr>
          <a:xfrm>
            <a:off x="8961046" y="5616352"/>
            <a:ext cx="2470962"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Lưu thông</a:t>
            </a:r>
            <a:endParaRPr lang="en-US" sz="2800" b="1"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509590" y="1360122"/>
            <a:ext cx="3372061" cy="4300162"/>
            <a:chOff x="509590" y="1360122"/>
            <a:chExt cx="3372061" cy="4300162"/>
          </a:xfrm>
        </p:grpSpPr>
        <p:grpSp>
          <p:nvGrpSpPr>
            <p:cNvPr id="46" name="Group 45">
              <a:extLst>
                <a:ext uri="{FF2B5EF4-FFF2-40B4-BE49-F238E27FC236}">
                  <a16:creationId xmlns:a16="http://schemas.microsoft.com/office/drawing/2014/main" id="{477CD8C0-E23D-439D-8A91-2879F5FBCD97}"/>
                </a:ext>
              </a:extLst>
            </p:cNvPr>
            <p:cNvGrpSpPr/>
            <p:nvPr/>
          </p:nvGrpSpPr>
          <p:grpSpPr>
            <a:xfrm>
              <a:off x="509590" y="1360122"/>
              <a:ext cx="3372061" cy="4300162"/>
              <a:chOff x="1659852" y="2407310"/>
              <a:chExt cx="2187502" cy="3530273"/>
            </a:xfrm>
          </p:grpSpPr>
          <p:sp>
            <p:nvSpPr>
              <p:cNvPr id="5" name="Flowchart: Document 4">
                <a:extLst>
                  <a:ext uri="{FF2B5EF4-FFF2-40B4-BE49-F238E27FC236}">
                    <a16:creationId xmlns:a16="http://schemas.microsoft.com/office/drawing/2014/main" id="{5762C8E9-96E3-4DFF-A6DA-6939394FD6F7}"/>
                  </a:ext>
                </a:extLst>
              </p:cNvPr>
              <p:cNvSpPr/>
              <p:nvPr/>
            </p:nvSpPr>
            <p:spPr>
              <a:xfrm flipH="1" flipV="1">
                <a:off x="1659852" y="2407310"/>
                <a:ext cx="2187502" cy="3530273"/>
              </a:xfrm>
              <a:prstGeom prst="flowChartDocumen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90156B-6010-493C-9212-F686964301F0}"/>
                  </a:ext>
                </a:extLst>
              </p:cNvPr>
              <p:cNvSpPr txBox="1"/>
              <p:nvPr/>
            </p:nvSpPr>
            <p:spPr>
              <a:xfrm>
                <a:off x="1762754" y="3192216"/>
                <a:ext cx="1982188" cy="2509044"/>
              </a:xfrm>
              <a:prstGeom prst="rect">
                <a:avLst/>
              </a:prstGeom>
              <a:noFill/>
            </p:spPr>
            <p:txBody>
              <a:bodyPr wrap="square" rtlCol="0">
                <a:spAutoFit/>
              </a:bodyPr>
              <a:lstStyle/>
              <a:p>
                <a:pPr marR="0" algn="just">
                  <a:lnSpc>
                    <a:spcPct val="107000"/>
                  </a:lnSpc>
                  <a:spcBef>
                    <a:spcPts val="0"/>
                  </a:spcBef>
                  <a:spcAft>
                    <a:spcPts val="0"/>
                  </a:spcAft>
                </a:pPr>
                <a:r>
                  <a:rPr lang="en-US" sz="2000" smtClean="0">
                    <a:latin typeface="Times New Roman" panose="02020603050405020304" pitchFamily="18" charset="0"/>
                    <a:cs typeface="Times New Roman" panose="02020603050405020304" pitchFamily="18" charset="0"/>
                  </a:rPr>
                  <a:t>Ứng dụng CNTT của CBTV còn hạn chế. Thiết bị để trang bị cho phòng TV đáp ứng yêu cầu hiện tại của một số trường chưa đảm bảo. </a:t>
                </a:r>
              </a:p>
              <a:p>
                <a:pPr marR="0" algn="just">
                  <a:lnSpc>
                    <a:spcPct val="107000"/>
                  </a:lnSpc>
                  <a:spcBef>
                    <a:spcPts val="0"/>
                  </a:spcBef>
                  <a:spcAft>
                    <a:spcPts val="0"/>
                  </a:spcAft>
                </a:pPr>
                <a:r>
                  <a:rPr lang="en-US" sz="2000" smtClean="0">
                    <a:latin typeface="Times New Roman" panose="02020603050405020304" pitchFamily="18" charset="0"/>
                    <a:cs typeface="Times New Roman" panose="02020603050405020304" pitchFamily="18" charset="0"/>
                  </a:rPr>
                  <a:t>(Thiếu máy quét mã vạch, thiết bị số hóa tài liệu, máy Scan…)</a:t>
                </a:r>
                <a:endParaRPr lang="en-US" sz="2000">
                  <a:effectLst/>
                  <a:latin typeface="Times New Roman" panose="02020603050405020304" pitchFamily="18" charset="0"/>
                  <a:ea typeface="#9Slide02 Noi dung rat dai" panose="02000000000000000000" pitchFamily="2" charset="0"/>
                  <a:cs typeface="Times New Roman" panose="02020603050405020304" pitchFamily="18" charset="0"/>
                </a:endParaRPr>
              </a:p>
            </p:txBody>
          </p:sp>
        </p:grpSp>
        <p:sp>
          <p:nvSpPr>
            <p:cNvPr id="23" name="Freeform 60"/>
            <p:cNvSpPr/>
            <p:nvPr/>
          </p:nvSpPr>
          <p:spPr>
            <a:xfrm>
              <a:off x="2984310" y="1588183"/>
              <a:ext cx="553086" cy="529429"/>
            </a:xfrm>
            <a:custGeom>
              <a:avLst/>
              <a:gdLst/>
              <a:ahLst/>
              <a:cxnLst/>
              <a:rect l="l" t="t" r="r" b="b"/>
              <a:pathLst>
                <a:path w="491099" h="491099">
                  <a:moveTo>
                    <a:pt x="0" y="0"/>
                  </a:moveTo>
                  <a:lnTo>
                    <a:pt x="491099" y="0"/>
                  </a:lnTo>
                  <a:lnTo>
                    <a:pt x="491099" y="491099"/>
                  </a:lnTo>
                  <a:lnTo>
                    <a:pt x="0" y="491099"/>
                  </a:lnTo>
                  <a:lnTo>
                    <a:pt x="0" y="0"/>
                  </a:lnTo>
                  <a:close/>
                </a:path>
              </a:pathLst>
            </a:custGeom>
            <a:blipFill>
              <a:blip r:embed="rId7">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GB" sz="1200"/>
            </a:p>
          </p:txBody>
        </p:sp>
      </p:grpSp>
      <p:grpSp>
        <p:nvGrpSpPr>
          <p:cNvPr id="10" name="Group 9"/>
          <p:cNvGrpSpPr/>
          <p:nvPr/>
        </p:nvGrpSpPr>
        <p:grpSpPr>
          <a:xfrm>
            <a:off x="8630804" y="1517411"/>
            <a:ext cx="3080868" cy="4114678"/>
            <a:chOff x="8630804" y="1517411"/>
            <a:chExt cx="3080868" cy="4114678"/>
          </a:xfrm>
        </p:grpSpPr>
        <p:grpSp>
          <p:nvGrpSpPr>
            <p:cNvPr id="29" name="Group 28">
              <a:extLst>
                <a:ext uri="{FF2B5EF4-FFF2-40B4-BE49-F238E27FC236}">
                  <a16:creationId xmlns:a16="http://schemas.microsoft.com/office/drawing/2014/main" id="{477CD8C0-E23D-439D-8A91-2879F5FBCD97}"/>
                </a:ext>
              </a:extLst>
            </p:cNvPr>
            <p:cNvGrpSpPr/>
            <p:nvPr/>
          </p:nvGrpSpPr>
          <p:grpSpPr>
            <a:xfrm>
              <a:off x="8630804" y="1517411"/>
              <a:ext cx="3080868" cy="4114678"/>
              <a:chOff x="1660097" y="2317184"/>
              <a:chExt cx="2187502" cy="3530273"/>
            </a:xfrm>
          </p:grpSpPr>
          <p:sp>
            <p:nvSpPr>
              <p:cNvPr id="30" name="Flowchart: Document 29">
                <a:extLst>
                  <a:ext uri="{FF2B5EF4-FFF2-40B4-BE49-F238E27FC236}">
                    <a16:creationId xmlns:a16="http://schemas.microsoft.com/office/drawing/2014/main" id="{5762C8E9-96E3-4DFF-A6DA-6939394FD6F7}"/>
                  </a:ext>
                </a:extLst>
              </p:cNvPr>
              <p:cNvSpPr/>
              <p:nvPr/>
            </p:nvSpPr>
            <p:spPr>
              <a:xfrm flipH="1" flipV="1">
                <a:off x="1660097" y="2317184"/>
                <a:ext cx="2187502" cy="3530273"/>
              </a:xfrm>
              <a:prstGeom prst="flowChartDocumen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90156B-6010-493C-9212-F686964301F0}"/>
                  </a:ext>
                </a:extLst>
              </p:cNvPr>
              <p:cNvSpPr txBox="1"/>
              <p:nvPr/>
            </p:nvSpPr>
            <p:spPr>
              <a:xfrm>
                <a:off x="1762754" y="3192216"/>
                <a:ext cx="1982188" cy="2301617"/>
              </a:xfrm>
              <a:prstGeom prst="rect">
                <a:avLst/>
              </a:prstGeom>
              <a:noFill/>
            </p:spPr>
            <p:txBody>
              <a:bodyPr wrap="square" rtlCol="0">
                <a:spAutoFit/>
              </a:bodyPr>
              <a:lstStyle/>
              <a:p>
                <a:pPr algn="just"/>
                <a:r>
                  <a:rPr lang="en-US" sz="2000" smtClean="0">
                    <a:latin typeface="Times New Roman" panose="02020603050405020304" pitchFamily="18" charset="0"/>
                    <a:cs typeface="Times New Roman" panose="02020603050405020304" pitchFamily="18" charset="0"/>
                  </a:rPr>
                  <a:t>Lưu </a:t>
                </a:r>
                <a:r>
                  <a:rPr lang="en-US" sz="2000">
                    <a:latin typeface="Times New Roman" panose="02020603050405020304" pitchFamily="18" charset="0"/>
                    <a:cs typeface="Times New Roman" panose="02020603050405020304" pitchFamily="18" charset="0"/>
                  </a:rPr>
                  <a:t>thông mượn- trả cập nhật chưa kịp thời vì trang web này hiện nay không còn phổ biến. Việc mượn trả được thực hiện theo hình thức truyền thống, ghi chép tay mất nhiều thời gian.</a:t>
                </a:r>
              </a:p>
            </p:txBody>
          </p:sp>
        </p:grpSp>
        <p:pic>
          <p:nvPicPr>
            <p:cNvPr id="24" name="Graphic 90" descr="Programmer male with solid fill">
              <a:extLst>
                <a:ext uri="{FF2B5EF4-FFF2-40B4-BE49-F238E27FC236}">
                  <a16:creationId xmlns:a16="http://schemas.microsoft.com/office/drawing/2014/main" id="{66DFAC97-0C53-9C35-4100-E43B7FA4E3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10999560" y="1833846"/>
              <a:ext cx="567531" cy="567531"/>
            </a:xfrm>
            <a:prstGeom prst="rect">
              <a:avLst/>
            </a:prstGeom>
          </p:spPr>
        </p:pic>
      </p:grpSp>
    </p:spTree>
    <p:extLst>
      <p:ext uri="{BB962C8B-B14F-4D97-AF65-F5344CB8AC3E}">
        <p14:creationId xmlns:p14="http://schemas.microsoft.com/office/powerpoint/2010/main" val="8598801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300" fill="hold"/>
                                        <p:tgtEl>
                                          <p:spTgt spid="40"/>
                                        </p:tgtEl>
                                        <p:attrNameLst>
                                          <p:attrName>ppt_w</p:attrName>
                                        </p:attrNameLst>
                                      </p:cBhvr>
                                      <p:tavLst>
                                        <p:tav tm="0">
                                          <p:val>
                                            <p:fltVal val="0"/>
                                          </p:val>
                                        </p:tav>
                                        <p:tav tm="100000">
                                          <p:val>
                                            <p:strVal val="#ppt_w"/>
                                          </p:val>
                                        </p:tav>
                                      </p:tavLst>
                                    </p:anim>
                                    <p:anim calcmode="lin" valueType="num">
                                      <p:cBhvr>
                                        <p:cTn id="8" dur="300" fill="hold"/>
                                        <p:tgtEl>
                                          <p:spTgt spid="40"/>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3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300"/>
                                        <p:tgtEl>
                                          <p:spTgt spid="22"/>
                                        </p:tgtEl>
                                      </p:cBhvr>
                                    </p:animEffect>
                                  </p:childTnLst>
                                </p:cTn>
                              </p:par>
                            </p:childTnLst>
                          </p:cTn>
                        </p:par>
                        <p:par>
                          <p:cTn id="22" fill="hold">
                            <p:stCondLst>
                              <p:cond delay="300"/>
                            </p:stCondLst>
                            <p:childTnLst>
                              <p:par>
                                <p:cTn id="23" presetID="23" presetClass="entr" presetSubtype="16"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300" fill="hold"/>
                                        <p:tgtEl>
                                          <p:spTgt spid="42"/>
                                        </p:tgtEl>
                                        <p:attrNameLst>
                                          <p:attrName>ppt_w</p:attrName>
                                        </p:attrNameLst>
                                      </p:cBhvr>
                                      <p:tavLst>
                                        <p:tav tm="0">
                                          <p:val>
                                            <p:fltVal val="0"/>
                                          </p:val>
                                        </p:tav>
                                        <p:tav tm="100000">
                                          <p:val>
                                            <p:strVal val="#ppt_w"/>
                                          </p:val>
                                        </p:tav>
                                      </p:tavLst>
                                    </p:anim>
                                    <p:anim calcmode="lin" valueType="num">
                                      <p:cBhvr>
                                        <p:cTn id="26" dur="300" fill="hold"/>
                                        <p:tgtEl>
                                          <p:spTgt spid="42"/>
                                        </p:tgtEl>
                                        <p:attrNameLst>
                                          <p:attrName>ppt_h</p:attrName>
                                        </p:attrNameLst>
                                      </p:cBhvr>
                                      <p:tavLst>
                                        <p:tav tm="0">
                                          <p:val>
                                            <p:fltVal val="0"/>
                                          </p:val>
                                        </p:tav>
                                        <p:tav tm="100000">
                                          <p:val>
                                            <p:strVal val="#ppt_h"/>
                                          </p:val>
                                        </p:tav>
                                      </p:tavLst>
                                    </p:anim>
                                  </p:childTnLst>
                                </p:cTn>
                              </p:par>
                            </p:childTnLst>
                          </p:cTn>
                        </p:par>
                        <p:par>
                          <p:cTn id="27" fill="hold">
                            <p:stCondLst>
                              <p:cond delay="600"/>
                            </p:stCondLst>
                            <p:childTnLst>
                              <p:par>
                                <p:cTn id="28" presetID="17" presetClass="entr" presetSubtype="4"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p:cTn id="30" dur="300" fill="hold"/>
                                        <p:tgtEl>
                                          <p:spTgt spid="47"/>
                                        </p:tgtEl>
                                        <p:attrNameLst>
                                          <p:attrName>ppt_x</p:attrName>
                                        </p:attrNameLst>
                                      </p:cBhvr>
                                      <p:tavLst>
                                        <p:tav tm="0">
                                          <p:val>
                                            <p:strVal val="#ppt_x"/>
                                          </p:val>
                                        </p:tav>
                                        <p:tav tm="100000">
                                          <p:val>
                                            <p:strVal val="#ppt_x"/>
                                          </p:val>
                                        </p:tav>
                                      </p:tavLst>
                                    </p:anim>
                                    <p:anim calcmode="lin" valueType="num">
                                      <p:cBhvr>
                                        <p:cTn id="31" dur="300" fill="hold"/>
                                        <p:tgtEl>
                                          <p:spTgt spid="47"/>
                                        </p:tgtEl>
                                        <p:attrNameLst>
                                          <p:attrName>ppt_y</p:attrName>
                                        </p:attrNameLst>
                                      </p:cBhvr>
                                      <p:tavLst>
                                        <p:tav tm="0">
                                          <p:val>
                                            <p:strVal val="#ppt_y+#ppt_h/2"/>
                                          </p:val>
                                        </p:tav>
                                        <p:tav tm="100000">
                                          <p:val>
                                            <p:strVal val="#ppt_y"/>
                                          </p:val>
                                        </p:tav>
                                      </p:tavLst>
                                    </p:anim>
                                    <p:anim calcmode="lin" valueType="num">
                                      <p:cBhvr>
                                        <p:cTn id="32" dur="300" fill="hold"/>
                                        <p:tgtEl>
                                          <p:spTgt spid="47"/>
                                        </p:tgtEl>
                                        <p:attrNameLst>
                                          <p:attrName>ppt_w</p:attrName>
                                        </p:attrNameLst>
                                      </p:cBhvr>
                                      <p:tavLst>
                                        <p:tav tm="0">
                                          <p:val>
                                            <p:strVal val="#ppt_w"/>
                                          </p:val>
                                        </p:tav>
                                        <p:tav tm="100000">
                                          <p:val>
                                            <p:strVal val="#ppt_w"/>
                                          </p:val>
                                        </p:tav>
                                      </p:tavLst>
                                    </p:anim>
                                    <p:anim calcmode="lin" valueType="num">
                                      <p:cBhvr>
                                        <p:cTn id="33" dur="300" fill="hold"/>
                                        <p:tgtEl>
                                          <p:spTgt spid="47"/>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300"/>
                                        <p:tgtEl>
                                          <p:spTgt spid="33"/>
                                        </p:tgtEl>
                                      </p:cBhvr>
                                    </p:animEffect>
                                  </p:childTnLst>
                                </p:cTn>
                              </p:par>
                            </p:childTnLst>
                          </p:cTn>
                        </p:par>
                        <p:par>
                          <p:cTn id="39" fill="hold">
                            <p:stCondLst>
                              <p:cond delay="300"/>
                            </p:stCondLst>
                            <p:childTnLst>
                              <p:par>
                                <p:cTn id="40" presetID="23" presetClass="entr" presetSubtype="16"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300" fill="hold"/>
                                        <p:tgtEl>
                                          <p:spTgt spid="34"/>
                                        </p:tgtEl>
                                        <p:attrNameLst>
                                          <p:attrName>ppt_w</p:attrName>
                                        </p:attrNameLst>
                                      </p:cBhvr>
                                      <p:tavLst>
                                        <p:tav tm="0">
                                          <p:val>
                                            <p:fltVal val="0"/>
                                          </p:val>
                                        </p:tav>
                                        <p:tav tm="100000">
                                          <p:val>
                                            <p:strVal val="#ppt_w"/>
                                          </p:val>
                                        </p:tav>
                                      </p:tavLst>
                                    </p:anim>
                                    <p:anim calcmode="lin" valueType="num">
                                      <p:cBhvr>
                                        <p:cTn id="43" dur="300" fill="hold"/>
                                        <p:tgtEl>
                                          <p:spTgt spid="34"/>
                                        </p:tgtEl>
                                        <p:attrNameLst>
                                          <p:attrName>ppt_h</p:attrName>
                                        </p:attrNameLst>
                                      </p:cBhvr>
                                      <p:tavLst>
                                        <p:tav tm="0">
                                          <p:val>
                                            <p:fltVal val="0"/>
                                          </p:val>
                                        </p:tav>
                                        <p:tav tm="100000">
                                          <p:val>
                                            <p:strVal val="#ppt_h"/>
                                          </p:val>
                                        </p:tav>
                                      </p:tavLst>
                                    </p:anim>
                                  </p:childTnLst>
                                </p:cTn>
                              </p:par>
                              <p:par>
                                <p:cTn id="44" presetID="42"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2" grpId="0" animBg="1"/>
      <p:bldP spid="42" grpId="0"/>
      <p:bldP spid="33" grpId="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blue and black background&#10;&#10;Description automatically generated">
            <a:extLst>
              <a:ext uri="{FF2B5EF4-FFF2-40B4-BE49-F238E27FC236}">
                <a16:creationId xmlns:a16="http://schemas.microsoft.com/office/drawing/2014/main" id="{BEAD6178-3C45-FBA0-1037-86E5628E3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2474"/>
            <a:ext cx="12179305" cy="6833051"/>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36632" y="-454122"/>
            <a:ext cx="6545650" cy="2811756"/>
          </a:xfrm>
          <a:prstGeom prst="rect">
            <a:avLst/>
          </a:prstGeom>
        </p:spPr>
      </p:pic>
      <p:grpSp>
        <p:nvGrpSpPr>
          <p:cNvPr id="32" name="Group 31">
            <a:extLst>
              <a:ext uri="{FF2B5EF4-FFF2-40B4-BE49-F238E27FC236}">
                <a16:creationId xmlns:a16="http://schemas.microsoft.com/office/drawing/2014/main" id="{89C12A08-D2FD-7A36-3BCC-D47F15B66426}"/>
              </a:ext>
            </a:extLst>
          </p:cNvPr>
          <p:cNvGrpSpPr/>
          <p:nvPr/>
        </p:nvGrpSpPr>
        <p:grpSpPr>
          <a:xfrm>
            <a:off x="9211484" y="-892477"/>
            <a:ext cx="5550682" cy="6671560"/>
            <a:chOff x="10489537" y="-3414843"/>
            <a:chExt cx="10507763" cy="13183307"/>
          </a:xfrm>
        </p:grpSpPr>
        <p:grpSp>
          <p:nvGrpSpPr>
            <p:cNvPr id="33" name="Group 2">
              <a:extLst>
                <a:ext uri="{FF2B5EF4-FFF2-40B4-BE49-F238E27FC236}">
                  <a16:creationId xmlns:a16="http://schemas.microsoft.com/office/drawing/2014/main" id="{671ECFC5-1B64-B8BB-A8D1-D6DE976C786C}"/>
                </a:ext>
              </a:extLst>
            </p:cNvPr>
            <p:cNvGrpSpPr/>
            <p:nvPr/>
          </p:nvGrpSpPr>
          <p:grpSpPr>
            <a:xfrm>
              <a:off x="13220872" y="-3172379"/>
              <a:ext cx="7573225" cy="6508240"/>
              <a:chOff x="0" y="0"/>
              <a:chExt cx="812800" cy="698500"/>
            </a:xfrm>
          </p:grpSpPr>
          <p:sp>
            <p:nvSpPr>
              <p:cNvPr id="70" name="Freeform 3">
                <a:extLst>
                  <a:ext uri="{FF2B5EF4-FFF2-40B4-BE49-F238E27FC236}">
                    <a16:creationId xmlns:a16="http://schemas.microsoft.com/office/drawing/2014/main" id="{BA0B325C-20F7-BC00-8DC3-F6EFE6AB0137}"/>
                  </a:ext>
                </a:extLst>
              </p:cNvPr>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txBody>
              <a:bodyPr/>
              <a:lstStyle/>
              <a:p>
                <a:endParaRPr lang="en-GB"/>
              </a:p>
            </p:txBody>
          </p:sp>
          <p:sp>
            <p:nvSpPr>
              <p:cNvPr id="71" name="TextBox 4">
                <a:extLst>
                  <a:ext uri="{FF2B5EF4-FFF2-40B4-BE49-F238E27FC236}">
                    <a16:creationId xmlns:a16="http://schemas.microsoft.com/office/drawing/2014/main" id="{0306C7A9-E685-5E16-DD73-593A3B48F771}"/>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4" name="Group 5">
              <a:extLst>
                <a:ext uri="{FF2B5EF4-FFF2-40B4-BE49-F238E27FC236}">
                  <a16:creationId xmlns:a16="http://schemas.microsoft.com/office/drawing/2014/main" id="{60BCA364-8D9C-2CDD-7757-C892C5B2DE26}"/>
                </a:ext>
              </a:extLst>
            </p:cNvPr>
            <p:cNvGrpSpPr/>
            <p:nvPr/>
          </p:nvGrpSpPr>
          <p:grpSpPr>
            <a:xfrm>
              <a:off x="13770251" y="-3256312"/>
              <a:ext cx="7023846" cy="6036118"/>
              <a:chOff x="0" y="0"/>
              <a:chExt cx="812800" cy="698500"/>
            </a:xfrm>
          </p:grpSpPr>
          <p:sp>
            <p:nvSpPr>
              <p:cNvPr id="68" name="Freeform 6">
                <a:extLst>
                  <a:ext uri="{FF2B5EF4-FFF2-40B4-BE49-F238E27FC236}">
                    <a16:creationId xmlns:a16="http://schemas.microsoft.com/office/drawing/2014/main" id="{F6013F9D-2635-FAEC-BD94-59B589BB788E}"/>
                  </a:ext>
                </a:extLst>
              </p:cNvPr>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txBody>
              <a:bodyPr/>
              <a:lstStyle/>
              <a:p>
                <a:endParaRPr lang="en-GB"/>
              </a:p>
            </p:txBody>
          </p:sp>
          <p:sp>
            <p:nvSpPr>
              <p:cNvPr id="69" name="TextBox 7">
                <a:extLst>
                  <a:ext uri="{FF2B5EF4-FFF2-40B4-BE49-F238E27FC236}">
                    <a16:creationId xmlns:a16="http://schemas.microsoft.com/office/drawing/2014/main" id="{BDF1983B-03E5-2EFE-9A23-4680B8B2DE00}"/>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42" name="Group 8">
              <a:extLst>
                <a:ext uri="{FF2B5EF4-FFF2-40B4-BE49-F238E27FC236}">
                  <a16:creationId xmlns:a16="http://schemas.microsoft.com/office/drawing/2014/main" id="{2C3B2988-85B3-FC8E-ACDF-01C301680AB2}"/>
                </a:ext>
              </a:extLst>
            </p:cNvPr>
            <p:cNvGrpSpPr/>
            <p:nvPr/>
          </p:nvGrpSpPr>
          <p:grpSpPr>
            <a:xfrm>
              <a:off x="14475218" y="-3414843"/>
              <a:ext cx="6522082" cy="5604914"/>
              <a:chOff x="0" y="0"/>
              <a:chExt cx="812800" cy="698500"/>
            </a:xfrm>
          </p:grpSpPr>
          <p:sp>
            <p:nvSpPr>
              <p:cNvPr id="66" name="Freeform 9">
                <a:extLst>
                  <a:ext uri="{FF2B5EF4-FFF2-40B4-BE49-F238E27FC236}">
                    <a16:creationId xmlns:a16="http://schemas.microsoft.com/office/drawing/2014/main" id="{44EE133B-21BA-ADCA-94CF-079B22F2607B}"/>
                  </a:ext>
                </a:extLst>
              </p:cNvPr>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txBody>
              <a:bodyPr/>
              <a:lstStyle/>
              <a:p>
                <a:endParaRPr lang="en-GB"/>
              </a:p>
            </p:txBody>
          </p:sp>
          <p:sp>
            <p:nvSpPr>
              <p:cNvPr id="67" name="TextBox 10">
                <a:extLst>
                  <a:ext uri="{FF2B5EF4-FFF2-40B4-BE49-F238E27FC236}">
                    <a16:creationId xmlns:a16="http://schemas.microsoft.com/office/drawing/2014/main" id="{64CA2E93-2F0F-E355-9260-A87B03D15156}"/>
                  </a:ext>
                </a:extLst>
              </p:cNvPr>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65" name="TextBox 15">
              <a:extLst>
                <a:ext uri="{FF2B5EF4-FFF2-40B4-BE49-F238E27FC236}">
                  <a16:creationId xmlns:a16="http://schemas.microsoft.com/office/drawing/2014/main" id="{B42DA3F1-3BA3-C066-92B0-A05665230B70}"/>
                </a:ext>
              </a:extLst>
            </p:cNvPr>
            <p:cNvSpPr txBox="1"/>
            <p:nvPr/>
          </p:nvSpPr>
          <p:spPr>
            <a:xfrm>
              <a:off x="10940289" y="355687"/>
              <a:ext cx="5683903" cy="7352004"/>
            </a:xfrm>
            <a:prstGeom prst="rect">
              <a:avLst/>
            </a:prstGeom>
          </p:spPr>
          <p:txBody>
            <a:bodyPr lIns="50800" tIns="50800" rIns="50800" bIns="50800" rtlCol="0" anchor="ctr"/>
            <a:lstStyle/>
            <a:p>
              <a:pPr algn="ctr">
                <a:lnSpc>
                  <a:spcPts val="2659"/>
                </a:lnSpc>
              </a:pPr>
              <a:endParaRPr/>
            </a:p>
          </p:txBody>
        </p:sp>
        <p:grpSp>
          <p:nvGrpSpPr>
            <p:cNvPr id="51" name="Group 18">
              <a:extLst>
                <a:ext uri="{FF2B5EF4-FFF2-40B4-BE49-F238E27FC236}">
                  <a16:creationId xmlns:a16="http://schemas.microsoft.com/office/drawing/2014/main" id="{6B84A011-44CC-2854-552C-8E84E80AB855}"/>
                </a:ext>
              </a:extLst>
            </p:cNvPr>
            <p:cNvGrpSpPr/>
            <p:nvPr/>
          </p:nvGrpSpPr>
          <p:grpSpPr>
            <a:xfrm>
              <a:off x="16555290" y="436617"/>
              <a:ext cx="1246076" cy="1343599"/>
              <a:chOff x="-104339" y="82550"/>
              <a:chExt cx="802839" cy="865672"/>
            </a:xfrm>
          </p:grpSpPr>
          <p:sp>
            <p:nvSpPr>
              <p:cNvPr id="61" name="Freeform 19">
                <a:extLst>
                  <a:ext uri="{FF2B5EF4-FFF2-40B4-BE49-F238E27FC236}">
                    <a16:creationId xmlns:a16="http://schemas.microsoft.com/office/drawing/2014/main" id="{4ACD053D-5BC7-AD6E-567C-2ACC8906664C}"/>
                  </a:ext>
                </a:extLst>
              </p:cNvPr>
              <p:cNvSpPr/>
              <p:nvPr/>
            </p:nvSpPr>
            <p:spPr>
              <a:xfrm>
                <a:off x="-104339" y="161348"/>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GB"/>
              </a:p>
            </p:txBody>
          </p:sp>
          <p:sp>
            <p:nvSpPr>
              <p:cNvPr id="62" name="TextBox 20">
                <a:extLst>
                  <a:ext uri="{FF2B5EF4-FFF2-40B4-BE49-F238E27FC236}">
                    <a16:creationId xmlns:a16="http://schemas.microsoft.com/office/drawing/2014/main" id="{6EE90652-013D-CD73-85F5-528603816E00}"/>
                  </a:ext>
                </a:extLst>
              </p:cNvPr>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52" name="Group 21">
              <a:extLst>
                <a:ext uri="{FF2B5EF4-FFF2-40B4-BE49-F238E27FC236}">
                  <a16:creationId xmlns:a16="http://schemas.microsoft.com/office/drawing/2014/main" id="{417A0D64-776D-4979-A0AA-1F572ED720D8}"/>
                </a:ext>
              </a:extLst>
            </p:cNvPr>
            <p:cNvGrpSpPr/>
            <p:nvPr/>
          </p:nvGrpSpPr>
          <p:grpSpPr>
            <a:xfrm>
              <a:off x="16759435" y="601977"/>
              <a:ext cx="863601" cy="963568"/>
              <a:chOff x="-130708" y="82550"/>
              <a:chExt cx="829208" cy="925193"/>
            </a:xfrm>
          </p:grpSpPr>
          <p:sp>
            <p:nvSpPr>
              <p:cNvPr id="59" name="Freeform 22">
                <a:extLst>
                  <a:ext uri="{FF2B5EF4-FFF2-40B4-BE49-F238E27FC236}">
                    <a16:creationId xmlns:a16="http://schemas.microsoft.com/office/drawing/2014/main" id="{21910B58-BCE7-2990-C58A-D7E786C2B507}"/>
                  </a:ext>
                </a:extLst>
              </p:cNvPr>
              <p:cNvSpPr/>
              <p:nvPr/>
            </p:nvSpPr>
            <p:spPr>
              <a:xfrm>
                <a:off x="-130708" y="201969"/>
                <a:ext cx="698500" cy="805774"/>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GB"/>
              </a:p>
            </p:txBody>
          </p:sp>
          <p:sp>
            <p:nvSpPr>
              <p:cNvPr id="60" name="TextBox 23">
                <a:extLst>
                  <a:ext uri="{FF2B5EF4-FFF2-40B4-BE49-F238E27FC236}">
                    <a16:creationId xmlns:a16="http://schemas.microsoft.com/office/drawing/2014/main" id="{B557740D-41F6-F988-4B80-9800D23C14C7}"/>
                  </a:ext>
                </a:extLst>
              </p:cNvPr>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58" name="TextBox 27">
              <a:extLst>
                <a:ext uri="{FF2B5EF4-FFF2-40B4-BE49-F238E27FC236}">
                  <a16:creationId xmlns:a16="http://schemas.microsoft.com/office/drawing/2014/main" id="{ACAE250D-6F20-E468-7959-F913EEE3932E}"/>
                </a:ext>
              </a:extLst>
            </p:cNvPr>
            <p:cNvSpPr txBox="1"/>
            <p:nvPr/>
          </p:nvSpPr>
          <p:spPr>
            <a:xfrm>
              <a:off x="10489537" y="4788072"/>
              <a:ext cx="3850385" cy="4980392"/>
            </a:xfrm>
            <a:prstGeom prst="rect">
              <a:avLst/>
            </a:prstGeom>
          </p:spPr>
          <p:txBody>
            <a:bodyPr lIns="50800" tIns="50800" rIns="50800" bIns="50800" rtlCol="0" anchor="ctr"/>
            <a:lstStyle/>
            <a:p>
              <a:pPr algn="ctr">
                <a:lnSpc>
                  <a:spcPts val="2659"/>
                </a:lnSpc>
              </a:pPr>
              <a:endParaRPr/>
            </a:p>
          </p:txBody>
        </p:sp>
      </p:grpSp>
      <p:grpSp>
        <p:nvGrpSpPr>
          <p:cNvPr id="5" name="组合 12">
            <a:extLst>
              <a:ext uri="{FF2B5EF4-FFF2-40B4-BE49-F238E27FC236}">
                <a16:creationId xmlns:a16="http://schemas.microsoft.com/office/drawing/2014/main" id="{5DE023CC-0C3F-BFF6-9E7D-E1EB6507D5D2}"/>
              </a:ext>
            </a:extLst>
          </p:cNvPr>
          <p:cNvGrpSpPr/>
          <p:nvPr/>
        </p:nvGrpSpPr>
        <p:grpSpPr>
          <a:xfrm>
            <a:off x="-2782976" y="5733946"/>
            <a:ext cx="14447128" cy="115006"/>
            <a:chOff x="-1707" y="7901"/>
            <a:chExt cx="20362" cy="2360"/>
          </a:xfrm>
          <a:effectLst/>
        </p:grpSpPr>
        <p:sp>
          <p:nvSpPr>
            <p:cNvPr id="6" name="椭圆 6">
              <a:extLst>
                <a:ext uri="{FF2B5EF4-FFF2-40B4-BE49-F238E27FC236}">
                  <a16:creationId xmlns:a16="http://schemas.microsoft.com/office/drawing/2014/main" id="{E878B031-BF6B-E2F9-3AD1-B8DF06D18659}"/>
                </a:ext>
              </a:extLst>
            </p:cNvPr>
            <p:cNvSpPr/>
            <p:nvPr/>
          </p:nvSpPr>
          <p:spPr>
            <a:xfrm>
              <a:off x="200" y="7901"/>
              <a:ext cx="16548" cy="2361"/>
            </a:xfrm>
            <a:prstGeom prst="ellipse">
              <a:avLst/>
            </a:prstGeom>
            <a:gradFill>
              <a:gsLst>
                <a:gs pos="0">
                  <a:schemeClr val="accent1">
                    <a:lumMod val="5000"/>
                    <a:lumOff val="95000"/>
                  </a:schemeClr>
                </a:gs>
                <a:gs pos="63000">
                  <a:schemeClr val="accent6">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8">
              <a:extLst>
                <a:ext uri="{FF2B5EF4-FFF2-40B4-BE49-F238E27FC236}">
                  <a16:creationId xmlns:a16="http://schemas.microsoft.com/office/drawing/2014/main" id="{81170554-0C3A-833F-B3EF-516C6724323C}"/>
                </a:ext>
              </a:extLst>
            </p:cNvPr>
            <p:cNvSpPr/>
            <p:nvPr/>
          </p:nvSpPr>
          <p:spPr>
            <a:xfrm>
              <a:off x="6960" y="8343"/>
              <a:ext cx="3029" cy="1476"/>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9">
              <a:extLst>
                <a:ext uri="{FF2B5EF4-FFF2-40B4-BE49-F238E27FC236}">
                  <a16:creationId xmlns:a16="http://schemas.microsoft.com/office/drawing/2014/main" id="{23C538F4-94AA-C6E0-1163-9CE15969C9D8}"/>
                </a:ext>
              </a:extLst>
            </p:cNvPr>
            <p:cNvSpPr/>
            <p:nvPr/>
          </p:nvSpPr>
          <p:spPr>
            <a:xfrm>
              <a:off x="-1707" y="8826"/>
              <a:ext cx="20363" cy="511"/>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11">
              <a:extLst>
                <a:ext uri="{FF2B5EF4-FFF2-40B4-BE49-F238E27FC236}">
                  <a16:creationId xmlns:a16="http://schemas.microsoft.com/office/drawing/2014/main" id="{2DEC7CAE-85F3-F8BC-1D6A-AB31AB4170BB}"/>
                </a:ext>
              </a:extLst>
            </p:cNvPr>
            <p:cNvSpPr/>
            <p:nvPr/>
          </p:nvSpPr>
          <p:spPr>
            <a:xfrm>
              <a:off x="4500" y="8575"/>
              <a:ext cx="7949" cy="1013"/>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Freeform 2">
            <a:extLst>
              <a:ext uri="{FF2B5EF4-FFF2-40B4-BE49-F238E27FC236}">
                <a16:creationId xmlns:a16="http://schemas.microsoft.com/office/drawing/2014/main" id="{FA0E8642-1F55-25A9-CDDC-C6C2DDC392C5}"/>
              </a:ext>
            </a:extLst>
          </p:cNvPr>
          <p:cNvSpPr/>
          <p:nvPr/>
        </p:nvSpPr>
        <p:spPr>
          <a:xfrm>
            <a:off x="-4527236" y="481323"/>
            <a:ext cx="6686933" cy="6755376"/>
          </a:xfrm>
          <a:custGeom>
            <a:avLst/>
            <a:gdLst/>
            <a:ahLst/>
            <a:cxnLst/>
            <a:rect l="l" t="t" r="r" b="b"/>
            <a:pathLst>
              <a:path w="9461025" h="9461025">
                <a:moveTo>
                  <a:pt x="0" y="0"/>
                </a:moveTo>
                <a:lnTo>
                  <a:pt x="9461024" y="0"/>
                </a:lnTo>
                <a:lnTo>
                  <a:pt x="9461024" y="9461025"/>
                </a:lnTo>
                <a:lnTo>
                  <a:pt x="0" y="9461025"/>
                </a:lnTo>
                <a:lnTo>
                  <a:pt x="0" y="0"/>
                </a:lnTo>
                <a:close/>
              </a:path>
            </a:pathLst>
          </a:custGeom>
          <a:blipFill dpi="0" rotWithShape="1">
            <a:blip r:embed="rId6">
              <a:alphaModFix amt="35000"/>
              <a:extLst>
                <a:ext uri="{96DAC541-7B7A-43D3-8B79-37D633B846F1}">
                  <asvg:svgBlip xmlns:asvg="http://schemas.microsoft.com/office/drawing/2016/SVG/main" xmlns="" r:embed="rId12"/>
                </a:ext>
              </a:extLst>
            </a:blip>
            <a:srcRect/>
            <a:stretch>
              <a:fillRect/>
            </a:stretch>
          </a:blipFill>
        </p:spPr>
        <p:txBody>
          <a:bodyPr/>
          <a:lstStyle/>
          <a:p>
            <a:endParaRPr lang="en-GB"/>
          </a:p>
        </p:txBody>
      </p:sp>
      <p:sp>
        <p:nvSpPr>
          <p:cNvPr id="72" name="TextBox 71">
            <a:extLst>
              <a:ext uri="{FF2B5EF4-FFF2-40B4-BE49-F238E27FC236}">
                <a16:creationId xmlns:a16="http://schemas.microsoft.com/office/drawing/2014/main" id="{33C1F00B-2AB4-7B86-9FC5-C5B81A18A9F0}"/>
              </a:ext>
            </a:extLst>
          </p:cNvPr>
          <p:cNvSpPr txBox="1"/>
          <p:nvPr/>
        </p:nvSpPr>
        <p:spPr>
          <a:xfrm>
            <a:off x="1602219" y="2126077"/>
            <a:ext cx="9326959" cy="3613297"/>
          </a:xfrm>
          <a:prstGeom prst="rect">
            <a:avLst/>
          </a:prstGeom>
          <a:noFill/>
        </p:spPr>
        <p:txBody>
          <a:bodyPr wrap="square" rtlCol="0">
            <a:spAutoFit/>
          </a:bodyPr>
          <a:lstStyle/>
          <a:p>
            <a:pPr algn="ctr"/>
            <a:r>
              <a:rPr lang="en-US" sz="4400" b="1" smtClean="0">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ỨNG DỤNG PHẦN MỀM VIETBIBLIO NHẰM PHÁT HUY HIỆU QUẢ HOẠT ĐỘNG CỦA</a:t>
            </a:r>
          </a:p>
          <a:p>
            <a:pPr algn="ctr"/>
            <a:r>
              <a:rPr lang="en-US" sz="4400" b="1" smtClean="0">
                <a:ln w="12700" cmpd="sng">
                  <a:solidFill>
                    <a:srgbClr val="FFFF00"/>
                  </a:solidFill>
                  <a:prstDash val="solid"/>
                </a:ln>
                <a:solidFill>
                  <a:srgbClr val="FFFF00"/>
                </a:solidFill>
                <a:latin typeface="Times New Roman" panose="02020603050405020304" pitchFamily="18" charset="0"/>
                <a:cs typeface="Times New Roman" panose="02020603050405020304" pitchFamily="18" charset="0"/>
              </a:rPr>
              <a:t> THƯ VIỆN Ở TRƯỜNG TIỂU HỌC</a:t>
            </a:r>
          </a:p>
          <a:p>
            <a:pPr algn="ctr">
              <a:lnSpc>
                <a:spcPct val="120000"/>
              </a:lnSpc>
            </a:pPr>
            <a:endParaRPr lang="en-GB" sz="4400" dirty="0">
              <a:solidFill>
                <a:srgbClr val="FFFF00"/>
              </a:solidFill>
              <a:latin typeface="UTM Impact" panose="02040603050506020204" pitchFamily="18" charset="0"/>
            </a:endParaRPr>
          </a:p>
        </p:txBody>
      </p:sp>
      <p:grpSp>
        <p:nvGrpSpPr>
          <p:cNvPr id="31" name="组合 12">
            <a:extLst>
              <a:ext uri="{FF2B5EF4-FFF2-40B4-BE49-F238E27FC236}">
                <a16:creationId xmlns:a16="http://schemas.microsoft.com/office/drawing/2014/main" id="{BFDAE86F-8E5E-0A7C-F7FE-607BFA85FFF7}"/>
              </a:ext>
            </a:extLst>
          </p:cNvPr>
          <p:cNvGrpSpPr/>
          <p:nvPr/>
        </p:nvGrpSpPr>
        <p:grpSpPr>
          <a:xfrm>
            <a:off x="-2588732" y="1283597"/>
            <a:ext cx="14447128" cy="115006"/>
            <a:chOff x="-1707" y="7901"/>
            <a:chExt cx="20362" cy="2360"/>
          </a:xfrm>
          <a:effectLst/>
        </p:grpSpPr>
        <p:sp>
          <p:nvSpPr>
            <p:cNvPr id="35" name="椭圆 6">
              <a:extLst>
                <a:ext uri="{FF2B5EF4-FFF2-40B4-BE49-F238E27FC236}">
                  <a16:creationId xmlns:a16="http://schemas.microsoft.com/office/drawing/2014/main" id="{69905945-9D36-4E0C-EE8F-23B278FD3380}"/>
                </a:ext>
              </a:extLst>
            </p:cNvPr>
            <p:cNvSpPr/>
            <p:nvPr/>
          </p:nvSpPr>
          <p:spPr>
            <a:xfrm>
              <a:off x="200" y="7901"/>
              <a:ext cx="16548" cy="2361"/>
            </a:xfrm>
            <a:prstGeom prst="ellipse">
              <a:avLst/>
            </a:prstGeom>
            <a:gradFill>
              <a:gsLst>
                <a:gs pos="0">
                  <a:schemeClr val="accent1">
                    <a:lumMod val="5000"/>
                    <a:lumOff val="95000"/>
                  </a:schemeClr>
                </a:gs>
                <a:gs pos="63000">
                  <a:schemeClr val="accent6">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8">
              <a:extLst>
                <a:ext uri="{FF2B5EF4-FFF2-40B4-BE49-F238E27FC236}">
                  <a16:creationId xmlns:a16="http://schemas.microsoft.com/office/drawing/2014/main" id="{ECA73650-5BB7-C2DC-3A8F-320B5B74C9A5}"/>
                </a:ext>
              </a:extLst>
            </p:cNvPr>
            <p:cNvSpPr/>
            <p:nvPr/>
          </p:nvSpPr>
          <p:spPr>
            <a:xfrm>
              <a:off x="6960" y="8343"/>
              <a:ext cx="3029" cy="1476"/>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9">
              <a:extLst>
                <a:ext uri="{FF2B5EF4-FFF2-40B4-BE49-F238E27FC236}">
                  <a16:creationId xmlns:a16="http://schemas.microsoft.com/office/drawing/2014/main" id="{A0EDECB1-DB09-C5F7-B0AC-B306C80B0576}"/>
                </a:ext>
              </a:extLst>
            </p:cNvPr>
            <p:cNvSpPr/>
            <p:nvPr/>
          </p:nvSpPr>
          <p:spPr>
            <a:xfrm>
              <a:off x="-1707" y="8826"/>
              <a:ext cx="20363" cy="511"/>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11">
              <a:extLst>
                <a:ext uri="{FF2B5EF4-FFF2-40B4-BE49-F238E27FC236}">
                  <a16:creationId xmlns:a16="http://schemas.microsoft.com/office/drawing/2014/main" id="{25326732-FC29-4612-7619-7A33965236CF}"/>
                </a:ext>
              </a:extLst>
            </p:cNvPr>
            <p:cNvSpPr/>
            <p:nvPr/>
          </p:nvSpPr>
          <p:spPr>
            <a:xfrm>
              <a:off x="4500" y="8575"/>
              <a:ext cx="7949" cy="1013"/>
            </a:xfrm>
            <a:prstGeom prst="ellipse">
              <a:avLst/>
            </a:prstGeom>
            <a:gradFill>
              <a:gsLst>
                <a:gs pos="0">
                  <a:schemeClr val="accent1">
                    <a:lumMod val="5000"/>
                    <a:lumOff val="95000"/>
                  </a:schemeClr>
                </a:gs>
                <a:gs pos="63000">
                  <a:schemeClr val="accent5">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3" name="Pictur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3092" y="194058"/>
            <a:ext cx="2018324" cy="201832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99146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effectLst>
            <a:outerShdw blurRad="50800" dist="38100" dir="2700000" algn="tl" rotWithShape="0">
              <a:prstClr val="black">
                <a:alpha val="40000"/>
              </a:prstClr>
            </a:outerShdw>
          </a:effectLst>
        </p:spPr>
        <p:txBody>
          <a:bodyPr>
            <a:normAutofit fontScale="92500" lnSpcReduction="10000"/>
          </a:bodyPr>
          <a:lstStyle/>
          <a:p>
            <a:r>
              <a:rPr lang="en-US" b="1" smtClean="0">
                <a:solidFill>
                  <a:srgbClr val="FF0000"/>
                </a:solidFill>
                <a:latin typeface="Times New Roman" panose="02020603050405020304" pitchFamily="18" charset="0"/>
                <a:cs typeface="Times New Roman" panose="02020603050405020304" pitchFamily="18" charset="0"/>
              </a:rPr>
              <a:t>GIẢI PHÁP THỰC HIỆN</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Rounded Rectangle 4">
            <a:extLst>
              <a:ext uri="{FF2B5EF4-FFF2-40B4-BE49-F238E27FC236}">
                <a16:creationId xmlns:a16="http://schemas.microsoft.com/office/drawing/2014/main" id="{3C1945F9-EC1A-4DC6-94BC-B32747B005FE}"/>
              </a:ext>
            </a:extLst>
          </p:cNvPr>
          <p:cNvSpPr/>
          <p:nvPr/>
        </p:nvSpPr>
        <p:spPr>
          <a:xfrm>
            <a:off x="556745" y="1770566"/>
            <a:ext cx="2077548" cy="4600254"/>
          </a:xfrm>
          <a:prstGeom prst="roundRect">
            <a:avLst>
              <a:gd name="adj" fmla="val 7734"/>
            </a:avLst>
          </a:prstGeom>
          <a:solidFill>
            <a:schemeClr val="bg1"/>
          </a:solidFill>
          <a:ln w="25400">
            <a:solidFill>
              <a:schemeClr val="accent1"/>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6" name="TextBox 5">
            <a:extLst>
              <a:ext uri="{FF2B5EF4-FFF2-40B4-BE49-F238E27FC236}">
                <a16:creationId xmlns:a16="http://schemas.microsoft.com/office/drawing/2014/main" id="{C01525DC-8BA7-4018-90E4-2BDCE54D14CE}"/>
              </a:ext>
            </a:extLst>
          </p:cNvPr>
          <p:cNvSpPr txBox="1"/>
          <p:nvPr/>
        </p:nvSpPr>
        <p:spPr>
          <a:xfrm>
            <a:off x="552964" y="3103098"/>
            <a:ext cx="1975262" cy="2677656"/>
          </a:xfrm>
          <a:prstGeom prst="rect">
            <a:avLst/>
          </a:prstGeom>
          <a:noFill/>
        </p:spPr>
        <p:txBody>
          <a:bodyPr wrap="square" rtlCol="0">
            <a:spAutoFit/>
          </a:bodyPr>
          <a:lstStyle/>
          <a:p>
            <a:pPr algn="ctr"/>
            <a:r>
              <a:rPr lang="en-US" sz="2400" b="1" smtClean="0">
                <a:latin typeface="Times New Roman" panose="02020603050405020304" pitchFamily="18" charset="0"/>
                <a:cs typeface="Times New Roman" panose="02020603050405020304" pitchFamily="18" charset="0"/>
              </a:rPr>
              <a:t>Đ</a:t>
            </a:r>
            <a:r>
              <a:rPr lang="vi-VN" sz="2400" b="1" smtClean="0">
                <a:latin typeface="Times New Roman" panose="02020603050405020304" pitchFamily="18" charset="0"/>
                <a:cs typeface="Times New Roman" panose="02020603050405020304" pitchFamily="18" charset="0"/>
              </a:rPr>
              <a:t>ổi mới phương thức phục vụ bạn đọc</a:t>
            </a:r>
            <a:r>
              <a:rPr lang="en-US" sz="2400" b="1" smtClean="0">
                <a:latin typeface="Times New Roman" panose="02020603050405020304" pitchFamily="18" charset="0"/>
                <a:cs typeface="Times New Roman" panose="02020603050405020304" pitchFamily="18" charset="0"/>
              </a:rPr>
              <a:t> qua ứng dụng phần mềm thư viện Vietbiblio.</a:t>
            </a:r>
            <a:endParaRPr lang="en-US" sz="2400">
              <a:latin typeface="Times New Roman" panose="02020603050405020304" pitchFamily="18" charset="0"/>
              <a:cs typeface="Times New Roman" panose="02020603050405020304" pitchFamily="18" charset="0"/>
            </a:endParaRPr>
          </a:p>
        </p:txBody>
      </p:sp>
      <p:sp>
        <p:nvSpPr>
          <p:cNvPr id="7" name="Right Arrow 6">
            <a:extLst>
              <a:ext uri="{FF2B5EF4-FFF2-40B4-BE49-F238E27FC236}">
                <a16:creationId xmlns:a16="http://schemas.microsoft.com/office/drawing/2014/main" id="{DF92240F-9426-4459-961B-946E9397F0BD}"/>
              </a:ext>
            </a:extLst>
          </p:cNvPr>
          <p:cNvSpPr/>
          <p:nvPr/>
        </p:nvSpPr>
        <p:spPr>
          <a:xfrm>
            <a:off x="556746" y="1950834"/>
            <a:ext cx="1322020" cy="861221"/>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TextBox 7">
            <a:extLst>
              <a:ext uri="{FF2B5EF4-FFF2-40B4-BE49-F238E27FC236}">
                <a16:creationId xmlns:a16="http://schemas.microsoft.com/office/drawing/2014/main" id="{8F40333B-F156-427B-AAF1-944EE4E4CA42}"/>
              </a:ext>
            </a:extLst>
          </p:cNvPr>
          <p:cNvSpPr txBox="1"/>
          <p:nvPr/>
        </p:nvSpPr>
        <p:spPr>
          <a:xfrm>
            <a:off x="890107" y="2127509"/>
            <a:ext cx="579498" cy="521479"/>
          </a:xfrm>
          <a:prstGeom prst="rect">
            <a:avLst/>
          </a:prstGeom>
          <a:noFill/>
        </p:spPr>
        <p:txBody>
          <a:bodyPr wrap="square" rtlCol="0">
            <a:spAutoFit/>
          </a:bodyPr>
          <a:lstStyle/>
          <a:p>
            <a:pPr algn="ctr"/>
            <a:r>
              <a:rPr lang="en-US" altLang="ko-KR" sz="2800" b="1" dirty="0">
                <a:solidFill>
                  <a:schemeClr val="bg1"/>
                </a:solidFill>
                <a:cs typeface="Arial" pitchFamily="34" charset="0"/>
              </a:rPr>
              <a:t>01</a:t>
            </a:r>
            <a:endParaRPr lang="ko-KR" altLang="en-US" sz="2800" b="1" dirty="0">
              <a:solidFill>
                <a:schemeClr val="bg1"/>
              </a:solidFill>
              <a:cs typeface="Arial" pitchFamily="34" charset="0"/>
            </a:endParaRPr>
          </a:p>
        </p:txBody>
      </p:sp>
      <p:sp>
        <p:nvSpPr>
          <p:cNvPr id="9" name="Rounded Rectangle 64">
            <a:extLst>
              <a:ext uri="{FF2B5EF4-FFF2-40B4-BE49-F238E27FC236}">
                <a16:creationId xmlns:a16="http://schemas.microsoft.com/office/drawing/2014/main" id="{E89F2E82-E7EE-4C9E-8597-98FAD43633DD}"/>
              </a:ext>
            </a:extLst>
          </p:cNvPr>
          <p:cNvSpPr/>
          <p:nvPr/>
        </p:nvSpPr>
        <p:spPr>
          <a:xfrm>
            <a:off x="2983757" y="1770566"/>
            <a:ext cx="1924940" cy="4600254"/>
          </a:xfrm>
          <a:prstGeom prst="roundRect">
            <a:avLst>
              <a:gd name="adj" fmla="val 7734"/>
            </a:avLst>
          </a:prstGeom>
          <a:solidFill>
            <a:schemeClr val="bg1"/>
          </a:solidFill>
          <a:ln w="25400">
            <a:solidFill>
              <a:schemeClr val="accent2"/>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12" name="TextBox 11">
            <a:extLst>
              <a:ext uri="{FF2B5EF4-FFF2-40B4-BE49-F238E27FC236}">
                <a16:creationId xmlns:a16="http://schemas.microsoft.com/office/drawing/2014/main" id="{EA12232A-A513-4EDD-8F67-EE885CFE5C78}"/>
              </a:ext>
            </a:extLst>
          </p:cNvPr>
          <p:cNvSpPr txBox="1"/>
          <p:nvPr/>
        </p:nvSpPr>
        <p:spPr>
          <a:xfrm>
            <a:off x="2979975" y="2988730"/>
            <a:ext cx="1932503" cy="2308324"/>
          </a:xfrm>
          <a:prstGeom prst="rect">
            <a:avLst/>
          </a:prstGeom>
          <a:noFill/>
        </p:spPr>
        <p:txBody>
          <a:bodyPr wrap="square" rtlCol="0">
            <a:spAutoFit/>
          </a:bodyPr>
          <a:lstStyle/>
          <a:p>
            <a:pPr algn="ctr"/>
            <a:r>
              <a:rPr lang="en-US" altLang="ko-KR" sz="2400" b="1" smtClean="0">
                <a:latin typeface="Times New Roman" panose="02020603050405020304" pitchFamily="18" charset="0"/>
                <a:cs typeface="Times New Roman" panose="02020603050405020304" pitchFamily="18" charset="0"/>
              </a:rPr>
              <a:t>Đáp ứng tốt một số yêu cầu khi sử dụng phần mềm Vietbiblio.</a:t>
            </a:r>
            <a:endParaRPr lang="en-US" altLang="ko-KR" sz="24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Right Arrow 66">
            <a:extLst>
              <a:ext uri="{FF2B5EF4-FFF2-40B4-BE49-F238E27FC236}">
                <a16:creationId xmlns:a16="http://schemas.microsoft.com/office/drawing/2014/main" id="{1AFC4C71-6016-4497-B259-A0F52845B0DF}"/>
              </a:ext>
            </a:extLst>
          </p:cNvPr>
          <p:cNvSpPr/>
          <p:nvPr/>
        </p:nvSpPr>
        <p:spPr>
          <a:xfrm>
            <a:off x="2983757" y="1950834"/>
            <a:ext cx="1322020" cy="861221"/>
          </a:xfrm>
          <a:prstGeom prst="rightArrow">
            <a:avLst>
              <a:gd name="adj1" fmla="val 65118"/>
              <a:gd name="adj2" fmla="val 84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TextBox 13">
            <a:extLst>
              <a:ext uri="{FF2B5EF4-FFF2-40B4-BE49-F238E27FC236}">
                <a16:creationId xmlns:a16="http://schemas.microsoft.com/office/drawing/2014/main" id="{E07BBAD1-7EBC-4E45-AE20-2B920F2D7751}"/>
              </a:ext>
            </a:extLst>
          </p:cNvPr>
          <p:cNvSpPr txBox="1"/>
          <p:nvPr/>
        </p:nvSpPr>
        <p:spPr>
          <a:xfrm>
            <a:off x="3297178" y="2127509"/>
            <a:ext cx="579498" cy="521479"/>
          </a:xfrm>
          <a:prstGeom prst="rect">
            <a:avLst/>
          </a:prstGeom>
          <a:noFill/>
        </p:spPr>
        <p:txBody>
          <a:bodyPr wrap="square" rtlCol="0">
            <a:spAutoFit/>
          </a:bodyPr>
          <a:lstStyle/>
          <a:p>
            <a:pPr algn="ctr"/>
            <a:r>
              <a:rPr lang="en-US" altLang="ko-KR" sz="2800" b="1" dirty="0">
                <a:solidFill>
                  <a:schemeClr val="bg1"/>
                </a:solidFill>
                <a:cs typeface="Arial" pitchFamily="34" charset="0"/>
              </a:rPr>
              <a:t>02</a:t>
            </a:r>
            <a:endParaRPr lang="ko-KR" altLang="en-US" sz="2800" b="1" dirty="0">
              <a:solidFill>
                <a:schemeClr val="bg1"/>
              </a:solidFill>
              <a:cs typeface="Arial" pitchFamily="34" charset="0"/>
            </a:endParaRPr>
          </a:p>
        </p:txBody>
      </p:sp>
      <p:sp>
        <p:nvSpPr>
          <p:cNvPr id="15" name="Rounded Rectangle 71">
            <a:extLst>
              <a:ext uri="{FF2B5EF4-FFF2-40B4-BE49-F238E27FC236}">
                <a16:creationId xmlns:a16="http://schemas.microsoft.com/office/drawing/2014/main" id="{7D0BCF7D-5706-4743-9547-30B7A843D0E5}"/>
              </a:ext>
            </a:extLst>
          </p:cNvPr>
          <p:cNvSpPr/>
          <p:nvPr/>
        </p:nvSpPr>
        <p:spPr>
          <a:xfrm>
            <a:off x="5361278" y="1770566"/>
            <a:ext cx="2148766" cy="4572177"/>
          </a:xfrm>
          <a:prstGeom prst="roundRect">
            <a:avLst>
              <a:gd name="adj" fmla="val 7734"/>
            </a:avLst>
          </a:prstGeom>
          <a:solidFill>
            <a:schemeClr val="bg1"/>
          </a:solidFill>
          <a:ln w="25400">
            <a:solidFill>
              <a:schemeClr val="accent3"/>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18" name="TextBox 17">
            <a:extLst>
              <a:ext uri="{FF2B5EF4-FFF2-40B4-BE49-F238E27FC236}">
                <a16:creationId xmlns:a16="http://schemas.microsoft.com/office/drawing/2014/main" id="{3809E6C8-FD57-43A4-B647-BE328D503B61}"/>
              </a:ext>
            </a:extLst>
          </p:cNvPr>
          <p:cNvSpPr txBox="1"/>
          <p:nvPr/>
        </p:nvSpPr>
        <p:spPr>
          <a:xfrm>
            <a:off x="5365059" y="2733766"/>
            <a:ext cx="2049292" cy="3416320"/>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Nâng cao kĩ năng</a:t>
            </a:r>
            <a:r>
              <a:rPr lang="vi-VN" sz="2400" b="1">
                <a:latin typeface="Times New Roman" panose="02020603050405020304" pitchFamily="18" charset="0"/>
                <a:cs typeface="Times New Roman" panose="02020603050405020304" pitchFamily="18" charset="0"/>
              </a:rPr>
              <a:t> </a:t>
            </a:r>
            <a:r>
              <a:rPr lang="en-US" sz="2400" b="1" smtClean="0">
                <a:latin typeface="Times New Roman" panose="02020603050405020304" pitchFamily="18" charset="0"/>
                <a:cs typeface="Times New Roman" panose="02020603050405020304" pitchFamily="18" charset="0"/>
              </a:rPr>
              <a:t>thực hiện xác định mã sách, in và dán mã vạch cho sách trong ứng dụng Vietbiblio.</a:t>
            </a:r>
            <a:endParaRPr lang="en-US" altLang="ko-KR"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9" name="Right Arrow 73">
            <a:extLst>
              <a:ext uri="{FF2B5EF4-FFF2-40B4-BE49-F238E27FC236}">
                <a16:creationId xmlns:a16="http://schemas.microsoft.com/office/drawing/2014/main" id="{644BAD84-2B0F-440C-8BE1-D05D443EE5F4}"/>
              </a:ext>
            </a:extLst>
          </p:cNvPr>
          <p:cNvSpPr/>
          <p:nvPr/>
        </p:nvSpPr>
        <p:spPr>
          <a:xfrm>
            <a:off x="5361279" y="1950834"/>
            <a:ext cx="1322020" cy="861221"/>
          </a:xfrm>
          <a:prstGeom prst="rightArrow">
            <a:avLst>
              <a:gd name="adj1" fmla="val 65118"/>
              <a:gd name="adj2" fmla="val 846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TextBox 19">
            <a:extLst>
              <a:ext uri="{FF2B5EF4-FFF2-40B4-BE49-F238E27FC236}">
                <a16:creationId xmlns:a16="http://schemas.microsoft.com/office/drawing/2014/main" id="{00F56028-DB8B-44D7-9297-8EA3E4FD85D0}"/>
              </a:ext>
            </a:extLst>
          </p:cNvPr>
          <p:cNvSpPr txBox="1"/>
          <p:nvPr/>
        </p:nvSpPr>
        <p:spPr>
          <a:xfrm>
            <a:off x="5654760" y="2127509"/>
            <a:ext cx="579498" cy="521479"/>
          </a:xfrm>
          <a:prstGeom prst="rect">
            <a:avLst/>
          </a:prstGeom>
          <a:noFill/>
        </p:spPr>
        <p:txBody>
          <a:bodyPr wrap="square" rtlCol="0">
            <a:spAutoFit/>
          </a:bodyPr>
          <a:lstStyle/>
          <a:p>
            <a:pPr algn="ctr"/>
            <a:r>
              <a:rPr lang="en-US" altLang="ko-KR" sz="2800" b="1" dirty="0">
                <a:solidFill>
                  <a:schemeClr val="bg1"/>
                </a:solidFill>
                <a:cs typeface="Arial" pitchFamily="34" charset="0"/>
              </a:rPr>
              <a:t>03</a:t>
            </a:r>
            <a:endParaRPr lang="ko-KR" altLang="en-US" sz="2800" b="1" dirty="0">
              <a:solidFill>
                <a:schemeClr val="bg1"/>
              </a:solidFill>
              <a:cs typeface="Arial" pitchFamily="34" charset="0"/>
            </a:endParaRPr>
          </a:p>
        </p:txBody>
      </p:sp>
      <p:sp>
        <p:nvSpPr>
          <p:cNvPr id="21" name="Rounded Rectangle 78">
            <a:extLst>
              <a:ext uri="{FF2B5EF4-FFF2-40B4-BE49-F238E27FC236}">
                <a16:creationId xmlns:a16="http://schemas.microsoft.com/office/drawing/2014/main" id="{676F6070-24AD-4D7E-802B-A6734E33582B}"/>
              </a:ext>
            </a:extLst>
          </p:cNvPr>
          <p:cNvSpPr/>
          <p:nvPr/>
        </p:nvSpPr>
        <p:spPr>
          <a:xfrm>
            <a:off x="7738800" y="1770566"/>
            <a:ext cx="1824317" cy="4572177"/>
          </a:xfrm>
          <a:prstGeom prst="roundRect">
            <a:avLst>
              <a:gd name="adj" fmla="val 7734"/>
            </a:avLst>
          </a:prstGeom>
          <a:solidFill>
            <a:schemeClr val="bg1"/>
          </a:solidFill>
          <a:ln w="25400">
            <a:solidFill>
              <a:schemeClr val="accent4"/>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24" name="TextBox 23">
            <a:extLst>
              <a:ext uri="{FF2B5EF4-FFF2-40B4-BE49-F238E27FC236}">
                <a16:creationId xmlns:a16="http://schemas.microsoft.com/office/drawing/2014/main" id="{44CB8D5E-060A-40FD-8A2F-450F2BDB9181}"/>
              </a:ext>
            </a:extLst>
          </p:cNvPr>
          <p:cNvSpPr txBox="1"/>
          <p:nvPr/>
        </p:nvSpPr>
        <p:spPr>
          <a:xfrm>
            <a:off x="7711589" y="2973406"/>
            <a:ext cx="1760498" cy="3046988"/>
          </a:xfrm>
          <a:prstGeom prst="rect">
            <a:avLst/>
          </a:prstGeom>
          <a:noFill/>
        </p:spPr>
        <p:txBody>
          <a:bodyPr wrap="square" rtlCol="0">
            <a:spAutoFit/>
          </a:bodyPr>
          <a:lstStyle/>
          <a:p>
            <a:pPr algn="ctr"/>
            <a:r>
              <a:rPr lang="vi-VN" sz="2400" b="1">
                <a:latin typeface="Times New Roman" panose="02020603050405020304" pitchFamily="18" charset="0"/>
                <a:cs typeface="Times New Roman" panose="02020603050405020304" pitchFamily="18" charset="0"/>
              </a:rPr>
              <a:t>Nâng cao kĩ năng </a:t>
            </a:r>
            <a:r>
              <a:rPr lang="en-US" sz="2400" b="1" smtClean="0">
                <a:latin typeface="Times New Roman" panose="02020603050405020304" pitchFamily="18" charset="0"/>
                <a:cs typeface="Times New Roman" panose="02020603050405020304" pitchFamily="18" charset="0"/>
              </a:rPr>
              <a:t>xử lý biên mục và lưu thông tài liệu trong ứng dụng Vietbiblio.</a:t>
            </a:r>
            <a:endParaRPr lang="en-US" altLang="ko-KR" sz="16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5" name="Right Arrow 80">
            <a:extLst>
              <a:ext uri="{FF2B5EF4-FFF2-40B4-BE49-F238E27FC236}">
                <a16:creationId xmlns:a16="http://schemas.microsoft.com/office/drawing/2014/main" id="{73FD92FB-5EC6-4424-B0D6-95F27DFAE786}"/>
              </a:ext>
            </a:extLst>
          </p:cNvPr>
          <p:cNvSpPr/>
          <p:nvPr/>
        </p:nvSpPr>
        <p:spPr>
          <a:xfrm>
            <a:off x="7738801" y="1950835"/>
            <a:ext cx="1322020" cy="861221"/>
          </a:xfrm>
          <a:prstGeom prst="rightArrow">
            <a:avLst>
              <a:gd name="adj1" fmla="val 65118"/>
              <a:gd name="adj2" fmla="val 8461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6" name="TextBox 25">
            <a:extLst>
              <a:ext uri="{FF2B5EF4-FFF2-40B4-BE49-F238E27FC236}">
                <a16:creationId xmlns:a16="http://schemas.microsoft.com/office/drawing/2014/main" id="{81148520-F1E4-4235-A9FF-C746ABA6A418}"/>
              </a:ext>
            </a:extLst>
          </p:cNvPr>
          <p:cNvSpPr txBox="1"/>
          <p:nvPr/>
        </p:nvSpPr>
        <p:spPr>
          <a:xfrm>
            <a:off x="8012340" y="2127510"/>
            <a:ext cx="579498" cy="521479"/>
          </a:xfrm>
          <a:prstGeom prst="rect">
            <a:avLst/>
          </a:prstGeom>
          <a:noFill/>
        </p:spPr>
        <p:txBody>
          <a:bodyPr wrap="square" rtlCol="0">
            <a:spAutoFit/>
          </a:bodyPr>
          <a:lstStyle/>
          <a:p>
            <a:pPr algn="ctr"/>
            <a:r>
              <a:rPr lang="en-US" altLang="ko-KR" sz="2800" b="1" dirty="0">
                <a:solidFill>
                  <a:schemeClr val="bg1"/>
                </a:solidFill>
                <a:cs typeface="Arial" pitchFamily="34" charset="0"/>
              </a:rPr>
              <a:t>04</a:t>
            </a:r>
            <a:endParaRPr lang="ko-KR" altLang="en-US" sz="2800" b="1" dirty="0">
              <a:solidFill>
                <a:schemeClr val="bg1"/>
              </a:solidFill>
              <a:cs typeface="Arial" pitchFamily="34" charset="0"/>
            </a:endParaRPr>
          </a:p>
        </p:txBody>
      </p:sp>
      <p:sp>
        <p:nvSpPr>
          <p:cNvPr id="31" name="Rounded Rectangle 78">
            <a:extLst>
              <a:ext uri="{FF2B5EF4-FFF2-40B4-BE49-F238E27FC236}">
                <a16:creationId xmlns:a16="http://schemas.microsoft.com/office/drawing/2014/main" id="{676F6070-24AD-4D7E-802B-A6734E33582B}"/>
              </a:ext>
            </a:extLst>
          </p:cNvPr>
          <p:cNvSpPr/>
          <p:nvPr/>
        </p:nvSpPr>
        <p:spPr>
          <a:xfrm>
            <a:off x="10015698" y="1770566"/>
            <a:ext cx="1824317" cy="4600254"/>
          </a:xfrm>
          <a:prstGeom prst="roundRect">
            <a:avLst>
              <a:gd name="adj" fmla="val 7734"/>
            </a:avLst>
          </a:prstGeom>
          <a:solidFill>
            <a:schemeClr val="bg1"/>
          </a:solidFill>
          <a:ln w="25400">
            <a:solidFill>
              <a:srgbClr val="00B050"/>
            </a:solidFill>
          </a:ln>
          <a:effectLst/>
        </p:spPr>
        <p:txBody>
          <a:bodyPr vert="horz" wrap="square" lIns="91440" tIns="45720" rIns="91440" bIns="45720" numCol="1" anchor="t" anchorCtr="0" compatLnSpc="1">
            <a:prstTxWarp prst="textNoShape">
              <a:avLst/>
            </a:prstTxWarp>
          </a:bodyPr>
          <a:lstStyle/>
          <a:p>
            <a:endParaRPr lang="ko-KR" altLang="en-US" sz="2700"/>
          </a:p>
        </p:txBody>
      </p:sp>
      <p:sp>
        <p:nvSpPr>
          <p:cNvPr id="32" name="TextBox 31">
            <a:extLst>
              <a:ext uri="{FF2B5EF4-FFF2-40B4-BE49-F238E27FC236}">
                <a16:creationId xmlns:a16="http://schemas.microsoft.com/office/drawing/2014/main" id="{44CB8D5E-060A-40FD-8A2F-450F2BDB9181}"/>
              </a:ext>
            </a:extLst>
          </p:cNvPr>
          <p:cNvSpPr txBox="1"/>
          <p:nvPr/>
        </p:nvSpPr>
        <p:spPr>
          <a:xfrm>
            <a:off x="9956577" y="3029534"/>
            <a:ext cx="1883438" cy="2677656"/>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Linh hoạt ứ</a:t>
            </a:r>
            <a:r>
              <a:rPr lang="vi-VN" sz="2400" b="1">
                <a:latin typeface="Times New Roman" panose="02020603050405020304" pitchFamily="18" charset="0"/>
                <a:cs typeface="Times New Roman" panose="02020603050405020304" pitchFamily="18" charset="0"/>
              </a:rPr>
              <a:t>ng dụng</a:t>
            </a:r>
            <a:r>
              <a:rPr lang="en-US" sz="2400" b="1">
                <a:latin typeface="Times New Roman" panose="02020603050405020304" pitchFamily="18" charset="0"/>
                <a:cs typeface="Times New Roman" panose="02020603050405020304" pitchFamily="18" charset="0"/>
              </a:rPr>
              <a:t> phần mềm </a:t>
            </a:r>
            <a:r>
              <a:rPr lang="vi-VN" sz="2400" b="1">
                <a:latin typeface="Times New Roman" panose="02020603050405020304" pitchFamily="18" charset="0"/>
                <a:cs typeface="Times New Roman" panose="02020603050405020304" pitchFamily="18" charset="0"/>
              </a:rPr>
              <a:t>VietBiblio </a:t>
            </a:r>
            <a:r>
              <a:rPr lang="en-US" sz="2400" b="1">
                <a:latin typeface="Times New Roman" panose="02020603050405020304" pitchFamily="18" charset="0"/>
                <a:cs typeface="Times New Roman" panose="02020603050405020304" pitchFamily="18" charset="0"/>
              </a:rPr>
              <a:t>vào </a:t>
            </a:r>
            <a:r>
              <a:rPr lang="en-US" sz="2400" b="1" smtClean="0">
                <a:latin typeface="Times New Roman" panose="02020603050405020304" pitchFamily="18" charset="0"/>
                <a:cs typeface="Times New Roman" panose="02020603050405020304" pitchFamily="18" charset="0"/>
              </a:rPr>
              <a:t>quản </a:t>
            </a:r>
            <a:r>
              <a:rPr lang="en-US" sz="2400" b="1">
                <a:latin typeface="Times New Roman" panose="02020603050405020304" pitchFamily="18" charset="0"/>
                <a:cs typeface="Times New Roman" panose="02020603050405020304" pitchFamily="18" charset="0"/>
              </a:rPr>
              <a:t>trị và </a:t>
            </a:r>
            <a:r>
              <a:rPr lang="en-US" sz="2400" b="1" smtClean="0">
                <a:latin typeface="Times New Roman" panose="02020603050405020304" pitchFamily="18" charset="0"/>
                <a:cs typeface="Times New Roman" panose="02020603050405020304" pitchFamily="18" charset="0"/>
              </a:rPr>
              <a:t>báo </a:t>
            </a:r>
            <a:r>
              <a:rPr lang="en-US" sz="2400" b="1">
                <a:latin typeface="Times New Roman" panose="02020603050405020304" pitchFamily="18" charset="0"/>
                <a:cs typeface="Times New Roman" panose="02020603050405020304" pitchFamily="18" charset="0"/>
              </a:rPr>
              <a:t>cáo thống </a:t>
            </a:r>
            <a:r>
              <a:rPr lang="en-US" sz="2400" b="1" smtClean="0">
                <a:latin typeface="Times New Roman" panose="02020603050405020304" pitchFamily="18" charset="0"/>
                <a:cs typeface="Times New Roman" panose="02020603050405020304" pitchFamily="18" charset="0"/>
              </a:rPr>
              <a:t>kê.</a:t>
            </a:r>
            <a:endParaRPr lang="en-US" altLang="ko-KR" sz="20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33" name="Right Arrow 80">
            <a:extLst>
              <a:ext uri="{FF2B5EF4-FFF2-40B4-BE49-F238E27FC236}">
                <a16:creationId xmlns:a16="http://schemas.microsoft.com/office/drawing/2014/main" id="{73FD92FB-5EC6-4424-B0D6-95F27DFAE786}"/>
              </a:ext>
            </a:extLst>
          </p:cNvPr>
          <p:cNvSpPr/>
          <p:nvPr/>
        </p:nvSpPr>
        <p:spPr>
          <a:xfrm>
            <a:off x="10015699" y="1950835"/>
            <a:ext cx="1322020" cy="861221"/>
          </a:xfrm>
          <a:prstGeom prst="rightArrow">
            <a:avLst>
              <a:gd name="adj1" fmla="val 65118"/>
              <a:gd name="adj2" fmla="val 84615"/>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2700" dirty="0"/>
          </a:p>
        </p:txBody>
      </p:sp>
      <p:sp>
        <p:nvSpPr>
          <p:cNvPr id="34" name="TextBox 33">
            <a:extLst>
              <a:ext uri="{FF2B5EF4-FFF2-40B4-BE49-F238E27FC236}">
                <a16:creationId xmlns:a16="http://schemas.microsoft.com/office/drawing/2014/main" id="{81148520-F1E4-4235-A9FF-C746ABA6A418}"/>
              </a:ext>
            </a:extLst>
          </p:cNvPr>
          <p:cNvSpPr txBox="1"/>
          <p:nvPr/>
        </p:nvSpPr>
        <p:spPr>
          <a:xfrm>
            <a:off x="10289238" y="2127510"/>
            <a:ext cx="579498" cy="521479"/>
          </a:xfrm>
          <a:prstGeom prst="rect">
            <a:avLst/>
          </a:prstGeom>
          <a:noFill/>
        </p:spPr>
        <p:txBody>
          <a:bodyPr wrap="square" rtlCol="0">
            <a:spAutoFit/>
          </a:bodyPr>
          <a:lstStyle/>
          <a:p>
            <a:pPr algn="ctr"/>
            <a:r>
              <a:rPr lang="en-US" altLang="ko-KR" sz="2800" b="1" smtClean="0">
                <a:solidFill>
                  <a:schemeClr val="bg1"/>
                </a:solidFill>
                <a:cs typeface="Arial" pitchFamily="34" charset="0"/>
              </a:rPr>
              <a:t>05</a:t>
            </a:r>
            <a:endParaRPr lang="ko-KR" altLang="en-US" sz="2800" b="1" dirty="0">
              <a:solidFill>
                <a:schemeClr val="bg1"/>
              </a:solidFill>
              <a:cs typeface="Arial" pitchFamily="34" charset="0"/>
            </a:endParaRPr>
          </a:p>
        </p:txBody>
      </p:sp>
    </p:spTree>
    <p:extLst>
      <p:ext uri="{BB962C8B-B14F-4D97-AF65-F5344CB8AC3E}">
        <p14:creationId xmlns:p14="http://schemas.microsoft.com/office/powerpoint/2010/main" val="969720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linds(horizontal)">
                                      <p:cBhvr>
                                        <p:cTn id="55" dur="500"/>
                                        <p:tgtEl>
                                          <p:spTgt spid="3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linds(horizontal)">
                                      <p:cBhvr>
                                        <p:cTn id="58" dur="500"/>
                                        <p:tgtEl>
                                          <p:spTgt spid="3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blinds(horizontal)">
                                      <p:cBhvr>
                                        <p:cTn id="61" dur="500"/>
                                        <p:tgtEl>
                                          <p:spTgt spid="3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blinds(horizontal)">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animBg="1"/>
      <p:bldP spid="8" grpId="0"/>
      <p:bldP spid="9" grpId="0" animBg="1"/>
      <p:bldP spid="12" grpId="0"/>
      <p:bldP spid="13" grpId="0" animBg="1"/>
      <p:bldP spid="14" grpId="0"/>
      <p:bldP spid="15" grpId="0" animBg="1"/>
      <p:bldP spid="18" grpId="0"/>
      <p:bldP spid="19" grpId="0" animBg="1"/>
      <p:bldP spid="20" grpId="0"/>
      <p:bldP spid="21" grpId="0" animBg="1"/>
      <p:bldP spid="24" grpId="0"/>
      <p:bldP spid="25" grpId="0" animBg="1"/>
      <p:bldP spid="26" grpId="0"/>
      <p:bldP spid="31" grpId="0" animBg="1"/>
      <p:bldP spid="32" grpId="0"/>
      <p:bldP spid="33"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flipH="1">
            <a:off x="2973441" y="1894421"/>
            <a:ext cx="2665332" cy="757550"/>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21" name="任意多边形 20"/>
          <p:cNvSpPr/>
          <p:nvPr/>
        </p:nvSpPr>
        <p:spPr>
          <a:xfrm flipH="1" flipV="1">
            <a:off x="2973442" y="4951062"/>
            <a:ext cx="2621226" cy="602735"/>
          </a:xfrm>
          <a:custGeom>
            <a:avLst/>
            <a:gdLst>
              <a:gd name="connsiteX0" fmla="*/ 2120900 w 2120900"/>
              <a:gd name="connsiteY0" fmla="*/ 520700 h 520700"/>
              <a:gd name="connsiteX1" fmla="*/ 1485900 w 2120900"/>
              <a:gd name="connsiteY1" fmla="*/ 0 h 520700"/>
              <a:gd name="connsiteX2" fmla="*/ 0 w 2120900"/>
              <a:gd name="connsiteY2" fmla="*/ 0 h 520700"/>
            </a:gdLst>
            <a:ahLst/>
            <a:cxnLst>
              <a:cxn ang="0">
                <a:pos x="connsiteX0" y="connsiteY0"/>
              </a:cxn>
              <a:cxn ang="0">
                <a:pos x="connsiteX1" y="connsiteY1"/>
              </a:cxn>
              <a:cxn ang="0">
                <a:pos x="connsiteX2" y="connsiteY2"/>
              </a:cxn>
            </a:cxnLst>
            <a:rect l="l" t="t" r="r" b="b"/>
            <a:pathLst>
              <a:path w="2120900" h="520700">
                <a:moveTo>
                  <a:pt x="2120900" y="520700"/>
                </a:moveTo>
                <a:lnTo>
                  <a:pt x="1485900" y="0"/>
                </a:ln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25" name="任意多边形 24"/>
          <p:cNvSpPr/>
          <p:nvPr/>
        </p:nvSpPr>
        <p:spPr>
          <a:xfrm flipH="1">
            <a:off x="3621060" y="3812028"/>
            <a:ext cx="3310275" cy="45719"/>
          </a:xfrm>
          <a:custGeom>
            <a:avLst/>
            <a:gdLst>
              <a:gd name="connsiteX0" fmla="*/ 1625600 w 1625600"/>
              <a:gd name="connsiteY0" fmla="*/ 0 h 0"/>
              <a:gd name="connsiteX1" fmla="*/ 0 w 1625600"/>
              <a:gd name="connsiteY1" fmla="*/ 0 h 0"/>
            </a:gdLst>
            <a:ahLst/>
            <a:cxnLst>
              <a:cxn ang="0">
                <a:pos x="connsiteX0" y="connsiteY0"/>
              </a:cxn>
              <a:cxn ang="0">
                <a:pos x="connsiteX1" y="connsiteY1"/>
              </a:cxn>
            </a:cxnLst>
            <a:rect l="l" t="t" r="r" b="b"/>
            <a:pathLst>
              <a:path w="1625600">
                <a:moveTo>
                  <a:pt x="1625600" y="0"/>
                </a:moveTo>
                <a:lnTo>
                  <a:pt x="0" y="0"/>
                </a:lnTo>
              </a:path>
            </a:pathLst>
          </a:custGeom>
          <a:noFill/>
          <a:ln w="38100">
            <a:solidFill>
              <a:schemeClr val="bg1"/>
            </a:solidFill>
          </a:ln>
          <a:effectLst>
            <a:outerShdw blurRad="635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nvGrpSpPr>
          <p:cNvPr id="85" name="组合 84"/>
          <p:cNvGrpSpPr/>
          <p:nvPr/>
        </p:nvGrpSpPr>
        <p:grpSpPr>
          <a:xfrm>
            <a:off x="5594668" y="4817500"/>
            <a:ext cx="5619670" cy="1683240"/>
            <a:chOff x="8917326" y="1495182"/>
            <a:chExt cx="1964130" cy="1006290"/>
          </a:xfrm>
          <a:effectLst>
            <a:outerShdw blurRad="50800" dist="38100" dir="5400000" algn="t" rotWithShape="0">
              <a:prstClr val="black">
                <a:alpha val="40000"/>
              </a:prstClr>
            </a:outerShdw>
          </a:effectLst>
        </p:grpSpPr>
        <p:grpSp>
          <p:nvGrpSpPr>
            <p:cNvPr id="86" name="组合 85"/>
            <p:cNvGrpSpPr/>
            <p:nvPr/>
          </p:nvGrpSpPr>
          <p:grpSpPr>
            <a:xfrm>
              <a:off x="8917326" y="1495182"/>
              <a:ext cx="1964130" cy="1006290"/>
              <a:chOff x="1464128" y="1520824"/>
              <a:chExt cx="4005943" cy="1582058"/>
            </a:xfrm>
          </p:grpSpPr>
          <p:sp>
            <p:nvSpPr>
              <p:cNvPr id="90" name="圆角矩形 89"/>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91" name="圆角矩形 90"/>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87" name="组合 86"/>
            <p:cNvGrpSpPr/>
            <p:nvPr/>
          </p:nvGrpSpPr>
          <p:grpSpPr>
            <a:xfrm>
              <a:off x="9009157" y="1552178"/>
              <a:ext cx="1780467" cy="922890"/>
              <a:chOff x="7477192" y="2632226"/>
              <a:chExt cx="1780467" cy="922890"/>
            </a:xfrm>
          </p:grpSpPr>
          <p:sp>
            <p:nvSpPr>
              <p:cNvPr id="88" name="文本框 87"/>
              <p:cNvSpPr txBox="1"/>
              <p:nvPr/>
            </p:nvSpPr>
            <p:spPr>
              <a:xfrm>
                <a:off x="7477192" y="2632226"/>
                <a:ext cx="1780467" cy="312796"/>
              </a:xfrm>
              <a:prstGeom prst="rect">
                <a:avLst/>
              </a:prstGeom>
              <a:noFill/>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Tăng số lượng</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89" name="文本框 88"/>
              <p:cNvSpPr txBox="1"/>
              <p:nvPr/>
            </p:nvSpPr>
            <p:spPr>
              <a:xfrm>
                <a:off x="7507472" y="2945599"/>
                <a:ext cx="1704572" cy="609517"/>
              </a:xfrm>
              <a:prstGeom prst="rect">
                <a:avLst/>
              </a:prstGeom>
              <a:noFill/>
            </p:spPr>
            <p:txBody>
              <a:bodyPr wrap="square" rtlCol="0">
                <a:spAutoFit/>
              </a:bodyPr>
              <a:lstStyle/>
              <a:p>
                <a:pPr>
                  <a:lnSpc>
                    <a:spcPts val="2850"/>
                  </a:lnSpc>
                </a:pPr>
                <a:r>
                  <a:rPr lang="en-US" sz="2800">
                    <a:latin typeface="Times New Roman" panose="02020603050405020304" pitchFamily="18" charset="0"/>
                    <a:ea typeface="Nobile" pitchFamily="34" charset="-122"/>
                    <a:cs typeface="Times New Roman" panose="02020603050405020304" pitchFamily="18" charset="0"/>
                  </a:rPr>
                  <a:t>Số </a:t>
                </a:r>
                <a:r>
                  <a:rPr lang="en-US" sz="2800" smtClean="0">
                    <a:latin typeface="Times New Roman" panose="02020603050405020304" pitchFamily="18" charset="0"/>
                    <a:ea typeface="Nobile" pitchFamily="34" charset="-122"/>
                    <a:cs typeface="Times New Roman" panose="02020603050405020304" pitchFamily="18" charset="0"/>
                  </a:rPr>
                  <a:t>lượng bạn đọc </a:t>
                </a:r>
                <a:r>
                  <a:rPr lang="en-US" sz="2800">
                    <a:latin typeface="Times New Roman" panose="02020603050405020304" pitchFamily="18" charset="0"/>
                    <a:ea typeface="Nobile" pitchFamily="34" charset="-122"/>
                    <a:cs typeface="Times New Roman" panose="02020603050405020304" pitchFamily="18" charset="0"/>
                  </a:rPr>
                  <a:t>đến thư viện ngày càng đông </a:t>
                </a:r>
                <a:r>
                  <a:rPr lang="en-US" sz="2800" smtClean="0">
                    <a:latin typeface="Times New Roman" panose="02020603050405020304" pitchFamily="18" charset="0"/>
                    <a:ea typeface="Nobile" pitchFamily="34" charset="-122"/>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grpSp>
      </p:grpSp>
      <p:grpSp>
        <p:nvGrpSpPr>
          <p:cNvPr id="99" name="组合 98"/>
          <p:cNvGrpSpPr/>
          <p:nvPr/>
        </p:nvGrpSpPr>
        <p:grpSpPr>
          <a:xfrm>
            <a:off x="5638774" y="3055267"/>
            <a:ext cx="5385279" cy="1499580"/>
            <a:chOff x="8917326" y="3876878"/>
            <a:chExt cx="1964130" cy="1006290"/>
          </a:xfrm>
          <a:effectLst>
            <a:outerShdw blurRad="50800" dist="38100" dir="5400000" algn="t" rotWithShape="0">
              <a:prstClr val="black">
                <a:alpha val="40000"/>
              </a:prstClr>
            </a:outerShdw>
          </a:effectLst>
        </p:grpSpPr>
        <p:grpSp>
          <p:nvGrpSpPr>
            <p:cNvPr id="100" name="组合 99"/>
            <p:cNvGrpSpPr/>
            <p:nvPr/>
          </p:nvGrpSpPr>
          <p:grpSpPr>
            <a:xfrm>
              <a:off x="8917326" y="3876878"/>
              <a:ext cx="1964130" cy="1006290"/>
              <a:chOff x="1464128" y="1520824"/>
              <a:chExt cx="4005943" cy="1582058"/>
            </a:xfrm>
          </p:grpSpPr>
          <p:sp>
            <p:nvSpPr>
              <p:cNvPr id="104" name="圆角矩形 103"/>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05" name="圆角矩形 104"/>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grpSp>
          <p:nvGrpSpPr>
            <p:cNvPr id="101" name="组合 100"/>
            <p:cNvGrpSpPr/>
            <p:nvPr/>
          </p:nvGrpSpPr>
          <p:grpSpPr>
            <a:xfrm>
              <a:off x="8982811" y="3913279"/>
              <a:ext cx="1783992" cy="911590"/>
              <a:chOff x="7450846" y="2609280"/>
              <a:chExt cx="1783992" cy="911590"/>
            </a:xfrm>
          </p:grpSpPr>
          <p:sp>
            <p:nvSpPr>
              <p:cNvPr id="102" name="文本框 101"/>
              <p:cNvSpPr txBox="1"/>
              <p:nvPr/>
            </p:nvSpPr>
            <p:spPr>
              <a:xfrm>
                <a:off x="7450846" y="2609280"/>
                <a:ext cx="1780467" cy="351106"/>
              </a:xfrm>
              <a:prstGeom prst="rect">
                <a:avLst/>
              </a:prstGeom>
              <a:noFill/>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Đa dạng hình thức</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03" name="文本框 102"/>
              <p:cNvSpPr txBox="1"/>
              <p:nvPr/>
            </p:nvSpPr>
            <p:spPr>
              <a:xfrm>
                <a:off x="7472708" y="2959789"/>
                <a:ext cx="1762130" cy="561081"/>
              </a:xfrm>
              <a:prstGeom prst="rect">
                <a:avLst/>
              </a:prstGeom>
              <a:noFill/>
            </p:spPr>
            <p:txBody>
              <a:bodyPr wrap="square" rtlCol="0">
                <a:spAutoFit/>
              </a:bodyPr>
              <a:lstStyle/>
              <a:p>
                <a:pPr>
                  <a:lnSpc>
                    <a:spcPts val="2850"/>
                  </a:lnSpc>
                </a:pPr>
                <a:r>
                  <a:rPr lang="en-US" sz="2800">
                    <a:latin typeface="Times New Roman" panose="02020603050405020304" pitchFamily="18" charset="0"/>
                    <a:ea typeface="Nobile" pitchFamily="34" charset="-122"/>
                    <a:cs typeface="Times New Roman" panose="02020603050405020304" pitchFamily="18" charset="0"/>
                  </a:rPr>
                  <a:t>Bạn đọc có thể tìm thông tin qua nhiều hình thức khác </a:t>
                </a:r>
                <a:r>
                  <a:rPr lang="en-US" sz="2800" smtClean="0">
                    <a:latin typeface="Times New Roman" panose="02020603050405020304" pitchFamily="18" charset="0"/>
                    <a:ea typeface="Nobile" pitchFamily="34" charset="-122"/>
                    <a:cs typeface="Times New Roman" panose="02020603050405020304" pitchFamily="18" charset="0"/>
                  </a:rPr>
                  <a:t>nhau.</a:t>
                </a:r>
                <a:endParaRPr lang="en-US" sz="2800" dirty="0">
                  <a:latin typeface="Times New Roman" panose="02020603050405020304" pitchFamily="18" charset="0"/>
                  <a:cs typeface="Times New Roman" panose="02020603050405020304" pitchFamily="18" charset="0"/>
                </a:endParaRPr>
              </a:p>
            </p:txBody>
          </p:sp>
        </p:grpSp>
      </p:grpSp>
      <p:grpSp>
        <p:nvGrpSpPr>
          <p:cNvPr id="2" name="Group 1"/>
          <p:cNvGrpSpPr/>
          <p:nvPr/>
        </p:nvGrpSpPr>
        <p:grpSpPr>
          <a:xfrm>
            <a:off x="5638773" y="1122003"/>
            <a:ext cx="5755115" cy="1596710"/>
            <a:chOff x="5638773" y="1122003"/>
            <a:chExt cx="5755115" cy="1596710"/>
          </a:xfrm>
        </p:grpSpPr>
        <p:grpSp>
          <p:nvGrpSpPr>
            <p:cNvPr id="107" name="组合 106"/>
            <p:cNvGrpSpPr/>
            <p:nvPr/>
          </p:nvGrpSpPr>
          <p:grpSpPr>
            <a:xfrm>
              <a:off x="5638773" y="1122003"/>
              <a:ext cx="5575566" cy="1596710"/>
              <a:chOff x="1464128" y="1520824"/>
              <a:chExt cx="4005943" cy="1582058"/>
            </a:xfrm>
          </p:grpSpPr>
          <p:sp>
            <p:nvSpPr>
              <p:cNvPr id="111" name="圆角矩形 110"/>
              <p:cNvSpPr/>
              <p:nvPr/>
            </p:nvSpPr>
            <p:spPr>
              <a:xfrm>
                <a:off x="1464128" y="1520825"/>
                <a:ext cx="4005943" cy="1582057"/>
              </a:xfrm>
              <a:prstGeom prst="roundRect">
                <a:avLst>
                  <a:gd name="adj" fmla="val 13915"/>
                </a:avLst>
              </a:prstGeom>
              <a:gradFill>
                <a:gsLst>
                  <a:gs pos="100000">
                    <a:srgbClr val="D1D1D1"/>
                  </a:gs>
                  <a:gs pos="0">
                    <a:schemeClr val="bg1"/>
                  </a:gs>
                </a:gsLst>
                <a:lin ang="2700000" scaled="1"/>
              </a:gradFill>
              <a:ln>
                <a:noFill/>
              </a:ln>
              <a:effectLst>
                <a:outerShdw blurRad="101600" dist="508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12" name="圆角矩形 111"/>
              <p:cNvSpPr/>
              <p:nvPr/>
            </p:nvSpPr>
            <p:spPr>
              <a:xfrm>
                <a:off x="1464128" y="1520824"/>
                <a:ext cx="4005943" cy="1582057"/>
              </a:xfrm>
              <a:prstGeom prst="roundRect">
                <a:avLst>
                  <a:gd name="adj" fmla="val 13915"/>
                </a:avLst>
              </a:prstGeom>
              <a:solidFill>
                <a:schemeClr val="bg1">
                  <a:lumMod val="95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09" name="文本框 108"/>
            <p:cNvSpPr txBox="1"/>
            <p:nvPr/>
          </p:nvSpPr>
          <p:spPr>
            <a:xfrm>
              <a:off x="5818322" y="1195777"/>
              <a:ext cx="5054203" cy="523219"/>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CN" sz="2800" b="1" smtClean="0">
                  <a:solidFill>
                    <a:schemeClr val="accent5">
                      <a:lumMod val="75000"/>
                    </a:schemeClr>
                  </a:solidFill>
                  <a:latin typeface="Times New Roman" panose="02020603050405020304" pitchFamily="18" charset="0"/>
                  <a:cs typeface="Times New Roman" panose="02020603050405020304" pitchFamily="18" charset="0"/>
                  <a:sym typeface="+mn-lt"/>
                </a:rPr>
                <a:t>Quản lý hiện đại</a:t>
              </a:r>
              <a:endParaRPr lang="zh-CN" altLang="en-US" sz="28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sp>
          <p:nvSpPr>
            <p:cNvPr id="110" name="文本框 109"/>
            <p:cNvSpPr txBox="1"/>
            <p:nvPr/>
          </p:nvSpPr>
          <p:spPr>
            <a:xfrm>
              <a:off x="5818322" y="1756938"/>
              <a:ext cx="5575566" cy="836126"/>
            </a:xfrm>
            <a:prstGeom prst="rect">
              <a:avLst/>
            </a:prstGeom>
            <a:noFill/>
          </p:spPr>
          <p:txBody>
            <a:bodyPr wrap="square" rtlCol="0">
              <a:spAutoFit/>
            </a:bodyPr>
            <a:lstStyle/>
            <a:p>
              <a:pPr>
                <a:lnSpc>
                  <a:spcPts val="2850"/>
                </a:lnSpc>
              </a:pPr>
              <a:r>
                <a:rPr lang="en-US" sz="2800" smtClean="0">
                  <a:latin typeface="Times New Roman" panose="02020603050405020304" pitchFamily="18" charset="0"/>
                  <a:ea typeface="Nobile" pitchFamily="34" charset="-122"/>
                  <a:cs typeface="Times New Roman" panose="02020603050405020304" pitchFamily="18" charset="0"/>
                </a:rPr>
                <a:t>Tài liệu </a:t>
              </a:r>
              <a:r>
                <a:rPr lang="en-US" sz="2800">
                  <a:latin typeface="Times New Roman" panose="02020603050405020304" pitchFamily="18" charset="0"/>
                  <a:ea typeface="Nobile" pitchFamily="34" charset="-122"/>
                  <a:cs typeface="Times New Roman" panose="02020603050405020304" pitchFamily="18" charset="0"/>
                </a:rPr>
                <a:t>được quản lý bằng mã vạch tích hợp trên máy </a:t>
              </a:r>
              <a:r>
                <a:rPr lang="en-US" sz="2800" smtClean="0">
                  <a:latin typeface="Times New Roman" panose="02020603050405020304" pitchFamily="18" charset="0"/>
                  <a:ea typeface="Nobile" pitchFamily="34" charset="-122"/>
                  <a:cs typeface="Times New Roman" panose="02020603050405020304" pitchFamily="18" charset="0"/>
                </a:rPr>
                <a:t>tính.</a:t>
              </a:r>
              <a:endParaRPr lang="en-US" sz="2800" dirty="0">
                <a:latin typeface="Times New Roman" panose="02020603050405020304" pitchFamily="18" charset="0"/>
                <a:cs typeface="Times New Roman" panose="02020603050405020304" pitchFamily="18" charset="0"/>
              </a:endParaRPr>
            </a:p>
          </p:txBody>
        </p:sp>
      </p:grpSp>
      <p:sp>
        <p:nvSpPr>
          <p:cNvPr id="116" name="圆角矩形 3"/>
          <p:cNvSpPr/>
          <p:nvPr/>
        </p:nvSpPr>
        <p:spPr>
          <a:xfrm>
            <a:off x="293127" y="170584"/>
            <a:ext cx="11831860" cy="938316"/>
          </a:xfrm>
          <a:prstGeom prst="roundRect">
            <a:avLst>
              <a:gd name="adj" fmla="val 42270"/>
            </a:avLst>
          </a:prstGeom>
          <a:gradFill>
            <a:gsLst>
              <a:gs pos="99000">
                <a:schemeClr val="bg1"/>
              </a:gs>
              <a:gs pos="0">
                <a:schemeClr val="bg1">
                  <a:lumMod val="95000"/>
                </a:schemeClr>
              </a:gs>
            </a:gsLst>
            <a:lin ang="0" scaled="0"/>
          </a:gra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rPr>
              <a:t>Giải pháp 1: </a:t>
            </a:r>
            <a:r>
              <a:rPr lang="en-US" sz="3200" b="1">
                <a:solidFill>
                  <a:schemeClr val="accent5">
                    <a:lumMod val="75000"/>
                  </a:schemeClr>
                </a:solidFill>
                <a:latin typeface="Times New Roman" panose="02020603050405020304" pitchFamily="18" charset="0"/>
                <a:ea typeface="Corben" pitchFamily="34" charset="-122"/>
                <a:cs typeface="Times New Roman" panose="02020603050405020304" pitchFamily="18" charset="0"/>
              </a:rPr>
              <a:t>Đổi mới phương thức phục vụ bạn đọc </a:t>
            </a:r>
            <a:r>
              <a:rPr lang="en-US" sz="3200" b="1" smtClean="0">
                <a:solidFill>
                  <a:schemeClr val="accent5">
                    <a:lumMod val="75000"/>
                  </a:schemeClr>
                </a:solidFill>
                <a:latin typeface="Times New Roman" panose="02020603050405020304" pitchFamily="18" charset="0"/>
                <a:ea typeface="Corben" pitchFamily="34" charset="-122"/>
                <a:cs typeface="Times New Roman" panose="02020603050405020304" pitchFamily="18" charset="0"/>
              </a:rPr>
              <a:t>qua ứng dụng phần mềm VietBiblio</a:t>
            </a:r>
          </a:p>
        </p:txBody>
      </p:sp>
      <p:grpSp>
        <p:nvGrpSpPr>
          <p:cNvPr id="117" name="组合 70"/>
          <p:cNvGrpSpPr/>
          <p:nvPr/>
        </p:nvGrpSpPr>
        <p:grpSpPr>
          <a:xfrm>
            <a:off x="893908" y="2471344"/>
            <a:ext cx="2711978" cy="2667424"/>
            <a:chOff x="5820077" y="2154607"/>
            <a:chExt cx="2303707" cy="2303707"/>
          </a:xfrm>
        </p:grpSpPr>
        <p:grpSp>
          <p:nvGrpSpPr>
            <p:cNvPr id="118" name="组合 71"/>
            <p:cNvGrpSpPr/>
            <p:nvPr/>
          </p:nvGrpSpPr>
          <p:grpSpPr>
            <a:xfrm>
              <a:off x="5820077" y="2154607"/>
              <a:ext cx="2303707" cy="2303707"/>
              <a:chOff x="4926840" y="1732375"/>
              <a:chExt cx="1656097" cy="1656098"/>
            </a:xfrm>
          </p:grpSpPr>
          <p:sp>
            <p:nvSpPr>
              <p:cNvPr id="120" name="任意多边形 7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1">
                  <a:cs typeface="+mn-ea"/>
                  <a:sym typeface="+mn-lt"/>
                </a:endParaRPr>
              </a:p>
            </p:txBody>
          </p:sp>
          <p:sp>
            <p:nvSpPr>
              <p:cNvPr id="121" name="椭圆 76"/>
              <p:cNvSpPr/>
              <p:nvPr/>
            </p:nvSpPr>
            <p:spPr>
              <a:xfrm>
                <a:off x="5189938" y="1995474"/>
                <a:ext cx="1129900" cy="1129900"/>
              </a:xfrm>
              <a:prstGeom prst="ellipse">
                <a:avLst/>
              </a:prstGeom>
              <a:solidFill>
                <a:schemeClr val="accent5">
                  <a:lumMod val="75000"/>
                </a:schemeClr>
              </a:solidFill>
              <a:ln>
                <a:gradFill flip="none" rotWithShape="1">
                  <a:gsLst>
                    <a:gs pos="0">
                      <a:schemeClr val="bg1">
                        <a:lumMod val="85000"/>
                      </a:schemeClr>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122" name="椭圆 77"/>
              <p:cNvSpPr/>
              <p:nvPr/>
            </p:nvSpPr>
            <p:spPr>
              <a:xfrm>
                <a:off x="5313048" y="2122912"/>
                <a:ext cx="883681" cy="883682"/>
              </a:xfrm>
              <a:prstGeom prst="ellipse">
                <a:avLst/>
              </a:prstGeom>
              <a:gradFill>
                <a:gsLst>
                  <a:gs pos="0">
                    <a:schemeClr val="bg1">
                      <a:lumMod val="85000"/>
                    </a:schemeClr>
                  </a:gs>
                  <a:gs pos="100000">
                    <a:schemeClr val="bg1"/>
                  </a:gs>
                </a:gsLst>
                <a:lin ang="2700000" scaled="1"/>
              </a:gradFill>
              <a:ln w="25400">
                <a:gradFill flip="none" rotWithShape="1">
                  <a:gsLst>
                    <a:gs pos="100000">
                      <a:schemeClr val="bg1">
                        <a:lumMod val="85000"/>
                      </a:schemeClr>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grpSp>
        <p:sp>
          <p:nvSpPr>
            <p:cNvPr id="119" name="文本框 73"/>
            <p:cNvSpPr txBox="1"/>
            <p:nvPr/>
          </p:nvSpPr>
          <p:spPr>
            <a:xfrm>
              <a:off x="6471871" y="2982043"/>
              <a:ext cx="1000117" cy="611362"/>
            </a:xfrm>
            <a:prstGeom prst="rect">
              <a:avLst/>
            </a:prstGeom>
            <a:noFill/>
          </p:spPr>
          <p:txBody>
            <a:bodyPr wrap="square" rtlCol="0">
              <a:spAutoFit/>
            </a:bodyPr>
            <a:lstStyle/>
            <a:p>
              <a:pPr algn="ctr"/>
              <a:r>
                <a:rPr lang="en-US" altLang="zh-CN" sz="4000" b="1" smtClean="0">
                  <a:solidFill>
                    <a:schemeClr val="accent5">
                      <a:lumMod val="75000"/>
                    </a:schemeClr>
                  </a:solidFill>
                  <a:latin typeface="Times New Roman" panose="02020603050405020304" pitchFamily="18" charset="0"/>
                  <a:cs typeface="Times New Roman" panose="02020603050405020304" pitchFamily="18" charset="0"/>
                  <a:sym typeface="+mn-lt"/>
                </a:rPr>
                <a:t>01</a:t>
              </a:r>
              <a:endParaRPr lang="zh-CN" altLang="en-US" sz="40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grpSp>
    </p:spTree>
    <p:extLst>
      <p:ext uri="{BB962C8B-B14F-4D97-AF65-F5344CB8AC3E}">
        <p14:creationId xmlns:p14="http://schemas.microsoft.com/office/powerpoint/2010/main" val="2768297853"/>
      </p:ext>
    </p:extLst>
  </p:cSld>
  <p:clrMapOvr>
    <a:masterClrMapping/>
  </p:clrMapOvr>
  <p:transition spd="slow" advTm="0">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42" presetClass="path" presetSubtype="0" fill="hold" nodeType="withEffect" p14:presetBounceEnd="50000">
                                      <p:stCondLst>
                                        <p:cond delay="0"/>
                                      </p:stCondLst>
                                      <p:childTnLst>
                                        <p:animMotion origin="layout" path="M 4.79167E-6 -1.11111E-6 L 0.38789 -0.00208 " pathEditMode="relative" rAng="0" ptsTypes="AA" p14:bounceEnd="50000">
                                          <p:cBhvr>
                                            <p:cTn id="12" dur="1000" spd="-100000" fill="hold"/>
                                            <p:tgtEl>
                                              <p:spTgt spid="117"/>
                                            </p:tgtEl>
                                            <p:attrNameLst>
                                              <p:attrName>ppt_x</p:attrName>
                                              <p:attrName>ppt_y</p:attrName>
                                            </p:attrNameLst>
                                          </p:cBhvr>
                                          <p:rCtr x="19388" y="-11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 presetClass="entr" presetSubtype="2" accel="40000" fill="hold" nodeType="withEffect" p14:presetBounceEnd="40000">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14:bounceEnd="40000">
                                          <p:cBhvr additive="base">
                                            <p:cTn id="29" dur="1250" fill="hold"/>
                                            <p:tgtEl>
                                              <p:spTgt spid="99"/>
                                            </p:tgtEl>
                                            <p:attrNameLst>
                                              <p:attrName>ppt_x</p:attrName>
                                            </p:attrNameLst>
                                          </p:cBhvr>
                                          <p:tavLst>
                                            <p:tav tm="0">
                                              <p:val>
                                                <p:strVal val="1+#ppt_w/2"/>
                                              </p:val>
                                            </p:tav>
                                            <p:tav tm="100000">
                                              <p:val>
                                                <p:strVal val="#ppt_x"/>
                                              </p:val>
                                            </p:tav>
                                          </p:tavLst>
                                        </p:anim>
                                        <p:anim calcmode="lin" valueType="num" p14:bounceEnd="40000">
                                          <p:cBhvr additive="base">
                                            <p:cTn id="30" dur="125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00"/>
                                </p:stCondLst>
                                <p:childTnLst>
                                  <p:par>
                                    <p:cTn id="37" presetID="2" presetClass="entr" presetSubtype="2" accel="40000" fill="hold" nodeType="afterEffect" p14:presetBounceEnd="40000">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14:bounceEnd="40000">
                                          <p:cBhvr additive="base">
                                            <p:cTn id="39" dur="1250" fill="hold"/>
                                            <p:tgtEl>
                                              <p:spTgt spid="85"/>
                                            </p:tgtEl>
                                            <p:attrNameLst>
                                              <p:attrName>ppt_x</p:attrName>
                                            </p:attrNameLst>
                                          </p:cBhvr>
                                          <p:tavLst>
                                            <p:tav tm="0">
                                              <p:val>
                                                <p:strVal val="1+#ppt_w/2"/>
                                              </p:val>
                                            </p:tav>
                                            <p:tav tm="100000">
                                              <p:val>
                                                <p:strVal val="#ppt_x"/>
                                              </p:val>
                                            </p:tav>
                                          </p:tavLst>
                                        </p:anim>
                                        <p:anim calcmode="lin" valueType="num" p14:bounceEnd="40000">
                                          <p:cBhvr additive="base">
                                            <p:cTn id="40" dur="125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1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42" presetClass="path" presetSubtype="0" fill="hold" nodeType="withEffect">
                                      <p:stCondLst>
                                        <p:cond delay="0"/>
                                      </p:stCondLst>
                                      <p:childTnLst>
                                        <p:animMotion origin="layout" path="M 4.79167E-6 -1.11111E-6 L 0.38789 -0.00208 " pathEditMode="relative" rAng="0" ptsTypes="AA">
                                          <p:cBhvr>
                                            <p:cTn id="12" dur="1000" spd="-100000" fill="hold"/>
                                            <p:tgtEl>
                                              <p:spTgt spid="117"/>
                                            </p:tgtEl>
                                            <p:attrNameLst>
                                              <p:attrName>ppt_x</p:attrName>
                                              <p:attrName>ppt_y</p:attrName>
                                            </p:attrNameLst>
                                          </p:cBhvr>
                                          <p:rCtr x="19388" y="-116"/>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par>
                                    <p:cTn id="27" presetID="2" presetClass="entr" presetSubtype="2" accel="4000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anim calcmode="lin" valueType="num">
                                          <p:cBhvr additive="base">
                                            <p:cTn id="29" dur="1250" fill="hold"/>
                                            <p:tgtEl>
                                              <p:spTgt spid="99"/>
                                            </p:tgtEl>
                                            <p:attrNameLst>
                                              <p:attrName>ppt_x</p:attrName>
                                            </p:attrNameLst>
                                          </p:cBhvr>
                                          <p:tavLst>
                                            <p:tav tm="0">
                                              <p:val>
                                                <p:strVal val="1+#ppt_w/2"/>
                                              </p:val>
                                            </p:tav>
                                            <p:tav tm="100000">
                                              <p:val>
                                                <p:strVal val="#ppt_x"/>
                                              </p:val>
                                            </p:tav>
                                          </p:tavLst>
                                        </p:anim>
                                        <p:anim calcmode="lin" valueType="num">
                                          <p:cBhvr additive="base">
                                            <p:cTn id="30" dur="125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00"/>
                                </p:stCondLst>
                                <p:childTnLst>
                                  <p:par>
                                    <p:cTn id="37" presetID="2" presetClass="entr" presetSubtype="2" accel="40000"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1250" fill="hold"/>
                                            <p:tgtEl>
                                              <p:spTgt spid="85"/>
                                            </p:tgtEl>
                                            <p:attrNameLst>
                                              <p:attrName>ppt_x</p:attrName>
                                            </p:attrNameLst>
                                          </p:cBhvr>
                                          <p:tavLst>
                                            <p:tav tm="0">
                                              <p:val>
                                                <p:strVal val="1+#ppt_w/2"/>
                                              </p:val>
                                            </p:tav>
                                            <p:tav tm="100000">
                                              <p:val>
                                                <p:strVal val="#ppt_x"/>
                                              </p:val>
                                            </p:tav>
                                          </p:tavLst>
                                        </p:anim>
                                        <p:anim calcmode="lin" valueType="num">
                                          <p:cBhvr additive="base">
                                            <p:cTn id="40" dur="125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11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20232" y="62900"/>
            <a:ext cx="11971768" cy="975413"/>
          </a:xfrm>
          <a:prstGeom prst="roundRect">
            <a:avLst>
              <a:gd name="adj" fmla="val 42270"/>
            </a:avLst>
          </a:prstGeom>
          <a:solidFill>
            <a:schemeClr val="accent3">
              <a:lumMod val="40000"/>
              <a:lumOff val="6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smtClean="0">
              <a:solidFill>
                <a:schemeClr val="accent5">
                  <a:lumMod val="75000"/>
                </a:schemeClr>
              </a:solidFill>
              <a:latin typeface="Times New Roman" panose="02020603050405020304" pitchFamily="18" charset="0"/>
              <a:cs typeface="Times New Roman" panose="02020603050405020304" pitchFamily="18" charset="0"/>
              <a:sym typeface="+mn-lt"/>
            </a:endParaRPr>
          </a:p>
          <a:p>
            <a:pPr algn="ctr"/>
            <a:r>
              <a:rPr lang="en-US" altLang="zh-CN" sz="3200" b="1">
                <a:solidFill>
                  <a:schemeClr val="accent5">
                    <a:lumMod val="75000"/>
                  </a:schemeClr>
                </a:solidFill>
                <a:latin typeface="Times New Roman" panose="02020603050405020304" pitchFamily="18" charset="0"/>
                <a:cs typeface="Times New Roman" panose="02020603050405020304" pitchFamily="18" charset="0"/>
                <a:sym typeface="+mn-lt"/>
              </a:rPr>
              <a:t>Giải pháp 2: </a:t>
            </a:r>
            <a:r>
              <a:rPr lang="en-US" altLang="ko-KR" sz="3200" b="1">
                <a:solidFill>
                  <a:schemeClr val="accent5">
                    <a:lumMod val="75000"/>
                  </a:schemeClr>
                </a:solidFill>
                <a:latin typeface="Times New Roman" panose="02020603050405020304" pitchFamily="18" charset="0"/>
                <a:cs typeface="Times New Roman" panose="02020603050405020304" pitchFamily="18" charset="0"/>
              </a:rPr>
              <a:t>Đáp ứng tốt một số yêu cầu khi sử dụng phần mềm Vietbiblio</a:t>
            </a:r>
            <a:endParaRPr lang="zh-CN" altLang="en-US" sz="3200" b="1">
              <a:solidFill>
                <a:schemeClr val="accent5">
                  <a:lumMod val="75000"/>
                </a:schemeClr>
              </a:solidFill>
              <a:latin typeface="Times New Roman" panose="02020603050405020304" pitchFamily="18" charset="0"/>
              <a:cs typeface="Times New Roman" panose="02020603050405020304" pitchFamily="18" charset="0"/>
              <a:sym typeface="+mn-lt"/>
            </a:endParaRPr>
          </a:p>
          <a:p>
            <a:pPr algn="ctr"/>
            <a:endParaRPr lang="zh-CN" altLang="en-US" sz="3200" b="1" dirty="0">
              <a:solidFill>
                <a:schemeClr val="accent5">
                  <a:lumMod val="75000"/>
                </a:schemeClr>
              </a:solidFill>
              <a:latin typeface="Times New Roman" panose="02020603050405020304" pitchFamily="18" charset="0"/>
              <a:cs typeface="Times New Roman" panose="02020603050405020304" pitchFamily="18" charset="0"/>
              <a:sym typeface="+mn-lt"/>
            </a:endParaRP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772892" y="5431881"/>
            <a:ext cx="1472437" cy="1428736"/>
          </a:xfrm>
          <a:prstGeom prst="rect">
            <a:avLst/>
          </a:prstGeom>
        </p:spPr>
      </p:pic>
      <p:pic>
        <p:nvPicPr>
          <p:cNvPr id="42" name="Picture 41"/>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136965" y="5304813"/>
            <a:ext cx="1605785" cy="1558126"/>
          </a:xfrm>
          <a:prstGeom prst="rect">
            <a:avLst/>
          </a:prstGeom>
        </p:spPr>
      </p:pic>
      <p:pic>
        <p:nvPicPr>
          <p:cNvPr id="46" name="Picture 45"/>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549677" y="5366773"/>
            <a:ext cx="1532564" cy="1392236"/>
          </a:xfrm>
          <a:prstGeom prst="rect">
            <a:avLst/>
          </a:prstGeom>
        </p:spPr>
      </p:pic>
      <p:grpSp>
        <p:nvGrpSpPr>
          <p:cNvPr id="2" name="Group 1"/>
          <p:cNvGrpSpPr/>
          <p:nvPr/>
        </p:nvGrpSpPr>
        <p:grpSpPr>
          <a:xfrm>
            <a:off x="1099668" y="1906754"/>
            <a:ext cx="2938603" cy="3440569"/>
            <a:chOff x="1099668" y="1906754"/>
            <a:chExt cx="2938603" cy="3440569"/>
          </a:xfrm>
        </p:grpSpPr>
        <p:sp>
          <p:nvSpPr>
            <p:cNvPr id="3" name="Rounded Rectangle 2"/>
            <p:cNvSpPr/>
            <p:nvPr/>
          </p:nvSpPr>
          <p:spPr>
            <a:xfrm>
              <a:off x="1099668" y="1906754"/>
              <a:ext cx="2818884" cy="344056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그룹 3">
              <a:extLst>
                <a:ext uri="{FF2B5EF4-FFF2-40B4-BE49-F238E27FC236}">
                  <a16:creationId xmlns:a16="http://schemas.microsoft.com/office/drawing/2014/main" id="{EA7EAC8C-3B18-4090-AE94-7B0BEEFF36DB}"/>
                </a:ext>
              </a:extLst>
            </p:cNvPr>
            <p:cNvGrpSpPr/>
            <p:nvPr/>
          </p:nvGrpSpPr>
          <p:grpSpPr>
            <a:xfrm>
              <a:off x="1200803" y="2113544"/>
              <a:ext cx="2837468" cy="3138887"/>
              <a:chOff x="8119811" y="1695058"/>
              <a:chExt cx="2925465" cy="1428876"/>
            </a:xfrm>
          </p:grpSpPr>
          <p:sp>
            <p:nvSpPr>
              <p:cNvPr id="36" name="TextBox 35">
                <a:extLst>
                  <a:ext uri="{FF2B5EF4-FFF2-40B4-BE49-F238E27FC236}">
                    <a16:creationId xmlns:a16="http://schemas.microsoft.com/office/drawing/2014/main" id="{8BBE982F-3B81-4762-8FC6-CFE6B69DC4CC}"/>
                  </a:ext>
                </a:extLst>
              </p:cNvPr>
              <p:cNvSpPr txBox="1"/>
              <p:nvPr/>
            </p:nvSpPr>
            <p:spPr>
              <a:xfrm>
                <a:off x="8119811" y="2073145"/>
                <a:ext cx="2925465" cy="1050789"/>
              </a:xfrm>
              <a:prstGeom prst="rect">
                <a:avLst/>
              </a:prstGeom>
              <a:noFill/>
            </p:spPr>
            <p:txBody>
              <a:bodyPr wrap="square" lIns="144000" rIns="144000" rtlCol="0">
                <a:spAutoFit/>
              </a:bodyPr>
              <a:lstStyle/>
              <a:p>
                <a:pPr algn="ctr" defTabSz="1625519">
                  <a:buClr>
                    <a:srgbClr val="000000"/>
                  </a:buClr>
                </a:pPr>
                <a:r>
                  <a:rPr lang="en-US" altLang="ko-KR" sz="2400" kern="0" dirty="0">
                    <a:latin typeface="Times New Roman" panose="02020603050405020304" pitchFamily="18" charset="0"/>
                    <a:cs typeface="Times New Roman" panose="02020603050405020304" pitchFamily="18" charset="0"/>
                    <a:sym typeface="Arial"/>
                  </a:rPr>
                  <a:t>Hoặc có thể </a:t>
                </a:r>
                <a:r>
                  <a:rPr lang="en-US" altLang="ko-KR" sz="2400" kern="0">
                    <a:latin typeface="Times New Roman" panose="02020603050405020304" pitchFamily="18" charset="0"/>
                    <a:cs typeface="Times New Roman" panose="02020603050405020304" pitchFamily="18" charset="0"/>
                    <a:sym typeface="Arial"/>
                  </a:rPr>
                  <a:t>sử </a:t>
                </a:r>
                <a:r>
                  <a:rPr lang="en-US" altLang="ko-KR" sz="2400" kern="0" smtClean="0">
                    <a:latin typeface="Times New Roman" panose="02020603050405020304" pitchFamily="18" charset="0"/>
                    <a:cs typeface="Times New Roman" panose="02020603050405020304" pitchFamily="18" charset="0"/>
                    <a:sym typeface="Arial"/>
                  </a:rPr>
                  <a:t>dụng laptop</a:t>
                </a:r>
                <a:r>
                  <a:rPr lang="en-US" altLang="ko-KR" sz="2400" kern="0">
                    <a:latin typeface="Times New Roman" panose="02020603050405020304" pitchFamily="18" charset="0"/>
                    <a:cs typeface="Times New Roman" panose="02020603050405020304" pitchFamily="18" charset="0"/>
                    <a:sym typeface="Arial"/>
                  </a:rPr>
                  <a:t>, </a:t>
                </a:r>
                <a:r>
                  <a:rPr lang="en-US" altLang="ko-KR" sz="2400" kern="0" smtClean="0">
                    <a:latin typeface="Times New Roman" panose="02020603050405020304" pitchFamily="18" charset="0"/>
                    <a:cs typeface="Times New Roman" panose="02020603050405020304" pitchFamily="18" charset="0"/>
                    <a:sym typeface="Arial"/>
                  </a:rPr>
                  <a:t>mạng </a:t>
                </a:r>
                <a:r>
                  <a:rPr lang="en-US" altLang="ko-KR" sz="2400" kern="0" dirty="0">
                    <a:latin typeface="Times New Roman" panose="02020603050405020304" pitchFamily="18" charset="0"/>
                    <a:cs typeface="Times New Roman" panose="02020603050405020304" pitchFamily="18" charset="0"/>
                    <a:sym typeface="Arial"/>
                  </a:rPr>
                  <a:t>internet có thể </a:t>
                </a:r>
                <a:r>
                  <a:rPr lang="en-US" altLang="ko-KR" sz="2400" kern="0">
                    <a:latin typeface="Times New Roman" panose="02020603050405020304" pitchFamily="18" charset="0"/>
                    <a:cs typeface="Times New Roman" panose="02020603050405020304" pitchFamily="18" charset="0"/>
                    <a:sym typeface="Arial"/>
                  </a:rPr>
                  <a:t>là </a:t>
                </a:r>
                <a:r>
                  <a:rPr lang="en-US" altLang="ko-KR" sz="2400" kern="0" smtClean="0">
                    <a:latin typeface="Times New Roman" panose="02020603050405020304" pitchFamily="18" charset="0"/>
                    <a:cs typeface="Times New Roman" panose="02020603050405020304" pitchFamily="18" charset="0"/>
                    <a:sym typeface="Arial"/>
                  </a:rPr>
                  <a:t>mạng </a:t>
                </a:r>
                <a:r>
                  <a:rPr lang="en-US" altLang="ko-KR" sz="2400" kern="0" dirty="0">
                    <a:latin typeface="Times New Roman" panose="02020603050405020304" pitchFamily="18" charset="0"/>
                    <a:cs typeface="Times New Roman" panose="02020603050405020304" pitchFamily="18" charset="0"/>
                    <a:sym typeface="Arial"/>
                  </a:rPr>
                  <a:t>hữu tuyến, </a:t>
                </a:r>
                <a:br>
                  <a:rPr lang="en-US" altLang="ko-KR" sz="2400" kern="0" dirty="0">
                    <a:latin typeface="Times New Roman" panose="02020603050405020304" pitchFamily="18" charset="0"/>
                    <a:cs typeface="Times New Roman" panose="02020603050405020304" pitchFamily="18" charset="0"/>
                    <a:sym typeface="Arial"/>
                  </a:rPr>
                </a:br>
                <a:r>
                  <a:rPr lang="en-US" altLang="ko-KR" sz="2400" kern="0" dirty="0">
                    <a:latin typeface="Times New Roman" panose="02020603050405020304" pitchFamily="18" charset="0"/>
                    <a:cs typeface="Times New Roman" panose="02020603050405020304" pitchFamily="18" charset="0"/>
                    <a:sym typeface="Arial"/>
                  </a:rPr>
                  <a:t>Wifi hoặc 4G được phát từ </a:t>
                </a:r>
                <a:r>
                  <a:rPr lang="en-US" altLang="ko-KR" sz="2400" kern="0">
                    <a:latin typeface="Times New Roman" panose="02020603050405020304" pitchFamily="18" charset="0"/>
                    <a:cs typeface="Times New Roman" panose="02020603050405020304" pitchFamily="18" charset="0"/>
                    <a:sym typeface="Arial"/>
                  </a:rPr>
                  <a:t>điện </a:t>
                </a:r>
                <a:r>
                  <a:rPr lang="en-US" altLang="ko-KR" sz="2400" kern="0" smtClean="0">
                    <a:latin typeface="Times New Roman" panose="02020603050405020304" pitchFamily="18" charset="0"/>
                    <a:cs typeface="Times New Roman" panose="02020603050405020304" pitchFamily="18" charset="0"/>
                    <a:sym typeface="Arial"/>
                  </a:rPr>
                  <a:t>thoại.</a:t>
                </a:r>
                <a:endParaRPr lang="en-US" altLang="ko-KR" sz="2400" kern="0" dirty="0">
                  <a:latin typeface="Times New Roman" panose="02020603050405020304" pitchFamily="18" charset="0"/>
                  <a:ea typeface="FZShuTi" pitchFamily="2" charset="-122"/>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CEE4554C-DFCE-49BA-A7DC-8FF26CB667DF}"/>
                  </a:ext>
                </a:extLst>
              </p:cNvPr>
              <p:cNvSpPr txBox="1"/>
              <p:nvPr/>
            </p:nvSpPr>
            <p:spPr>
              <a:xfrm>
                <a:off x="8119811" y="1695058"/>
                <a:ext cx="2604734" cy="340865"/>
              </a:xfrm>
              <a:prstGeom prst="rect">
                <a:avLst/>
              </a:prstGeom>
              <a:solidFill>
                <a:schemeClr val="accent3">
                  <a:lumMod val="20000"/>
                  <a:lumOff val="80000"/>
                </a:schemeClr>
              </a:solidFill>
            </p:spPr>
            <p:txBody>
              <a:bodyPr wrap="square" lIns="144000" rIns="144000" rtlCol="0" anchor="ctr">
                <a:spAutoFit/>
              </a:bodyPr>
              <a:lstStyle/>
              <a:p>
                <a:pPr algn="ctr" defTabSz="1625519">
                  <a:buClr>
                    <a:srgbClr val="000000"/>
                  </a:buClr>
                </a:pPr>
                <a:r>
                  <a:rPr lang="en-US" altLang="ko-KR" sz="2133" b="1" kern="0" dirty="0">
                    <a:solidFill>
                      <a:srgbClr val="FF0000"/>
                    </a:solidFill>
                    <a:latin typeface="Times New Roman" panose="02020603050405020304" pitchFamily="18" charset="0"/>
                    <a:cs typeface="Times New Roman" panose="02020603050405020304" pitchFamily="18" charset="0"/>
                    <a:sym typeface="Arial"/>
                  </a:rPr>
                  <a:t>01 Máy </a:t>
                </a:r>
                <a:r>
                  <a:rPr lang="en-US" altLang="ko-KR" sz="2133" b="1" kern="0">
                    <a:solidFill>
                      <a:srgbClr val="FF0000"/>
                    </a:solidFill>
                    <a:latin typeface="Times New Roman" panose="02020603050405020304" pitchFamily="18" charset="0"/>
                    <a:cs typeface="Times New Roman" panose="02020603050405020304" pitchFamily="18" charset="0"/>
                    <a:sym typeface="Arial"/>
                  </a:rPr>
                  <a:t>tính </a:t>
                </a:r>
                <a:r>
                  <a:rPr lang="en-US" altLang="ko-KR" sz="2133" b="1" kern="0" smtClean="0">
                    <a:solidFill>
                      <a:srgbClr val="FF0000"/>
                    </a:solidFill>
                    <a:latin typeface="Times New Roman" panose="02020603050405020304" pitchFamily="18" charset="0"/>
                    <a:cs typeface="Times New Roman" panose="02020603050405020304" pitchFamily="18" charset="0"/>
                    <a:sym typeface="Arial"/>
                  </a:rPr>
                  <a:t>nối </a:t>
                </a:r>
                <a:r>
                  <a:rPr lang="en-US" altLang="ko-KR" sz="2133" b="1" kern="0" dirty="0">
                    <a:solidFill>
                      <a:srgbClr val="FF0000"/>
                    </a:solidFill>
                    <a:latin typeface="Times New Roman" panose="02020603050405020304" pitchFamily="18" charset="0"/>
                    <a:cs typeface="Times New Roman" panose="02020603050405020304" pitchFamily="18" charset="0"/>
                    <a:sym typeface="Arial"/>
                  </a:rPr>
                  <a:t>mạng internet</a:t>
                </a:r>
                <a:endParaRPr lang="ko-KR" altLang="en-US" sz="2133" b="1" kern="0" dirty="0">
                  <a:solidFill>
                    <a:srgbClr val="FF0000"/>
                  </a:solidFill>
                  <a:latin typeface="Times New Roman" panose="02020603050405020304" pitchFamily="18" charset="0"/>
                  <a:cs typeface="Times New Roman" panose="02020603050405020304" pitchFamily="18" charset="0"/>
                  <a:sym typeface="Arial"/>
                </a:endParaRPr>
              </a:p>
            </p:txBody>
          </p:sp>
        </p:grpSp>
        <p:cxnSp>
          <p:nvCxnSpPr>
            <p:cNvPr id="6" name="Straight Connector 5"/>
            <p:cNvCxnSpPr/>
            <p:nvPr/>
          </p:nvCxnSpPr>
          <p:spPr>
            <a:xfrm>
              <a:off x="1385746" y="2901164"/>
              <a:ext cx="216816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873658" y="1861096"/>
            <a:ext cx="2884602" cy="3440569"/>
            <a:chOff x="4873658" y="1861096"/>
            <a:chExt cx="2884602" cy="3440569"/>
          </a:xfrm>
        </p:grpSpPr>
        <p:sp>
          <p:nvSpPr>
            <p:cNvPr id="7" name="Rounded Rectangle 6"/>
            <p:cNvSpPr/>
            <p:nvPr/>
          </p:nvSpPr>
          <p:spPr>
            <a:xfrm>
              <a:off x="4873658" y="1861096"/>
              <a:ext cx="2884602" cy="34405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그룹 3">
              <a:extLst>
                <a:ext uri="{FF2B5EF4-FFF2-40B4-BE49-F238E27FC236}">
                  <a16:creationId xmlns:a16="http://schemas.microsoft.com/office/drawing/2014/main" id="{EA7EAC8C-3B18-4090-AE94-7B0BEEFF36DB}"/>
                </a:ext>
              </a:extLst>
            </p:cNvPr>
            <p:cNvGrpSpPr/>
            <p:nvPr/>
          </p:nvGrpSpPr>
          <p:grpSpPr>
            <a:xfrm>
              <a:off x="4954257" y="2162779"/>
              <a:ext cx="2679182" cy="2427425"/>
              <a:chOff x="8070434" y="1675101"/>
              <a:chExt cx="2984731" cy="749133"/>
            </a:xfrm>
            <a:solidFill>
              <a:schemeClr val="accent3">
                <a:lumMod val="40000"/>
                <a:lumOff val="60000"/>
              </a:schemeClr>
            </a:solidFill>
          </p:grpSpPr>
          <p:sp>
            <p:nvSpPr>
              <p:cNvPr id="40" name="TextBox 39">
                <a:extLst>
                  <a:ext uri="{FF2B5EF4-FFF2-40B4-BE49-F238E27FC236}">
                    <a16:creationId xmlns:a16="http://schemas.microsoft.com/office/drawing/2014/main" id="{8BBE982F-3B81-4762-8FC6-CFE6B69DC4CC}"/>
                  </a:ext>
                </a:extLst>
              </p:cNvPr>
              <p:cNvSpPr txBox="1"/>
              <p:nvPr/>
            </p:nvSpPr>
            <p:spPr>
              <a:xfrm>
                <a:off x="8129700" y="1939818"/>
                <a:ext cx="2925465" cy="484416"/>
              </a:xfrm>
              <a:prstGeom prst="rect">
                <a:avLst/>
              </a:prstGeom>
              <a:grpFill/>
            </p:spPr>
            <p:txBody>
              <a:bodyPr wrap="square" lIns="144000" rIns="144000" rtlCol="0">
                <a:spAutoFit/>
              </a:bodyPr>
              <a:lstStyle/>
              <a:p>
                <a:pPr algn="ctr" defTabSz="1625519">
                  <a:buClr>
                    <a:srgbClr val="000000"/>
                  </a:buClr>
                </a:pPr>
                <a:r>
                  <a:rPr lang="en-US" altLang="ko-KR" sz="2400" kern="0" dirty="0">
                    <a:latin typeface="Times New Roman" panose="02020603050405020304" pitchFamily="18" charset="0"/>
                    <a:cs typeface="Times New Roman" panose="02020603050405020304" pitchFamily="18" charset="0"/>
                    <a:sym typeface="Arial"/>
                  </a:rPr>
                  <a:t>Được sử dụng để in nhãn mã vạch,</a:t>
                </a:r>
                <a:br>
                  <a:rPr lang="en-US" altLang="ko-KR" sz="2400" kern="0" dirty="0">
                    <a:latin typeface="Times New Roman" panose="02020603050405020304" pitchFamily="18" charset="0"/>
                    <a:cs typeface="Times New Roman" panose="02020603050405020304" pitchFamily="18" charset="0"/>
                    <a:sym typeface="Arial"/>
                  </a:rPr>
                </a:br>
                <a:r>
                  <a:rPr lang="en-US" altLang="ko-KR" sz="2400" kern="0" dirty="0">
                    <a:latin typeface="Times New Roman" panose="02020603050405020304" pitchFamily="18" charset="0"/>
                    <a:cs typeface="Times New Roman" panose="02020603050405020304" pitchFamily="18" charset="0"/>
                    <a:sym typeface="Arial"/>
                  </a:rPr>
                  <a:t>sổ ĐKCB và các báo </a:t>
                </a:r>
                <a:r>
                  <a:rPr lang="en-US" altLang="ko-KR" sz="2400" kern="0">
                    <a:latin typeface="Times New Roman" panose="02020603050405020304" pitchFamily="18" charset="0"/>
                    <a:cs typeface="Times New Roman" panose="02020603050405020304" pitchFamily="18" charset="0"/>
                    <a:sym typeface="Arial"/>
                  </a:rPr>
                  <a:t>cáo </a:t>
                </a:r>
                <a:r>
                  <a:rPr lang="en-US" altLang="ko-KR" sz="2400" kern="0" smtClean="0">
                    <a:latin typeface="Times New Roman" panose="02020603050405020304" pitchFamily="18" charset="0"/>
                    <a:cs typeface="Times New Roman" panose="02020603050405020304" pitchFamily="18" charset="0"/>
                    <a:sym typeface="Arial"/>
                  </a:rPr>
                  <a:t>khác.</a:t>
                </a:r>
                <a:endParaRPr lang="en-US" altLang="ko-KR" sz="2400" kern="0" dirty="0">
                  <a:latin typeface="Times New Roman" panose="02020603050405020304" pitchFamily="18" charset="0"/>
                  <a:ea typeface="FZShuTi" pitchFamily="2" charset="-122"/>
                  <a:cs typeface="Times New Roman" panose="02020603050405020304" pitchFamily="18" charset="0"/>
                  <a:sym typeface="Arial"/>
                </a:endParaRPr>
              </a:p>
            </p:txBody>
          </p:sp>
          <p:sp>
            <p:nvSpPr>
              <p:cNvPr id="41" name="TextBox 40">
                <a:extLst>
                  <a:ext uri="{FF2B5EF4-FFF2-40B4-BE49-F238E27FC236}">
                    <a16:creationId xmlns:a16="http://schemas.microsoft.com/office/drawing/2014/main" id="{CEE4554C-DFCE-49BA-A7DC-8FF26CB667DF}"/>
                  </a:ext>
                </a:extLst>
              </p:cNvPr>
              <p:cNvSpPr txBox="1"/>
              <p:nvPr/>
            </p:nvSpPr>
            <p:spPr>
              <a:xfrm>
                <a:off x="8070434" y="1675101"/>
                <a:ext cx="2925465" cy="133445"/>
              </a:xfrm>
              <a:prstGeom prst="rect">
                <a:avLst/>
              </a:prstGeom>
              <a:grpFill/>
            </p:spPr>
            <p:txBody>
              <a:bodyPr wrap="square" lIns="144000" rIns="144000" rtlCol="0" anchor="ctr">
                <a:spAutoFit/>
              </a:bodyPr>
              <a:lstStyle>
                <a:defPPr marR="0" lvl="0" algn="l" rtl="0">
                  <a:lnSpc>
                    <a:spcPct val="100000"/>
                  </a:lnSpc>
                  <a:spcBef>
                    <a:spcPts val="0"/>
                  </a:spcBef>
                  <a:spcAft>
                    <a:spcPts val="0"/>
                  </a:spcAft>
                </a:defPPr>
                <a:lvl1pPr algn="ctr" defTabSz="1219170">
                  <a:defRPr sz="1600" b="1" kern="0">
                    <a:solidFill>
                      <a:srgbClr val="FF0000"/>
                    </a:solidFill>
                    <a:latin typeface="Times New Roman" panose="02020603050405020304" pitchFamily="18" charset="0"/>
                    <a:cs typeface="Times New Roman" panose="02020603050405020304" pitchFamily="18" charset="0"/>
                  </a:defRPr>
                </a:lvl1pPr>
              </a:lstStyle>
              <a:p>
                <a:r>
                  <a:rPr lang="en-US" altLang="ko-KR" sz="2133" dirty="0"/>
                  <a:t>01 Máy </a:t>
                </a:r>
                <a:r>
                  <a:rPr lang="en-US" altLang="ko-KR" sz="2133"/>
                  <a:t>in </a:t>
                </a:r>
                <a:r>
                  <a:rPr lang="en-US" altLang="ko-KR" sz="2133" smtClean="0"/>
                  <a:t>lasers</a:t>
                </a:r>
                <a:endParaRPr lang="ko-KR" altLang="en-US" sz="2133" dirty="0"/>
              </a:p>
            </p:txBody>
          </p:sp>
        </p:grpSp>
        <p:cxnSp>
          <p:nvCxnSpPr>
            <p:cNvPr id="20" name="Straight Connector 19"/>
            <p:cNvCxnSpPr/>
            <p:nvPr/>
          </p:nvCxnSpPr>
          <p:spPr>
            <a:xfrm>
              <a:off x="5271825" y="2917641"/>
              <a:ext cx="216816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8467506" y="1861096"/>
            <a:ext cx="2703257" cy="3440569"/>
            <a:chOff x="8467506" y="1861096"/>
            <a:chExt cx="2703257" cy="3440569"/>
          </a:xfrm>
        </p:grpSpPr>
        <p:sp>
          <p:nvSpPr>
            <p:cNvPr id="8" name="Rounded Rectangle 7"/>
            <p:cNvSpPr/>
            <p:nvPr/>
          </p:nvSpPr>
          <p:spPr>
            <a:xfrm>
              <a:off x="8467506" y="1861096"/>
              <a:ext cx="2703257" cy="344056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그룹 3">
              <a:extLst>
                <a:ext uri="{FF2B5EF4-FFF2-40B4-BE49-F238E27FC236}">
                  <a16:creationId xmlns:a16="http://schemas.microsoft.com/office/drawing/2014/main" id="{EA7EAC8C-3B18-4090-AE94-7B0BEEFF36DB}"/>
                </a:ext>
              </a:extLst>
            </p:cNvPr>
            <p:cNvGrpSpPr/>
            <p:nvPr/>
          </p:nvGrpSpPr>
          <p:grpSpPr>
            <a:xfrm>
              <a:off x="8582631" y="1976634"/>
              <a:ext cx="2386668" cy="2866520"/>
              <a:chOff x="9958480" y="-765733"/>
              <a:chExt cx="3175579" cy="1064368"/>
            </a:xfrm>
            <a:solidFill>
              <a:schemeClr val="accent3">
                <a:lumMod val="40000"/>
                <a:lumOff val="60000"/>
              </a:schemeClr>
            </a:solidFill>
          </p:grpSpPr>
          <p:sp>
            <p:nvSpPr>
              <p:cNvPr id="44" name="TextBox 43">
                <a:extLst>
                  <a:ext uri="{FF2B5EF4-FFF2-40B4-BE49-F238E27FC236}">
                    <a16:creationId xmlns:a16="http://schemas.microsoft.com/office/drawing/2014/main" id="{8BBE982F-3B81-4762-8FC6-CFE6B69DC4CC}"/>
                  </a:ext>
                </a:extLst>
              </p:cNvPr>
              <p:cNvSpPr txBox="1"/>
              <p:nvPr/>
            </p:nvSpPr>
            <p:spPr>
              <a:xfrm>
                <a:off x="9958480" y="-284196"/>
                <a:ext cx="3175579" cy="582831"/>
              </a:xfrm>
              <a:prstGeom prst="rect">
                <a:avLst/>
              </a:prstGeom>
              <a:grpFill/>
            </p:spPr>
            <p:txBody>
              <a:bodyPr wrap="square" lIns="144000" rIns="144000" rtlCol="0">
                <a:spAutoFit/>
              </a:bodyPr>
              <a:lstStyle/>
              <a:p>
                <a:pPr algn="just" defTabSz="1625519">
                  <a:buClr>
                    <a:srgbClr val="000000"/>
                  </a:buClr>
                </a:pPr>
                <a:r>
                  <a:rPr lang="en-US" altLang="ko-KR" sz="2400" kern="0" smtClean="0">
                    <a:latin typeface="Times New Roman" panose="02020603050405020304" pitchFamily="18" charset="0"/>
                    <a:cs typeface="Times New Roman" panose="02020603050405020304" pitchFamily="18" charset="0"/>
                    <a:sym typeface="Arial"/>
                  </a:rPr>
                  <a:t>Không bắt </a:t>
                </a:r>
                <a:r>
                  <a:rPr lang="en-US" altLang="ko-KR" sz="2400" kern="0" dirty="0">
                    <a:latin typeface="Times New Roman" panose="02020603050405020304" pitchFamily="18" charset="0"/>
                    <a:cs typeface="Times New Roman" panose="02020603050405020304" pitchFamily="18" charset="0"/>
                    <a:sym typeface="Arial"/>
                  </a:rPr>
                  <a:t>buộc, b</a:t>
                </a:r>
                <a:r>
                  <a:rPr lang="vi-VN" altLang="ko-KR" sz="2400" kern="0" dirty="0">
                    <a:latin typeface="Times New Roman" panose="02020603050405020304" pitchFamily="18" charset="0"/>
                    <a:cs typeface="Times New Roman" panose="02020603050405020304" pitchFamily="18" charset="0"/>
                    <a:sym typeface="Arial"/>
                  </a:rPr>
                  <a:t>ạn vẫn có thể </a:t>
                </a:r>
                <a:r>
                  <a:rPr lang="en-US" altLang="ko-KR" sz="2400" kern="0" dirty="0">
                    <a:latin typeface="Times New Roman" panose="02020603050405020304" pitchFamily="18" charset="0"/>
                    <a:cs typeface="Times New Roman" panose="02020603050405020304" pitchFamily="18" charset="0"/>
                    <a:sym typeface="Arial"/>
                  </a:rPr>
                  <a:t>nhập từ </a:t>
                </a:r>
                <a:r>
                  <a:rPr lang="en-US" altLang="ko-KR" sz="2400" kern="0">
                    <a:latin typeface="Times New Roman" panose="02020603050405020304" pitchFamily="18" charset="0"/>
                    <a:cs typeface="Times New Roman" panose="02020603050405020304" pitchFamily="18" charset="0"/>
                    <a:sym typeface="Arial"/>
                  </a:rPr>
                  <a:t>bàn </a:t>
                </a:r>
                <a:r>
                  <a:rPr lang="en-US" altLang="ko-KR" sz="2400" kern="0" smtClean="0">
                    <a:latin typeface="Times New Roman" panose="02020603050405020304" pitchFamily="18" charset="0"/>
                    <a:cs typeface="Times New Roman" panose="02020603050405020304" pitchFamily="18" charset="0"/>
                    <a:sym typeface="Arial"/>
                  </a:rPr>
                  <a:t>phím.</a:t>
                </a:r>
                <a:endParaRPr lang="en-US" altLang="ko-KR" sz="2400" kern="0" dirty="0">
                  <a:latin typeface="Times New Roman" panose="02020603050405020304" pitchFamily="18" charset="0"/>
                  <a:ea typeface="FZShuTi" pitchFamily="2" charset="-122"/>
                  <a:cs typeface="Times New Roman" panose="02020603050405020304" pitchFamily="18" charset="0"/>
                  <a:sym typeface="Arial"/>
                </a:endParaRPr>
              </a:p>
            </p:txBody>
          </p:sp>
          <p:sp>
            <p:nvSpPr>
              <p:cNvPr id="45" name="TextBox 44">
                <a:extLst>
                  <a:ext uri="{FF2B5EF4-FFF2-40B4-BE49-F238E27FC236}">
                    <a16:creationId xmlns:a16="http://schemas.microsoft.com/office/drawing/2014/main" id="{CEE4554C-DFCE-49BA-A7DC-8FF26CB667DF}"/>
                  </a:ext>
                </a:extLst>
              </p:cNvPr>
              <p:cNvSpPr txBox="1"/>
              <p:nvPr/>
            </p:nvSpPr>
            <p:spPr>
              <a:xfrm>
                <a:off x="10055412" y="-765733"/>
                <a:ext cx="2925465" cy="355144"/>
              </a:xfrm>
              <a:prstGeom prst="rect">
                <a:avLst/>
              </a:prstGeom>
              <a:grpFill/>
            </p:spPr>
            <p:txBody>
              <a:bodyPr wrap="square" lIns="144000" rIns="144000" rtlCol="0" anchor="ctr">
                <a:spAutoFit/>
              </a:bodyPr>
              <a:lstStyle>
                <a:defPPr marR="0" lvl="0" algn="l" rtl="0">
                  <a:lnSpc>
                    <a:spcPct val="100000"/>
                  </a:lnSpc>
                  <a:spcBef>
                    <a:spcPts val="0"/>
                  </a:spcBef>
                  <a:spcAft>
                    <a:spcPts val="0"/>
                  </a:spcAft>
                  <a:defRPr/>
                </a:defPPr>
                <a:lvl1pPr algn="ctr" defTabSz="1219170">
                  <a:defRPr sz="1600" b="1" kern="0">
                    <a:solidFill>
                      <a:srgbClr val="FF0000"/>
                    </a:solidFill>
                    <a:latin typeface="Times New Roman" panose="02020603050405020304" pitchFamily="18" charset="0"/>
                    <a:cs typeface="Times New Roman" panose="02020603050405020304" pitchFamily="18" charset="0"/>
                  </a:defRPr>
                </a:lvl1pPr>
              </a:lstStyle>
              <a:p>
                <a:r>
                  <a:rPr lang="en-US" altLang="ko-KR" sz="2133" dirty="0"/>
                  <a:t>01 Máy quét mã vạch</a:t>
                </a:r>
                <a:endParaRPr lang="ko-KR" altLang="en-US" sz="2133" dirty="0"/>
              </a:p>
            </p:txBody>
          </p:sp>
        </p:grpSp>
        <p:cxnSp>
          <p:nvCxnSpPr>
            <p:cNvPr id="22" name="Straight Connector 21"/>
            <p:cNvCxnSpPr/>
            <p:nvPr/>
          </p:nvCxnSpPr>
          <p:spPr>
            <a:xfrm>
              <a:off x="8801134" y="2944108"/>
              <a:ext cx="216816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873658" y="1165267"/>
            <a:ext cx="2610010" cy="523220"/>
          </a:xfrm>
          <a:prstGeom prst="rect">
            <a:avLst/>
          </a:prstGeom>
          <a:noFill/>
        </p:spPr>
        <p:txBody>
          <a:bodyPr wrap="none" rtlCol="0">
            <a:spAutoFit/>
          </a:bodyPr>
          <a:lstStyle/>
          <a:p>
            <a:r>
              <a:rPr lang="en-US" sz="2800" b="1" u="sng" smtClean="0">
                <a:solidFill>
                  <a:srgbClr val="FF0000"/>
                </a:solidFill>
                <a:latin typeface="Times New Roman" panose="02020603050405020304" pitchFamily="18" charset="0"/>
                <a:cs typeface="Times New Roman" panose="02020603050405020304" pitchFamily="18" charset="0"/>
              </a:rPr>
              <a:t>Yêu cầu thiết bị</a:t>
            </a:r>
            <a:endParaRPr lang="en-US" sz="2800" b="1" u="sng">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66439"/>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anim calcmode="lin" valueType="num">
                                      <p:cBhvr>
                                        <p:cTn id="42" dur="500" fill="hold"/>
                                        <p:tgtEl>
                                          <p:spTgt spid="42"/>
                                        </p:tgtEl>
                                        <p:attrNameLst>
                                          <p:attrName>ppt_x</p:attrName>
                                        </p:attrNameLst>
                                      </p:cBhvr>
                                      <p:tavLst>
                                        <p:tav tm="0">
                                          <p:val>
                                            <p:strVal val="#ppt_x"/>
                                          </p:val>
                                        </p:tav>
                                        <p:tav tm="100000">
                                          <p:val>
                                            <p:strVal val="#ppt_x"/>
                                          </p:val>
                                        </p:tav>
                                      </p:tavLst>
                                    </p:anim>
                                    <p:anim calcmode="lin" valueType="num">
                                      <p:cBhvr>
                                        <p:cTn id="43"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1382" y="189116"/>
            <a:ext cx="6524509" cy="779466"/>
          </a:xfrm>
          <a:prstGeom prst="roundRect">
            <a:avLst/>
          </a:prstGeom>
          <a:solidFill>
            <a:schemeClr val="accent3">
              <a:lumMod val="40000"/>
              <a:lumOff val="6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1"/>
          <p:cNvSpPr/>
          <p:nvPr/>
        </p:nvSpPr>
        <p:spPr>
          <a:xfrm>
            <a:off x="-420095" y="471509"/>
            <a:ext cx="840189" cy="974133"/>
          </a:xfrm>
          <a:custGeom>
            <a:avLst/>
            <a:gdLst/>
            <a:ahLst/>
            <a:cxnLst/>
            <a:rect l="l" t="t" r="r" b="b"/>
            <a:pathLst>
              <a:path w="1260284" h="1461199">
                <a:moveTo>
                  <a:pt x="0" y="0"/>
                </a:moveTo>
                <a:lnTo>
                  <a:pt x="1260284" y="0"/>
                </a:lnTo>
                <a:lnTo>
                  <a:pt x="1260284" y="1461199"/>
                </a:lnTo>
                <a:lnTo>
                  <a:pt x="0" y="1461199"/>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txBody>
          <a:bodyPr/>
          <a:lstStyle/>
          <a:p>
            <a:endParaRPr lang="en-GB" sz="1200"/>
          </a:p>
        </p:txBody>
      </p:sp>
      <p:sp>
        <p:nvSpPr>
          <p:cNvPr id="62" name="Freeform 62"/>
          <p:cNvSpPr/>
          <p:nvPr/>
        </p:nvSpPr>
        <p:spPr>
          <a:xfrm>
            <a:off x="11771906" y="5253586"/>
            <a:ext cx="840189" cy="974133"/>
          </a:xfrm>
          <a:custGeom>
            <a:avLst/>
            <a:gdLst/>
            <a:ahLst/>
            <a:cxnLst/>
            <a:rect l="l" t="t" r="r" b="b"/>
            <a:pathLst>
              <a:path w="1260284" h="1461199">
                <a:moveTo>
                  <a:pt x="0" y="0"/>
                </a:moveTo>
                <a:lnTo>
                  <a:pt x="1260284" y="0"/>
                </a:lnTo>
                <a:lnTo>
                  <a:pt x="1260284" y="1461200"/>
                </a:lnTo>
                <a:lnTo>
                  <a:pt x="0" y="14612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txBody>
          <a:bodyPr/>
          <a:lstStyle/>
          <a:p>
            <a:endParaRPr lang="en-GB" sz="1200"/>
          </a:p>
        </p:txBody>
      </p:sp>
      <p:sp>
        <p:nvSpPr>
          <p:cNvPr id="63" name="Freeform 63"/>
          <p:cNvSpPr/>
          <p:nvPr/>
        </p:nvSpPr>
        <p:spPr>
          <a:xfrm>
            <a:off x="1665757" y="6412631"/>
            <a:ext cx="813643" cy="493271"/>
          </a:xfrm>
          <a:custGeom>
            <a:avLst/>
            <a:gdLst/>
            <a:ahLst/>
            <a:cxnLst/>
            <a:rect l="l" t="t" r="r" b="b"/>
            <a:pathLst>
              <a:path w="1220464" h="739907">
                <a:moveTo>
                  <a:pt x="0" y="0"/>
                </a:moveTo>
                <a:lnTo>
                  <a:pt x="1220465" y="0"/>
                </a:lnTo>
                <a:lnTo>
                  <a:pt x="1220465" y="739907"/>
                </a:lnTo>
                <a:lnTo>
                  <a:pt x="0" y="739907"/>
                </a:lnTo>
                <a:lnTo>
                  <a:pt x="0" y="0"/>
                </a:lnTo>
                <a:close/>
              </a:path>
            </a:pathLst>
          </a:custGeom>
          <a:blipFill>
            <a:blip r:embed="rId4">
              <a:alphaModFix amt="19999"/>
              <a:extLst>
                <a:ext uri="{96DAC541-7B7A-43D3-8B79-37D633B846F1}">
                  <asvg:svgBlip xmlns="" xmlns:asvg="http://schemas.microsoft.com/office/drawing/2016/SVG/main" r:embed="rId5"/>
                </a:ext>
              </a:extLst>
            </a:blip>
            <a:stretch>
              <a:fillRect/>
            </a:stretch>
          </a:blipFill>
        </p:spPr>
        <p:txBody>
          <a:bodyPr/>
          <a:lstStyle/>
          <a:p>
            <a:endParaRPr lang="en-GB" sz="1200"/>
          </a:p>
        </p:txBody>
      </p:sp>
      <p:sp>
        <p:nvSpPr>
          <p:cNvPr id="64" name="Freeform 64"/>
          <p:cNvSpPr/>
          <p:nvPr/>
        </p:nvSpPr>
        <p:spPr>
          <a:xfrm>
            <a:off x="11771906" y="958575"/>
            <a:ext cx="770401" cy="503650"/>
          </a:xfrm>
          <a:custGeom>
            <a:avLst/>
            <a:gdLst/>
            <a:ahLst/>
            <a:cxnLst/>
            <a:rect l="l" t="t" r="r" b="b"/>
            <a:pathLst>
              <a:path w="1155602" h="755475">
                <a:moveTo>
                  <a:pt x="0" y="0"/>
                </a:moveTo>
                <a:lnTo>
                  <a:pt x="1155602" y="0"/>
                </a:lnTo>
                <a:lnTo>
                  <a:pt x="1155602" y="755475"/>
                </a:lnTo>
                <a:lnTo>
                  <a:pt x="0" y="755475"/>
                </a:lnTo>
                <a:lnTo>
                  <a:pt x="0" y="0"/>
                </a:lnTo>
                <a:close/>
              </a:path>
            </a:pathLst>
          </a:custGeom>
          <a:blipFill>
            <a:blip r:embed="rId6">
              <a:alphaModFix amt="19999"/>
              <a:extLst>
                <a:ext uri="{96DAC541-7B7A-43D3-8B79-37D633B846F1}">
                  <asvg:svgBlip xmlns="" xmlns:asvg="http://schemas.microsoft.com/office/drawing/2016/SVG/main" r:embed="rId7"/>
                </a:ext>
              </a:extLst>
            </a:blip>
            <a:stretch>
              <a:fillRect/>
            </a:stretch>
          </a:blipFill>
        </p:spPr>
        <p:txBody>
          <a:bodyPr/>
          <a:lstStyle/>
          <a:p>
            <a:endParaRPr lang="en-GB" sz="1200"/>
          </a:p>
        </p:txBody>
      </p:sp>
      <p:grpSp>
        <p:nvGrpSpPr>
          <p:cNvPr id="85" name="Group 84">
            <a:extLst>
              <a:ext uri="{FF2B5EF4-FFF2-40B4-BE49-F238E27FC236}">
                <a16:creationId xmlns:a16="http://schemas.microsoft.com/office/drawing/2014/main" id="{DD54E1FA-D2D7-DA69-18C1-59E91DB1800C}"/>
              </a:ext>
            </a:extLst>
          </p:cNvPr>
          <p:cNvGrpSpPr/>
          <p:nvPr/>
        </p:nvGrpSpPr>
        <p:grpSpPr>
          <a:xfrm>
            <a:off x="420094" y="1445642"/>
            <a:ext cx="1843221" cy="564655"/>
            <a:chOff x="647700" y="2300189"/>
            <a:chExt cx="2193603" cy="564655"/>
          </a:xfrm>
        </p:grpSpPr>
        <p:sp>
          <p:nvSpPr>
            <p:cNvPr id="16" name="AutoShape 16"/>
            <p:cNvSpPr/>
            <p:nvPr/>
          </p:nvSpPr>
          <p:spPr>
            <a:xfrm>
              <a:off x="1721918" y="2582516"/>
              <a:ext cx="1119385" cy="0"/>
            </a:xfrm>
            <a:prstGeom prst="line">
              <a:avLst/>
            </a:prstGeom>
            <a:ln w="38100" cap="flat">
              <a:solidFill>
                <a:srgbClr val="67BB0F"/>
              </a:solidFill>
              <a:prstDash val="solid"/>
              <a:headEnd type="none" w="sm" len="sm"/>
              <a:tailEnd type="oval" w="lg" len="lg"/>
            </a:ln>
          </p:spPr>
          <p:txBody>
            <a:bodyPr/>
            <a:lstStyle/>
            <a:p>
              <a:endParaRPr lang="en-GB" sz="2200"/>
            </a:p>
          </p:txBody>
        </p:sp>
        <p:grpSp>
          <p:nvGrpSpPr>
            <p:cNvPr id="17" name="Group 17"/>
            <p:cNvGrpSpPr/>
            <p:nvPr/>
          </p:nvGrpSpPr>
          <p:grpSpPr>
            <a:xfrm>
              <a:off x="647700" y="2300189"/>
              <a:ext cx="1863279" cy="564655"/>
              <a:chOff x="0" y="0"/>
              <a:chExt cx="1341060" cy="406400"/>
            </a:xfrm>
          </p:grpSpPr>
          <p:sp>
            <p:nvSpPr>
              <p:cNvPr id="18" name="Freeform 18"/>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67BB0F"/>
              </a:solidFill>
            </p:spPr>
            <p:txBody>
              <a:bodyPr/>
              <a:lstStyle/>
              <a:p>
                <a:endParaRPr lang="en-GB" sz="2200"/>
              </a:p>
            </p:txBody>
          </p:sp>
          <p:sp>
            <p:nvSpPr>
              <p:cNvPr id="19" name="TextBox 19"/>
              <p:cNvSpPr txBox="1"/>
              <p:nvPr/>
            </p:nvSpPr>
            <p:spPr>
              <a:xfrm>
                <a:off x="177800" y="-47625"/>
                <a:ext cx="1087060" cy="454025"/>
              </a:xfrm>
              <a:prstGeom prst="rect">
                <a:avLst/>
              </a:prstGeom>
            </p:spPr>
            <p:txBody>
              <a:bodyPr lIns="34109" tIns="34109" rIns="34109" bIns="34109" rtlCol="0" anchor="ctr"/>
              <a:lstStyle/>
              <a:p>
                <a:pPr algn="ctr">
                  <a:lnSpc>
                    <a:spcPts val="1600"/>
                  </a:lnSpc>
                </a:pPr>
                <a:endParaRPr sz="2200"/>
              </a:p>
            </p:txBody>
          </p:sp>
        </p:grpSp>
        <p:sp>
          <p:nvSpPr>
            <p:cNvPr id="65" name="TextBox 65"/>
            <p:cNvSpPr txBox="1"/>
            <p:nvPr/>
          </p:nvSpPr>
          <p:spPr>
            <a:xfrm>
              <a:off x="788638" y="2533275"/>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1</a:t>
              </a:r>
            </a:p>
          </p:txBody>
        </p:sp>
      </p:grpSp>
      <p:grpSp>
        <p:nvGrpSpPr>
          <p:cNvPr id="86" name="Group 85">
            <a:extLst>
              <a:ext uri="{FF2B5EF4-FFF2-40B4-BE49-F238E27FC236}">
                <a16:creationId xmlns:a16="http://schemas.microsoft.com/office/drawing/2014/main" id="{D67FE0CD-6E85-4ADD-2417-DE8811C48EC7}"/>
              </a:ext>
            </a:extLst>
          </p:cNvPr>
          <p:cNvGrpSpPr/>
          <p:nvPr/>
        </p:nvGrpSpPr>
        <p:grpSpPr>
          <a:xfrm>
            <a:off x="2467838" y="1462225"/>
            <a:ext cx="1805622" cy="564655"/>
            <a:chOff x="2906349" y="2300189"/>
            <a:chExt cx="2191726" cy="564655"/>
          </a:xfrm>
        </p:grpSpPr>
        <p:sp>
          <p:nvSpPr>
            <p:cNvPr id="13" name="AutoShape 13"/>
            <p:cNvSpPr/>
            <p:nvPr/>
          </p:nvSpPr>
          <p:spPr>
            <a:xfrm>
              <a:off x="3978690" y="2582516"/>
              <a:ext cx="1119385" cy="0"/>
            </a:xfrm>
            <a:prstGeom prst="line">
              <a:avLst/>
            </a:prstGeom>
            <a:ln w="38100" cap="flat">
              <a:solidFill>
                <a:srgbClr val="0BC097"/>
              </a:solidFill>
              <a:prstDash val="solid"/>
              <a:headEnd type="none" w="sm" len="sm"/>
              <a:tailEnd type="oval" w="lg" len="lg"/>
            </a:ln>
          </p:spPr>
          <p:txBody>
            <a:bodyPr/>
            <a:lstStyle/>
            <a:p>
              <a:endParaRPr lang="en-GB" sz="2200"/>
            </a:p>
          </p:txBody>
        </p:sp>
        <p:grpSp>
          <p:nvGrpSpPr>
            <p:cNvPr id="26" name="Group 26"/>
            <p:cNvGrpSpPr/>
            <p:nvPr/>
          </p:nvGrpSpPr>
          <p:grpSpPr>
            <a:xfrm>
              <a:off x="2906349" y="2300189"/>
              <a:ext cx="1863279" cy="564655"/>
              <a:chOff x="0" y="0"/>
              <a:chExt cx="1341060" cy="406400"/>
            </a:xfrm>
          </p:grpSpPr>
          <p:sp>
            <p:nvSpPr>
              <p:cNvPr id="27" name="Freeform 27"/>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BC097"/>
              </a:solidFill>
              <a:ln cap="sq">
                <a:noFill/>
                <a:prstDash val="solid"/>
                <a:miter/>
              </a:ln>
            </p:spPr>
            <p:txBody>
              <a:bodyPr/>
              <a:lstStyle/>
              <a:p>
                <a:endParaRPr lang="en-GB" sz="2200"/>
              </a:p>
            </p:txBody>
          </p:sp>
          <p:sp>
            <p:nvSpPr>
              <p:cNvPr id="28" name="TextBox 28"/>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66" name="TextBox 66"/>
            <p:cNvSpPr txBox="1"/>
            <p:nvPr/>
          </p:nvSpPr>
          <p:spPr>
            <a:xfrm>
              <a:off x="3057705"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2</a:t>
              </a:r>
            </a:p>
          </p:txBody>
        </p:sp>
      </p:grpSp>
      <p:grpSp>
        <p:nvGrpSpPr>
          <p:cNvPr id="87" name="Group 86">
            <a:extLst>
              <a:ext uri="{FF2B5EF4-FFF2-40B4-BE49-F238E27FC236}">
                <a16:creationId xmlns:a16="http://schemas.microsoft.com/office/drawing/2014/main" id="{9C75963E-D47F-A303-52F9-1886F2B9DD39}"/>
              </a:ext>
            </a:extLst>
          </p:cNvPr>
          <p:cNvGrpSpPr/>
          <p:nvPr/>
        </p:nvGrpSpPr>
        <p:grpSpPr>
          <a:xfrm>
            <a:off x="4477272" y="1462225"/>
            <a:ext cx="1810171" cy="564655"/>
            <a:chOff x="5164999" y="2300189"/>
            <a:chExt cx="2189847" cy="564655"/>
          </a:xfrm>
        </p:grpSpPr>
        <p:sp>
          <p:nvSpPr>
            <p:cNvPr id="14" name="AutoShape 14"/>
            <p:cNvSpPr/>
            <p:nvPr/>
          </p:nvSpPr>
          <p:spPr>
            <a:xfrm>
              <a:off x="6235461" y="2582516"/>
              <a:ext cx="1119385" cy="0"/>
            </a:xfrm>
            <a:prstGeom prst="line">
              <a:avLst/>
            </a:prstGeom>
            <a:ln w="38100" cap="flat">
              <a:solidFill>
                <a:srgbClr val="0E8A9A"/>
              </a:solidFill>
              <a:prstDash val="solid"/>
              <a:headEnd type="none" w="sm" len="sm"/>
              <a:tailEnd type="oval" w="lg" len="lg"/>
            </a:ln>
          </p:spPr>
          <p:txBody>
            <a:bodyPr/>
            <a:lstStyle/>
            <a:p>
              <a:endParaRPr lang="en-GB" sz="2200"/>
            </a:p>
          </p:txBody>
        </p:sp>
        <p:grpSp>
          <p:nvGrpSpPr>
            <p:cNvPr id="35" name="Group 35"/>
            <p:cNvGrpSpPr/>
            <p:nvPr/>
          </p:nvGrpSpPr>
          <p:grpSpPr>
            <a:xfrm>
              <a:off x="5164999" y="2300189"/>
              <a:ext cx="1863279" cy="564655"/>
              <a:chOff x="0" y="0"/>
              <a:chExt cx="1341060" cy="406400"/>
            </a:xfrm>
          </p:grpSpPr>
          <p:sp>
            <p:nvSpPr>
              <p:cNvPr id="36" name="Freeform 36"/>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0E8A9A"/>
              </a:solidFill>
              <a:ln cap="sq">
                <a:noFill/>
                <a:prstDash val="solid"/>
                <a:miter/>
              </a:ln>
            </p:spPr>
            <p:txBody>
              <a:bodyPr/>
              <a:lstStyle/>
              <a:p>
                <a:endParaRPr lang="en-GB" sz="2200"/>
              </a:p>
            </p:txBody>
          </p:sp>
          <p:sp>
            <p:nvSpPr>
              <p:cNvPr id="37" name="TextBox 37"/>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67" name="TextBox 67"/>
            <p:cNvSpPr txBox="1"/>
            <p:nvPr/>
          </p:nvSpPr>
          <p:spPr>
            <a:xfrm>
              <a:off x="5316355" y="2522583"/>
              <a:ext cx="1540933" cy="216982"/>
            </a:xfrm>
            <a:prstGeom prst="rect">
              <a:avLst/>
            </a:prstGeom>
          </p:spPr>
          <p:txBody>
            <a:bodyPr lIns="0" tIns="0" rIns="0" bIns="0" rtlCol="0" anchor="t">
              <a:spAutoFit/>
            </a:bodyPr>
            <a:lstStyle/>
            <a:p>
              <a:pPr marL="0" lvl="1" algn="ctr">
                <a:lnSpc>
                  <a:spcPts val="1500"/>
                </a:lnSpc>
              </a:pPr>
              <a:r>
                <a:rPr lang="vi-VN"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a:t>
              </a:r>
              <a:r>
                <a:rPr lang="en-GB"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ƯỚC 3</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grpSp>
        <p:nvGrpSpPr>
          <p:cNvPr id="88" name="Group 87">
            <a:extLst>
              <a:ext uri="{FF2B5EF4-FFF2-40B4-BE49-F238E27FC236}">
                <a16:creationId xmlns:a16="http://schemas.microsoft.com/office/drawing/2014/main" id="{E4993C43-C60F-DE4D-536F-C019930AFDF4}"/>
              </a:ext>
            </a:extLst>
          </p:cNvPr>
          <p:cNvGrpSpPr/>
          <p:nvPr/>
        </p:nvGrpSpPr>
        <p:grpSpPr>
          <a:xfrm>
            <a:off x="6537881" y="1445642"/>
            <a:ext cx="1800218" cy="564655"/>
            <a:chOff x="7423649" y="2300189"/>
            <a:chExt cx="2187969" cy="564655"/>
          </a:xfrm>
        </p:grpSpPr>
        <p:sp>
          <p:nvSpPr>
            <p:cNvPr id="15" name="AutoShape 15"/>
            <p:cNvSpPr/>
            <p:nvPr/>
          </p:nvSpPr>
          <p:spPr>
            <a:xfrm>
              <a:off x="8492233" y="2582516"/>
              <a:ext cx="1119385" cy="0"/>
            </a:xfrm>
            <a:prstGeom prst="line">
              <a:avLst/>
            </a:prstGeom>
            <a:ln w="38100" cap="flat">
              <a:solidFill>
                <a:srgbClr val="4C54A5"/>
              </a:solidFill>
              <a:prstDash val="solid"/>
              <a:headEnd type="none" w="sm" len="sm"/>
              <a:tailEnd type="oval" w="lg" len="lg"/>
            </a:ln>
          </p:spPr>
          <p:txBody>
            <a:bodyPr/>
            <a:lstStyle/>
            <a:p>
              <a:endParaRPr lang="en-GB" sz="2200"/>
            </a:p>
          </p:txBody>
        </p:sp>
        <p:grpSp>
          <p:nvGrpSpPr>
            <p:cNvPr id="44" name="Group 44"/>
            <p:cNvGrpSpPr/>
            <p:nvPr/>
          </p:nvGrpSpPr>
          <p:grpSpPr>
            <a:xfrm>
              <a:off x="7423649" y="2300189"/>
              <a:ext cx="1863279" cy="564655"/>
              <a:chOff x="0" y="0"/>
              <a:chExt cx="1341060" cy="406400"/>
            </a:xfrm>
          </p:grpSpPr>
          <p:sp>
            <p:nvSpPr>
              <p:cNvPr id="45" name="Freeform 45"/>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4C54A5"/>
              </a:solidFill>
              <a:ln cap="sq">
                <a:noFill/>
                <a:prstDash val="solid"/>
                <a:miter/>
              </a:ln>
            </p:spPr>
            <p:txBody>
              <a:bodyPr/>
              <a:lstStyle/>
              <a:p>
                <a:endParaRPr lang="en-GB" sz="2200"/>
              </a:p>
            </p:txBody>
          </p:sp>
          <p:sp>
            <p:nvSpPr>
              <p:cNvPr id="46" name="TextBox 46"/>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68" name="TextBox 68"/>
            <p:cNvSpPr txBox="1"/>
            <p:nvPr/>
          </p:nvSpPr>
          <p:spPr>
            <a:xfrm>
              <a:off x="7597186" y="2522583"/>
              <a:ext cx="1540933" cy="208455"/>
            </a:xfrm>
            <a:prstGeom prst="rect">
              <a:avLst/>
            </a:prstGeom>
          </p:spPr>
          <p:txBody>
            <a:bodyPr lIns="0" tIns="0" rIns="0" bIns="0" rtlCol="0" anchor="t">
              <a:spAutoFit/>
            </a:bodyPr>
            <a:lstStyle/>
            <a:p>
              <a:pPr marL="0" lvl="1" algn="ctr">
                <a:lnSpc>
                  <a:spcPts val="1500"/>
                </a:lnSpc>
              </a:pPr>
              <a:r>
                <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rPr>
                <a:t>BƯỚC 4</a:t>
              </a:r>
            </a:p>
          </p:txBody>
        </p:sp>
      </p:grpSp>
      <p:grpSp>
        <p:nvGrpSpPr>
          <p:cNvPr id="89" name="Group 88">
            <a:extLst>
              <a:ext uri="{FF2B5EF4-FFF2-40B4-BE49-F238E27FC236}">
                <a16:creationId xmlns:a16="http://schemas.microsoft.com/office/drawing/2014/main" id="{7618331C-A576-B9F6-8129-39D30FA3A6F7}"/>
              </a:ext>
            </a:extLst>
          </p:cNvPr>
          <p:cNvGrpSpPr/>
          <p:nvPr/>
        </p:nvGrpSpPr>
        <p:grpSpPr>
          <a:xfrm>
            <a:off x="10358404" y="1445641"/>
            <a:ext cx="1498425" cy="564655"/>
            <a:chOff x="9682298" y="2300189"/>
            <a:chExt cx="1863279" cy="564655"/>
          </a:xfrm>
        </p:grpSpPr>
        <p:grpSp>
          <p:nvGrpSpPr>
            <p:cNvPr id="53" name="Group 53"/>
            <p:cNvGrpSpPr/>
            <p:nvPr/>
          </p:nvGrpSpPr>
          <p:grpSpPr>
            <a:xfrm>
              <a:off x="9682298" y="2300189"/>
              <a:ext cx="1863279" cy="564655"/>
              <a:chOff x="0" y="0"/>
              <a:chExt cx="1341060" cy="406400"/>
            </a:xfrm>
          </p:grpSpPr>
          <p:sp>
            <p:nvSpPr>
              <p:cNvPr id="54" name="Freeform 54"/>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9B4CA5"/>
              </a:solidFill>
              <a:ln cap="sq">
                <a:noFill/>
                <a:prstDash val="solid"/>
                <a:miter/>
              </a:ln>
            </p:spPr>
            <p:txBody>
              <a:bodyPr/>
              <a:lstStyle/>
              <a:p>
                <a:endParaRPr lang="en-GB" sz="2200"/>
              </a:p>
            </p:txBody>
          </p:sp>
          <p:sp>
            <p:nvSpPr>
              <p:cNvPr id="55" name="TextBox 55"/>
              <p:cNvSpPr txBox="1"/>
              <p:nvPr/>
            </p:nvSpPr>
            <p:spPr>
              <a:xfrm>
                <a:off x="177800" y="-47625"/>
                <a:ext cx="1087060" cy="454025"/>
              </a:xfrm>
              <a:prstGeom prst="rect">
                <a:avLst/>
              </a:prstGeom>
            </p:spPr>
            <p:txBody>
              <a:bodyPr lIns="33867" tIns="33867" rIns="33867" bIns="33867" rtlCol="0" anchor="ctr"/>
              <a:lstStyle/>
              <a:p>
                <a:pPr algn="ctr">
                  <a:lnSpc>
                    <a:spcPts val="1600"/>
                  </a:lnSpc>
                  <a:spcBef>
                    <a:spcPct val="0"/>
                  </a:spcBef>
                </a:pPr>
                <a:endParaRPr sz="2200"/>
              </a:p>
            </p:txBody>
          </p:sp>
        </p:grpSp>
        <p:sp>
          <p:nvSpPr>
            <p:cNvPr id="69" name="TextBox 69"/>
            <p:cNvSpPr txBox="1"/>
            <p:nvPr/>
          </p:nvSpPr>
          <p:spPr>
            <a:xfrm>
              <a:off x="9858655" y="2506091"/>
              <a:ext cx="1540933" cy="208455"/>
            </a:xfrm>
            <a:prstGeom prst="rect">
              <a:avLst/>
            </a:prstGeom>
          </p:spPr>
          <p:txBody>
            <a:bodyPr lIns="0" tIns="0" rIns="0" bIns="0" rtlCol="0" anchor="t">
              <a:spAutoFit/>
            </a:bodyPr>
            <a:lstStyle/>
            <a:p>
              <a:pPr marL="0" lvl="1" algn="ctr">
                <a:lnSpc>
                  <a:spcPts val="1500"/>
                </a:lnSpc>
              </a:pPr>
              <a:r>
                <a:rPr lang="en-US" sz="2200" b="1" spc="32">
                  <a:solidFill>
                    <a:srgbClr val="FFFFFF"/>
                  </a:solidFill>
                  <a:latin typeface="Times New Roman" panose="02020603050405020304" pitchFamily="18" charset="0"/>
                  <a:ea typeface="Helveticish Bold"/>
                  <a:cs typeface="Times New Roman" panose="02020603050405020304" pitchFamily="18" charset="0"/>
                  <a:sym typeface="Helveticish Bold"/>
                </a:rPr>
                <a:t>BƯỚC </a:t>
              </a:r>
              <a:r>
                <a:rPr lang="en-US" sz="2200" b="1" spc="32" smtClean="0">
                  <a:solidFill>
                    <a:srgbClr val="FFFFFF"/>
                  </a:solidFill>
                  <a:latin typeface="Times New Roman" panose="02020603050405020304" pitchFamily="18" charset="0"/>
                  <a:ea typeface="Helveticish Bold"/>
                  <a:cs typeface="Times New Roman" panose="02020603050405020304" pitchFamily="18" charset="0"/>
                  <a:sym typeface="Helveticish Bold"/>
                </a:rPr>
                <a:t>6</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sp>
        <p:nvSpPr>
          <p:cNvPr id="80" name="TextBox 80"/>
          <p:cNvSpPr txBox="1"/>
          <p:nvPr/>
        </p:nvSpPr>
        <p:spPr>
          <a:xfrm>
            <a:off x="3181382" y="327559"/>
            <a:ext cx="6489589" cy="577081"/>
          </a:xfrm>
          <a:prstGeom prst="rect">
            <a:avLst/>
          </a:prstGeom>
          <a:effectLst/>
        </p:spPr>
        <p:txBody>
          <a:bodyPr lIns="0" tIns="0" rIns="0" bIns="0" rtlCol="0" anchor="t">
            <a:spAutoFit/>
          </a:bodyPr>
          <a:lstStyle/>
          <a:p>
            <a:pPr algn="ctr">
              <a:lnSpc>
                <a:spcPts val="4480"/>
              </a:lnSpc>
            </a:pPr>
            <a:r>
              <a:rPr lang="en-US" sz="4000" b="1" smtClean="0">
                <a:solidFill>
                  <a:schemeClr val="accent5">
                    <a:lumMod val="75000"/>
                  </a:schemeClr>
                </a:solidFill>
                <a:latin typeface="Times New Roman" panose="02020603050405020304" pitchFamily="18" charset="0"/>
                <a:ea typeface="Helveticish Bold"/>
                <a:cs typeface="Times New Roman" panose="02020603050405020304" pitchFamily="18" charset="0"/>
                <a:sym typeface="Helveticish Bold"/>
              </a:rPr>
              <a:t>CÁC BƯỚC ĐĂNG NHẬP </a:t>
            </a:r>
            <a:endParaRPr lang="en-US" sz="4000" b="1" dirty="0">
              <a:solidFill>
                <a:schemeClr val="accent5">
                  <a:lumMod val="75000"/>
                </a:schemeClr>
              </a:solidFill>
              <a:latin typeface="Times New Roman" panose="02020603050405020304" pitchFamily="18" charset="0"/>
              <a:ea typeface="Helveticish Bold"/>
              <a:cs typeface="Times New Roman" panose="02020603050405020304" pitchFamily="18" charset="0"/>
              <a:sym typeface="Helveticish Bold"/>
            </a:endParaRPr>
          </a:p>
        </p:txBody>
      </p:sp>
      <p:grpSp>
        <p:nvGrpSpPr>
          <p:cNvPr id="95" name="Group 94">
            <a:extLst>
              <a:ext uri="{FF2B5EF4-FFF2-40B4-BE49-F238E27FC236}">
                <a16:creationId xmlns:a16="http://schemas.microsoft.com/office/drawing/2014/main" id="{276A0557-3396-DBA2-138F-9F4E5B9F09CE}"/>
              </a:ext>
            </a:extLst>
          </p:cNvPr>
          <p:cNvGrpSpPr/>
          <p:nvPr/>
        </p:nvGrpSpPr>
        <p:grpSpPr>
          <a:xfrm>
            <a:off x="2473546" y="2226142"/>
            <a:ext cx="1638359" cy="3428900"/>
            <a:chOff x="2917559" y="3088544"/>
            <a:chExt cx="1863279" cy="2759620"/>
          </a:xfrm>
        </p:grpSpPr>
        <p:grpSp>
          <p:nvGrpSpPr>
            <p:cNvPr id="20" name="Group 20"/>
            <p:cNvGrpSpPr/>
            <p:nvPr/>
          </p:nvGrpSpPr>
          <p:grpSpPr>
            <a:xfrm>
              <a:off x="2917559" y="3355844"/>
              <a:ext cx="1863279" cy="2492320"/>
              <a:chOff x="0" y="0"/>
              <a:chExt cx="730877" cy="977620"/>
            </a:xfrm>
          </p:grpSpPr>
          <p:sp>
            <p:nvSpPr>
              <p:cNvPr id="21" name="Freeform 21"/>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BC097"/>
              </a:solidFill>
              <a:ln cap="sq">
                <a:noFill/>
                <a:prstDash val="solid"/>
                <a:miter/>
              </a:ln>
            </p:spPr>
            <p:txBody>
              <a:bodyPr/>
              <a:lstStyle/>
              <a:p>
                <a:endParaRPr lang="en-GB" sz="1200"/>
              </a:p>
            </p:txBody>
          </p:sp>
          <p:sp>
            <p:nvSpPr>
              <p:cNvPr id="22" name="TextBox 22"/>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23" name="Group 23"/>
            <p:cNvGrpSpPr/>
            <p:nvPr/>
          </p:nvGrpSpPr>
          <p:grpSpPr>
            <a:xfrm>
              <a:off x="3078732" y="3088544"/>
              <a:ext cx="698500" cy="698500"/>
              <a:chOff x="0" y="0"/>
              <a:chExt cx="1061994" cy="1061994"/>
            </a:xfrm>
          </p:grpSpPr>
          <p:sp>
            <p:nvSpPr>
              <p:cNvPr id="24" name="Freeform 24"/>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BC097"/>
                </a:solidFill>
                <a:prstDash val="solid"/>
                <a:miter/>
              </a:ln>
            </p:spPr>
            <p:txBody>
              <a:bodyPr/>
              <a:lstStyle/>
              <a:p>
                <a:endParaRPr lang="en-GB" sz="1200"/>
              </a:p>
            </p:txBody>
          </p:sp>
          <p:sp>
            <p:nvSpPr>
              <p:cNvPr id="25" name="TextBox 25"/>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56" name="Freeform 56"/>
            <p:cNvSpPr/>
            <p:nvPr/>
          </p:nvSpPr>
          <p:spPr>
            <a:xfrm>
              <a:off x="3231977" y="3247400"/>
              <a:ext cx="349461" cy="349461"/>
            </a:xfrm>
            <a:custGeom>
              <a:avLst/>
              <a:gdLst/>
              <a:ahLst/>
              <a:cxnLst/>
              <a:rect l="l" t="t" r="r" b="b"/>
              <a:pathLst>
                <a:path w="524192" h="524192">
                  <a:moveTo>
                    <a:pt x="0" y="0"/>
                  </a:moveTo>
                  <a:lnTo>
                    <a:pt x="524192" y="0"/>
                  </a:lnTo>
                  <a:lnTo>
                    <a:pt x="524192" y="524192"/>
                  </a:lnTo>
                  <a:lnTo>
                    <a:pt x="0" y="52419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GB" sz="1200"/>
            </a:p>
          </p:txBody>
        </p:sp>
        <p:sp>
          <p:nvSpPr>
            <p:cNvPr id="81" name="TextBox 70">
              <a:extLst>
                <a:ext uri="{FF2B5EF4-FFF2-40B4-BE49-F238E27FC236}">
                  <a16:creationId xmlns:a16="http://schemas.microsoft.com/office/drawing/2014/main" id="{DA6F269E-5859-0803-A36F-C4F794828AD2}"/>
                </a:ext>
              </a:extLst>
            </p:cNvPr>
            <p:cNvSpPr txBox="1"/>
            <p:nvPr/>
          </p:nvSpPr>
          <p:spPr>
            <a:xfrm>
              <a:off x="3078731" y="3964037"/>
              <a:ext cx="1470109" cy="1062642"/>
            </a:xfrm>
            <a:prstGeom prst="rect">
              <a:avLst/>
            </a:prstGeom>
          </p:spPr>
          <p:txBody>
            <a:bodyPr wrap="square" lIns="0" tIns="0" rIns="0" bIns="0" rtlCol="0" anchor="t">
              <a:spAutoFit/>
            </a:bodyPr>
            <a:lstStyle/>
            <a:p>
              <a:pPr algn="ctr">
                <a:lnSpc>
                  <a:spcPct val="110000"/>
                </a:lnSpc>
              </a:pPr>
              <a:r>
                <a:rPr lang="en-US" sz="2600" b="1" smtClean="0">
                  <a:solidFill>
                    <a:srgbClr val="FFFFFF"/>
                  </a:solidFill>
                  <a:latin typeface="UTM Alter Gothic" panose="02040603050506020204" pitchFamily="18" charset="0"/>
                  <a:ea typeface="Canva Sans Bold"/>
                  <a:cs typeface="Canva Sans Bold"/>
                  <a:sym typeface="Canva Sans Bold"/>
                </a:rPr>
                <a:t>Chọn danh sách</a:t>
              </a:r>
              <a:endParaRPr lang="en-US" sz="26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96" name="Group 95">
            <a:extLst>
              <a:ext uri="{FF2B5EF4-FFF2-40B4-BE49-F238E27FC236}">
                <a16:creationId xmlns:a16="http://schemas.microsoft.com/office/drawing/2014/main" id="{E7638ED9-15C6-C4E5-6393-0121482DF9B7}"/>
              </a:ext>
            </a:extLst>
          </p:cNvPr>
          <p:cNvGrpSpPr/>
          <p:nvPr/>
        </p:nvGrpSpPr>
        <p:grpSpPr>
          <a:xfrm>
            <a:off x="4521785" y="2206058"/>
            <a:ext cx="1589901" cy="3428900"/>
            <a:chOff x="5176209" y="3088544"/>
            <a:chExt cx="1863279" cy="2759620"/>
          </a:xfrm>
        </p:grpSpPr>
        <p:grpSp>
          <p:nvGrpSpPr>
            <p:cNvPr id="29" name="Group 29"/>
            <p:cNvGrpSpPr/>
            <p:nvPr/>
          </p:nvGrpSpPr>
          <p:grpSpPr>
            <a:xfrm>
              <a:off x="5176209" y="3355844"/>
              <a:ext cx="1863279" cy="2492320"/>
              <a:chOff x="0" y="0"/>
              <a:chExt cx="730877" cy="977620"/>
            </a:xfrm>
          </p:grpSpPr>
          <p:sp>
            <p:nvSpPr>
              <p:cNvPr id="30" name="Freeform 30"/>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0E8A9A"/>
              </a:solidFill>
              <a:ln cap="sq">
                <a:noFill/>
                <a:prstDash val="solid"/>
                <a:miter/>
              </a:ln>
            </p:spPr>
            <p:txBody>
              <a:bodyPr/>
              <a:lstStyle/>
              <a:p>
                <a:endParaRPr lang="en-GB" sz="1200"/>
              </a:p>
            </p:txBody>
          </p:sp>
          <p:sp>
            <p:nvSpPr>
              <p:cNvPr id="31" name="TextBox 31"/>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32" name="Group 32"/>
            <p:cNvGrpSpPr/>
            <p:nvPr/>
          </p:nvGrpSpPr>
          <p:grpSpPr>
            <a:xfrm>
              <a:off x="5337381" y="3088544"/>
              <a:ext cx="698500" cy="698500"/>
              <a:chOff x="0" y="0"/>
              <a:chExt cx="1061994" cy="1061994"/>
            </a:xfrm>
          </p:grpSpPr>
          <p:sp>
            <p:nvSpPr>
              <p:cNvPr id="33" name="Freeform 33"/>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0E8A9A"/>
                </a:solidFill>
                <a:prstDash val="solid"/>
                <a:miter/>
              </a:ln>
            </p:spPr>
            <p:txBody>
              <a:bodyPr/>
              <a:lstStyle/>
              <a:p>
                <a:endParaRPr lang="en-GB" sz="1200"/>
              </a:p>
            </p:txBody>
          </p:sp>
          <p:sp>
            <p:nvSpPr>
              <p:cNvPr id="34" name="TextBox 34"/>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57" name="Freeform 57"/>
            <p:cNvSpPr/>
            <p:nvPr/>
          </p:nvSpPr>
          <p:spPr>
            <a:xfrm>
              <a:off x="5511901" y="3263064"/>
              <a:ext cx="349461" cy="349461"/>
            </a:xfrm>
            <a:custGeom>
              <a:avLst/>
              <a:gdLst/>
              <a:ahLst/>
              <a:cxnLst/>
              <a:rect l="l" t="t" r="r" b="b"/>
              <a:pathLst>
                <a:path w="524192" h="524192">
                  <a:moveTo>
                    <a:pt x="0" y="0"/>
                  </a:moveTo>
                  <a:lnTo>
                    <a:pt x="524193" y="0"/>
                  </a:lnTo>
                  <a:lnTo>
                    <a:pt x="524193" y="524192"/>
                  </a:lnTo>
                  <a:lnTo>
                    <a:pt x="0" y="52419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GB" sz="1200"/>
            </a:p>
          </p:txBody>
        </p:sp>
        <p:sp>
          <p:nvSpPr>
            <p:cNvPr id="82" name="TextBox 70">
              <a:extLst>
                <a:ext uri="{FF2B5EF4-FFF2-40B4-BE49-F238E27FC236}">
                  <a16:creationId xmlns:a16="http://schemas.microsoft.com/office/drawing/2014/main" id="{93C4A926-2FB1-8BCE-DFCB-B08C2C0D8376}"/>
                </a:ext>
              </a:extLst>
            </p:cNvPr>
            <p:cNvSpPr txBox="1"/>
            <p:nvPr/>
          </p:nvSpPr>
          <p:spPr>
            <a:xfrm>
              <a:off x="5251357" y="4031678"/>
              <a:ext cx="1667333" cy="1307868"/>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Tìm khu vực đồng bằng sông Hồng</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97" name="Group 96">
            <a:extLst>
              <a:ext uri="{FF2B5EF4-FFF2-40B4-BE49-F238E27FC236}">
                <a16:creationId xmlns:a16="http://schemas.microsoft.com/office/drawing/2014/main" id="{FAA89F05-0C2B-8A35-A249-106C7F4587B3}"/>
              </a:ext>
            </a:extLst>
          </p:cNvPr>
          <p:cNvGrpSpPr/>
          <p:nvPr/>
        </p:nvGrpSpPr>
        <p:grpSpPr>
          <a:xfrm>
            <a:off x="10352736" y="2214728"/>
            <a:ext cx="1503444" cy="3403646"/>
            <a:chOff x="9693508" y="3088544"/>
            <a:chExt cx="1863279" cy="2759620"/>
          </a:xfrm>
        </p:grpSpPr>
        <p:grpSp>
          <p:nvGrpSpPr>
            <p:cNvPr id="47" name="Group 47"/>
            <p:cNvGrpSpPr/>
            <p:nvPr/>
          </p:nvGrpSpPr>
          <p:grpSpPr>
            <a:xfrm>
              <a:off x="9693508" y="3355844"/>
              <a:ext cx="1863279" cy="2492320"/>
              <a:chOff x="0" y="0"/>
              <a:chExt cx="730877" cy="977620"/>
            </a:xfrm>
          </p:grpSpPr>
          <p:sp>
            <p:nvSpPr>
              <p:cNvPr id="48" name="Freeform 4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9B4CA5"/>
              </a:solidFill>
              <a:ln cap="sq">
                <a:noFill/>
                <a:prstDash val="solid"/>
                <a:miter/>
              </a:ln>
            </p:spPr>
            <p:txBody>
              <a:bodyPr/>
              <a:lstStyle/>
              <a:p>
                <a:endParaRPr lang="en-GB" sz="1200"/>
              </a:p>
            </p:txBody>
          </p:sp>
          <p:sp>
            <p:nvSpPr>
              <p:cNvPr id="49" name="TextBox 49"/>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50" name="Group 50"/>
            <p:cNvGrpSpPr/>
            <p:nvPr/>
          </p:nvGrpSpPr>
          <p:grpSpPr>
            <a:xfrm>
              <a:off x="9854681" y="3088544"/>
              <a:ext cx="698500" cy="698500"/>
              <a:chOff x="0" y="0"/>
              <a:chExt cx="1061994" cy="1061994"/>
            </a:xfrm>
          </p:grpSpPr>
          <p:sp>
            <p:nvSpPr>
              <p:cNvPr id="51" name="Freeform 5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9B4CA5"/>
                </a:solidFill>
                <a:prstDash val="solid"/>
                <a:miter/>
              </a:ln>
            </p:spPr>
            <p:txBody>
              <a:bodyPr/>
              <a:lstStyle/>
              <a:p>
                <a:endParaRPr lang="en-GB" sz="1200"/>
              </a:p>
            </p:txBody>
          </p:sp>
          <p:sp>
            <p:nvSpPr>
              <p:cNvPr id="52" name="TextBox 5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60" name="Freeform 60"/>
            <p:cNvSpPr/>
            <p:nvPr/>
          </p:nvSpPr>
          <p:spPr>
            <a:xfrm>
              <a:off x="10040230" y="3274482"/>
              <a:ext cx="327399" cy="327399"/>
            </a:xfrm>
            <a:custGeom>
              <a:avLst/>
              <a:gdLst/>
              <a:ahLst/>
              <a:cxnLst/>
              <a:rect l="l" t="t" r="r" b="b"/>
              <a:pathLst>
                <a:path w="491099" h="491099">
                  <a:moveTo>
                    <a:pt x="0" y="0"/>
                  </a:moveTo>
                  <a:lnTo>
                    <a:pt x="491099" y="0"/>
                  </a:lnTo>
                  <a:lnTo>
                    <a:pt x="491099" y="491099"/>
                  </a:lnTo>
                  <a:lnTo>
                    <a:pt x="0" y="4910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GB" sz="1200"/>
            </a:p>
          </p:txBody>
        </p:sp>
        <p:sp>
          <p:nvSpPr>
            <p:cNvPr id="84" name="TextBox 70">
              <a:extLst>
                <a:ext uri="{FF2B5EF4-FFF2-40B4-BE49-F238E27FC236}">
                  <a16:creationId xmlns:a16="http://schemas.microsoft.com/office/drawing/2014/main" id="{5D6969A8-E7D0-2C03-D130-0E4C5D81360A}"/>
                </a:ext>
              </a:extLst>
            </p:cNvPr>
            <p:cNvSpPr txBox="1"/>
            <p:nvPr/>
          </p:nvSpPr>
          <p:spPr>
            <a:xfrm>
              <a:off x="9904010" y="4127256"/>
              <a:ext cx="1470109" cy="633156"/>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Chọn trường</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grpSp>
      <p:grpSp>
        <p:nvGrpSpPr>
          <p:cNvPr id="98" name="Group 97">
            <a:extLst>
              <a:ext uri="{FF2B5EF4-FFF2-40B4-BE49-F238E27FC236}">
                <a16:creationId xmlns:a16="http://schemas.microsoft.com/office/drawing/2014/main" id="{05DD0609-29C0-B181-965E-87CAD3D51748}"/>
              </a:ext>
            </a:extLst>
          </p:cNvPr>
          <p:cNvGrpSpPr/>
          <p:nvPr/>
        </p:nvGrpSpPr>
        <p:grpSpPr>
          <a:xfrm>
            <a:off x="6565480" y="2199072"/>
            <a:ext cx="1550741" cy="3419302"/>
            <a:chOff x="7434859" y="3088544"/>
            <a:chExt cx="1863279" cy="2759620"/>
          </a:xfrm>
        </p:grpSpPr>
        <p:grpSp>
          <p:nvGrpSpPr>
            <p:cNvPr id="38" name="Group 38"/>
            <p:cNvGrpSpPr/>
            <p:nvPr/>
          </p:nvGrpSpPr>
          <p:grpSpPr>
            <a:xfrm>
              <a:off x="7434859" y="3355844"/>
              <a:ext cx="1863279" cy="2492320"/>
              <a:chOff x="0" y="0"/>
              <a:chExt cx="730877" cy="977620"/>
            </a:xfrm>
          </p:grpSpPr>
          <p:sp>
            <p:nvSpPr>
              <p:cNvPr id="39" name="Freeform 39"/>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4C54A5"/>
              </a:solidFill>
              <a:ln cap="sq">
                <a:noFill/>
                <a:prstDash val="solid"/>
                <a:miter/>
              </a:ln>
            </p:spPr>
            <p:txBody>
              <a:bodyPr/>
              <a:lstStyle/>
              <a:p>
                <a:endParaRPr lang="en-GB" sz="1200"/>
              </a:p>
            </p:txBody>
          </p:sp>
          <p:sp>
            <p:nvSpPr>
              <p:cNvPr id="40" name="TextBox 40"/>
              <p:cNvSpPr txBox="1"/>
              <p:nvPr/>
            </p:nvSpPr>
            <p:spPr>
              <a:xfrm>
                <a:off x="0" y="-47625"/>
                <a:ext cx="730877" cy="1025245"/>
              </a:xfrm>
              <a:prstGeom prst="rect">
                <a:avLst/>
              </a:prstGeom>
            </p:spPr>
            <p:txBody>
              <a:bodyPr lIns="33867" tIns="33867" rIns="33867" bIns="33867" rtlCol="0" anchor="ctr"/>
              <a:lstStyle/>
              <a:p>
                <a:pPr algn="ctr">
                  <a:lnSpc>
                    <a:spcPts val="1599"/>
                  </a:lnSpc>
                  <a:spcBef>
                    <a:spcPct val="0"/>
                  </a:spcBef>
                </a:pPr>
                <a:endParaRPr sz="1200"/>
              </a:p>
            </p:txBody>
          </p:sp>
        </p:grpSp>
        <p:grpSp>
          <p:nvGrpSpPr>
            <p:cNvPr id="41" name="Group 41"/>
            <p:cNvGrpSpPr/>
            <p:nvPr/>
          </p:nvGrpSpPr>
          <p:grpSpPr>
            <a:xfrm>
              <a:off x="7596031" y="3088544"/>
              <a:ext cx="698500" cy="698500"/>
              <a:chOff x="0" y="0"/>
              <a:chExt cx="1061994" cy="1061994"/>
            </a:xfrm>
          </p:grpSpPr>
          <p:sp>
            <p:nvSpPr>
              <p:cNvPr id="42" name="Freeform 42"/>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4C54A5"/>
                </a:solidFill>
                <a:prstDash val="solid"/>
                <a:miter/>
              </a:ln>
            </p:spPr>
            <p:txBody>
              <a:bodyPr/>
              <a:lstStyle/>
              <a:p>
                <a:endParaRPr lang="en-GB" sz="1200"/>
              </a:p>
            </p:txBody>
          </p:sp>
          <p:sp>
            <p:nvSpPr>
              <p:cNvPr id="43" name="TextBox 43"/>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83" name="TextBox 70">
              <a:extLst>
                <a:ext uri="{FF2B5EF4-FFF2-40B4-BE49-F238E27FC236}">
                  <a16:creationId xmlns:a16="http://schemas.microsoft.com/office/drawing/2014/main" id="{D92B0D61-EB7B-811D-E929-A0B72B50FD00}"/>
                </a:ext>
              </a:extLst>
            </p:cNvPr>
            <p:cNvSpPr txBox="1"/>
            <p:nvPr/>
          </p:nvSpPr>
          <p:spPr>
            <a:xfrm>
              <a:off x="7688016" y="4133314"/>
              <a:ext cx="1470110" cy="630257"/>
            </a:xfrm>
            <a:prstGeom prst="rect">
              <a:avLst/>
            </a:prstGeom>
          </p:spPr>
          <p:txBody>
            <a:bodyPr wrap="square" lIns="0" tIns="0" rIns="0" bIns="0" rtlCol="0" anchor="t">
              <a:spAutoFit/>
            </a:bodyPr>
            <a:lstStyle/>
            <a:p>
              <a:pPr algn="ctr">
                <a:lnSpc>
                  <a:spcPct val="110000"/>
                </a:lnSpc>
              </a:pPr>
              <a:r>
                <a:rPr lang="en-US" sz="2400" b="1" smtClean="0">
                  <a:solidFill>
                    <a:srgbClr val="FFFFFF"/>
                  </a:solidFill>
                  <a:latin typeface="UTM Alter Gothic" panose="02040603050506020204" pitchFamily="18" charset="0"/>
                  <a:ea typeface="Canva Sans Bold"/>
                  <a:cs typeface="Canva Sans Bold"/>
                  <a:sym typeface="Canva Sans Bold"/>
                </a:rPr>
                <a:t>Chọn tỉnh</a:t>
              </a:r>
              <a:endParaRPr lang="en-US" sz="2400" b="1" dirty="0">
                <a:solidFill>
                  <a:srgbClr val="FFFFFF"/>
                </a:solidFill>
                <a:latin typeface="UTM Alter Gothic" panose="02040603050506020204" pitchFamily="18" charset="0"/>
                <a:ea typeface="Canva Sans Bold"/>
                <a:cs typeface="Canva Sans Bold"/>
                <a:sym typeface="Canva Sans Bold"/>
              </a:endParaRPr>
            </a:p>
          </p:txBody>
        </p:sp>
        <p:pic>
          <p:nvPicPr>
            <p:cNvPr id="91" name="Graphic 90" descr="Programmer male with solid fill">
              <a:extLst>
                <a:ext uri="{FF2B5EF4-FFF2-40B4-BE49-F238E27FC236}">
                  <a16:creationId xmlns:a16="http://schemas.microsoft.com/office/drawing/2014/main" id="{66DFAC97-0C53-9C35-4100-E43B7FA4E384}"/>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644813" y="3104395"/>
              <a:ext cx="567531" cy="567531"/>
            </a:xfrm>
            <a:prstGeom prst="rect">
              <a:avLst/>
            </a:prstGeom>
          </p:spPr>
        </p:pic>
      </p:grpSp>
      <p:grpSp>
        <p:nvGrpSpPr>
          <p:cNvPr id="94" name="Group 93">
            <a:extLst>
              <a:ext uri="{FF2B5EF4-FFF2-40B4-BE49-F238E27FC236}">
                <a16:creationId xmlns:a16="http://schemas.microsoft.com/office/drawing/2014/main" id="{38E4A8D0-1D23-9C29-43C3-2B6117B04901}"/>
              </a:ext>
            </a:extLst>
          </p:cNvPr>
          <p:cNvGrpSpPr/>
          <p:nvPr/>
        </p:nvGrpSpPr>
        <p:grpSpPr>
          <a:xfrm>
            <a:off x="469138" y="2233233"/>
            <a:ext cx="1744924" cy="3385142"/>
            <a:chOff x="658910" y="3088544"/>
            <a:chExt cx="1863279" cy="2759620"/>
          </a:xfrm>
        </p:grpSpPr>
        <p:grpSp>
          <p:nvGrpSpPr>
            <p:cNvPr id="7" name="Group 7"/>
            <p:cNvGrpSpPr/>
            <p:nvPr/>
          </p:nvGrpSpPr>
          <p:grpSpPr>
            <a:xfrm>
              <a:off x="658910" y="3355844"/>
              <a:ext cx="1863279" cy="2492320"/>
              <a:chOff x="0" y="0"/>
              <a:chExt cx="730877" cy="977620"/>
            </a:xfrm>
          </p:grpSpPr>
          <p:sp>
            <p:nvSpPr>
              <p:cNvPr id="8" name="Freeform 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67BB0F"/>
              </a:solidFill>
            </p:spPr>
            <p:txBody>
              <a:bodyPr/>
              <a:lstStyle/>
              <a:p>
                <a:endParaRPr lang="en-GB" sz="1200"/>
              </a:p>
            </p:txBody>
          </p:sp>
          <p:sp>
            <p:nvSpPr>
              <p:cNvPr id="9" name="TextBox 9"/>
              <p:cNvSpPr txBox="1"/>
              <p:nvPr/>
            </p:nvSpPr>
            <p:spPr>
              <a:xfrm>
                <a:off x="0" y="-47625"/>
                <a:ext cx="730877" cy="1025245"/>
              </a:xfrm>
              <a:prstGeom prst="rect">
                <a:avLst/>
              </a:prstGeom>
            </p:spPr>
            <p:txBody>
              <a:bodyPr lIns="33867" tIns="33867" rIns="33867" bIns="33867" rtlCol="0" anchor="ctr"/>
              <a:lstStyle/>
              <a:p>
                <a:pPr algn="ctr">
                  <a:lnSpc>
                    <a:spcPts val="1599"/>
                  </a:lnSpc>
                </a:pPr>
                <a:endParaRPr sz="1200"/>
              </a:p>
            </p:txBody>
          </p:sp>
        </p:grpSp>
        <p:grpSp>
          <p:nvGrpSpPr>
            <p:cNvPr id="10" name="Group 10"/>
            <p:cNvGrpSpPr/>
            <p:nvPr/>
          </p:nvGrpSpPr>
          <p:grpSpPr>
            <a:xfrm>
              <a:off x="820083" y="3088544"/>
              <a:ext cx="698500" cy="698500"/>
              <a:chOff x="0" y="0"/>
              <a:chExt cx="1061994" cy="1061994"/>
            </a:xfrm>
          </p:grpSpPr>
          <p:sp>
            <p:nvSpPr>
              <p:cNvPr id="11" name="Freeform 1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67BB0F"/>
                </a:solidFill>
                <a:prstDash val="solid"/>
                <a:miter/>
              </a:ln>
            </p:spPr>
            <p:txBody>
              <a:bodyPr/>
              <a:lstStyle/>
              <a:p>
                <a:endParaRPr lang="en-GB" sz="1200"/>
              </a:p>
            </p:txBody>
          </p:sp>
          <p:sp>
            <p:nvSpPr>
              <p:cNvPr id="12" name="TextBox 1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70" name="TextBox 70"/>
            <p:cNvSpPr txBox="1"/>
            <p:nvPr/>
          </p:nvSpPr>
          <p:spPr>
            <a:xfrm>
              <a:off x="759750" y="3884737"/>
              <a:ext cx="1601267" cy="1435172"/>
            </a:xfrm>
            <a:prstGeom prst="rect">
              <a:avLst/>
            </a:prstGeom>
          </p:spPr>
          <p:txBody>
            <a:bodyPr wrap="square" lIns="0" tIns="0" rIns="0" bIns="0" rtlCol="0" anchor="t">
              <a:spAutoFit/>
            </a:bodyPr>
            <a:lstStyle/>
            <a:p>
              <a:pPr algn="ctr">
                <a:lnSpc>
                  <a:spcPct val="110000"/>
                </a:lnSpc>
              </a:pPr>
              <a:r>
                <a:rPr lang="en-US" sz="2600" b="1" smtClean="0">
                  <a:solidFill>
                    <a:schemeClr val="bg1"/>
                  </a:solidFill>
                  <a:latin typeface="Times New Roman" panose="02020603050405020304" pitchFamily="18" charset="0"/>
                  <a:ea typeface="Canva Sans Bold"/>
                  <a:cs typeface="Times New Roman" panose="02020603050405020304" pitchFamily="18" charset="0"/>
                  <a:sym typeface="Canva Sans Bold"/>
                </a:rPr>
                <a:t>Truy cập địa chỉ web</a:t>
              </a:r>
            </a:p>
            <a:p>
              <a:pPr algn="ctr">
                <a:lnSpc>
                  <a:spcPct val="110000"/>
                </a:lnSpc>
              </a:pPr>
              <a:r>
                <a:rPr lang="en-US" sz="2600" b="1" smtClean="0">
                  <a:solidFill>
                    <a:schemeClr val="bg1"/>
                  </a:solidFill>
                  <a:latin typeface="Times New Roman" panose="02020603050405020304" pitchFamily="18" charset="0"/>
                  <a:ea typeface="Canva Sans Bold"/>
                  <a:cs typeface="Times New Roman" panose="02020603050405020304" pitchFamily="18" charset="0"/>
                  <a:sym typeface="Canva Sans Bold"/>
                </a:rPr>
                <a:t>Vsl.vn</a:t>
              </a:r>
              <a:endParaRPr lang="en-US" sz="2600" b="1" dirty="0">
                <a:solidFill>
                  <a:schemeClr val="bg1"/>
                </a:solidFill>
                <a:latin typeface="Times New Roman" panose="02020603050405020304" pitchFamily="18" charset="0"/>
                <a:ea typeface="Canva Sans Bold"/>
                <a:cs typeface="Times New Roman" panose="02020603050405020304" pitchFamily="18" charset="0"/>
                <a:sym typeface="Canva Sans Bold"/>
              </a:endParaRPr>
            </a:p>
          </p:txBody>
        </p:sp>
        <p:pic>
          <p:nvPicPr>
            <p:cNvPr id="93" name="Graphic 92" descr="Blog with solid fill">
              <a:extLst>
                <a:ext uri="{FF2B5EF4-FFF2-40B4-BE49-F238E27FC236}">
                  <a16:creationId xmlns:a16="http://schemas.microsoft.com/office/drawing/2014/main" id="{1B5C8885-5B38-3D66-41BD-DAAEDA4D816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947670" y="3203505"/>
              <a:ext cx="468742" cy="468742"/>
            </a:xfrm>
            <a:prstGeom prst="rect">
              <a:avLst/>
            </a:prstGeom>
          </p:spPr>
        </p:pic>
      </p:grpSp>
      <p:grpSp>
        <p:nvGrpSpPr>
          <p:cNvPr id="90" name="Group 89">
            <a:extLst>
              <a:ext uri="{FF2B5EF4-FFF2-40B4-BE49-F238E27FC236}">
                <a16:creationId xmlns:a16="http://schemas.microsoft.com/office/drawing/2014/main" id="{DD54E1FA-D2D7-DA69-18C1-59E91DB1800C}"/>
              </a:ext>
            </a:extLst>
          </p:cNvPr>
          <p:cNvGrpSpPr/>
          <p:nvPr/>
        </p:nvGrpSpPr>
        <p:grpSpPr>
          <a:xfrm>
            <a:off x="8469599" y="1379470"/>
            <a:ext cx="1751830" cy="630826"/>
            <a:chOff x="647700" y="2234018"/>
            <a:chExt cx="2193603" cy="630826"/>
          </a:xfrm>
        </p:grpSpPr>
        <p:sp>
          <p:nvSpPr>
            <p:cNvPr id="92" name="AutoShape 16"/>
            <p:cNvSpPr/>
            <p:nvPr/>
          </p:nvSpPr>
          <p:spPr>
            <a:xfrm>
              <a:off x="1721918" y="2582516"/>
              <a:ext cx="1119385" cy="0"/>
            </a:xfrm>
            <a:prstGeom prst="line">
              <a:avLst/>
            </a:prstGeom>
            <a:ln w="38100" cap="flat">
              <a:solidFill>
                <a:srgbClr val="67BB0F"/>
              </a:solidFill>
              <a:prstDash val="solid"/>
              <a:headEnd type="none" w="sm" len="sm"/>
              <a:tailEnd type="oval" w="lg" len="lg"/>
            </a:ln>
          </p:spPr>
          <p:txBody>
            <a:bodyPr/>
            <a:lstStyle/>
            <a:p>
              <a:endParaRPr lang="en-GB" sz="2200"/>
            </a:p>
          </p:txBody>
        </p:sp>
        <p:grpSp>
          <p:nvGrpSpPr>
            <p:cNvPr id="99" name="Group 17"/>
            <p:cNvGrpSpPr/>
            <p:nvPr/>
          </p:nvGrpSpPr>
          <p:grpSpPr>
            <a:xfrm>
              <a:off x="647700" y="2234018"/>
              <a:ext cx="1863278" cy="630826"/>
              <a:chOff x="0" y="-47625"/>
              <a:chExt cx="1341060" cy="454025"/>
            </a:xfrm>
          </p:grpSpPr>
          <p:sp>
            <p:nvSpPr>
              <p:cNvPr id="101" name="Freeform 18"/>
              <p:cNvSpPr/>
              <p:nvPr/>
            </p:nvSpPr>
            <p:spPr>
              <a:xfrm>
                <a:off x="0" y="0"/>
                <a:ext cx="1341060" cy="406400"/>
              </a:xfrm>
              <a:custGeom>
                <a:avLst/>
                <a:gdLst/>
                <a:ahLst/>
                <a:cxnLst/>
                <a:rect l="l" t="t" r="r" b="b"/>
                <a:pathLst>
                  <a:path w="1341060" h="406400">
                    <a:moveTo>
                      <a:pt x="0" y="0"/>
                    </a:moveTo>
                    <a:lnTo>
                      <a:pt x="1137860" y="0"/>
                    </a:lnTo>
                    <a:lnTo>
                      <a:pt x="1341060" y="203200"/>
                    </a:lnTo>
                    <a:lnTo>
                      <a:pt x="1137860" y="406400"/>
                    </a:lnTo>
                    <a:lnTo>
                      <a:pt x="0" y="406400"/>
                    </a:lnTo>
                    <a:lnTo>
                      <a:pt x="203200" y="203200"/>
                    </a:lnTo>
                    <a:lnTo>
                      <a:pt x="0" y="0"/>
                    </a:lnTo>
                    <a:close/>
                  </a:path>
                </a:pathLst>
              </a:custGeom>
              <a:solidFill>
                <a:srgbClr val="67BB0F"/>
              </a:solidFill>
            </p:spPr>
            <p:txBody>
              <a:bodyPr/>
              <a:lstStyle/>
              <a:p>
                <a:endParaRPr lang="en-GB" sz="2200"/>
              </a:p>
            </p:txBody>
          </p:sp>
          <p:sp>
            <p:nvSpPr>
              <p:cNvPr id="102" name="TextBox 19"/>
              <p:cNvSpPr txBox="1"/>
              <p:nvPr/>
            </p:nvSpPr>
            <p:spPr>
              <a:xfrm>
                <a:off x="177800" y="-47625"/>
                <a:ext cx="1087060" cy="454025"/>
              </a:xfrm>
              <a:prstGeom prst="rect">
                <a:avLst/>
              </a:prstGeom>
            </p:spPr>
            <p:txBody>
              <a:bodyPr lIns="34109" tIns="34109" rIns="34109" bIns="34109" rtlCol="0" anchor="ctr"/>
              <a:lstStyle/>
              <a:p>
                <a:pPr algn="ctr">
                  <a:lnSpc>
                    <a:spcPts val="1600"/>
                  </a:lnSpc>
                </a:pPr>
                <a:endParaRPr sz="2200"/>
              </a:p>
            </p:txBody>
          </p:sp>
        </p:grpSp>
        <p:sp>
          <p:nvSpPr>
            <p:cNvPr id="100" name="TextBox 65"/>
            <p:cNvSpPr txBox="1"/>
            <p:nvPr/>
          </p:nvSpPr>
          <p:spPr>
            <a:xfrm>
              <a:off x="788638" y="2533275"/>
              <a:ext cx="1540933" cy="208455"/>
            </a:xfrm>
            <a:prstGeom prst="rect">
              <a:avLst/>
            </a:prstGeom>
          </p:spPr>
          <p:txBody>
            <a:bodyPr lIns="0" tIns="0" rIns="0" bIns="0" rtlCol="0" anchor="t">
              <a:spAutoFit/>
            </a:bodyPr>
            <a:lstStyle/>
            <a:p>
              <a:pPr marL="0" lvl="1" algn="ctr">
                <a:lnSpc>
                  <a:spcPts val="1500"/>
                </a:lnSpc>
              </a:pPr>
              <a:r>
                <a:rPr lang="en-US" sz="2200" b="1" spc="32" smtClean="0">
                  <a:solidFill>
                    <a:srgbClr val="FFFFFF"/>
                  </a:solidFill>
                  <a:latin typeface="Times New Roman" panose="02020603050405020304" pitchFamily="18" charset="0"/>
                  <a:ea typeface="Helveticish Bold"/>
                  <a:cs typeface="Times New Roman" panose="02020603050405020304" pitchFamily="18" charset="0"/>
                  <a:sym typeface="Helveticish Bold"/>
                </a:rPr>
                <a:t>BƯỚC 5</a:t>
              </a:r>
              <a:endParaRPr lang="en-US" sz="2200" b="1" spc="32" dirty="0">
                <a:solidFill>
                  <a:srgbClr val="FFFFFF"/>
                </a:solidFill>
                <a:latin typeface="Times New Roman" panose="02020603050405020304" pitchFamily="18" charset="0"/>
                <a:ea typeface="Helveticish Bold"/>
                <a:cs typeface="Times New Roman" panose="02020603050405020304" pitchFamily="18" charset="0"/>
                <a:sym typeface="Helveticish Bold"/>
              </a:endParaRPr>
            </a:p>
          </p:txBody>
        </p:sp>
      </p:grpSp>
      <p:grpSp>
        <p:nvGrpSpPr>
          <p:cNvPr id="103" name="Group 102">
            <a:extLst>
              <a:ext uri="{FF2B5EF4-FFF2-40B4-BE49-F238E27FC236}">
                <a16:creationId xmlns:a16="http://schemas.microsoft.com/office/drawing/2014/main" id="{38E4A8D0-1D23-9C29-43C3-2B6117B04901}"/>
              </a:ext>
            </a:extLst>
          </p:cNvPr>
          <p:cNvGrpSpPr/>
          <p:nvPr/>
        </p:nvGrpSpPr>
        <p:grpSpPr>
          <a:xfrm>
            <a:off x="8484834" y="2233233"/>
            <a:ext cx="1658407" cy="3385142"/>
            <a:chOff x="658910" y="3088544"/>
            <a:chExt cx="1863279" cy="2759620"/>
          </a:xfrm>
        </p:grpSpPr>
        <p:grpSp>
          <p:nvGrpSpPr>
            <p:cNvPr id="104" name="Group 7"/>
            <p:cNvGrpSpPr/>
            <p:nvPr/>
          </p:nvGrpSpPr>
          <p:grpSpPr>
            <a:xfrm>
              <a:off x="658910" y="3355844"/>
              <a:ext cx="1863279" cy="2492320"/>
              <a:chOff x="0" y="0"/>
              <a:chExt cx="730877" cy="977620"/>
            </a:xfrm>
          </p:grpSpPr>
          <p:sp>
            <p:nvSpPr>
              <p:cNvPr id="110" name="Freeform 8"/>
              <p:cNvSpPr/>
              <p:nvPr/>
            </p:nvSpPr>
            <p:spPr>
              <a:xfrm>
                <a:off x="0" y="0"/>
                <a:ext cx="730877" cy="977620"/>
              </a:xfrm>
              <a:custGeom>
                <a:avLst/>
                <a:gdLst/>
                <a:ahLst/>
                <a:cxnLst/>
                <a:rect l="l" t="t" r="r" b="b"/>
                <a:pathLst>
                  <a:path w="730877" h="977620">
                    <a:moveTo>
                      <a:pt x="55400" y="0"/>
                    </a:moveTo>
                    <a:lnTo>
                      <a:pt x="675477" y="0"/>
                    </a:lnTo>
                    <a:cubicBezTo>
                      <a:pt x="690170" y="0"/>
                      <a:pt x="704261" y="5837"/>
                      <a:pt x="714651" y="16226"/>
                    </a:cubicBezTo>
                    <a:cubicBezTo>
                      <a:pt x="725040" y="26616"/>
                      <a:pt x="730877" y="40707"/>
                      <a:pt x="730877" y="55400"/>
                    </a:cubicBezTo>
                    <a:lnTo>
                      <a:pt x="730877" y="922220"/>
                    </a:lnTo>
                    <a:cubicBezTo>
                      <a:pt x="730877" y="936913"/>
                      <a:pt x="725040" y="951005"/>
                      <a:pt x="714651" y="961394"/>
                    </a:cubicBezTo>
                    <a:cubicBezTo>
                      <a:pt x="704261" y="971784"/>
                      <a:pt x="690170" y="977620"/>
                      <a:pt x="675477" y="977620"/>
                    </a:cubicBezTo>
                    <a:lnTo>
                      <a:pt x="55400" y="977620"/>
                    </a:lnTo>
                    <a:cubicBezTo>
                      <a:pt x="40707" y="977620"/>
                      <a:pt x="26616" y="971784"/>
                      <a:pt x="16226" y="961394"/>
                    </a:cubicBezTo>
                    <a:cubicBezTo>
                      <a:pt x="5837" y="951005"/>
                      <a:pt x="0" y="936913"/>
                      <a:pt x="0" y="922220"/>
                    </a:cubicBezTo>
                    <a:lnTo>
                      <a:pt x="0" y="55400"/>
                    </a:lnTo>
                    <a:cubicBezTo>
                      <a:pt x="0" y="40707"/>
                      <a:pt x="5837" y="26616"/>
                      <a:pt x="16226" y="16226"/>
                    </a:cubicBezTo>
                    <a:cubicBezTo>
                      <a:pt x="26616" y="5837"/>
                      <a:pt x="40707" y="0"/>
                      <a:pt x="55400" y="0"/>
                    </a:cubicBezTo>
                    <a:close/>
                  </a:path>
                </a:pathLst>
              </a:custGeom>
              <a:solidFill>
                <a:srgbClr val="67BB0F"/>
              </a:solidFill>
            </p:spPr>
            <p:txBody>
              <a:bodyPr/>
              <a:lstStyle/>
              <a:p>
                <a:endParaRPr lang="en-GB" sz="1200"/>
              </a:p>
            </p:txBody>
          </p:sp>
          <p:sp>
            <p:nvSpPr>
              <p:cNvPr id="111" name="TextBox 9"/>
              <p:cNvSpPr txBox="1"/>
              <p:nvPr/>
            </p:nvSpPr>
            <p:spPr>
              <a:xfrm>
                <a:off x="0" y="-47625"/>
                <a:ext cx="730877" cy="1025245"/>
              </a:xfrm>
              <a:prstGeom prst="rect">
                <a:avLst/>
              </a:prstGeom>
            </p:spPr>
            <p:txBody>
              <a:bodyPr lIns="33867" tIns="33867" rIns="33867" bIns="33867" rtlCol="0" anchor="ctr"/>
              <a:lstStyle/>
              <a:p>
                <a:pPr algn="ctr">
                  <a:lnSpc>
                    <a:spcPts val="1599"/>
                  </a:lnSpc>
                </a:pPr>
                <a:endParaRPr sz="1200"/>
              </a:p>
            </p:txBody>
          </p:sp>
        </p:grpSp>
        <p:grpSp>
          <p:nvGrpSpPr>
            <p:cNvPr id="105" name="Group 10"/>
            <p:cNvGrpSpPr/>
            <p:nvPr/>
          </p:nvGrpSpPr>
          <p:grpSpPr>
            <a:xfrm>
              <a:off x="820083" y="3088544"/>
              <a:ext cx="698500" cy="698500"/>
              <a:chOff x="0" y="0"/>
              <a:chExt cx="1061994" cy="1061994"/>
            </a:xfrm>
          </p:grpSpPr>
          <p:sp>
            <p:nvSpPr>
              <p:cNvPr id="108" name="Freeform 11"/>
              <p:cNvSpPr/>
              <p:nvPr/>
            </p:nvSpPr>
            <p:spPr>
              <a:xfrm>
                <a:off x="0" y="0"/>
                <a:ext cx="1061994" cy="1061994"/>
              </a:xfrm>
              <a:custGeom>
                <a:avLst/>
                <a:gdLst/>
                <a:ahLst/>
                <a:cxnLst/>
                <a:rect l="l" t="t" r="r" b="b"/>
                <a:pathLst>
                  <a:path w="1061994" h="1061994">
                    <a:moveTo>
                      <a:pt x="530997" y="0"/>
                    </a:moveTo>
                    <a:cubicBezTo>
                      <a:pt x="237735" y="0"/>
                      <a:pt x="0" y="237735"/>
                      <a:pt x="0" y="530997"/>
                    </a:cubicBezTo>
                    <a:cubicBezTo>
                      <a:pt x="0" y="824258"/>
                      <a:pt x="237735" y="1061994"/>
                      <a:pt x="530997" y="1061994"/>
                    </a:cubicBezTo>
                    <a:cubicBezTo>
                      <a:pt x="824258" y="1061994"/>
                      <a:pt x="1061994" y="824258"/>
                      <a:pt x="1061994" y="530997"/>
                    </a:cubicBezTo>
                    <a:cubicBezTo>
                      <a:pt x="1061994" y="237735"/>
                      <a:pt x="824258" y="0"/>
                      <a:pt x="530997" y="0"/>
                    </a:cubicBezTo>
                    <a:close/>
                  </a:path>
                </a:pathLst>
              </a:custGeom>
              <a:solidFill>
                <a:srgbClr val="FAFFFC"/>
              </a:solidFill>
              <a:ln w="57150" cap="sq">
                <a:solidFill>
                  <a:srgbClr val="67BB0F"/>
                </a:solidFill>
                <a:prstDash val="solid"/>
                <a:miter/>
              </a:ln>
            </p:spPr>
            <p:txBody>
              <a:bodyPr/>
              <a:lstStyle/>
              <a:p>
                <a:endParaRPr lang="en-GB" sz="1200"/>
              </a:p>
            </p:txBody>
          </p:sp>
          <p:sp>
            <p:nvSpPr>
              <p:cNvPr id="109" name="TextBox 12"/>
              <p:cNvSpPr txBox="1"/>
              <p:nvPr/>
            </p:nvSpPr>
            <p:spPr>
              <a:xfrm>
                <a:off x="99562" y="51937"/>
                <a:ext cx="862870" cy="910495"/>
              </a:xfrm>
              <a:prstGeom prst="rect">
                <a:avLst/>
              </a:prstGeom>
            </p:spPr>
            <p:txBody>
              <a:bodyPr lIns="33867" tIns="33867" rIns="33867" bIns="33867" rtlCol="0" anchor="ctr"/>
              <a:lstStyle/>
              <a:p>
                <a:pPr algn="ctr">
                  <a:lnSpc>
                    <a:spcPts val="1773"/>
                  </a:lnSpc>
                  <a:spcBef>
                    <a:spcPct val="0"/>
                  </a:spcBef>
                </a:pPr>
                <a:endParaRPr sz="1200"/>
              </a:p>
            </p:txBody>
          </p:sp>
        </p:grpSp>
        <p:sp>
          <p:nvSpPr>
            <p:cNvPr id="106" name="TextBox 70"/>
            <p:cNvSpPr txBox="1"/>
            <p:nvPr/>
          </p:nvSpPr>
          <p:spPr>
            <a:xfrm>
              <a:off x="759750" y="3884737"/>
              <a:ext cx="1601267" cy="689673"/>
            </a:xfrm>
            <a:prstGeom prst="rect">
              <a:avLst/>
            </a:prstGeom>
          </p:spPr>
          <p:txBody>
            <a:bodyPr wrap="square" lIns="0" tIns="0" rIns="0" bIns="0" rtlCol="0" anchor="t">
              <a:spAutoFit/>
            </a:bodyPr>
            <a:lstStyle/>
            <a:p>
              <a:pPr algn="ctr">
                <a:lnSpc>
                  <a:spcPct val="110000"/>
                </a:lnSpc>
              </a:pPr>
              <a:r>
                <a:rPr lang="en-US" sz="2600" b="1" smtClean="0">
                  <a:solidFill>
                    <a:srgbClr val="FFFFFF"/>
                  </a:solidFill>
                  <a:latin typeface="UTM Alter Gothic" panose="02040603050506020204" pitchFamily="18" charset="0"/>
                  <a:ea typeface="Canva Sans Bold"/>
                  <a:cs typeface="Canva Sans Bold"/>
                  <a:sym typeface="Canva Sans Bold"/>
                </a:rPr>
                <a:t>Chọn huyện</a:t>
              </a:r>
              <a:endParaRPr lang="en-US" sz="2600" b="1" dirty="0">
                <a:solidFill>
                  <a:srgbClr val="FFFFFF"/>
                </a:solidFill>
                <a:latin typeface="UTM Alter Gothic" panose="02040603050506020204" pitchFamily="18" charset="0"/>
                <a:ea typeface="Canva Sans Bold"/>
                <a:cs typeface="Canva Sans Bold"/>
                <a:sym typeface="Canva Sans Bold"/>
              </a:endParaRPr>
            </a:p>
          </p:txBody>
        </p:sp>
        <p:pic>
          <p:nvPicPr>
            <p:cNvPr id="107" name="Graphic 92" descr="Blog with solid fill">
              <a:extLst>
                <a:ext uri="{FF2B5EF4-FFF2-40B4-BE49-F238E27FC236}">
                  <a16:creationId xmlns:a16="http://schemas.microsoft.com/office/drawing/2014/main" id="{1B5C8885-5B38-3D66-41BD-DAAEDA4D816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947670" y="3203505"/>
              <a:ext cx="468742" cy="468742"/>
            </a:xfrm>
            <a:prstGeom prst="rect">
              <a:avLst/>
            </a:prstGeom>
          </p:spPr>
        </p:pic>
      </p:grpSp>
    </p:spTree>
    <p:extLst>
      <p:ext uri="{BB962C8B-B14F-4D97-AF65-F5344CB8AC3E}">
        <p14:creationId xmlns:p14="http://schemas.microsoft.com/office/powerpoint/2010/main" val="40501731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500"/>
                                        <p:tgtEl>
                                          <p:spTgt spid="8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ipe(up)">
                                      <p:cBhvr>
                                        <p:cTn id="11" dur="500"/>
                                        <p:tgtEl>
                                          <p:spTgt spid="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left)">
                                      <p:cBhvr>
                                        <p:cTn id="16" dur="500"/>
                                        <p:tgtEl>
                                          <p:spTgt spid="8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wipe(up)">
                                      <p:cBhvr>
                                        <p:cTn id="20" dur="500"/>
                                        <p:tgtEl>
                                          <p:spTgt spid="9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500"/>
                                        <p:tgtEl>
                                          <p:spTgt spid="8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up)">
                                      <p:cBhvr>
                                        <p:cTn id="29" dur="500"/>
                                        <p:tgtEl>
                                          <p:spTgt spid="9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wipe(left)">
                                      <p:cBhvr>
                                        <p:cTn id="34" dur="500"/>
                                        <p:tgtEl>
                                          <p:spTgt spid="88"/>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wipe(up)">
                                      <p:cBhvr>
                                        <p:cTn id="38" dur="500"/>
                                        <p:tgtEl>
                                          <p:spTgt spid="9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wipe(left)">
                                      <p:cBhvr>
                                        <p:cTn id="43" dur="500"/>
                                        <p:tgtEl>
                                          <p:spTgt spid="90"/>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103"/>
                                        </p:tgtEl>
                                        <p:attrNameLst>
                                          <p:attrName>style.visibility</p:attrName>
                                        </p:attrNameLst>
                                      </p:cBhvr>
                                      <p:to>
                                        <p:strVal val="visible"/>
                                      </p:to>
                                    </p:set>
                                    <p:animEffect transition="in" filter="wipe(up)">
                                      <p:cBhvr>
                                        <p:cTn id="47" dur="500"/>
                                        <p:tgtEl>
                                          <p:spTgt spid="10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9"/>
                                        </p:tgtEl>
                                        <p:attrNameLst>
                                          <p:attrName>style.visibility</p:attrName>
                                        </p:attrNameLst>
                                      </p:cBhvr>
                                      <p:to>
                                        <p:strVal val="visible"/>
                                      </p:to>
                                    </p:set>
                                    <p:animEffect transition="in" filter="wipe(left)">
                                      <p:cBhvr>
                                        <p:cTn id="52" dur="500"/>
                                        <p:tgtEl>
                                          <p:spTgt spid="89"/>
                                        </p:tgtEl>
                                      </p:cBhvr>
                                    </p:animEffect>
                                  </p:childTnLst>
                                </p:cTn>
                              </p:par>
                              <p:par>
                                <p:cTn id="53" presetID="22" presetClass="entr" presetSubtype="1" fill="hold" nodeType="withEffect">
                                  <p:stCondLst>
                                    <p:cond delay="0"/>
                                  </p:stCondLst>
                                  <p:childTnLst>
                                    <p:set>
                                      <p:cBhvr>
                                        <p:cTn id="54" dur="1" fill="hold">
                                          <p:stCondLst>
                                            <p:cond delay="0"/>
                                          </p:stCondLst>
                                        </p:cTn>
                                        <p:tgtEl>
                                          <p:spTgt spid="97"/>
                                        </p:tgtEl>
                                        <p:attrNameLst>
                                          <p:attrName>style.visibility</p:attrName>
                                        </p:attrNameLst>
                                      </p:cBhvr>
                                      <p:to>
                                        <p:strVal val="visible"/>
                                      </p:to>
                                    </p:set>
                                    <p:animEffect transition="in" filter="wipe(up)">
                                      <p:cBhvr>
                                        <p:cTn id="5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0.9|2.6|0.8|0.7"/>
</p:tagLst>
</file>

<file path=ppt/tags/tag2.xml><?xml version="1.0" encoding="utf-8"?>
<p:tagLst xmlns:a="http://schemas.openxmlformats.org/drawingml/2006/main" xmlns:r="http://schemas.openxmlformats.org/officeDocument/2006/relationships" xmlns:p="http://schemas.openxmlformats.org/presentationml/2006/main">
  <p:tag name="TIMING" val="|0.8|0.9|2.6|0.8|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2329</TotalTime>
  <Words>1383</Words>
  <Application>Microsoft Office PowerPoint</Application>
  <PresentationFormat>Widescreen</PresentationFormat>
  <Paragraphs>179</Paragraphs>
  <Slides>23</Slides>
  <Notes>13</Notes>
  <HiddenSlides>0</HiddenSlides>
  <MMClips>1</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23</vt:i4>
      </vt:variant>
    </vt:vector>
  </HeadingPairs>
  <TitlesOfParts>
    <vt:vector size="46" baseType="lpstr">
      <vt:lpstr>Arial Unicode MS</vt:lpstr>
      <vt:lpstr>맑은 고딕</vt:lpstr>
      <vt:lpstr>宋体</vt:lpstr>
      <vt:lpstr>#9Slide02 Noi dung rat dai</vt:lpstr>
      <vt:lpstr>Arial</vt:lpstr>
      <vt:lpstr>Calibri</vt:lpstr>
      <vt:lpstr>Calibri Light</vt:lpstr>
      <vt:lpstr>Canva Sans Bold</vt:lpstr>
      <vt:lpstr>Corben</vt:lpstr>
      <vt:lpstr>等线</vt:lpstr>
      <vt:lpstr>FZShuTi</vt:lpstr>
      <vt:lpstr>Helveticish Bold</vt:lpstr>
      <vt:lpstr>HGPMinchoE</vt:lpstr>
      <vt:lpstr>Impact</vt:lpstr>
      <vt:lpstr>Nobile</vt:lpstr>
      <vt:lpstr>Segoe Script</vt:lpstr>
      <vt:lpstr>Squada One</vt:lpstr>
      <vt:lpstr>Times New Roman</vt:lpstr>
      <vt:lpstr>UTM Alter Gothic</vt:lpstr>
      <vt:lpstr>UTM Impact</vt:lpstr>
      <vt:lpstr>UTM Khuccamta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MP</cp:lastModifiedBy>
  <cp:revision>576</cp:revision>
  <dcterms:created xsi:type="dcterms:W3CDTF">2024-10-30T01:19:24Z</dcterms:created>
  <dcterms:modified xsi:type="dcterms:W3CDTF">2025-03-21T06:26:26Z</dcterms:modified>
</cp:coreProperties>
</file>