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512" r:id="rId2"/>
    <p:sldId id="520" r:id="rId3"/>
    <p:sldId id="526" r:id="rId4"/>
    <p:sldId id="527" r:id="rId5"/>
    <p:sldId id="528" r:id="rId6"/>
    <p:sldId id="554" r:id="rId7"/>
    <p:sldId id="530" r:id="rId8"/>
    <p:sldId id="532" r:id="rId9"/>
    <p:sldId id="529" r:id="rId10"/>
    <p:sldId id="535" r:id="rId11"/>
    <p:sldId id="555" r:id="rId12"/>
    <p:sldId id="556" r:id="rId13"/>
    <p:sldId id="533" r:id="rId14"/>
    <p:sldId id="534" r:id="rId15"/>
    <p:sldId id="536" r:id="rId16"/>
    <p:sldId id="547" r:id="rId17"/>
    <p:sldId id="537" r:id="rId18"/>
    <p:sldId id="539" r:id="rId19"/>
    <p:sldId id="540" r:id="rId20"/>
    <p:sldId id="541" r:id="rId21"/>
    <p:sldId id="542" r:id="rId22"/>
    <p:sldId id="543" r:id="rId23"/>
    <p:sldId id="521" r:id="rId24"/>
    <p:sldId id="522" r:id="rId25"/>
    <p:sldId id="557" r:id="rId26"/>
    <p:sldId id="548" r:id="rId27"/>
    <p:sldId id="549" r:id="rId28"/>
    <p:sldId id="550" r:id="rId29"/>
    <p:sldId id="551" r:id="rId30"/>
    <p:sldId id="552" r:id="rId31"/>
    <p:sldId id="553" r:id="rId32"/>
    <p:sldId id="523" r:id="rId33"/>
    <p:sldId id="545" r:id="rId34"/>
    <p:sldId id="558" r:id="rId35"/>
    <p:sldId id="546" r:id="rId36"/>
  </p:sldIdLst>
  <p:sldSz cx="12192000" cy="6858000"/>
  <p:notesSz cx="6735763" cy="9869488"/>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FFFF00"/>
    <a:srgbClr val="FBFFFF"/>
    <a:srgbClr val="FF0000"/>
    <a:srgbClr val="800000"/>
    <a:srgbClr val="CC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93460" autoAdjust="0"/>
  </p:normalViewPr>
  <p:slideViewPr>
    <p:cSldViewPr snapToGrid="0">
      <p:cViewPr varScale="1">
        <p:scale>
          <a:sx n="50" d="100"/>
          <a:sy n="50" d="100"/>
        </p:scale>
        <p:origin x="36" y="384"/>
      </p:cViewPr>
      <p:guideLst>
        <p:guide orient="horz" pos="2160"/>
        <p:guide pos="3840"/>
      </p:guideLst>
    </p:cSldViewPr>
  </p:slideViewPr>
  <p:notesTextViewPr>
    <p:cViewPr>
      <p:scale>
        <a:sx n="3" d="2"/>
        <a:sy n="3" d="2"/>
      </p:scale>
      <p:origin x="0" y="0"/>
    </p:cViewPr>
  </p:notesTextViewPr>
  <p:sorterViewPr>
    <p:cViewPr>
      <p:scale>
        <a:sx n="66" d="100"/>
        <a:sy n="66" d="100"/>
      </p:scale>
      <p:origin x="0" y="1464"/>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vi-VN"/>
          </a:p>
        </p:txBody>
      </p:sp>
      <p:sp>
        <p:nvSpPr>
          <p:cNvPr id="327683"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vi-VN"/>
          </a:p>
        </p:txBody>
      </p:sp>
      <p:sp>
        <p:nvSpPr>
          <p:cNvPr id="327684" name="Rectangle 4"/>
          <p:cNvSpPr>
            <a:spLocks noGrp="1" noChangeArrowheads="1"/>
          </p:cNvSpPr>
          <p:nvPr>
            <p:ph type="ftr" sz="quarter" idx="2"/>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vi-VN"/>
          </a:p>
        </p:txBody>
      </p:sp>
      <p:sp>
        <p:nvSpPr>
          <p:cNvPr id="327685" name="Rectangle 5"/>
          <p:cNvSpPr>
            <a:spLocks noGrp="1" noChangeArrowheads="1"/>
          </p:cNvSpPr>
          <p:nvPr>
            <p:ph type="sldNum" sz="quarter" idx="3"/>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B0018937-4C86-4C38-A99A-BE65914B032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vi-VN"/>
          </a:p>
        </p:txBody>
      </p:sp>
      <p:sp>
        <p:nvSpPr>
          <p:cNvPr id="8192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vi-VN"/>
          </a:p>
        </p:txBody>
      </p:sp>
      <p:sp>
        <p:nvSpPr>
          <p:cNvPr id="37892"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smtClean="0"/>
              <a:t>Click to edit Master text styles</a:t>
            </a:r>
          </a:p>
          <a:p>
            <a:pPr lvl="1"/>
            <a:r>
              <a:rPr lang="en-US" altLang="vi-VN" noProof="0" smtClean="0"/>
              <a:t>Second level</a:t>
            </a:r>
          </a:p>
          <a:p>
            <a:pPr lvl="2"/>
            <a:r>
              <a:rPr lang="en-US" altLang="vi-VN" noProof="0" smtClean="0"/>
              <a:t>Third level</a:t>
            </a:r>
          </a:p>
          <a:p>
            <a:pPr lvl="3"/>
            <a:r>
              <a:rPr lang="en-US" altLang="vi-VN" noProof="0" smtClean="0"/>
              <a:t>Fourth level</a:t>
            </a:r>
          </a:p>
          <a:p>
            <a:pPr lvl="4"/>
            <a:r>
              <a:rPr lang="en-US" altLang="vi-VN" noProof="0" smtClean="0"/>
              <a:t>Fifth level</a:t>
            </a:r>
          </a:p>
        </p:txBody>
      </p:sp>
      <p:sp>
        <p:nvSpPr>
          <p:cNvPr id="81926"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vi-VN"/>
          </a:p>
        </p:txBody>
      </p:sp>
      <p:sp>
        <p:nvSpPr>
          <p:cNvPr id="81927"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AAFBB41C-3D6A-43A0-AF22-602ED79B374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13D98F0-84F3-43F4-BD49-F97E98056522}" type="slidenum">
              <a:rPr lang="en-US" altLang="en-US">
                <a:latin typeface="Tahoma" panose="020B0604030504040204" pitchFamily="34" charset="0"/>
              </a:rPr>
              <a:pPr/>
              <a:t>1</a:t>
            </a:fld>
            <a:endParaRPr lang="en-US" altLang="en-US">
              <a:latin typeface="Tahoma" panose="020B0604030504040204" pitchFamily="34" charset="0"/>
            </a:endParaRPr>
          </a:p>
        </p:txBody>
      </p:sp>
    </p:spTree>
    <p:extLst>
      <p:ext uri="{BB962C8B-B14F-4D97-AF65-F5344CB8AC3E}">
        <p14:creationId xmlns:p14="http://schemas.microsoft.com/office/powerpoint/2010/main" val="99980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BB41C-3D6A-43A0-AF22-602ED79B374E}" type="slidenum">
              <a:rPr lang="en-US" altLang="vi-VN" smtClean="0"/>
              <a:pPr>
                <a:defRPr/>
              </a:pPr>
              <a:t>22</a:t>
            </a:fld>
            <a:endParaRPr lang="en-US" altLang="vi-VN"/>
          </a:p>
        </p:txBody>
      </p:sp>
    </p:spTree>
    <p:extLst>
      <p:ext uri="{BB962C8B-B14F-4D97-AF65-F5344CB8AC3E}">
        <p14:creationId xmlns:p14="http://schemas.microsoft.com/office/powerpoint/2010/main" val="354041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BB41C-3D6A-43A0-AF22-602ED79B374E}" type="slidenum">
              <a:rPr lang="en-US" altLang="vi-VN" smtClean="0"/>
              <a:pPr>
                <a:defRPr/>
              </a:pPr>
              <a:t>33</a:t>
            </a:fld>
            <a:endParaRPr lang="en-US" altLang="vi-VN"/>
          </a:p>
        </p:txBody>
      </p:sp>
    </p:spTree>
    <p:extLst>
      <p:ext uri="{BB962C8B-B14F-4D97-AF65-F5344CB8AC3E}">
        <p14:creationId xmlns:p14="http://schemas.microsoft.com/office/powerpoint/2010/main" val="868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E2B64-2521-4CDF-A26C-B86BBFCE1A32}" type="slidenum">
              <a:rPr lang="en-US" altLang="en-US"/>
              <a:pPr/>
              <a:t>35</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70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F7BC1AF-2ED7-42E5-A228-4CC363307AFF}" type="slidenum">
              <a:rPr lang="en-US" altLang="vi-VN"/>
              <a:pPr>
                <a:defRPr/>
              </a:pPr>
              <a:t>‹#›</a:t>
            </a:fld>
            <a:endParaRPr lang="en-US" altLang="vi-VN"/>
          </a:p>
        </p:txBody>
      </p:sp>
    </p:spTree>
    <p:extLst>
      <p:ext uri="{BB962C8B-B14F-4D97-AF65-F5344CB8AC3E}">
        <p14:creationId xmlns:p14="http://schemas.microsoft.com/office/powerpoint/2010/main" val="371960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534AC3C-BDA0-4022-9800-68EDE456094F}" type="slidenum">
              <a:rPr lang="en-US" altLang="vi-VN"/>
              <a:pPr>
                <a:defRPr/>
              </a:pPr>
              <a:t>‹#›</a:t>
            </a:fld>
            <a:endParaRPr lang="en-US" altLang="vi-VN"/>
          </a:p>
        </p:txBody>
      </p:sp>
    </p:spTree>
    <p:extLst>
      <p:ext uri="{BB962C8B-B14F-4D97-AF65-F5344CB8AC3E}">
        <p14:creationId xmlns:p14="http://schemas.microsoft.com/office/powerpoint/2010/main" val="392988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D1B76D9E-633A-46C5-9A92-C405D7A29A39}" type="slidenum">
              <a:rPr lang="en-US" altLang="vi-VN"/>
              <a:pPr>
                <a:defRPr/>
              </a:pPr>
              <a:t>‹#›</a:t>
            </a:fld>
            <a:endParaRPr lang="en-US" altLang="vi-VN"/>
          </a:p>
        </p:txBody>
      </p:sp>
    </p:spTree>
    <p:extLst>
      <p:ext uri="{BB962C8B-B14F-4D97-AF65-F5344CB8AC3E}">
        <p14:creationId xmlns:p14="http://schemas.microsoft.com/office/powerpoint/2010/main" val="298305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CE22A99-8148-4BD5-943F-5E03D3475679}" type="slidenum">
              <a:rPr lang="en-US" altLang="vi-VN"/>
              <a:pPr>
                <a:defRPr/>
              </a:pPr>
              <a:t>‹#›</a:t>
            </a:fld>
            <a:endParaRPr lang="en-US" altLang="vi-VN"/>
          </a:p>
        </p:txBody>
      </p:sp>
    </p:spTree>
    <p:extLst>
      <p:ext uri="{BB962C8B-B14F-4D97-AF65-F5344CB8AC3E}">
        <p14:creationId xmlns:p14="http://schemas.microsoft.com/office/powerpoint/2010/main" val="81485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2D0CD2E-40E0-4270-AB08-C8563D07CF90}" type="slidenum">
              <a:rPr lang="en-US" altLang="vi-VN"/>
              <a:pPr>
                <a:defRPr/>
              </a:pPr>
              <a:t>‹#›</a:t>
            </a:fld>
            <a:endParaRPr lang="en-US" altLang="vi-VN"/>
          </a:p>
        </p:txBody>
      </p:sp>
    </p:spTree>
    <p:extLst>
      <p:ext uri="{BB962C8B-B14F-4D97-AF65-F5344CB8AC3E}">
        <p14:creationId xmlns:p14="http://schemas.microsoft.com/office/powerpoint/2010/main" val="148705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BE1A23A-1A7F-420D-965E-C7B0EED844A0}" type="slidenum">
              <a:rPr lang="en-US" altLang="vi-VN"/>
              <a:pPr>
                <a:defRPr/>
              </a:pPr>
              <a:t>‹#›</a:t>
            </a:fld>
            <a:endParaRPr lang="en-US" altLang="vi-VN"/>
          </a:p>
        </p:txBody>
      </p:sp>
    </p:spTree>
    <p:extLst>
      <p:ext uri="{BB962C8B-B14F-4D97-AF65-F5344CB8AC3E}">
        <p14:creationId xmlns:p14="http://schemas.microsoft.com/office/powerpoint/2010/main" val="277730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EC758694-6294-4BC6-BB31-AAFA070773FF}" type="slidenum">
              <a:rPr lang="en-US" altLang="vi-VN"/>
              <a:pPr>
                <a:defRPr/>
              </a:pPr>
              <a:t>‹#›</a:t>
            </a:fld>
            <a:endParaRPr lang="en-US" altLang="vi-VN"/>
          </a:p>
        </p:txBody>
      </p:sp>
    </p:spTree>
    <p:extLst>
      <p:ext uri="{BB962C8B-B14F-4D97-AF65-F5344CB8AC3E}">
        <p14:creationId xmlns:p14="http://schemas.microsoft.com/office/powerpoint/2010/main" val="420911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B45D1C68-EF79-41CC-8A16-75DC64C970F6}" type="slidenum">
              <a:rPr lang="en-US" altLang="vi-VN"/>
              <a:pPr>
                <a:defRPr/>
              </a:pPr>
              <a:t>‹#›</a:t>
            </a:fld>
            <a:endParaRPr lang="en-US" altLang="vi-VN"/>
          </a:p>
        </p:txBody>
      </p:sp>
    </p:spTree>
    <p:extLst>
      <p:ext uri="{BB962C8B-B14F-4D97-AF65-F5344CB8AC3E}">
        <p14:creationId xmlns:p14="http://schemas.microsoft.com/office/powerpoint/2010/main" val="426340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636AA474-C169-4464-9641-6CC4198777E4}" type="slidenum">
              <a:rPr lang="en-US" altLang="vi-VN"/>
              <a:pPr>
                <a:defRPr/>
              </a:pPr>
              <a:t>‹#›</a:t>
            </a:fld>
            <a:endParaRPr lang="en-US" altLang="vi-VN"/>
          </a:p>
        </p:txBody>
      </p:sp>
    </p:spTree>
    <p:extLst>
      <p:ext uri="{BB962C8B-B14F-4D97-AF65-F5344CB8AC3E}">
        <p14:creationId xmlns:p14="http://schemas.microsoft.com/office/powerpoint/2010/main" val="405516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E33D3E9E-EA65-475F-8EF5-6B18E76D29A1}" type="slidenum">
              <a:rPr lang="en-US" altLang="vi-VN"/>
              <a:pPr>
                <a:defRPr/>
              </a:pPr>
              <a:t>‹#›</a:t>
            </a:fld>
            <a:endParaRPr lang="en-US" altLang="vi-VN"/>
          </a:p>
        </p:txBody>
      </p:sp>
    </p:spTree>
    <p:extLst>
      <p:ext uri="{BB962C8B-B14F-4D97-AF65-F5344CB8AC3E}">
        <p14:creationId xmlns:p14="http://schemas.microsoft.com/office/powerpoint/2010/main" val="76176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E70A55BB-303D-4B0D-96D4-C64DC2558441}" type="slidenum">
              <a:rPr lang="en-US" altLang="vi-VN"/>
              <a:pPr>
                <a:defRPr/>
              </a:pPr>
              <a:t>‹#›</a:t>
            </a:fld>
            <a:endParaRPr lang="en-US" altLang="vi-VN"/>
          </a:p>
        </p:txBody>
      </p:sp>
    </p:spTree>
    <p:extLst>
      <p:ext uri="{BB962C8B-B14F-4D97-AF65-F5344CB8AC3E}">
        <p14:creationId xmlns:p14="http://schemas.microsoft.com/office/powerpoint/2010/main" val="270121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0C5B6A9F-4936-43FC-95BF-1DCF5E0D6FEF}" type="slidenum">
              <a:rPr lang="en-US" altLang="vi-VN"/>
              <a:pPr>
                <a:defRPr/>
              </a:pPr>
              <a:t>‹#›</a:t>
            </a:fld>
            <a:endParaRPr lang="en-US" altLang="vi-VN"/>
          </a:p>
        </p:txBody>
      </p:sp>
    </p:spTree>
    <p:extLst>
      <p:ext uri="{BB962C8B-B14F-4D97-AF65-F5344CB8AC3E}">
        <p14:creationId xmlns:p14="http://schemas.microsoft.com/office/powerpoint/2010/main" val="371325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12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vi-VN"/>
          </a:p>
        </p:txBody>
      </p:sp>
      <p:sp>
        <p:nvSpPr>
          <p:cNvPr id="512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vi-VN"/>
          </a:p>
        </p:txBody>
      </p:sp>
      <p:sp>
        <p:nvSpPr>
          <p:cNvPr id="512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21B584A-35F8-4A40-80C0-E8A97522518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3.xml"/><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slide" Target="slide27.xml"/><Relationship Id="rId17" Type="http://schemas.openxmlformats.org/officeDocument/2006/relationships/image" Target="../media/image18.png"/><Relationship Id="rId2" Type="http://schemas.openxmlformats.org/officeDocument/2006/relationships/audio" Target="../media/audio1.wav"/><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gif"/><Relationship Id="rId5" Type="http://schemas.openxmlformats.org/officeDocument/2006/relationships/image" Target="../media/image12.png"/><Relationship Id="rId15" Type="http://schemas.openxmlformats.org/officeDocument/2006/relationships/slide" Target="slide4.xml"/><Relationship Id="rId10" Type="http://schemas.openxmlformats.org/officeDocument/2006/relationships/slide" Target="slide8.xml"/><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notesSlide" Target="../notesSlides/notesSlide4.xml"/><Relationship Id="rId7" Type="http://schemas.openxmlformats.org/officeDocument/2006/relationships/image" Target="../media/image29.png"/><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gif"/><Relationship Id="rId11" Type="http://schemas.openxmlformats.org/officeDocument/2006/relationships/oleObject" Target="../embeddings/oleObject2.bin"/><Relationship Id="rId5" Type="http://schemas.openxmlformats.org/officeDocument/2006/relationships/image" Target="../media/image27.gif"/><Relationship Id="rId10" Type="http://schemas.openxmlformats.org/officeDocument/2006/relationships/image" Target="../media/image24.wmf"/><Relationship Id="rId4" Type="http://schemas.openxmlformats.org/officeDocument/2006/relationships/image" Target="../media/image26.jpg"/><Relationship Id="rId9" Type="http://schemas.openxmlformats.org/officeDocument/2006/relationships/oleObject" Target="../embeddings/oleObject1.bin"/><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A cute blank note - Nohat - Free for desig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0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171699" y="2105973"/>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1" dirty="0" err="1">
                <a:solidFill>
                  <a:srgbClr val="0000FF"/>
                </a:solidFill>
                <a:latin typeface="Times New Roman" panose="02020603050405020304" pitchFamily="18" charset="0"/>
                <a:cs typeface="Times New Roman" panose="02020603050405020304" pitchFamily="18" charset="0"/>
              </a:rPr>
              <a:t>Thứ</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smtClean="0">
                <a:solidFill>
                  <a:srgbClr val="0000FF"/>
                </a:solidFill>
                <a:latin typeface="Times New Roman" panose="02020603050405020304" pitchFamily="18" charset="0"/>
                <a:cs typeface="Times New Roman" panose="02020603050405020304" pitchFamily="18" charset="0"/>
              </a:rPr>
              <a:t>Hai, </a:t>
            </a:r>
            <a:r>
              <a:rPr lang="en-US" altLang="en-US" b="1" i="1" dirty="0" err="1">
                <a:solidFill>
                  <a:srgbClr val="0000FF"/>
                </a:solidFill>
                <a:latin typeface="Times New Roman" panose="02020603050405020304" pitchFamily="18" charset="0"/>
                <a:cs typeface="Times New Roman" panose="02020603050405020304" pitchFamily="18" charset="0"/>
              </a:rPr>
              <a:t>ngày</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smtClean="0">
                <a:solidFill>
                  <a:srgbClr val="0000FF"/>
                </a:solidFill>
                <a:latin typeface="Times New Roman" panose="02020603050405020304" pitchFamily="18" charset="0"/>
                <a:cs typeface="Times New Roman" panose="02020603050405020304" pitchFamily="18" charset="0"/>
              </a:rPr>
              <a:t>11 </a:t>
            </a:r>
            <a:r>
              <a:rPr lang="en-US" altLang="en-US" b="1" i="1" dirty="0" err="1">
                <a:solidFill>
                  <a:srgbClr val="0000FF"/>
                </a:solidFill>
                <a:latin typeface="Times New Roman" panose="02020603050405020304" pitchFamily="18" charset="0"/>
                <a:cs typeface="Times New Roman" panose="02020603050405020304" pitchFamily="18" charset="0"/>
              </a:rPr>
              <a:t>tháng</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smtClean="0">
                <a:solidFill>
                  <a:srgbClr val="0000FF"/>
                </a:solidFill>
                <a:latin typeface="Times New Roman" panose="02020603050405020304" pitchFamily="18" charset="0"/>
                <a:cs typeface="Times New Roman" panose="02020603050405020304" pitchFamily="18" charset="0"/>
              </a:rPr>
              <a:t>12 </a:t>
            </a:r>
            <a:r>
              <a:rPr lang="en-US" altLang="en-US" b="1" i="1" dirty="0" err="1">
                <a:solidFill>
                  <a:srgbClr val="0000FF"/>
                </a:solidFill>
                <a:latin typeface="Times New Roman" panose="02020603050405020304" pitchFamily="18" charset="0"/>
                <a:cs typeface="Times New Roman" panose="02020603050405020304" pitchFamily="18" charset="0"/>
              </a:rPr>
              <a:t>năm</a:t>
            </a:r>
            <a:r>
              <a:rPr lang="en-US" altLang="en-US" b="1" i="1" dirty="0">
                <a:solidFill>
                  <a:srgbClr val="0000FF"/>
                </a:solidFill>
                <a:latin typeface="Times New Roman" panose="02020603050405020304" pitchFamily="18" charset="0"/>
                <a:cs typeface="Times New Roman" panose="02020603050405020304" pitchFamily="18" charset="0"/>
              </a:rPr>
              <a:t> </a:t>
            </a:r>
            <a:r>
              <a:rPr lang="en-US" altLang="en-US" b="1" i="1" dirty="0" smtClean="0">
                <a:solidFill>
                  <a:srgbClr val="0000FF"/>
                </a:solidFill>
                <a:latin typeface="Times New Roman" panose="02020603050405020304" pitchFamily="18" charset="0"/>
                <a:cs typeface="Times New Roman" panose="02020603050405020304" pitchFamily="18" charset="0"/>
              </a:rPr>
              <a:t>2023 </a:t>
            </a:r>
            <a:endParaRPr lang="en-US" altLang="en-US" b="1" i="1" dirty="0">
              <a:solidFill>
                <a:srgbClr val="0000FF"/>
              </a:solidFill>
              <a:latin typeface="Times New Roman" panose="02020603050405020304" pitchFamily="18" charset="0"/>
              <a:cs typeface="Times New Roman" panose="02020603050405020304" pitchFamily="18" charset="0"/>
            </a:endParaRPr>
          </a:p>
        </p:txBody>
      </p:sp>
      <p:pic>
        <p:nvPicPr>
          <p:cNvPr id="30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9736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1885465" y="4150960"/>
            <a:ext cx="8421067" cy="1246827"/>
          </a:xfrm>
          <a:prstGeom prst="rect">
            <a:avLst/>
          </a:prstGeom>
          <a:noFill/>
          <a:ln w="9525">
            <a:noFill/>
            <a:miter lim="800000"/>
            <a:headEnd/>
            <a:tailEnd/>
          </a:ln>
        </p:spPr>
        <p:txBody>
          <a:bodyPr spcFirstLastPara="1">
            <a:prstTxWarp prst="textArchUp">
              <a:avLst/>
            </a:prstTxWarp>
            <a:spAutoFit/>
          </a:bodyPr>
          <a:lstStyle/>
          <a:p>
            <a:pPr algn="ctr" eaLnBrk="1" fontAlgn="auto" hangingPunct="1">
              <a:spcBef>
                <a:spcPts val="0"/>
              </a:spcBef>
              <a:spcAft>
                <a:spcPts val="0"/>
              </a:spcAft>
              <a:defRPr/>
            </a:pPr>
            <a:r>
              <a:rPr lang="en-US" sz="5400" b="1" dirty="0" smtClean="0">
                <a:ln w="6600">
                  <a:solidFill>
                    <a:srgbClr val="FFFF00"/>
                  </a:solidFill>
                  <a:prstDash val="solid"/>
                </a:ln>
                <a:solidFill>
                  <a:srgbClr val="FF0000"/>
                </a:solidFill>
                <a:effectLst>
                  <a:outerShdw dist="38100" dir="2700000" algn="tl" rotWithShape="0">
                    <a:schemeClr val="accent2"/>
                  </a:outerShdw>
                </a:effectLst>
                <a:latin typeface="+mn-lt"/>
              </a:rPr>
              <a:t>BÀI ĐỌC 3</a:t>
            </a:r>
          </a:p>
          <a:p>
            <a:pPr algn="ctr" eaLnBrk="1" fontAlgn="auto" hangingPunct="1">
              <a:spcBef>
                <a:spcPts val="0"/>
              </a:spcBef>
              <a:spcAft>
                <a:spcPts val="0"/>
              </a:spcAft>
              <a:defRPr/>
            </a:pPr>
            <a:r>
              <a:rPr lang="en-US" sz="4000" b="1" dirty="0" smtClean="0">
                <a:ln w="6600">
                  <a:solidFill>
                    <a:srgbClr val="FFFF00"/>
                  </a:solidFill>
                  <a:prstDash val="solid"/>
                </a:ln>
                <a:solidFill>
                  <a:srgbClr val="FFC000"/>
                </a:solidFill>
                <a:effectLst>
                  <a:outerShdw dist="38100" dir="2700000" algn="tl" rotWithShape="0">
                    <a:schemeClr val="accent2"/>
                  </a:outerShdw>
                </a:effectLst>
                <a:latin typeface="+mn-lt"/>
              </a:rPr>
              <a:t>BA NÀNG CÔNG CHÚA</a:t>
            </a:r>
            <a:endParaRPr lang="en-US" sz="4000" b="1" dirty="0">
              <a:ln w="6600">
                <a:solidFill>
                  <a:srgbClr val="FFFF00"/>
                </a:solidFill>
                <a:prstDash val="solid"/>
              </a:ln>
              <a:solidFill>
                <a:srgbClr val="FFC000"/>
              </a:solidFill>
              <a:effectLst>
                <a:outerShdw dist="38100" dir="2700000" algn="tl" rotWithShape="0">
                  <a:schemeClr val="accent2"/>
                </a:outerShdw>
              </a:effectLst>
              <a:latin typeface="+mn-lt"/>
            </a:endParaRPr>
          </a:p>
        </p:txBody>
      </p:sp>
      <p:sp>
        <p:nvSpPr>
          <p:cNvPr id="8" name="Rectangle 7"/>
          <p:cNvSpPr>
            <a:spLocks noChangeArrowheads="1"/>
          </p:cNvSpPr>
          <p:nvPr/>
        </p:nvSpPr>
        <p:spPr bwMode="auto">
          <a:xfrm>
            <a:off x="4720587" y="498705"/>
            <a:ext cx="3082293" cy="584775"/>
          </a:xfrm>
          <a:prstGeom prst="rect">
            <a:avLst/>
          </a:prstGeom>
          <a:solidFill>
            <a:schemeClr val="bg2">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smtClean="0">
                <a:solidFill>
                  <a:srgbClr val="0000FF"/>
                </a:solidFill>
                <a:cs typeface="Arial" panose="020B0604020202020204" pitchFamily="34" charset="0"/>
              </a:rPr>
              <a:t>TIẾNG VIỆT 4</a:t>
            </a:r>
            <a:endParaRPr lang="en-US" altLang="en-US" b="1" dirty="0">
              <a:solidFill>
                <a:srgbClr val="0000FF"/>
              </a:solidFill>
              <a:cs typeface="Arial" panose="020B0604020202020204" pitchFamily="34" charset="0"/>
            </a:endParaRPr>
          </a:p>
        </p:txBody>
      </p:sp>
    </p:spTree>
    <p:custDataLst>
      <p:tags r:id="rId1"/>
    </p:custDataLst>
    <p:extLst>
      <p:ext uri="{BB962C8B-B14F-4D97-AF65-F5344CB8AC3E}">
        <p14:creationId xmlns:p14="http://schemas.microsoft.com/office/powerpoint/2010/main" val="18692359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15" name="Rounded Rectangle 13">
            <a:extLst>
              <a:ext uri="{FF2B5EF4-FFF2-40B4-BE49-F238E27FC236}">
                <a16:creationId xmlns:a16="http://schemas.microsoft.com/office/drawing/2014/main" id="{D0CB0045-76E3-AF93-7F98-E448C2D7C41C}"/>
              </a:ext>
            </a:extLst>
          </p:cNvPr>
          <p:cNvSpPr/>
          <p:nvPr/>
        </p:nvSpPr>
        <p:spPr>
          <a:xfrm>
            <a:off x="640719" y="1296407"/>
            <a:ext cx="3531232" cy="705966"/>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GIẢI NGHĨA TỪ</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p:cNvSpPr txBox="1"/>
          <p:nvPr/>
        </p:nvSpPr>
        <p:spPr>
          <a:xfrm>
            <a:off x="742335" y="2202753"/>
            <a:ext cx="10707330" cy="1077218"/>
          </a:xfrm>
          <a:prstGeom prst="rect">
            <a:avLst/>
          </a:prstGeom>
          <a:noFill/>
        </p:spPr>
        <p:txBody>
          <a:bodyPr wrap="square" rtlCol="0">
            <a:spAutoFit/>
          </a:bodyPr>
          <a:lstStyle/>
          <a:p>
            <a:r>
              <a:rPr lang="en-US" sz="3200" b="1" dirty="0" smtClean="0">
                <a:solidFill>
                  <a:srgbClr val="C00000"/>
                </a:solidFill>
              </a:rPr>
              <a:t>- </a:t>
            </a:r>
            <a:r>
              <a:rPr lang="en-US" sz="3200" b="1" dirty="0" err="1" smtClean="0">
                <a:solidFill>
                  <a:srgbClr val="C00000"/>
                </a:solidFill>
              </a:rPr>
              <a:t>Khoát</a:t>
            </a:r>
            <a:r>
              <a:rPr lang="en-US" sz="3200" b="1" dirty="0" smtClean="0">
                <a:solidFill>
                  <a:srgbClr val="C00000"/>
                </a:solidFill>
              </a:rPr>
              <a:t> </a:t>
            </a:r>
            <a:r>
              <a:rPr lang="en-US" sz="3200" b="1" dirty="0" err="1" smtClean="0">
                <a:solidFill>
                  <a:srgbClr val="C00000"/>
                </a:solidFill>
              </a:rPr>
              <a:t>tay</a:t>
            </a:r>
            <a:r>
              <a:rPr lang="en-US" sz="3200" b="1" dirty="0" smtClean="0">
                <a:solidFill>
                  <a:srgbClr val="C00000"/>
                </a:solidFill>
              </a:rPr>
              <a:t>:  </a:t>
            </a:r>
            <a:r>
              <a:rPr lang="en-US" sz="3200" b="1" dirty="0" err="1" smtClean="0">
                <a:solidFill>
                  <a:srgbClr val="0000FF"/>
                </a:solidFill>
              </a:rPr>
              <a:t>giơ</a:t>
            </a:r>
            <a:r>
              <a:rPr lang="en-US" sz="3200" b="1" dirty="0" smtClean="0">
                <a:solidFill>
                  <a:srgbClr val="0000FF"/>
                </a:solidFill>
              </a:rPr>
              <a:t> </a:t>
            </a:r>
            <a:r>
              <a:rPr lang="en-US" sz="3200" b="1" dirty="0" err="1" smtClean="0">
                <a:solidFill>
                  <a:srgbClr val="0000FF"/>
                </a:solidFill>
              </a:rPr>
              <a:t>tay</a:t>
            </a:r>
            <a:r>
              <a:rPr lang="en-US" sz="3200" b="1" dirty="0" smtClean="0">
                <a:solidFill>
                  <a:srgbClr val="0000FF"/>
                </a:solidFill>
              </a:rPr>
              <a:t>, </a:t>
            </a:r>
            <a:r>
              <a:rPr lang="en-US" sz="3200" b="1" dirty="0" err="1" smtClean="0">
                <a:solidFill>
                  <a:srgbClr val="0000FF"/>
                </a:solidFill>
              </a:rPr>
              <a:t>đưa</a:t>
            </a:r>
            <a:r>
              <a:rPr lang="en-US" sz="3200" b="1" dirty="0" smtClean="0">
                <a:solidFill>
                  <a:srgbClr val="0000FF"/>
                </a:solidFill>
              </a:rPr>
              <a:t> </a:t>
            </a:r>
            <a:r>
              <a:rPr lang="en-US" sz="3200" b="1" dirty="0" err="1" smtClean="0">
                <a:solidFill>
                  <a:srgbClr val="0000FF"/>
                </a:solidFill>
              </a:rPr>
              <a:t>mạnh</a:t>
            </a:r>
            <a:r>
              <a:rPr lang="en-US" sz="3200" b="1" dirty="0" smtClean="0">
                <a:solidFill>
                  <a:srgbClr val="0000FF"/>
                </a:solidFill>
              </a:rPr>
              <a:t> </a:t>
            </a:r>
            <a:r>
              <a:rPr lang="en-US" sz="3200" b="1" dirty="0" err="1" smtClean="0">
                <a:solidFill>
                  <a:srgbClr val="0000FF"/>
                </a:solidFill>
              </a:rPr>
              <a:t>về</a:t>
            </a:r>
            <a:r>
              <a:rPr lang="en-US" sz="3200" b="1" dirty="0" smtClean="0">
                <a:solidFill>
                  <a:srgbClr val="0000FF"/>
                </a:solidFill>
              </a:rPr>
              <a:t> </a:t>
            </a:r>
            <a:r>
              <a:rPr lang="en-US" sz="3200" b="1" dirty="0" err="1" smtClean="0">
                <a:solidFill>
                  <a:srgbClr val="0000FF"/>
                </a:solidFill>
              </a:rPr>
              <a:t>một</a:t>
            </a:r>
            <a:r>
              <a:rPr lang="en-US" sz="3200" b="1" dirty="0" smtClean="0">
                <a:solidFill>
                  <a:srgbClr val="0000FF"/>
                </a:solidFill>
              </a:rPr>
              <a:t> </a:t>
            </a:r>
            <a:r>
              <a:rPr lang="en-US" sz="3200" b="1" dirty="0" err="1" smtClean="0">
                <a:solidFill>
                  <a:srgbClr val="0000FF"/>
                </a:solidFill>
              </a:rPr>
              <a:t>hướng</a:t>
            </a:r>
            <a:r>
              <a:rPr lang="en-US" sz="3200" b="1" dirty="0" smtClean="0">
                <a:solidFill>
                  <a:srgbClr val="0000FF"/>
                </a:solidFill>
              </a:rPr>
              <a:t> </a:t>
            </a:r>
            <a:r>
              <a:rPr lang="en-US" sz="3200" b="1" dirty="0" err="1" smtClean="0">
                <a:solidFill>
                  <a:srgbClr val="0000FF"/>
                </a:solidFill>
              </a:rPr>
              <a:t>để</a:t>
            </a:r>
            <a:r>
              <a:rPr lang="en-US" sz="3200" b="1" dirty="0" smtClean="0">
                <a:solidFill>
                  <a:srgbClr val="0000FF"/>
                </a:solidFill>
              </a:rPr>
              <a:t> </a:t>
            </a:r>
            <a:r>
              <a:rPr lang="en-US" sz="3200" b="1" dirty="0" err="1" smtClean="0">
                <a:solidFill>
                  <a:srgbClr val="0000FF"/>
                </a:solidFill>
              </a:rPr>
              <a:t>ra</a:t>
            </a:r>
            <a:endParaRPr lang="en-US" sz="3200" b="1" dirty="0" smtClean="0">
              <a:solidFill>
                <a:srgbClr val="0000FF"/>
              </a:solidFill>
            </a:endParaRPr>
          </a:p>
          <a:p>
            <a:r>
              <a:rPr lang="en-US" sz="3200" b="1" dirty="0">
                <a:solidFill>
                  <a:srgbClr val="0000FF"/>
                </a:solidFill>
              </a:rPr>
              <a:t> </a:t>
            </a:r>
            <a:r>
              <a:rPr lang="en-US" sz="3200" b="1" dirty="0" smtClean="0">
                <a:solidFill>
                  <a:srgbClr val="0000FF"/>
                </a:solidFill>
              </a:rPr>
              <a:t>                  </a:t>
            </a:r>
            <a:r>
              <a:rPr lang="en-US" sz="3200" b="1" dirty="0" smtClean="0">
                <a:solidFill>
                  <a:srgbClr val="0000FF"/>
                </a:solidFill>
              </a:rPr>
              <a:t>   </a:t>
            </a:r>
            <a:r>
              <a:rPr lang="en-US" sz="3200" b="1" dirty="0" err="1" smtClean="0">
                <a:solidFill>
                  <a:srgbClr val="0000FF"/>
                </a:solidFill>
              </a:rPr>
              <a:t>hiệu</a:t>
            </a:r>
            <a:r>
              <a:rPr lang="en-US" sz="3200" b="1" dirty="0" smtClean="0">
                <a:solidFill>
                  <a:srgbClr val="0000FF"/>
                </a:solidFill>
              </a:rPr>
              <a:t>, </a:t>
            </a:r>
            <a:r>
              <a:rPr lang="en-US" sz="3200" b="1" dirty="0" err="1" smtClean="0">
                <a:solidFill>
                  <a:srgbClr val="0000FF"/>
                </a:solidFill>
              </a:rPr>
              <a:t>tỏ</a:t>
            </a:r>
            <a:r>
              <a:rPr lang="en-US" sz="3200" b="1" dirty="0" smtClean="0">
                <a:solidFill>
                  <a:srgbClr val="0000FF"/>
                </a:solidFill>
              </a:rPr>
              <a:t> </a:t>
            </a:r>
            <a:r>
              <a:rPr lang="en-US" sz="3200" b="1" dirty="0" err="1" smtClean="0">
                <a:solidFill>
                  <a:srgbClr val="0000FF"/>
                </a:solidFill>
              </a:rPr>
              <a:t>thái</a:t>
            </a:r>
            <a:r>
              <a:rPr lang="en-US" sz="3200" b="1" dirty="0" smtClean="0">
                <a:solidFill>
                  <a:srgbClr val="0000FF"/>
                </a:solidFill>
              </a:rPr>
              <a:t> </a:t>
            </a:r>
            <a:r>
              <a:rPr lang="en-US" sz="3200" b="1" dirty="0" err="1" smtClean="0">
                <a:solidFill>
                  <a:srgbClr val="0000FF"/>
                </a:solidFill>
              </a:rPr>
              <a:t>độ</a:t>
            </a:r>
            <a:r>
              <a:rPr lang="en-US" sz="3200" b="1" dirty="0" smtClean="0">
                <a:solidFill>
                  <a:srgbClr val="0000FF"/>
                </a:solidFill>
              </a:rPr>
              <a:t>.</a:t>
            </a:r>
            <a:endParaRPr lang="en-US" sz="3200" b="1" dirty="0">
              <a:solidFill>
                <a:srgbClr val="0000FF"/>
              </a:solidFill>
            </a:endParaRPr>
          </a:p>
        </p:txBody>
      </p:sp>
      <p:sp>
        <p:nvSpPr>
          <p:cNvPr id="16" name="TextBox 15"/>
          <p:cNvSpPr txBox="1"/>
          <p:nvPr/>
        </p:nvSpPr>
        <p:spPr>
          <a:xfrm>
            <a:off x="640718" y="3351898"/>
            <a:ext cx="10707330" cy="1077218"/>
          </a:xfrm>
          <a:prstGeom prst="rect">
            <a:avLst/>
          </a:prstGeom>
          <a:noFill/>
        </p:spPr>
        <p:txBody>
          <a:bodyPr wrap="square" rtlCol="0">
            <a:spAutoFit/>
          </a:bodyPr>
          <a:lstStyle/>
          <a:p>
            <a:r>
              <a:rPr lang="en-US" sz="3200" b="1" dirty="0" smtClean="0">
                <a:solidFill>
                  <a:srgbClr val="C00000"/>
                </a:solidFill>
              </a:rPr>
              <a:t> -  </a:t>
            </a:r>
            <a:r>
              <a:rPr lang="en-US" sz="3200" b="1" dirty="0" err="1" smtClean="0">
                <a:solidFill>
                  <a:srgbClr val="C00000"/>
                </a:solidFill>
              </a:rPr>
              <a:t>Mảnh</a:t>
            </a:r>
            <a:r>
              <a:rPr lang="en-US" sz="3200" b="1" dirty="0" smtClean="0">
                <a:solidFill>
                  <a:srgbClr val="C00000"/>
                </a:solidFill>
              </a:rPr>
              <a:t> </a:t>
            </a:r>
            <a:r>
              <a:rPr lang="en-US" sz="3200" b="1" dirty="0" err="1" smtClean="0">
                <a:solidFill>
                  <a:srgbClr val="C00000"/>
                </a:solidFill>
              </a:rPr>
              <a:t>mai</a:t>
            </a:r>
            <a:r>
              <a:rPr lang="en-US" sz="3200" b="1" dirty="0" smtClean="0">
                <a:solidFill>
                  <a:srgbClr val="C00000"/>
                </a:solidFill>
              </a:rPr>
              <a:t>:  </a:t>
            </a:r>
            <a:r>
              <a:rPr lang="en-US" sz="3200" b="1" dirty="0" smtClean="0">
                <a:solidFill>
                  <a:srgbClr val="0000FF"/>
                </a:solidFill>
              </a:rPr>
              <a:t>(</a:t>
            </a:r>
            <a:r>
              <a:rPr lang="en-US" sz="3200" b="1" dirty="0" err="1" smtClean="0">
                <a:solidFill>
                  <a:srgbClr val="0000FF"/>
                </a:solidFill>
              </a:rPr>
              <a:t>dáng</a:t>
            </a:r>
            <a:r>
              <a:rPr lang="en-US" sz="3200" b="1" dirty="0" smtClean="0">
                <a:solidFill>
                  <a:srgbClr val="0000FF"/>
                </a:solidFill>
              </a:rPr>
              <a:t> </a:t>
            </a:r>
            <a:r>
              <a:rPr lang="en-US" sz="3200" b="1" dirty="0" err="1" smtClean="0">
                <a:solidFill>
                  <a:srgbClr val="0000FF"/>
                </a:solidFill>
              </a:rPr>
              <a:t>người</a:t>
            </a:r>
            <a:r>
              <a:rPr lang="en-US" sz="3200" b="1" dirty="0" smtClean="0">
                <a:solidFill>
                  <a:srgbClr val="0000FF"/>
                </a:solidFill>
              </a:rPr>
              <a:t>) </a:t>
            </a:r>
            <a:r>
              <a:rPr lang="en-US" sz="3200" b="1" dirty="0" err="1" smtClean="0">
                <a:solidFill>
                  <a:srgbClr val="0000FF"/>
                </a:solidFill>
              </a:rPr>
              <a:t>thanh</a:t>
            </a:r>
            <a:r>
              <a:rPr lang="en-US" sz="3200" b="1" dirty="0" smtClean="0">
                <a:solidFill>
                  <a:srgbClr val="0000FF"/>
                </a:solidFill>
              </a:rPr>
              <a:t>, </a:t>
            </a:r>
            <a:r>
              <a:rPr lang="en-US" sz="3200" b="1" dirty="0" err="1" smtClean="0">
                <a:solidFill>
                  <a:srgbClr val="0000FF"/>
                </a:solidFill>
              </a:rPr>
              <a:t>nhỏ</a:t>
            </a:r>
            <a:r>
              <a:rPr lang="en-US" sz="3200" b="1" dirty="0" smtClean="0">
                <a:solidFill>
                  <a:srgbClr val="0000FF"/>
                </a:solidFill>
              </a:rPr>
              <a:t>, </a:t>
            </a:r>
            <a:r>
              <a:rPr lang="en-US" sz="3200" b="1" dirty="0" err="1" smtClean="0">
                <a:solidFill>
                  <a:srgbClr val="0000FF"/>
                </a:solidFill>
              </a:rPr>
              <a:t>có</a:t>
            </a:r>
            <a:r>
              <a:rPr lang="en-US" sz="3200" b="1" dirty="0" smtClean="0">
                <a:solidFill>
                  <a:srgbClr val="0000FF"/>
                </a:solidFill>
              </a:rPr>
              <a:t> </a:t>
            </a:r>
            <a:r>
              <a:rPr lang="en-US" sz="3200" b="1" dirty="0" err="1" smtClean="0">
                <a:solidFill>
                  <a:srgbClr val="0000FF"/>
                </a:solidFill>
              </a:rPr>
              <a:t>vẻ</a:t>
            </a:r>
            <a:r>
              <a:rPr lang="en-US" sz="3200" b="1" dirty="0" smtClean="0">
                <a:solidFill>
                  <a:srgbClr val="0000FF"/>
                </a:solidFill>
              </a:rPr>
              <a:t> </a:t>
            </a:r>
            <a:r>
              <a:rPr lang="en-US" sz="3200" b="1" dirty="0" err="1" smtClean="0">
                <a:solidFill>
                  <a:srgbClr val="0000FF"/>
                </a:solidFill>
              </a:rPr>
              <a:t>yếu</a:t>
            </a:r>
            <a:r>
              <a:rPr lang="en-US" sz="3200" b="1" dirty="0" smtClean="0">
                <a:solidFill>
                  <a:srgbClr val="0000FF"/>
                </a:solidFill>
              </a:rPr>
              <a:t> </a:t>
            </a:r>
            <a:r>
              <a:rPr lang="en-US" sz="3200" b="1" dirty="0" err="1" smtClean="0">
                <a:solidFill>
                  <a:srgbClr val="0000FF"/>
                </a:solidFill>
              </a:rPr>
              <a:t>ớt</a:t>
            </a:r>
            <a:endParaRPr lang="en-US" sz="3200" b="1" dirty="0" smtClean="0">
              <a:solidFill>
                <a:srgbClr val="0000FF"/>
              </a:solidFill>
            </a:endParaRPr>
          </a:p>
          <a:p>
            <a:r>
              <a:rPr lang="en-US" sz="3200" b="1" dirty="0">
                <a:solidFill>
                  <a:srgbClr val="0000FF"/>
                </a:solidFill>
              </a:rPr>
              <a:t> </a:t>
            </a:r>
            <a:r>
              <a:rPr lang="en-US" sz="3200" b="1" dirty="0" smtClean="0">
                <a:solidFill>
                  <a:srgbClr val="0000FF"/>
                </a:solidFill>
              </a:rPr>
              <a:t>                   </a:t>
            </a:r>
            <a:r>
              <a:rPr lang="en-US" sz="3200" b="1" dirty="0" smtClean="0">
                <a:solidFill>
                  <a:srgbClr val="0000FF"/>
                </a:solidFill>
              </a:rPr>
              <a:t>    </a:t>
            </a:r>
            <a:r>
              <a:rPr lang="en-US" sz="3200" b="1" dirty="0" err="1" smtClean="0">
                <a:solidFill>
                  <a:srgbClr val="0000FF"/>
                </a:solidFill>
              </a:rPr>
              <a:t>nhưng</a:t>
            </a:r>
            <a:r>
              <a:rPr lang="en-US" sz="3200" b="1" dirty="0" smtClean="0">
                <a:solidFill>
                  <a:srgbClr val="0000FF"/>
                </a:solidFill>
              </a:rPr>
              <a:t> </a:t>
            </a:r>
            <a:r>
              <a:rPr lang="en-US" sz="3200" b="1" dirty="0" err="1" smtClean="0">
                <a:solidFill>
                  <a:srgbClr val="0000FF"/>
                </a:solidFill>
              </a:rPr>
              <a:t>ưa</a:t>
            </a:r>
            <a:r>
              <a:rPr lang="en-US" sz="3200" b="1" dirty="0" smtClean="0">
                <a:solidFill>
                  <a:srgbClr val="0000FF"/>
                </a:solidFill>
              </a:rPr>
              <a:t> </a:t>
            </a:r>
            <a:r>
              <a:rPr lang="en-US" sz="3200" b="1" dirty="0" err="1" smtClean="0">
                <a:solidFill>
                  <a:srgbClr val="0000FF"/>
                </a:solidFill>
              </a:rPr>
              <a:t>nhìn</a:t>
            </a:r>
            <a:r>
              <a:rPr lang="en-US" sz="3200" b="1" dirty="0" smtClean="0">
                <a:solidFill>
                  <a:srgbClr val="0000FF"/>
                </a:solidFill>
              </a:rPr>
              <a:t>.</a:t>
            </a:r>
            <a:endParaRPr lang="en-US" sz="3200" b="1" dirty="0">
              <a:solidFill>
                <a:srgbClr val="0000FF"/>
              </a:solidFill>
            </a:endParaRPr>
          </a:p>
        </p:txBody>
      </p:sp>
      <p:sp>
        <p:nvSpPr>
          <p:cNvPr id="17" name="TextBox 16"/>
          <p:cNvSpPr txBox="1"/>
          <p:nvPr/>
        </p:nvSpPr>
        <p:spPr>
          <a:xfrm>
            <a:off x="801327" y="4478596"/>
            <a:ext cx="11066823" cy="584775"/>
          </a:xfrm>
          <a:prstGeom prst="rect">
            <a:avLst/>
          </a:prstGeom>
          <a:noFill/>
        </p:spPr>
        <p:txBody>
          <a:bodyPr wrap="square" rtlCol="0">
            <a:spAutoFit/>
          </a:bodyPr>
          <a:lstStyle/>
          <a:p>
            <a:r>
              <a:rPr lang="en-US" sz="3200" b="1" dirty="0" smtClean="0">
                <a:solidFill>
                  <a:srgbClr val="C00000"/>
                </a:solidFill>
              </a:rPr>
              <a:t>- </a:t>
            </a:r>
            <a:r>
              <a:rPr lang="en-US" sz="3200" b="1" dirty="0" err="1" smtClean="0">
                <a:solidFill>
                  <a:srgbClr val="C00000"/>
                </a:solidFill>
              </a:rPr>
              <a:t>Dân</a:t>
            </a:r>
            <a:r>
              <a:rPr lang="en-US" sz="3200" b="1" dirty="0" smtClean="0">
                <a:solidFill>
                  <a:srgbClr val="C00000"/>
                </a:solidFill>
              </a:rPr>
              <a:t> </a:t>
            </a:r>
            <a:r>
              <a:rPr lang="en-US" sz="3200" b="1" dirty="0" err="1" smtClean="0">
                <a:solidFill>
                  <a:srgbClr val="C00000"/>
                </a:solidFill>
              </a:rPr>
              <a:t>vũ</a:t>
            </a:r>
            <a:r>
              <a:rPr lang="en-US" sz="3200" b="1" dirty="0" smtClean="0">
                <a:solidFill>
                  <a:srgbClr val="C00000"/>
                </a:solidFill>
              </a:rPr>
              <a:t>: </a:t>
            </a:r>
            <a:r>
              <a:rPr lang="en-US" sz="3200" b="1" dirty="0" smtClean="0">
                <a:solidFill>
                  <a:srgbClr val="C00000"/>
                </a:solidFill>
              </a:rPr>
              <a:t> </a:t>
            </a:r>
            <a:r>
              <a:rPr lang="en-US" sz="3200" b="1" dirty="0" err="1" smtClean="0">
                <a:solidFill>
                  <a:srgbClr val="0000FF"/>
                </a:solidFill>
              </a:rPr>
              <a:t>nhạc</a:t>
            </a:r>
            <a:r>
              <a:rPr lang="en-US" sz="3200" b="1" dirty="0" smtClean="0">
                <a:solidFill>
                  <a:srgbClr val="0000FF"/>
                </a:solidFill>
              </a:rPr>
              <a:t> </a:t>
            </a:r>
            <a:r>
              <a:rPr lang="en-US" sz="3200" b="1" dirty="0" err="1">
                <a:solidFill>
                  <a:srgbClr val="0000FF"/>
                </a:solidFill>
              </a:rPr>
              <a:t>của</a:t>
            </a:r>
            <a:r>
              <a:rPr lang="en-US" sz="3200" b="1" dirty="0">
                <a:solidFill>
                  <a:srgbClr val="0000FF"/>
                </a:solidFill>
              </a:rPr>
              <a:t> </a:t>
            </a:r>
            <a:r>
              <a:rPr lang="en-US" sz="3200" b="1" dirty="0" err="1">
                <a:solidFill>
                  <a:srgbClr val="0000FF"/>
                </a:solidFill>
              </a:rPr>
              <a:t>điệu</a:t>
            </a:r>
            <a:r>
              <a:rPr lang="en-US" sz="3200" b="1" dirty="0">
                <a:solidFill>
                  <a:srgbClr val="0000FF"/>
                </a:solidFill>
              </a:rPr>
              <a:t> </a:t>
            </a:r>
            <a:r>
              <a:rPr lang="en-US" sz="3200" b="1" dirty="0" err="1">
                <a:solidFill>
                  <a:srgbClr val="0000FF"/>
                </a:solidFill>
              </a:rPr>
              <a:t>múa</a:t>
            </a:r>
            <a:r>
              <a:rPr lang="en-US" sz="3200" b="1" dirty="0">
                <a:solidFill>
                  <a:srgbClr val="0000FF"/>
                </a:solidFill>
              </a:rPr>
              <a:t> </a:t>
            </a:r>
            <a:r>
              <a:rPr lang="en-US" sz="3200" b="1" dirty="0" err="1">
                <a:solidFill>
                  <a:srgbClr val="0000FF"/>
                </a:solidFill>
              </a:rPr>
              <a:t>dân</a:t>
            </a:r>
            <a:r>
              <a:rPr lang="en-US" sz="3200" b="1" dirty="0">
                <a:solidFill>
                  <a:srgbClr val="0000FF"/>
                </a:solidFill>
              </a:rPr>
              <a:t> </a:t>
            </a:r>
            <a:r>
              <a:rPr lang="en-US" sz="3200" b="1" dirty="0" err="1">
                <a:solidFill>
                  <a:srgbClr val="0000FF"/>
                </a:solidFill>
              </a:rPr>
              <a:t>gian</a:t>
            </a:r>
            <a:r>
              <a:rPr lang="en-US" sz="3200" b="1" dirty="0">
                <a:solidFill>
                  <a:srgbClr val="0000FF"/>
                </a:solidFill>
              </a:rPr>
              <a:t> </a:t>
            </a:r>
            <a:r>
              <a:rPr lang="en-US" sz="3200" b="1" dirty="0" smtClean="0">
                <a:solidFill>
                  <a:srgbClr val="0000FF"/>
                </a:solidFill>
              </a:rPr>
              <a:t>(</a:t>
            </a:r>
            <a:r>
              <a:rPr lang="en-US" sz="3200" b="1" dirty="0" err="1">
                <a:solidFill>
                  <a:srgbClr val="0000FF"/>
                </a:solidFill>
              </a:rPr>
              <a:t>nghĩa</a:t>
            </a:r>
            <a:r>
              <a:rPr lang="en-US" sz="3200" b="1" dirty="0">
                <a:solidFill>
                  <a:srgbClr val="0000FF"/>
                </a:solidFill>
              </a:rPr>
              <a:t>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bài</a:t>
            </a:r>
            <a:r>
              <a:rPr lang="en-US" sz="3200" b="1" dirty="0" smtClean="0">
                <a:solidFill>
                  <a:srgbClr val="0000FF"/>
                </a:solidFill>
              </a:rPr>
              <a:t>).</a:t>
            </a:r>
            <a:endParaRPr lang="en-US" sz="3200" b="1" dirty="0">
              <a:solidFill>
                <a:srgbClr val="0000FF"/>
              </a:solidFill>
            </a:endParaRPr>
          </a:p>
        </p:txBody>
      </p:sp>
      <p:sp>
        <p:nvSpPr>
          <p:cNvPr id="18" name="TextBox 17"/>
          <p:cNvSpPr txBox="1"/>
          <p:nvPr/>
        </p:nvSpPr>
        <p:spPr>
          <a:xfrm>
            <a:off x="816075" y="5356069"/>
            <a:ext cx="10707330" cy="584775"/>
          </a:xfrm>
          <a:prstGeom prst="rect">
            <a:avLst/>
          </a:prstGeom>
          <a:noFill/>
        </p:spPr>
        <p:txBody>
          <a:bodyPr wrap="square" rtlCol="0">
            <a:spAutoFit/>
          </a:bodyPr>
          <a:lstStyle/>
          <a:p>
            <a:r>
              <a:rPr lang="en-US" sz="3200" b="1" dirty="0" smtClean="0">
                <a:solidFill>
                  <a:srgbClr val="C00000"/>
                </a:solidFill>
              </a:rPr>
              <a:t>- Lam </a:t>
            </a:r>
            <a:r>
              <a:rPr lang="en-US" sz="3200" b="1" dirty="0" err="1" smtClean="0">
                <a:solidFill>
                  <a:srgbClr val="C00000"/>
                </a:solidFill>
              </a:rPr>
              <a:t>lũ</a:t>
            </a:r>
            <a:r>
              <a:rPr lang="en-US" sz="3200" b="1" dirty="0" smtClean="0">
                <a:solidFill>
                  <a:srgbClr val="C00000"/>
                </a:solidFill>
              </a:rPr>
              <a:t>: </a:t>
            </a:r>
            <a:r>
              <a:rPr lang="en-US" sz="3200" b="1" dirty="0" smtClean="0">
                <a:solidFill>
                  <a:srgbClr val="C00000"/>
                </a:solidFill>
              </a:rPr>
              <a:t> </a:t>
            </a:r>
            <a:r>
              <a:rPr lang="en-US" sz="3200" b="1" dirty="0" err="1" smtClean="0">
                <a:solidFill>
                  <a:srgbClr val="0000FF"/>
                </a:solidFill>
              </a:rPr>
              <a:t>vất</a:t>
            </a:r>
            <a:r>
              <a:rPr lang="en-US" sz="3200" b="1" dirty="0" smtClean="0">
                <a:solidFill>
                  <a:srgbClr val="0000FF"/>
                </a:solidFill>
              </a:rPr>
              <a:t> </a:t>
            </a:r>
            <a:r>
              <a:rPr lang="en-US" sz="3200" b="1" dirty="0" err="1" smtClean="0">
                <a:solidFill>
                  <a:srgbClr val="0000FF"/>
                </a:solidFill>
              </a:rPr>
              <a:t>vả</a:t>
            </a:r>
            <a:r>
              <a:rPr lang="en-US" sz="3200" b="1" dirty="0" smtClean="0">
                <a:solidFill>
                  <a:srgbClr val="0000FF"/>
                </a:solidFill>
              </a:rPr>
              <a:t>, </a:t>
            </a:r>
            <a:r>
              <a:rPr lang="en-US" sz="3200" b="1" dirty="0" err="1" smtClean="0">
                <a:solidFill>
                  <a:srgbClr val="0000FF"/>
                </a:solidFill>
              </a:rPr>
              <a:t>cực</a:t>
            </a:r>
            <a:r>
              <a:rPr lang="en-US" sz="3200" b="1" dirty="0" smtClean="0">
                <a:solidFill>
                  <a:srgbClr val="0000FF"/>
                </a:solidFill>
              </a:rPr>
              <a:t> </a:t>
            </a:r>
            <a:r>
              <a:rPr lang="en-US" sz="3200" b="1" dirty="0" err="1" smtClean="0">
                <a:solidFill>
                  <a:srgbClr val="0000FF"/>
                </a:solidFill>
              </a:rPr>
              <a:t>nhọc</a:t>
            </a:r>
            <a:r>
              <a:rPr lang="en-US" sz="3200" b="1" dirty="0" smtClean="0">
                <a:solidFill>
                  <a:srgbClr val="0000FF"/>
                </a:solidFill>
              </a:rPr>
              <a:t>.</a:t>
            </a:r>
            <a:endParaRPr lang="en-US" sz="3200" b="1" dirty="0">
              <a:solidFill>
                <a:srgbClr val="0000FF"/>
              </a:solidFill>
            </a:endParaRPr>
          </a:p>
        </p:txBody>
      </p:sp>
    </p:spTree>
    <p:extLst>
      <p:ext uri="{BB962C8B-B14F-4D97-AF65-F5344CB8AC3E}">
        <p14:creationId xmlns:p14="http://schemas.microsoft.com/office/powerpoint/2010/main" val="10004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64980" y="736039"/>
            <a:ext cx="4723119"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UTM Caviar" panose="02040603050506020204" pitchFamily="18" charset="0"/>
              </a:rPr>
              <a:t>CHIA ĐOẠN</a:t>
            </a:r>
            <a:endParaRPr lang="en-US" sz="4800" b="1" dirty="0">
              <a:solidFill>
                <a:schemeClr val="bg1"/>
              </a:solidFill>
              <a:effectLst>
                <a:outerShdw blurRad="38100" dist="38100" dir="2700000" algn="tl">
                  <a:srgbClr val="000000">
                    <a:alpha val="43137"/>
                  </a:srgbClr>
                </a:outerShdw>
              </a:effectLst>
              <a:latin typeface="UTM Caviar" panose="02040603050506020204" pitchFamily="18" charset="0"/>
            </a:endParaRPr>
          </a:p>
        </p:txBody>
      </p:sp>
      <p:sp>
        <p:nvSpPr>
          <p:cNvPr id="3" name="Pentagon 2"/>
          <p:cNvSpPr/>
          <p:nvPr/>
        </p:nvSpPr>
        <p:spPr>
          <a:xfrm>
            <a:off x="1952420" y="1670330"/>
            <a:ext cx="8073418" cy="53947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a:t>
            </a:r>
            <a:r>
              <a:rPr lang="vi-VN" sz="2800" b="1" kern="0" dirty="0" smtClean="0">
                <a:solidFill>
                  <a:srgbClr val="0000FF"/>
                </a:solidFill>
                <a:latin typeface="+mj-lt"/>
                <a:cs typeface="Calibri" panose="020F0502020204030204" pitchFamily="34" charset="0"/>
                <a:sym typeface="Arial"/>
              </a:rPr>
              <a:t>1</a:t>
            </a:r>
            <a:r>
              <a:rPr lang="vi-VN" sz="2800" b="1" kern="0" dirty="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Vua</a:t>
            </a:r>
            <a:r>
              <a:rPr lang="en-US" sz="2800" b="1" kern="0" dirty="0" smtClean="0">
                <a:solidFill>
                  <a:srgbClr val="0000FF"/>
                </a:solidFill>
                <a:latin typeface="+mj-lt"/>
                <a:cs typeface="Calibri" panose="020F0502020204030204" pitchFamily="34" charset="0"/>
                <a:sym typeface="Arial"/>
              </a:rPr>
              <a:t> San-ta … </a:t>
            </a:r>
            <a:r>
              <a:rPr lang="en-US" sz="2800" b="1" kern="0" dirty="0" err="1" smtClean="0">
                <a:solidFill>
                  <a:srgbClr val="0000FF"/>
                </a:solidFill>
                <a:latin typeface="+mj-lt"/>
                <a:cs typeface="Calibri" panose="020F0502020204030204" pitchFamily="34" charset="0"/>
                <a:sym typeface="Arial"/>
              </a:rPr>
              <a:t>làm</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được</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gì</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nào</a:t>
            </a:r>
            <a:r>
              <a:rPr lang="en-US" sz="2800" b="1" kern="0" dirty="0" smtClean="0">
                <a:solidFill>
                  <a:srgbClr val="0000FF"/>
                </a:solidFill>
                <a:latin typeface="+mj-lt"/>
                <a:cs typeface="Calibri" panose="020F0502020204030204" pitchFamily="34" charset="0"/>
                <a:sym typeface="Arial"/>
              </a:rPr>
              <a:t>?</a:t>
            </a:r>
            <a:endParaRPr lang="en-US" sz="2800" dirty="0">
              <a:solidFill>
                <a:srgbClr val="0000FF"/>
              </a:solidFill>
              <a:latin typeface="+mj-lt"/>
            </a:endParaRPr>
          </a:p>
        </p:txBody>
      </p:sp>
      <p:sp>
        <p:nvSpPr>
          <p:cNvPr id="11" name="Pentagon 10"/>
          <p:cNvSpPr/>
          <p:nvPr/>
        </p:nvSpPr>
        <p:spPr>
          <a:xfrm>
            <a:off x="1952420" y="2345124"/>
            <a:ext cx="8073418" cy="550476"/>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2</a:t>
            </a:r>
            <a:r>
              <a:rPr lang="vi-VN" sz="2800" b="1" kern="0" dirty="0">
                <a:solidFill>
                  <a:srgbClr val="0000FF"/>
                </a:solidFill>
                <a:latin typeface="+mj-lt"/>
                <a:cs typeface="Calibri" panose="020F0502020204030204" pitchFamily="34" charset="0"/>
                <a:sym typeface="Arial"/>
              </a:rPr>
              <a:t>. </a:t>
            </a:r>
            <a:r>
              <a:rPr lang="en-US" sz="2800" b="1" kern="0" dirty="0" smtClean="0">
                <a:solidFill>
                  <a:srgbClr val="0000FF"/>
                </a:solidFill>
                <a:latin typeface="+mj-lt"/>
                <a:cs typeface="Calibri" panose="020F0502020204030204" pitchFamily="34" charset="0"/>
                <a:sym typeface="Arial"/>
              </a:rPr>
              <a:t>Ba </a:t>
            </a:r>
            <a:r>
              <a:rPr lang="en-US" sz="2800" b="1" kern="0" dirty="0" err="1" smtClean="0">
                <a:solidFill>
                  <a:srgbClr val="0000FF"/>
                </a:solidFill>
                <a:latin typeface="+mj-lt"/>
                <a:cs typeface="Calibri" panose="020F0502020204030204" pitchFamily="34" charset="0"/>
                <a:sym typeface="Arial"/>
              </a:rPr>
              <a:t>nàng</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công</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chúa</a:t>
            </a:r>
            <a:r>
              <a:rPr lang="en-US" sz="2800" b="1" kern="0" dirty="0" smtClean="0">
                <a:solidFill>
                  <a:srgbClr val="0000FF"/>
                </a:solidFill>
                <a:latin typeface="+mj-lt"/>
                <a:cs typeface="Calibri" panose="020F0502020204030204" pitchFamily="34" charset="0"/>
                <a:sym typeface="Arial"/>
              </a:rPr>
              <a:t> … </a:t>
            </a:r>
            <a:r>
              <a:rPr lang="en-US" sz="2800" b="1" kern="0" dirty="0" err="1" smtClean="0">
                <a:solidFill>
                  <a:srgbClr val="0000FF"/>
                </a:solidFill>
                <a:latin typeface="+mj-lt"/>
                <a:cs typeface="Calibri" panose="020F0502020204030204" pitchFamily="34" charset="0"/>
                <a:sym typeface="Arial"/>
              </a:rPr>
              <a:t>và</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hát</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theo.</a:t>
            </a:r>
            <a:endParaRPr lang="en-US" sz="2800" dirty="0">
              <a:solidFill>
                <a:srgbClr val="0000FF"/>
              </a:solidFill>
              <a:latin typeface="+mj-lt"/>
            </a:endParaRPr>
          </a:p>
        </p:txBody>
      </p:sp>
      <p:sp>
        <p:nvSpPr>
          <p:cNvPr id="6" name="Pentagon 5"/>
          <p:cNvSpPr/>
          <p:nvPr/>
        </p:nvSpPr>
        <p:spPr>
          <a:xfrm>
            <a:off x="1952420" y="3058018"/>
            <a:ext cx="8073418" cy="523382"/>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a:t>
            </a:r>
            <a:r>
              <a:rPr lang="en-US" sz="2800" b="1" kern="0" dirty="0" smtClean="0">
                <a:solidFill>
                  <a:srgbClr val="0000FF"/>
                </a:solidFill>
                <a:latin typeface="+mj-lt"/>
                <a:cs typeface="Calibri" panose="020F0502020204030204" pitchFamily="34" charset="0"/>
                <a:sym typeface="Arial"/>
              </a:rPr>
              <a:t>3</a:t>
            </a:r>
            <a:r>
              <a:rPr lang="vi-VN"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Đêm</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xuống</a:t>
            </a:r>
            <a:r>
              <a:rPr lang="en-US" sz="2800" b="1" kern="0" dirty="0" smtClean="0">
                <a:solidFill>
                  <a:srgbClr val="0000FF"/>
                </a:solidFill>
                <a:latin typeface="+mj-lt"/>
                <a:cs typeface="Calibri" panose="020F0502020204030204" pitchFamily="34" charset="0"/>
                <a:sym typeface="Arial"/>
              </a:rPr>
              <a:t> … </a:t>
            </a:r>
            <a:r>
              <a:rPr lang="en-US" sz="2800" b="1" kern="0" dirty="0" err="1" smtClean="0">
                <a:solidFill>
                  <a:srgbClr val="0000FF"/>
                </a:solidFill>
                <a:latin typeface="+mj-lt"/>
                <a:cs typeface="Calibri" panose="020F0502020204030204" pitchFamily="34" charset="0"/>
                <a:sym typeface="Arial"/>
              </a:rPr>
              <a:t>trở</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về</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quê</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hương</a:t>
            </a:r>
            <a:r>
              <a:rPr lang="en-US" sz="2800" b="1" kern="0" dirty="0" smtClean="0">
                <a:solidFill>
                  <a:srgbClr val="0000FF"/>
                </a:solidFill>
                <a:latin typeface="+mj-lt"/>
                <a:cs typeface="Calibri" panose="020F0502020204030204" pitchFamily="34" charset="0"/>
                <a:sym typeface="Arial"/>
              </a:rPr>
              <a:t>.</a:t>
            </a:r>
            <a:endParaRPr lang="en-US" sz="2800" dirty="0">
              <a:solidFill>
                <a:srgbClr val="0000FF"/>
              </a:solidFill>
              <a:latin typeface="+mj-lt"/>
            </a:endParaRPr>
          </a:p>
        </p:txBody>
      </p:sp>
      <p:sp>
        <p:nvSpPr>
          <p:cNvPr id="7" name="Pentagon 6"/>
          <p:cNvSpPr/>
          <p:nvPr/>
        </p:nvSpPr>
        <p:spPr>
          <a:xfrm>
            <a:off x="1952420" y="3743818"/>
            <a:ext cx="8073418" cy="53438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a:t>
            </a:r>
            <a:r>
              <a:rPr lang="en-US" sz="2800" b="1" kern="0" dirty="0" smtClean="0">
                <a:solidFill>
                  <a:srgbClr val="0000FF"/>
                </a:solidFill>
                <a:latin typeface="+mj-lt"/>
                <a:cs typeface="Calibri" panose="020F0502020204030204" pitchFamily="34" charset="0"/>
                <a:sym typeface="Arial"/>
              </a:rPr>
              <a:t>4</a:t>
            </a:r>
            <a:r>
              <a:rPr lang="vi-VN"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Hôm</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sau</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Biết</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làm</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sao</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đây</a:t>
            </a:r>
            <a:r>
              <a:rPr lang="en-US" sz="2800" b="1" kern="0" dirty="0" smtClean="0">
                <a:solidFill>
                  <a:srgbClr val="0000FF"/>
                </a:solidFill>
                <a:latin typeface="+mj-lt"/>
                <a:cs typeface="Calibri" panose="020F0502020204030204" pitchFamily="34" charset="0"/>
                <a:sym typeface="Arial"/>
              </a:rPr>
              <a:t>.</a:t>
            </a:r>
            <a:endParaRPr lang="en-US" sz="2800" dirty="0">
              <a:solidFill>
                <a:srgbClr val="0000FF"/>
              </a:solidFill>
              <a:latin typeface="+mj-lt"/>
            </a:endParaRPr>
          </a:p>
        </p:txBody>
      </p:sp>
      <p:sp>
        <p:nvSpPr>
          <p:cNvPr id="8" name="Pentagon 7"/>
          <p:cNvSpPr/>
          <p:nvPr/>
        </p:nvSpPr>
        <p:spPr>
          <a:xfrm>
            <a:off x="1952420" y="4440624"/>
            <a:ext cx="8073418" cy="53438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a:t>
            </a:r>
            <a:r>
              <a:rPr lang="en-US" sz="2800" b="1" kern="0" dirty="0" smtClean="0">
                <a:solidFill>
                  <a:srgbClr val="0000FF"/>
                </a:solidFill>
                <a:latin typeface="+mj-lt"/>
                <a:cs typeface="Calibri" panose="020F0502020204030204" pitchFamily="34" charset="0"/>
                <a:sym typeface="Arial"/>
              </a:rPr>
              <a:t>5</a:t>
            </a:r>
            <a:r>
              <a:rPr lang="vi-VN"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Lúc</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đó</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kinh</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ngạc</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của</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mọi</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người</a:t>
            </a:r>
            <a:r>
              <a:rPr lang="en-US" sz="2800" b="1" kern="0" dirty="0" smtClean="0">
                <a:solidFill>
                  <a:srgbClr val="0000FF"/>
                </a:solidFill>
                <a:latin typeface="+mj-lt"/>
                <a:cs typeface="Calibri" panose="020F0502020204030204" pitchFamily="34" charset="0"/>
                <a:sym typeface="Arial"/>
              </a:rPr>
              <a:t>.</a:t>
            </a:r>
            <a:endParaRPr lang="en-US" sz="2800" dirty="0">
              <a:solidFill>
                <a:srgbClr val="0000FF"/>
              </a:solidFill>
              <a:latin typeface="+mj-lt"/>
            </a:endParaRPr>
          </a:p>
        </p:txBody>
      </p:sp>
      <p:sp>
        <p:nvSpPr>
          <p:cNvPr id="9" name="Pentagon 8"/>
          <p:cNvSpPr/>
          <p:nvPr/>
        </p:nvSpPr>
        <p:spPr>
          <a:xfrm>
            <a:off x="1952420" y="5137430"/>
            <a:ext cx="8073418" cy="53438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kern="0" dirty="0" err="1" smtClean="0">
                <a:solidFill>
                  <a:srgbClr val="0000FF"/>
                </a:solidFill>
                <a:latin typeface="+mj-lt"/>
                <a:cs typeface="Calibri" panose="020F0502020204030204" pitchFamily="34" charset="0"/>
                <a:sym typeface="Arial"/>
              </a:rPr>
              <a:t>Đoạn</a:t>
            </a:r>
            <a:r>
              <a:rPr lang="en-US" sz="2800" b="1" kern="0" dirty="0" smtClean="0">
                <a:solidFill>
                  <a:srgbClr val="0000FF"/>
                </a:solidFill>
                <a:latin typeface="+mj-lt"/>
                <a:cs typeface="Calibri" panose="020F0502020204030204" pitchFamily="34" charset="0"/>
                <a:sym typeface="Arial"/>
              </a:rPr>
              <a:t> </a:t>
            </a:r>
            <a:r>
              <a:rPr lang="en-US" sz="2800" b="1" kern="0" dirty="0" smtClean="0">
                <a:solidFill>
                  <a:srgbClr val="0000FF"/>
                </a:solidFill>
                <a:latin typeface="+mj-lt"/>
                <a:cs typeface="Calibri" panose="020F0502020204030204" pitchFamily="34" charset="0"/>
                <a:sym typeface="Arial"/>
              </a:rPr>
              <a:t>6</a:t>
            </a:r>
            <a:r>
              <a:rPr lang="vi-VN"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Tiếng</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đồn</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thân</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ái</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chan</a:t>
            </a:r>
            <a:r>
              <a:rPr lang="en-US" sz="2800" b="1" kern="0" dirty="0" smtClean="0">
                <a:solidFill>
                  <a:srgbClr val="0000FF"/>
                </a:solidFill>
                <a:latin typeface="+mj-lt"/>
                <a:cs typeface="Calibri" panose="020F0502020204030204" pitchFamily="34" charset="0"/>
                <a:sym typeface="Arial"/>
              </a:rPr>
              <a:t> </a:t>
            </a:r>
            <a:r>
              <a:rPr lang="en-US" sz="2800" b="1" kern="0" dirty="0" err="1" smtClean="0">
                <a:solidFill>
                  <a:srgbClr val="0000FF"/>
                </a:solidFill>
                <a:latin typeface="+mj-lt"/>
                <a:cs typeface="Calibri" panose="020F0502020204030204" pitchFamily="34" charset="0"/>
                <a:sym typeface="Arial"/>
              </a:rPr>
              <a:t>hòa</a:t>
            </a:r>
            <a:r>
              <a:rPr lang="en-US" sz="2800" b="1" kern="0" dirty="0" smtClean="0">
                <a:solidFill>
                  <a:srgbClr val="0000FF"/>
                </a:solidFill>
                <a:latin typeface="+mj-lt"/>
                <a:cs typeface="Calibri" panose="020F0502020204030204" pitchFamily="34" charset="0"/>
                <a:sym typeface="Arial"/>
              </a:rPr>
              <a:t>.</a:t>
            </a:r>
            <a:endParaRPr lang="en-US" sz="2800" dirty="0">
              <a:solidFill>
                <a:srgbClr val="0000FF"/>
              </a:solidFill>
              <a:latin typeface="+mj-lt"/>
            </a:endParaRPr>
          </a:p>
        </p:txBody>
      </p:sp>
    </p:spTree>
    <p:extLst>
      <p:ext uri="{BB962C8B-B14F-4D97-AF65-F5344CB8AC3E}">
        <p14:creationId xmlns:p14="http://schemas.microsoft.com/office/powerpoint/2010/main" val="30668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Explosion 2 9"/>
          <p:cNvSpPr/>
          <p:nvPr/>
        </p:nvSpPr>
        <p:spPr>
          <a:xfrm>
            <a:off x="2495550" y="1314450"/>
            <a:ext cx="7010400" cy="371475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ln w="0"/>
                <a:solidFill>
                  <a:schemeClr val="tx1"/>
                </a:solidFill>
                <a:effectLst>
                  <a:outerShdw blurRad="38100" dist="19050" dir="2700000" algn="tl" rotWithShape="0">
                    <a:schemeClr val="dk1">
                      <a:alpha val="40000"/>
                    </a:schemeClr>
                  </a:outerShdw>
                </a:effectLst>
              </a:rPr>
              <a:t>Đọc</a:t>
            </a:r>
            <a:r>
              <a:rPr lang="en-US" sz="3200" b="1" dirty="0" smtClean="0">
                <a:ln w="0"/>
                <a:solidFill>
                  <a:schemeClr val="tx1"/>
                </a:solidFill>
                <a:effectLst>
                  <a:outerShdw blurRad="38100" dist="19050" dir="2700000" algn="tl" rotWithShape="0">
                    <a:schemeClr val="dk1">
                      <a:alpha val="40000"/>
                    </a:schemeClr>
                  </a:outerShdw>
                </a:effectLst>
              </a:rPr>
              <a:t> </a:t>
            </a:r>
            <a:r>
              <a:rPr lang="en-US" sz="3200" b="1" dirty="0" err="1" smtClean="0">
                <a:ln w="0"/>
                <a:solidFill>
                  <a:schemeClr val="tx1"/>
                </a:solidFill>
                <a:effectLst>
                  <a:outerShdw blurRad="38100" dist="19050" dir="2700000" algn="tl" rotWithShape="0">
                    <a:schemeClr val="dk1">
                      <a:alpha val="40000"/>
                    </a:schemeClr>
                  </a:outerShdw>
                </a:effectLst>
              </a:rPr>
              <a:t>nối</a:t>
            </a:r>
            <a:r>
              <a:rPr lang="en-US" sz="3200" b="1" dirty="0" smtClean="0">
                <a:ln w="0"/>
                <a:solidFill>
                  <a:schemeClr val="tx1"/>
                </a:solidFill>
                <a:effectLst>
                  <a:outerShdw blurRad="38100" dist="19050" dir="2700000" algn="tl" rotWithShape="0">
                    <a:schemeClr val="dk1">
                      <a:alpha val="40000"/>
                    </a:schemeClr>
                  </a:outerShdw>
                </a:effectLst>
              </a:rPr>
              <a:t> </a:t>
            </a:r>
            <a:r>
              <a:rPr lang="en-US" sz="3200" b="1" dirty="0" err="1" smtClean="0">
                <a:ln w="0"/>
                <a:solidFill>
                  <a:schemeClr val="tx1"/>
                </a:solidFill>
                <a:effectLst>
                  <a:outerShdw blurRad="38100" dist="19050" dir="2700000" algn="tl" rotWithShape="0">
                    <a:schemeClr val="dk1">
                      <a:alpha val="40000"/>
                    </a:schemeClr>
                  </a:outerShdw>
                </a:effectLst>
              </a:rPr>
              <a:t>tiếp</a:t>
            </a:r>
            <a:r>
              <a:rPr lang="en-US" sz="3200" b="1" dirty="0" smtClean="0">
                <a:ln w="0"/>
                <a:solidFill>
                  <a:schemeClr val="tx1"/>
                </a:solidFill>
                <a:effectLst>
                  <a:outerShdw blurRad="38100" dist="19050" dir="2700000" algn="tl" rotWithShape="0">
                    <a:schemeClr val="dk1">
                      <a:alpha val="40000"/>
                    </a:schemeClr>
                  </a:outerShdw>
                </a:effectLst>
              </a:rPr>
              <a:t> </a:t>
            </a:r>
            <a:r>
              <a:rPr lang="en-US" sz="3200" b="1" dirty="0" err="1" smtClean="0">
                <a:ln w="0"/>
                <a:solidFill>
                  <a:schemeClr val="tx1"/>
                </a:solidFill>
                <a:effectLst>
                  <a:outerShdw blurRad="38100" dist="19050" dir="2700000" algn="tl" rotWithShape="0">
                    <a:schemeClr val="dk1">
                      <a:alpha val="40000"/>
                    </a:schemeClr>
                  </a:outerShdw>
                </a:effectLst>
              </a:rPr>
              <a:t>đoạn</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45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11" name="Rectangle 10"/>
          <p:cNvSpPr/>
          <p:nvPr/>
        </p:nvSpPr>
        <p:spPr>
          <a:xfrm>
            <a:off x="4790913" y="1132444"/>
            <a:ext cx="2492990" cy="646331"/>
          </a:xfrm>
          <a:prstGeom prst="rect">
            <a:avLst/>
          </a:prstGeom>
        </p:spPr>
        <p:txBody>
          <a:bodyPr wrap="none">
            <a:spAutoFit/>
          </a:bodyPr>
          <a:lstStyle/>
          <a:p>
            <a:pPr defTabSz="1218510" eaLnBrk="1" fontAlgn="auto" hangingPunct="1">
              <a:spcBef>
                <a:spcPts val="0"/>
              </a:spcBef>
              <a:spcAft>
                <a:spcPts val="0"/>
              </a:spcAft>
              <a:defRPr/>
            </a:pPr>
            <a:r>
              <a:rPr lang="en-US" sz="36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Luyện</a:t>
            </a:r>
            <a:r>
              <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36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a:t>
            </a:r>
            <a:endPar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Rectangle 8"/>
          <p:cNvSpPr/>
          <p:nvPr/>
        </p:nvSpPr>
        <p:spPr>
          <a:xfrm>
            <a:off x="449600" y="1780601"/>
            <a:ext cx="2032929" cy="646331"/>
          </a:xfrm>
          <a:prstGeom prst="rect">
            <a:avLst/>
          </a:prstGeom>
        </p:spPr>
        <p:txBody>
          <a:bodyPr wrap="none">
            <a:spAutoFit/>
          </a:bodyPr>
          <a:lstStyle/>
          <a:p>
            <a:pPr defTabSz="1218510" eaLnBrk="1" fontAlgn="auto" hangingPunct="1">
              <a:spcBef>
                <a:spcPts val="0"/>
              </a:spcBef>
              <a:spcAft>
                <a:spcPts val="0"/>
              </a:spcAft>
              <a:defRPr/>
            </a:pPr>
            <a:r>
              <a:rPr lang="en-US" sz="36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Từ</a:t>
            </a:r>
            <a:r>
              <a:rPr lang="en-US" sz="36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36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khó</a:t>
            </a:r>
            <a:r>
              <a:rPr lang="en-US" sz="36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Rectangle 11"/>
          <p:cNvSpPr/>
          <p:nvPr/>
        </p:nvSpPr>
        <p:spPr>
          <a:xfrm>
            <a:off x="2667064" y="1684286"/>
            <a:ext cx="1822935" cy="739754"/>
          </a:xfrm>
          <a:prstGeom prst="rect">
            <a:avLst/>
          </a:prstGeom>
        </p:spPr>
        <p:txBody>
          <a:bodyPr wrap="none">
            <a:spAutoFit/>
          </a:bodyPr>
          <a:lstStyle/>
          <a:p>
            <a:pPr algn="just">
              <a:lnSpc>
                <a:spcPct val="150000"/>
              </a:lnSpc>
              <a:spcAft>
                <a:spcPts val="0"/>
              </a:spcAft>
            </a:pPr>
            <a:r>
              <a:rPr lang="en-US" sz="3200" b="1" kern="0" dirty="0" smtClean="0">
                <a:solidFill>
                  <a:srgbClr val="0000FF"/>
                </a:solidFill>
                <a:latin typeface="+mn-lt"/>
                <a:ea typeface="Times New Roman" panose="02020603050405020304" pitchFamily="18" charset="0"/>
              </a:rPr>
              <a:t>- San-ta;</a:t>
            </a:r>
            <a:endParaRPr lang="en-US" sz="3200" b="1" dirty="0">
              <a:solidFill>
                <a:srgbClr val="0000FF"/>
              </a:solidFill>
              <a:effectLst/>
              <a:latin typeface="+mn-lt"/>
            </a:endParaRPr>
          </a:p>
        </p:txBody>
      </p:sp>
      <p:sp>
        <p:nvSpPr>
          <p:cNvPr id="13" name="Rectangle 12"/>
          <p:cNvSpPr/>
          <p:nvPr/>
        </p:nvSpPr>
        <p:spPr>
          <a:xfrm>
            <a:off x="2681812" y="2196674"/>
            <a:ext cx="8012130" cy="830997"/>
          </a:xfrm>
          <a:prstGeom prst="rect">
            <a:avLst/>
          </a:prstGeom>
        </p:spPr>
        <p:txBody>
          <a:bodyPr wrap="none">
            <a:spAutoFit/>
          </a:bodyPr>
          <a:lstStyle/>
          <a:p>
            <a:pPr algn="just">
              <a:lnSpc>
                <a:spcPct val="150000"/>
              </a:lnSpc>
              <a:spcAft>
                <a:spcPts val="0"/>
              </a:spcAft>
            </a:pP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lẳng</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lặng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sửng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sốt</a:t>
            </a:r>
            <a:r>
              <a:rPr lang="en-US" sz="3200" b="1" kern="0" dirty="0">
                <a:solidFill>
                  <a:srgbClr val="0000FF"/>
                </a:solidFill>
                <a:latin typeface="+mn-lt"/>
                <a:ea typeface="Times New Roman" panose="02020603050405020304" pitchFamily="18" charset="0"/>
              </a:rPr>
              <a:t>, lam </a:t>
            </a:r>
            <a:r>
              <a:rPr lang="en-US" sz="3200" b="1" kern="0" dirty="0" err="1">
                <a:solidFill>
                  <a:srgbClr val="0000FF"/>
                </a:solidFill>
                <a:latin typeface="+mn-lt"/>
                <a:ea typeface="Times New Roman" panose="02020603050405020304" pitchFamily="18" charset="0"/>
              </a:rPr>
              <a:t>lũ</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láng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giềng</a:t>
            </a:r>
            <a:r>
              <a:rPr lang="en-US" sz="3200" b="1" kern="0" dirty="0">
                <a:solidFill>
                  <a:srgbClr val="0000FF"/>
                </a:solidFill>
                <a:latin typeface="+mn-lt"/>
                <a:ea typeface="Times New Roman" panose="02020603050405020304" pitchFamily="18" charset="0"/>
              </a:rPr>
              <a:t>.</a:t>
            </a:r>
            <a:endParaRPr lang="en-US" sz="3200" b="1" dirty="0">
              <a:solidFill>
                <a:srgbClr val="0000FF"/>
              </a:solidFill>
              <a:effectLst/>
              <a:latin typeface="+mn-lt"/>
            </a:endParaRPr>
          </a:p>
        </p:txBody>
      </p:sp>
    </p:spTree>
    <p:extLst>
      <p:ext uri="{BB962C8B-B14F-4D97-AF65-F5344CB8AC3E}">
        <p14:creationId xmlns:p14="http://schemas.microsoft.com/office/powerpoint/2010/main" val="27478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11" name="Rectangle 10"/>
          <p:cNvSpPr/>
          <p:nvPr/>
        </p:nvSpPr>
        <p:spPr>
          <a:xfrm>
            <a:off x="4790913" y="1132444"/>
            <a:ext cx="2492990" cy="646331"/>
          </a:xfrm>
          <a:prstGeom prst="rect">
            <a:avLst/>
          </a:prstGeom>
        </p:spPr>
        <p:txBody>
          <a:bodyPr wrap="none">
            <a:spAutoFit/>
          </a:bodyPr>
          <a:lstStyle/>
          <a:p>
            <a:pPr defTabSz="1218510" eaLnBrk="1" fontAlgn="auto" hangingPunct="1">
              <a:spcBef>
                <a:spcPts val="0"/>
              </a:spcBef>
              <a:spcAft>
                <a:spcPts val="0"/>
              </a:spcAft>
              <a:defRPr/>
            </a:pPr>
            <a:r>
              <a:rPr lang="en-US" sz="36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Luyện</a:t>
            </a:r>
            <a:r>
              <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36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a:t>
            </a:r>
            <a:endPar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Rectangle 8"/>
          <p:cNvSpPr/>
          <p:nvPr/>
        </p:nvSpPr>
        <p:spPr>
          <a:xfrm>
            <a:off x="449600" y="1780601"/>
            <a:ext cx="2133918" cy="646331"/>
          </a:xfrm>
          <a:prstGeom prst="rect">
            <a:avLst/>
          </a:prstGeom>
        </p:spPr>
        <p:txBody>
          <a:bodyPr wrap="none">
            <a:spAutoFit/>
          </a:bodyPr>
          <a:lstStyle/>
          <a:p>
            <a:pPr defTabSz="1218510" eaLnBrk="1" fontAlgn="auto" hangingPunct="1">
              <a:spcBef>
                <a:spcPts val="0"/>
              </a:spcBef>
              <a:spcAft>
                <a:spcPts val="0"/>
              </a:spcAft>
              <a:defRPr/>
            </a:pPr>
            <a:r>
              <a:rPr lang="en-US" sz="36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Câu</a:t>
            </a:r>
            <a:r>
              <a:rPr lang="en-US" sz="36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36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dài</a:t>
            </a:r>
            <a:r>
              <a:rPr lang="en-US" sz="36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Rectangle 1"/>
          <p:cNvSpPr/>
          <p:nvPr/>
        </p:nvSpPr>
        <p:spPr>
          <a:xfrm>
            <a:off x="791329" y="2342048"/>
            <a:ext cx="10492158" cy="1569660"/>
          </a:xfrm>
          <a:prstGeom prst="rect">
            <a:avLst/>
          </a:prstGeom>
        </p:spPr>
        <p:txBody>
          <a:bodyPr wrap="square">
            <a:spAutoFit/>
          </a:bodyPr>
          <a:lstStyle/>
          <a:p>
            <a:pPr algn="just">
              <a:spcAft>
                <a:spcPts val="0"/>
              </a:spcAft>
            </a:pPr>
            <a:r>
              <a:rPr lang="en-US" sz="3200" b="1" kern="0" dirty="0" smtClean="0">
                <a:solidFill>
                  <a:srgbClr val="0000FF"/>
                </a:solidFill>
                <a:latin typeface="+mn-lt"/>
                <a:ea typeface="Times New Roman" panose="02020603050405020304" pitchFamily="18" charset="0"/>
              </a:rPr>
              <a:t>     + </a:t>
            </a:r>
            <a:r>
              <a:rPr lang="en-US" sz="3200" b="1" kern="0" dirty="0" err="1">
                <a:solidFill>
                  <a:srgbClr val="0000FF"/>
                </a:solidFill>
                <a:latin typeface="+mn-lt"/>
                <a:ea typeface="Times New Roman" panose="02020603050405020304" pitchFamily="18" charset="0"/>
              </a:rPr>
              <a:t>Nàng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hát</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những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làn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điệu</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dân</a:t>
            </a:r>
            <a:r>
              <a:rPr lang="en-US" sz="3200" b="1" kern="0" dirty="0">
                <a:solidFill>
                  <a:srgbClr val="0000FF"/>
                </a:solidFill>
                <a:latin typeface="+mn-lt"/>
                <a:ea typeface="Times New Roman" panose="02020603050405020304" pitchFamily="18" charset="0"/>
              </a:rPr>
              <a:t> ca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với</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giọng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ấm</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áp</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mê</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hồn</a:t>
            </a:r>
            <a:r>
              <a:rPr lang="en-US" sz="3200" b="1" kern="0" dirty="0">
                <a:solidFill>
                  <a:srgbClr val="0000FF"/>
                </a:solidFill>
                <a:latin typeface="+mn-lt"/>
                <a:ea typeface="Times New Roman" panose="02020603050405020304" pitchFamily="18" charset="0"/>
              </a:rPr>
              <a:t>. </a:t>
            </a:r>
            <a:r>
              <a:rPr lang="en-US" sz="3200" b="1" kern="0" dirty="0" smtClean="0">
                <a:solidFill>
                  <a:srgbClr val="C00000"/>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Lính</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giặc</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sửng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sốt</a:t>
            </a:r>
            <a:r>
              <a:rPr lang="en-US" sz="3200" b="1" kern="0" dirty="0">
                <a:solidFill>
                  <a:srgbClr val="0000FF"/>
                </a:solidFill>
                <a:latin typeface="+mn-lt"/>
                <a:ea typeface="Times New Roman" panose="02020603050405020304" pitchFamily="18" charset="0"/>
              </a:rPr>
              <a:t> </a:t>
            </a:r>
            <a:r>
              <a:rPr lang="en-US" sz="3200" b="1" kern="0" dirty="0" smtClean="0">
                <a:solidFill>
                  <a:srgbClr val="C00000"/>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rồi</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chẳng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ai</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bảo</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ai</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cùng</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hạ</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vũ</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khí</a:t>
            </a:r>
            <a:r>
              <a:rPr lang="en-US" sz="3200" b="1" kern="0" dirty="0">
                <a:solidFill>
                  <a:srgbClr val="0000FF"/>
                </a:solidFill>
                <a:latin typeface="+mn-lt"/>
                <a:ea typeface="Times New Roman" panose="02020603050405020304" pitchFamily="18" charset="0"/>
              </a:rPr>
              <a:t>, </a:t>
            </a:r>
            <a:r>
              <a:rPr lang="en-US" sz="3200" b="1" kern="0" dirty="0" smtClean="0">
                <a:solidFill>
                  <a:srgbClr val="C00000"/>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ngây</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người</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lắng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nghe</a:t>
            </a:r>
            <a:r>
              <a:rPr lang="en-US" sz="3200" b="1" kern="0" dirty="0">
                <a:solidFill>
                  <a:srgbClr val="0000FF"/>
                </a:solidFill>
                <a:latin typeface="+mn-lt"/>
                <a:ea typeface="Times New Roman" panose="02020603050405020304" pitchFamily="18" charset="0"/>
              </a:rPr>
              <a:t>.</a:t>
            </a:r>
          </a:p>
        </p:txBody>
      </p:sp>
      <p:sp>
        <p:nvSpPr>
          <p:cNvPr id="3" name="Rectangle 2"/>
          <p:cNvSpPr/>
          <p:nvPr/>
        </p:nvSpPr>
        <p:spPr>
          <a:xfrm>
            <a:off x="791329" y="4089460"/>
            <a:ext cx="10146891" cy="2554545"/>
          </a:xfrm>
          <a:prstGeom prst="rect">
            <a:avLst/>
          </a:prstGeom>
        </p:spPr>
        <p:txBody>
          <a:bodyPr wrap="square">
            <a:spAutoFit/>
          </a:bodyPr>
          <a:lstStyle/>
          <a:p>
            <a:pPr algn="just">
              <a:spcAft>
                <a:spcPts val="0"/>
              </a:spcAft>
            </a:pPr>
            <a:r>
              <a:rPr lang="en-US" sz="3200" b="1" kern="0" dirty="0" smtClean="0">
                <a:solidFill>
                  <a:srgbClr val="0000FF"/>
                </a:solidFill>
                <a:latin typeface="+mn-lt"/>
                <a:ea typeface="Times New Roman" panose="02020603050405020304" pitchFamily="18" charset="0"/>
              </a:rPr>
              <a:t>   + </a:t>
            </a:r>
            <a:r>
              <a:rPr lang="en-US" sz="3200" b="1" kern="0" dirty="0" err="1">
                <a:solidFill>
                  <a:srgbClr val="0000FF"/>
                </a:solidFill>
                <a:latin typeface="+mn-lt"/>
                <a:ea typeface="Times New Roman" panose="02020603050405020304" pitchFamily="18" charset="0"/>
              </a:rPr>
              <a:t>Đó</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là</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chuyện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mẹ</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già</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tựa</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cửa</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mong</a:t>
            </a:r>
            <a:r>
              <a:rPr lang="en-US" sz="3200" b="1" kern="0" dirty="0">
                <a:solidFill>
                  <a:srgbClr val="0000FF"/>
                </a:solidFill>
                <a:latin typeface="+mn-lt"/>
                <a:ea typeface="Times New Roman" panose="02020603050405020304" pitchFamily="18" charset="0"/>
              </a:rPr>
              <a:t> con;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người</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vợ</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người</a:t>
            </a:r>
            <a:r>
              <a:rPr lang="en-US" sz="3200" b="1" kern="0" dirty="0">
                <a:solidFill>
                  <a:srgbClr val="0000FF"/>
                </a:solidFill>
                <a:latin typeface="+mn-lt"/>
                <a:ea typeface="Times New Roman" panose="02020603050405020304" pitchFamily="18" charset="0"/>
              </a:rPr>
              <a:t> con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vắng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chồng</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smtClean="0">
                <a:solidFill>
                  <a:srgbClr val="0000FF"/>
                </a:solidFill>
                <a:latin typeface="+mn-lt"/>
                <a:ea typeface="Times New Roman" panose="02020603050405020304" pitchFamily="18" charset="0"/>
              </a:rPr>
              <a:t>vắng</a:t>
            </a:r>
            <a:r>
              <a:rPr lang="en-US" sz="3200" b="1" kern="0" dirty="0" smtClean="0">
                <a:solidFill>
                  <a:srgbClr val="0000FF"/>
                </a:solidFill>
                <a:latin typeface="+mn-lt"/>
                <a:ea typeface="Times New Roman" panose="02020603050405020304" pitchFamily="18" charset="0"/>
              </a:rPr>
              <a:t> </a:t>
            </a:r>
            <a:r>
              <a:rPr lang="en-US" sz="3200" b="1" kern="0" dirty="0">
                <a:solidFill>
                  <a:srgbClr val="0000FF"/>
                </a:solidFill>
                <a:latin typeface="+mn-lt"/>
                <a:ea typeface="Times New Roman" panose="02020603050405020304" pitchFamily="18" charset="0"/>
              </a:rPr>
              <a:t>cha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đang</a:t>
            </a:r>
            <a:r>
              <a:rPr lang="en-US" sz="3200" b="1" kern="0" dirty="0">
                <a:solidFill>
                  <a:srgbClr val="0000FF"/>
                </a:solidFill>
                <a:latin typeface="+mn-lt"/>
                <a:ea typeface="Times New Roman" panose="02020603050405020304" pitchFamily="18" charset="0"/>
              </a:rPr>
              <a:t> lam </a:t>
            </a:r>
            <a:r>
              <a:rPr lang="en-US" sz="3200" b="1" kern="0" dirty="0" err="1">
                <a:solidFill>
                  <a:srgbClr val="0000FF"/>
                </a:solidFill>
                <a:latin typeface="+mn-lt"/>
                <a:ea typeface="Times New Roman" panose="02020603050405020304" pitchFamily="18" charset="0"/>
              </a:rPr>
              <a:t>lũ</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vất</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vả</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nơi</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quê</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nhà</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 </a:t>
            </a:r>
            <a:r>
              <a:rPr lang="en-US" sz="3200" b="1" kern="0" dirty="0" err="1">
                <a:solidFill>
                  <a:srgbClr val="0000FF"/>
                </a:solidFill>
                <a:latin typeface="+mn-lt"/>
                <a:ea typeface="Times New Roman" panose="02020603050405020304" pitchFamily="18" charset="0"/>
              </a:rPr>
              <a:t>Câu</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chuyện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của</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nàng</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khiến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toàn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bộ</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lính</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giặc</a:t>
            </a:r>
            <a:r>
              <a:rPr lang="en-US" sz="3200" b="1" kern="0" dirty="0">
                <a:solidFill>
                  <a:srgbClr val="0000FF"/>
                </a:solidFill>
                <a:latin typeface="+mn-lt"/>
                <a:ea typeface="Times New Roman" panose="02020603050405020304" pitchFamily="18" charset="0"/>
              </a:rPr>
              <a:t> </a:t>
            </a:r>
            <a:r>
              <a:rPr lang="en-US" sz="3200" b="1" kern="0" dirty="0" smtClean="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muốn</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lập</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tức</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trở</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về</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quê</a:t>
            </a:r>
            <a:r>
              <a:rPr lang="en-US" sz="3200" b="1" kern="0" dirty="0">
                <a:solidFill>
                  <a:srgbClr val="0000FF"/>
                </a:solidFill>
                <a:latin typeface="+mn-lt"/>
                <a:ea typeface="Times New Roman" panose="02020603050405020304" pitchFamily="18" charset="0"/>
              </a:rPr>
              <a:t> </a:t>
            </a:r>
            <a:r>
              <a:rPr lang="en-US" sz="3200" b="1" kern="0" dirty="0" err="1">
                <a:solidFill>
                  <a:srgbClr val="0000FF"/>
                </a:solidFill>
                <a:latin typeface="+mn-lt"/>
                <a:ea typeface="Times New Roman" panose="02020603050405020304" pitchFamily="18" charset="0"/>
              </a:rPr>
              <a:t>hương</a:t>
            </a:r>
            <a:r>
              <a:rPr lang="en-US" sz="3200" b="1" kern="0" dirty="0">
                <a:solidFill>
                  <a:srgbClr val="0000FF"/>
                </a:solidFill>
                <a:latin typeface="+mn-lt"/>
                <a:ea typeface="Times New Roman" panose="02020603050405020304" pitchFamily="18" charset="0"/>
              </a:rPr>
              <a:t>.</a:t>
            </a:r>
          </a:p>
        </p:txBody>
      </p:sp>
      <p:cxnSp>
        <p:nvCxnSpPr>
          <p:cNvPr id="10" name="Straight Connector 9"/>
          <p:cNvCxnSpPr/>
          <p:nvPr/>
        </p:nvCxnSpPr>
        <p:spPr>
          <a:xfrm flipH="1">
            <a:off x="8362333" y="244168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95509" y="292925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377384" y="2914722"/>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86520" y="292925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57422" y="2938231"/>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216310" y="2938231"/>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82062" y="340770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38966" y="4162934"/>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648862" y="4718853"/>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042523" y="467098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19273" y="467262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838978" y="4670980"/>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41191" y="5169104"/>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773334" y="5145246"/>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64774" y="5165262"/>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681894" y="5673378"/>
            <a:ext cx="91440" cy="395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par>
                                <p:cTn id="68" presetID="53" presetClass="entr" presetSubtype="16"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par>
                                <p:cTn id="73" presetID="53" presetClass="entr" presetSubtype="16"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Effect transition="in" filter="fade">
                                      <p:cBhvr>
                                        <p:cTn id="82" dur="500"/>
                                        <p:tgtEl>
                                          <p:spTgt spid="32"/>
                                        </p:tgtEl>
                                      </p:cBhvr>
                                    </p:animEffect>
                                  </p:childTnLst>
                                </p:cTn>
                              </p:par>
                              <p:par>
                                <p:cTn id="83" presetID="53" presetClass="entr" presetSubtype="16"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par>
                                <p:cTn id="88" presetID="53" presetClass="entr" presetSubtype="16"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ppt_w</p:attrName>
                                        </p:attrNameLst>
                                      </p:cBhvr>
                                      <p:tavLst>
                                        <p:tav tm="0">
                                          <p:val>
                                            <p:fltVal val="0"/>
                                          </p:val>
                                        </p:tav>
                                        <p:tav tm="100000">
                                          <p:val>
                                            <p:strVal val="#ppt_w"/>
                                          </p:val>
                                        </p:tav>
                                      </p:tavLst>
                                    </p:anim>
                                    <p:anim calcmode="lin" valueType="num">
                                      <p:cBhvr>
                                        <p:cTn id="96" dur="500" fill="hold"/>
                                        <p:tgtEl>
                                          <p:spTgt spid="35"/>
                                        </p:tgtEl>
                                        <p:attrNameLst>
                                          <p:attrName>ppt_h</p:attrName>
                                        </p:attrNameLst>
                                      </p:cBhvr>
                                      <p:tavLst>
                                        <p:tav tm="0">
                                          <p:val>
                                            <p:fltVal val="0"/>
                                          </p:val>
                                        </p:tav>
                                        <p:tav tm="100000">
                                          <p:val>
                                            <p:strVal val="#ppt_h"/>
                                          </p:val>
                                        </p:tav>
                                      </p:tavLst>
                                    </p:anim>
                                    <p:animEffect transition="in" filter="fade">
                                      <p:cBhvr>
                                        <p:cTn id="97" dur="500"/>
                                        <p:tgtEl>
                                          <p:spTgt spid="35"/>
                                        </p:tgtEl>
                                      </p:cBhvr>
                                    </p:animEffect>
                                  </p:childTnLst>
                                </p:cTn>
                              </p:par>
                              <p:par>
                                <p:cTn id="98" presetID="53" presetClass="entr" presetSubtype="16"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ppt_w</p:attrName>
                                        </p:attrNameLst>
                                      </p:cBhvr>
                                      <p:tavLst>
                                        <p:tav tm="0">
                                          <p:val>
                                            <p:fltVal val="0"/>
                                          </p:val>
                                        </p:tav>
                                        <p:tav tm="100000">
                                          <p:val>
                                            <p:strVal val="#ppt_w"/>
                                          </p:val>
                                        </p:tav>
                                      </p:tavLst>
                                    </p:anim>
                                    <p:anim calcmode="lin" valueType="num">
                                      <p:cBhvr>
                                        <p:cTn id="101" dur="500" fill="hold"/>
                                        <p:tgtEl>
                                          <p:spTgt spid="36"/>
                                        </p:tgtEl>
                                        <p:attrNameLst>
                                          <p:attrName>ppt_h</p:attrName>
                                        </p:attrNameLst>
                                      </p:cBhvr>
                                      <p:tavLst>
                                        <p:tav tm="0">
                                          <p:val>
                                            <p:fltVal val="0"/>
                                          </p:val>
                                        </p:tav>
                                        <p:tav tm="100000">
                                          <p:val>
                                            <p:strVal val="#ppt_h"/>
                                          </p:val>
                                        </p:tav>
                                      </p:tavLst>
                                    </p:anim>
                                    <p:animEffect transition="in" filter="fade">
                                      <p:cBhvr>
                                        <p:cTn id="102" dur="500"/>
                                        <p:tgtEl>
                                          <p:spTgt spid="36"/>
                                        </p:tgtEl>
                                      </p:cBhvr>
                                    </p:animEffect>
                                  </p:childTnLst>
                                </p:cTn>
                              </p:par>
                              <p:par>
                                <p:cTn id="103" presetID="53" presetClass="entr" presetSubtype="16"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3" name="Rectangle 2"/>
          <p:cNvSpPr/>
          <p:nvPr/>
        </p:nvSpPr>
        <p:spPr>
          <a:xfrm>
            <a:off x="469490" y="41078"/>
            <a:ext cx="11476703" cy="6586418"/>
          </a:xfrm>
          <a:prstGeom prst="rect">
            <a:avLst/>
          </a:prstGeom>
        </p:spPr>
        <p:txBody>
          <a:bodyPr wrap="square">
            <a:spAutoFit/>
          </a:bodyPr>
          <a:lstStyle/>
          <a:p>
            <a:pPr algn="ctr">
              <a:spcBef>
                <a:spcPts val="600"/>
              </a:spcBef>
            </a:pPr>
            <a:r>
              <a:rPr lang="vi-VN" sz="2400" b="1" dirty="0">
                <a:solidFill>
                  <a:srgbClr val="0000FF"/>
                </a:solidFill>
              </a:rPr>
              <a:t>Ba nàng công </a:t>
            </a:r>
            <a:r>
              <a:rPr lang="vi-VN" sz="2400" b="1" dirty="0" smtClean="0">
                <a:solidFill>
                  <a:srgbClr val="0000FF"/>
                </a:solidFill>
              </a:rPr>
              <a:t>chúa</a:t>
            </a:r>
            <a:endParaRPr lang="vi-VN" sz="2400" b="1" dirty="0">
              <a:solidFill>
                <a:srgbClr val="0000FF"/>
              </a:solidFill>
            </a:endParaRPr>
          </a:p>
          <a:p>
            <a:pPr algn="just">
              <a:spcBef>
                <a:spcPts val="300"/>
              </a:spcBef>
            </a:pPr>
            <a:r>
              <a:rPr lang="en-US" sz="2000" b="1" dirty="0" smtClean="0"/>
              <a:t>         </a:t>
            </a:r>
            <a:r>
              <a:rPr lang="vi-VN" sz="2000" b="1" dirty="0" smtClean="0"/>
              <a:t>Vua </a:t>
            </a:r>
            <a:r>
              <a:rPr lang="vi-VN" sz="2000" b="1" dirty="0"/>
              <a:t>San-ta có ba nàng công chúa rất xinh đẹp và giỏi giang. Năm ấy, đất nước có giặc ngoại xâm mà vua tuổi đã cao, sức đã yếu. Ba nàng công chúa cùng nhau đến xin vua cha cho ra trận nhưng đức vua khoát tay, bảo:</a:t>
            </a:r>
          </a:p>
          <a:p>
            <a:pPr algn="just">
              <a:spcBef>
                <a:spcPts val="300"/>
              </a:spcBef>
            </a:pPr>
            <a:r>
              <a:rPr lang="en-US" sz="2000" b="1" dirty="0" smtClean="0"/>
              <a:t>       </a:t>
            </a:r>
            <a:r>
              <a:rPr lang="vi-VN" sz="2000" b="1" dirty="0" smtClean="0"/>
              <a:t>– </a:t>
            </a:r>
            <a:r>
              <a:rPr lang="vi-VN" sz="2000" b="1" dirty="0"/>
              <a:t>Các con mảnh mai như thế thì làm được gì nào</a:t>
            </a:r>
            <a:r>
              <a:rPr lang="vi-VN" sz="2000" b="1" dirty="0" smtClean="0"/>
              <a:t>?</a:t>
            </a:r>
            <a:endParaRPr lang="vi-VN" sz="2000" b="1" dirty="0"/>
          </a:p>
          <a:p>
            <a:pPr algn="just">
              <a:spcBef>
                <a:spcPts val="300"/>
              </a:spcBef>
            </a:pPr>
            <a:r>
              <a:rPr lang="en-US" sz="2000" b="1" dirty="0" smtClean="0"/>
              <a:t>        </a:t>
            </a:r>
            <a:r>
              <a:rPr lang="vi-VN" sz="2000" b="1" dirty="0" smtClean="0"/>
              <a:t>Ba </a:t>
            </a:r>
            <a:r>
              <a:rPr lang="vi-VN" sz="2000" b="1" dirty="0"/>
              <a:t>nàng công chúa lẳng lặng từ biệt cha. Đến nơi bị giặc bao vây, công chúa cả ôm đàn lên mặt thành, bắt đầu hát. Nàng hát những làn điệu dân ca với giọng ấm áp, mê hồn. Lính giặc sửng sốt rồi chẳng ai bảo ai cũng hạ vũ khí, ngây người lắng nghe. Công chúa chuyển sang một điệu dân vũ, tất cả đều nhảy múa và hát theo</a:t>
            </a:r>
            <a:r>
              <a:rPr lang="vi-VN" sz="2000" b="1" dirty="0" smtClean="0"/>
              <a:t>.</a:t>
            </a:r>
            <a:endParaRPr lang="vi-VN" sz="2000" b="1" dirty="0"/>
          </a:p>
          <a:p>
            <a:pPr algn="just">
              <a:spcBef>
                <a:spcPts val="300"/>
              </a:spcBef>
            </a:pPr>
            <a:r>
              <a:rPr lang="en-US" sz="2000" b="1" dirty="0" smtClean="0"/>
              <a:t>        </a:t>
            </a:r>
            <a:r>
              <a:rPr lang="vi-VN" sz="2000" b="1" dirty="0" smtClean="0"/>
              <a:t>Đêm </a:t>
            </a:r>
            <a:r>
              <a:rPr lang="vi-VN" sz="2000" b="1" dirty="0"/>
              <a:t>xuống, công chúa út thay chị kể chuyện cho lĩnh giặc nghe. Đó là chuyện mẹ già tựa cửa mong con; người vợ, người con vắng chồng, vắng cha đang lam lũ, vất vả nơi quê nhà,... Câu chuyện của nàng khiến toàn bộ lĩnh giặc muốn lập tức trở về quê hương</a:t>
            </a:r>
            <a:r>
              <a:rPr lang="vi-VN" sz="2000" b="1" dirty="0" smtClean="0"/>
              <a:t>.</a:t>
            </a:r>
            <a:endParaRPr lang="vi-VN" sz="2000" b="1" dirty="0"/>
          </a:p>
          <a:p>
            <a:pPr algn="just">
              <a:spcBef>
                <a:spcPts val="300"/>
              </a:spcBef>
            </a:pPr>
            <a:r>
              <a:rPr lang="en-US" sz="2000" b="1" dirty="0" smtClean="0"/>
              <a:t>       </a:t>
            </a:r>
            <a:r>
              <a:rPr lang="vi-VN" sz="2000" b="1" dirty="0" smtClean="0"/>
              <a:t>Hôm </a:t>
            </a:r>
            <a:r>
              <a:rPr lang="vi-VN" sz="2000" b="1" dirty="0"/>
              <a:t>sau, tướng giặc đành đầu hàng và xin đức vua cấp thêm ngựa xe, lương thực để chúng rút quân. Nhưng kho lương đã cạn, ngựa cũng đã chết gần hết. Biết làm sao đây!</a:t>
            </a:r>
          </a:p>
          <a:p>
            <a:pPr algn="just">
              <a:spcBef>
                <a:spcPts val="300"/>
              </a:spcBef>
            </a:pPr>
            <a:r>
              <a:rPr lang="en-US" sz="2000" b="1" dirty="0" smtClean="0"/>
              <a:t>       </a:t>
            </a:r>
            <a:r>
              <a:rPr lang="vi-VN" sz="2000" b="1" dirty="0" smtClean="0"/>
              <a:t>Lúc </a:t>
            </a:r>
            <a:r>
              <a:rPr lang="vi-VN" sz="2000" b="1" dirty="0"/>
              <a:t>đó, công chúa hai vung bút vẽ hàng đoàn xe ngựa nối đuôi nhau. Nàng chấm bút vào mắt từng con ngựa. Lập tức, cả đoàn ngựa hí vang, những cỗ xe lương thực lăn bánh trước con mắt kinh ngạc của mọi người</a:t>
            </a:r>
            <a:r>
              <a:rPr lang="vi-VN" sz="2000" b="1" dirty="0" smtClean="0"/>
              <a:t>.</a:t>
            </a:r>
            <a:endParaRPr lang="en-US" sz="2000" b="1" dirty="0" smtClean="0"/>
          </a:p>
          <a:p>
            <a:pPr algn="just">
              <a:spcBef>
                <a:spcPts val="300"/>
              </a:spcBef>
            </a:pPr>
            <a:r>
              <a:rPr lang="en-US" sz="2000" b="1" dirty="0" smtClean="0"/>
              <a:t>    </a:t>
            </a:r>
            <a:r>
              <a:rPr lang="vi-VN" sz="2000" b="1" dirty="0" smtClean="0"/>
              <a:t>Tiếng </a:t>
            </a:r>
            <a:r>
              <a:rPr lang="vi-VN" sz="2000" b="1" dirty="0"/>
              <a:t>đồn về ba nàng công chúa bay đi rất xa. Đức vua rất tự hào về ba </a:t>
            </a:r>
            <a:r>
              <a:rPr lang="vi-VN" sz="2000" b="1" dirty="0" smtClean="0"/>
              <a:t>cô</a:t>
            </a:r>
            <a:r>
              <a:rPr lang="en-US" sz="2000" b="1" dirty="0" smtClean="0"/>
              <a:t> </a:t>
            </a:r>
            <a:r>
              <a:rPr lang="vi-VN" sz="2000" b="1" dirty="0" smtClean="0"/>
              <a:t>con </a:t>
            </a:r>
            <a:r>
              <a:rPr lang="vi-VN" sz="2000" b="1" dirty="0"/>
              <a:t>gái, còn các vương quốc láng giềng thì từ đó sống với nhau rất thân </a:t>
            </a:r>
            <a:r>
              <a:rPr lang="vi-VN" sz="2000" b="1" dirty="0" smtClean="0"/>
              <a:t>ái,</a:t>
            </a:r>
            <a:r>
              <a:rPr lang="en-US" sz="2000" b="1" dirty="0" smtClean="0"/>
              <a:t> </a:t>
            </a:r>
            <a:r>
              <a:rPr lang="vi-VN" sz="2000" b="1" dirty="0" smtClean="0"/>
              <a:t>chan </a:t>
            </a:r>
            <a:r>
              <a:rPr lang="vi-VN" sz="2000" b="1" dirty="0"/>
              <a:t>hoà.</a:t>
            </a:r>
          </a:p>
          <a:p>
            <a:pPr algn="just">
              <a:spcBef>
                <a:spcPts val="300"/>
              </a:spcBef>
            </a:pPr>
            <a:r>
              <a:rPr lang="en-US" b="1" dirty="0" smtClean="0"/>
              <a:t>                                                                                                                                     Theo THU HẰNG</a:t>
            </a:r>
            <a:endParaRPr lang="en-US" b="1" dirty="0"/>
          </a:p>
        </p:txBody>
      </p:sp>
      <p:sp>
        <p:nvSpPr>
          <p:cNvPr id="21" name="Oval 20"/>
          <p:cNvSpPr/>
          <p:nvPr/>
        </p:nvSpPr>
        <p:spPr>
          <a:xfrm>
            <a:off x="334293" y="5574890"/>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2" name="Oval 21"/>
          <p:cNvSpPr/>
          <p:nvPr/>
        </p:nvSpPr>
        <p:spPr>
          <a:xfrm>
            <a:off x="334293" y="471948"/>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3" name="Oval 22"/>
          <p:cNvSpPr/>
          <p:nvPr/>
        </p:nvSpPr>
        <p:spPr>
          <a:xfrm>
            <a:off x="334293" y="1786383"/>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4" name="Oval 23"/>
          <p:cNvSpPr/>
          <p:nvPr/>
        </p:nvSpPr>
        <p:spPr>
          <a:xfrm>
            <a:off x="334292" y="3100564"/>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5" name="Oval 24"/>
          <p:cNvSpPr/>
          <p:nvPr/>
        </p:nvSpPr>
        <p:spPr>
          <a:xfrm>
            <a:off x="334291" y="4046163"/>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6" name="Oval 25"/>
          <p:cNvSpPr/>
          <p:nvPr/>
        </p:nvSpPr>
        <p:spPr>
          <a:xfrm>
            <a:off x="334291" y="4657655"/>
            <a:ext cx="474407" cy="3392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 name="Explosion 2 1"/>
          <p:cNvSpPr/>
          <p:nvPr/>
        </p:nvSpPr>
        <p:spPr>
          <a:xfrm>
            <a:off x="7581900" y="52110"/>
            <a:ext cx="4833783" cy="190387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0"/>
                <a:solidFill>
                  <a:srgbClr val="0000FF"/>
                </a:solidFill>
                <a:effectLst>
                  <a:outerShdw blurRad="38100" dist="25400" dir="5400000" algn="ctr" rotWithShape="0">
                    <a:srgbClr val="6E747A">
                      <a:alpha val="43000"/>
                    </a:srgbClr>
                  </a:outerShdw>
                </a:effectLst>
              </a:rPr>
              <a:t>Đọc</a:t>
            </a:r>
            <a:r>
              <a:rPr lang="en-US" sz="3200" b="1" dirty="0" smtClean="0">
                <a:ln w="0"/>
                <a:solidFill>
                  <a:srgbClr val="0000FF"/>
                </a:solidFill>
                <a:effectLst>
                  <a:outerShdw blurRad="38100" dist="25400" dir="5400000" algn="ctr" rotWithShape="0">
                    <a:srgbClr val="6E747A">
                      <a:alpha val="43000"/>
                    </a:srgbClr>
                  </a:outerShdw>
                </a:effectLst>
              </a:rPr>
              <a:t> </a:t>
            </a:r>
            <a:r>
              <a:rPr lang="en-US" sz="3200" b="1" dirty="0" err="1" smtClean="0">
                <a:ln w="0"/>
                <a:solidFill>
                  <a:srgbClr val="0000FF"/>
                </a:solidFill>
                <a:effectLst>
                  <a:outerShdw blurRad="38100" dist="25400" dir="5400000" algn="ctr" rotWithShape="0">
                    <a:srgbClr val="6E747A">
                      <a:alpha val="43000"/>
                    </a:srgbClr>
                  </a:outerShdw>
                </a:effectLst>
              </a:rPr>
              <a:t>theo</a:t>
            </a:r>
            <a:r>
              <a:rPr lang="en-US" sz="3200" b="1" dirty="0" smtClean="0">
                <a:ln w="0"/>
                <a:solidFill>
                  <a:srgbClr val="0000FF"/>
                </a:solidFill>
                <a:effectLst>
                  <a:outerShdw blurRad="38100" dist="25400" dir="5400000" algn="ctr" rotWithShape="0">
                    <a:srgbClr val="6E747A">
                      <a:alpha val="43000"/>
                    </a:srgbClr>
                  </a:outerShdw>
                </a:effectLst>
              </a:rPr>
              <a:t> </a:t>
            </a:r>
            <a:r>
              <a:rPr lang="en-US" sz="3200" b="1" dirty="0" err="1" smtClean="0">
                <a:ln w="0"/>
                <a:solidFill>
                  <a:srgbClr val="0000FF"/>
                </a:solidFill>
                <a:effectLst>
                  <a:outerShdw blurRad="38100" dist="25400" dir="5400000" algn="ctr" rotWithShape="0">
                    <a:srgbClr val="6E747A">
                      <a:alpha val="43000"/>
                    </a:srgbClr>
                  </a:outerShdw>
                </a:effectLst>
              </a:rPr>
              <a:t>nhóm</a:t>
            </a:r>
            <a:endParaRPr lang="en-US" sz="3200" b="1" dirty="0">
              <a:ln w="0"/>
              <a:solidFill>
                <a:srgbClr val="0000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1648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86578" y="517596"/>
            <a:ext cx="4057422"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rgbClr val="FFFF00"/>
                </a:solidFill>
                <a:latin typeface="+mj-lt"/>
              </a:rPr>
              <a:t>BA NÀNG CÔNG CHÚA</a:t>
            </a:r>
            <a:endParaRPr lang="en-US" altLang="vi-VN" sz="2400" b="1" dirty="0">
              <a:solidFill>
                <a:srgbClr val="FFFF00"/>
              </a:solidFill>
              <a:latin typeface="+mj-lt"/>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57116" y="544296"/>
            <a:ext cx="8020404" cy="5376597"/>
          </a:xfrm>
          <a:prstGeom prst="rect">
            <a:avLst/>
          </a:prstGeom>
        </p:spPr>
      </p:pic>
      <p:sp>
        <p:nvSpPr>
          <p:cNvPr id="11" name="Rectangle 10"/>
          <p:cNvSpPr/>
          <p:nvPr/>
        </p:nvSpPr>
        <p:spPr>
          <a:xfrm>
            <a:off x="3837208" y="3052187"/>
            <a:ext cx="4517583" cy="1323439"/>
          </a:xfrm>
          <a:prstGeom prst="rect">
            <a:avLst/>
          </a:prstGeom>
        </p:spPr>
        <p:txBody>
          <a:bodyPr wrap="none">
            <a:spAutoFit/>
          </a:bodyPr>
          <a:lstStyle/>
          <a:p>
            <a:pPr defTabSz="1218510" eaLnBrk="1" fontAlgn="auto" hangingPunct="1">
              <a:spcBef>
                <a:spcPts val="0"/>
              </a:spcBef>
              <a:spcAft>
                <a:spcPts val="0"/>
              </a:spcAft>
              <a:defRPr/>
            </a:pPr>
            <a:r>
              <a:rPr lang="en-US" sz="80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a:t>
            </a:r>
            <a:r>
              <a:rPr lang="en-US" sz="80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909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3" name="Rectangle 2"/>
          <p:cNvSpPr/>
          <p:nvPr/>
        </p:nvSpPr>
        <p:spPr>
          <a:xfrm>
            <a:off x="646873" y="2358836"/>
            <a:ext cx="10781070" cy="3277820"/>
          </a:xfrm>
          <a:prstGeom prst="rect">
            <a:avLst/>
          </a:prstGeom>
          <a:solidFill>
            <a:srgbClr val="00FFFF"/>
          </a:solidFill>
        </p:spPr>
        <p:txBody>
          <a:bodyPr wrap="square">
            <a:spAutoFit/>
          </a:bodyPr>
          <a:lstStyle/>
          <a:p>
            <a:pPr algn="just">
              <a:spcBef>
                <a:spcPts val="600"/>
              </a:spcBef>
              <a:spcAft>
                <a:spcPts val="0"/>
              </a:spcAft>
            </a:pPr>
            <a:r>
              <a:rPr lang="vi-VN" sz="3200" b="1" kern="0" dirty="0">
                <a:solidFill>
                  <a:srgbClr val="000000"/>
                </a:solidFill>
                <a:latin typeface="+mj-lt"/>
                <a:ea typeface="Times New Roman" panose="02020603050405020304" pitchFamily="18" charset="0"/>
              </a:rPr>
              <a:t>1. Tìm những chi tiết nói lên quyết tâm bảo vệ đất nước của ba nàng công chúa.</a:t>
            </a:r>
          </a:p>
          <a:p>
            <a:pPr algn="just">
              <a:spcBef>
                <a:spcPts val="600"/>
              </a:spcBef>
              <a:spcAft>
                <a:spcPts val="0"/>
              </a:spcAft>
            </a:pPr>
            <a:r>
              <a:rPr lang="en-US" sz="3200" b="1" kern="0" dirty="0">
                <a:solidFill>
                  <a:srgbClr val="000000"/>
                </a:solidFill>
                <a:latin typeface="+mj-lt"/>
                <a:ea typeface="Times New Roman" panose="02020603050405020304" pitchFamily="18" charset="0"/>
              </a:rPr>
              <a:t>2. </a:t>
            </a:r>
            <a:r>
              <a:rPr lang="en-US" sz="3200" b="1" kern="0" dirty="0" err="1">
                <a:solidFill>
                  <a:srgbClr val="000000"/>
                </a:solidFill>
                <a:latin typeface="+mj-lt"/>
                <a:ea typeface="Times New Roman" panose="02020603050405020304" pitchFamily="18" charset="0"/>
              </a:rPr>
              <a:t>Vì</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sao</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vua</a:t>
            </a:r>
            <a:r>
              <a:rPr lang="en-US" sz="3200" b="1" kern="0" dirty="0">
                <a:solidFill>
                  <a:srgbClr val="000000"/>
                </a:solidFill>
                <a:latin typeface="+mj-lt"/>
                <a:ea typeface="Times New Roman" panose="02020603050405020304" pitchFamily="18" charset="0"/>
              </a:rPr>
              <a:t> cha </a:t>
            </a:r>
            <a:r>
              <a:rPr lang="en-US" sz="3200" b="1" kern="0" dirty="0" err="1">
                <a:solidFill>
                  <a:srgbClr val="000000"/>
                </a:solidFill>
                <a:latin typeface="+mj-lt"/>
                <a:ea typeface="Times New Roman" panose="02020603050405020304" pitchFamily="18" charset="0"/>
              </a:rPr>
              <a:t>không</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muốn</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cho</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các</a:t>
            </a:r>
            <a:r>
              <a:rPr lang="en-US" sz="3200" b="1" kern="0" dirty="0">
                <a:solidFill>
                  <a:srgbClr val="000000"/>
                </a:solidFill>
                <a:latin typeface="+mj-lt"/>
                <a:ea typeface="Times New Roman" panose="02020603050405020304" pitchFamily="18" charset="0"/>
              </a:rPr>
              <a:t> con </a:t>
            </a:r>
            <a:r>
              <a:rPr lang="en-US" sz="3200" b="1" kern="0" dirty="0" err="1">
                <a:solidFill>
                  <a:srgbClr val="000000"/>
                </a:solidFill>
                <a:latin typeface="+mj-lt"/>
                <a:ea typeface="Times New Roman" panose="02020603050405020304" pitchFamily="18" charset="0"/>
              </a:rPr>
              <a:t>gái</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ra</a:t>
            </a:r>
            <a:r>
              <a:rPr lang="en-US" sz="3200" b="1" kern="0" dirty="0">
                <a:solidFill>
                  <a:srgbClr val="000000"/>
                </a:solidFill>
                <a:latin typeface="+mj-lt"/>
                <a:ea typeface="Times New Roman" panose="02020603050405020304" pitchFamily="18" charset="0"/>
              </a:rPr>
              <a:t> </a:t>
            </a:r>
            <a:r>
              <a:rPr lang="en-US" sz="3200" b="1" kern="0" dirty="0" err="1">
                <a:solidFill>
                  <a:srgbClr val="000000"/>
                </a:solidFill>
                <a:latin typeface="+mj-lt"/>
                <a:ea typeface="Times New Roman" panose="02020603050405020304" pitchFamily="18" charset="0"/>
              </a:rPr>
              <a:t>trận</a:t>
            </a:r>
            <a:r>
              <a:rPr lang="en-US" sz="3200" b="1" kern="0" dirty="0">
                <a:solidFill>
                  <a:srgbClr val="000000"/>
                </a:solidFill>
                <a:latin typeface="+mj-lt"/>
                <a:ea typeface="Times New Roman" panose="02020603050405020304" pitchFamily="18" charset="0"/>
              </a:rPr>
              <a:t>?</a:t>
            </a:r>
          </a:p>
          <a:p>
            <a:pPr algn="just">
              <a:spcBef>
                <a:spcPts val="600"/>
              </a:spcBef>
              <a:spcAft>
                <a:spcPts val="0"/>
              </a:spcAft>
            </a:pPr>
            <a:r>
              <a:rPr lang="vi-VN" sz="3200" b="1" kern="0" dirty="0">
                <a:solidFill>
                  <a:srgbClr val="000000"/>
                </a:solidFill>
                <a:latin typeface="+mj-lt"/>
                <a:ea typeface="Times New Roman" panose="02020603050405020304" pitchFamily="18" charset="0"/>
              </a:rPr>
              <a:t>3. Ba nàng công chúa đã trổ tài như thế nào để dẹp yên quân giặc</a:t>
            </a:r>
            <a:r>
              <a:rPr lang="vi-VN" sz="3200" b="1" kern="0" dirty="0" smtClean="0">
                <a:solidFill>
                  <a:srgbClr val="000000"/>
                </a:solidFill>
                <a:latin typeface="+mj-lt"/>
                <a:ea typeface="Times New Roman" panose="02020603050405020304" pitchFamily="18" charset="0"/>
              </a:rPr>
              <a:t>?</a:t>
            </a:r>
            <a:endParaRPr lang="en-US" sz="3200" b="1" kern="0" dirty="0" smtClean="0">
              <a:solidFill>
                <a:srgbClr val="000000"/>
              </a:solidFill>
              <a:latin typeface="+mj-lt"/>
              <a:ea typeface="Times New Roman" panose="02020603050405020304" pitchFamily="18" charset="0"/>
            </a:endParaRPr>
          </a:p>
          <a:p>
            <a:pPr algn="just">
              <a:spcBef>
                <a:spcPts val="600"/>
              </a:spcBef>
              <a:spcAft>
                <a:spcPts val="0"/>
              </a:spcAft>
            </a:pPr>
            <a:r>
              <a:rPr lang="vi-VN" sz="3200" b="1" kern="0" dirty="0">
                <a:solidFill>
                  <a:srgbClr val="000000"/>
                </a:solidFill>
                <a:latin typeface="+mj-lt"/>
                <a:ea typeface="Times New Roman" panose="02020603050405020304" pitchFamily="18" charset="0"/>
              </a:rPr>
              <a:t>4. Kết thúc câu chuyện gợi cho em suy nghĩ gì</a:t>
            </a:r>
            <a:r>
              <a:rPr lang="vi-VN" sz="3200" b="1" kern="0" dirty="0" smtClean="0">
                <a:solidFill>
                  <a:srgbClr val="000000"/>
                </a:solidFill>
                <a:latin typeface="+mj-lt"/>
                <a:ea typeface="Times New Roman" panose="02020603050405020304" pitchFamily="18" charset="0"/>
              </a:rPr>
              <a:t>?</a:t>
            </a:r>
            <a:endParaRPr lang="vi-VN" sz="3200" b="1" kern="0" dirty="0">
              <a:solidFill>
                <a:srgbClr val="000000"/>
              </a:solidFill>
              <a:latin typeface="+mj-lt"/>
              <a:ea typeface="Times New Roman" panose="02020603050405020304" pitchFamily="18" charset="0"/>
            </a:endParaRPr>
          </a:p>
        </p:txBody>
      </p:sp>
      <p:sp>
        <p:nvSpPr>
          <p:cNvPr id="9" name="Flowchart: Alternate Process 8"/>
          <p:cNvSpPr/>
          <p:nvPr/>
        </p:nvSpPr>
        <p:spPr>
          <a:xfrm>
            <a:off x="3341791" y="1427364"/>
            <a:ext cx="5273434" cy="486012"/>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00FF"/>
                </a:solidFill>
              </a:rPr>
              <a:t>CÁ NHÂN VÀ NHÓM</a:t>
            </a:r>
            <a:endParaRPr lang="en-US" sz="2800" b="1" dirty="0">
              <a:ln/>
              <a:solidFill>
                <a:srgbClr val="0000FF"/>
              </a:solidFill>
            </a:endParaRPr>
          </a:p>
        </p:txBody>
      </p:sp>
    </p:spTree>
    <p:extLst>
      <p:ext uri="{BB962C8B-B14F-4D97-AF65-F5344CB8AC3E}">
        <p14:creationId xmlns:p14="http://schemas.microsoft.com/office/powerpoint/2010/main" val="427860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4" name="Rounded Rectangular Callout 3"/>
          <p:cNvSpPr/>
          <p:nvPr/>
        </p:nvSpPr>
        <p:spPr>
          <a:xfrm>
            <a:off x="190586" y="1132444"/>
            <a:ext cx="4691130" cy="254061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3200" b="1" dirty="0" smtClean="0">
                <a:solidFill>
                  <a:srgbClr val="0000FF"/>
                </a:solidFill>
                <a:latin typeface="Open Sans"/>
              </a:rPr>
              <a:t>1. </a:t>
            </a:r>
            <a:r>
              <a:rPr lang="vi-VN" sz="3200" b="1" dirty="0" smtClean="0">
                <a:solidFill>
                  <a:srgbClr val="0000FF"/>
                </a:solidFill>
                <a:latin typeface="Open Sans"/>
              </a:rPr>
              <a:t>Tìm </a:t>
            </a:r>
            <a:r>
              <a:rPr lang="vi-VN" sz="3200" b="1" dirty="0">
                <a:solidFill>
                  <a:srgbClr val="0000FF"/>
                </a:solidFill>
                <a:latin typeface="Open Sans"/>
              </a:rPr>
              <a:t>những chi tiết nói lên quyết tâm bảo vệ đất nước của ba nàng công chúa.</a:t>
            </a:r>
          </a:p>
        </p:txBody>
      </p:sp>
      <p:sp>
        <p:nvSpPr>
          <p:cNvPr id="11" name="Oval Callout 10"/>
          <p:cNvSpPr/>
          <p:nvPr/>
        </p:nvSpPr>
        <p:spPr>
          <a:xfrm>
            <a:off x="4998088" y="1327355"/>
            <a:ext cx="6741628" cy="3642851"/>
          </a:xfrm>
          <a:prstGeom prst="wedgeEllipseCallout">
            <a:avLst>
              <a:gd name="adj1" fmla="val 46363"/>
              <a:gd name="adj2" fmla="val 63299"/>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800" b="1" dirty="0" smtClean="0">
                <a:solidFill>
                  <a:srgbClr val="000000"/>
                </a:solidFill>
                <a:latin typeface="Open Sans"/>
              </a:rPr>
              <a:t>+ </a:t>
            </a:r>
            <a:r>
              <a:rPr lang="vi-VN" sz="2800" b="1" dirty="0">
                <a:solidFill>
                  <a:srgbClr val="000000"/>
                </a:solidFill>
                <a:latin typeface="Open Sans"/>
              </a:rPr>
              <a:t>Ba nàng công chúa cùng nhau đến xin vua cha cho ra trận.</a:t>
            </a:r>
          </a:p>
          <a:p>
            <a:pPr algn="just"/>
            <a:r>
              <a:rPr lang="en-US" sz="2800" b="1" dirty="0" smtClean="0">
                <a:solidFill>
                  <a:srgbClr val="000000"/>
                </a:solidFill>
                <a:latin typeface="Open Sans"/>
              </a:rPr>
              <a:t> </a:t>
            </a:r>
            <a:r>
              <a:rPr lang="vi-VN" sz="2800" b="1" dirty="0" smtClean="0">
                <a:solidFill>
                  <a:srgbClr val="000000"/>
                </a:solidFill>
                <a:latin typeface="Open Sans"/>
              </a:rPr>
              <a:t>+ </a:t>
            </a:r>
            <a:r>
              <a:rPr lang="vi-VN" sz="2800" b="1" dirty="0">
                <a:solidFill>
                  <a:srgbClr val="000000"/>
                </a:solidFill>
                <a:latin typeface="Open Sans"/>
              </a:rPr>
              <a:t>Ba nàng công chúa lẳng lặng từ biệt cha. Đến nơi bị giặc bao vây.</a:t>
            </a:r>
          </a:p>
        </p:txBody>
      </p:sp>
    </p:spTree>
    <p:extLst>
      <p:ext uri="{BB962C8B-B14F-4D97-AF65-F5344CB8AC3E}">
        <p14:creationId xmlns:p14="http://schemas.microsoft.com/office/powerpoint/2010/main" val="34277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4" name="Rounded Rectangular Callout 3"/>
          <p:cNvSpPr/>
          <p:nvPr/>
        </p:nvSpPr>
        <p:spPr>
          <a:xfrm>
            <a:off x="190586" y="1132444"/>
            <a:ext cx="4691130" cy="254061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3200" b="1" dirty="0" smtClean="0">
                <a:solidFill>
                  <a:srgbClr val="0000FF"/>
                </a:solidFill>
                <a:latin typeface="Open Sans"/>
              </a:rPr>
              <a:t>2. </a:t>
            </a:r>
            <a:r>
              <a:rPr lang="vi-VN" sz="3200" b="1" dirty="0">
                <a:solidFill>
                  <a:srgbClr val="0000FF"/>
                </a:solidFill>
                <a:latin typeface="Open Sans"/>
              </a:rPr>
              <a:t>Vì sao vua cha không muốn cho các con gái ra trận?</a:t>
            </a:r>
          </a:p>
        </p:txBody>
      </p:sp>
      <p:sp>
        <p:nvSpPr>
          <p:cNvPr id="11" name="Oval Callout 10"/>
          <p:cNvSpPr/>
          <p:nvPr/>
        </p:nvSpPr>
        <p:spPr>
          <a:xfrm>
            <a:off x="4998088" y="1327355"/>
            <a:ext cx="6741628" cy="3539613"/>
          </a:xfrm>
          <a:prstGeom prst="wedgeEllipseCallout">
            <a:avLst>
              <a:gd name="adj1" fmla="val 59708"/>
              <a:gd name="adj2" fmla="val 25647"/>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800" b="1" dirty="0" smtClean="0">
                <a:solidFill>
                  <a:srgbClr val="000000"/>
                </a:solidFill>
                <a:latin typeface="Open Sans"/>
              </a:rPr>
              <a:t>   </a:t>
            </a:r>
            <a:r>
              <a:rPr lang="vi-VN" sz="2800" b="1" dirty="0">
                <a:solidFill>
                  <a:srgbClr val="000000"/>
                </a:solidFill>
                <a:latin typeface="Open Sans"/>
              </a:rPr>
              <a:t>Vua cha không muốn cho các con gái ra trận vì cho </a:t>
            </a:r>
            <a:r>
              <a:rPr lang="vi-VN" sz="2800" b="1" dirty="0" smtClean="0">
                <a:solidFill>
                  <a:srgbClr val="000000"/>
                </a:solidFill>
                <a:latin typeface="Open Sans"/>
              </a:rPr>
              <a:t>rằng</a:t>
            </a:r>
            <a:r>
              <a:rPr lang="en-US" sz="2800" b="1" dirty="0" smtClean="0">
                <a:solidFill>
                  <a:srgbClr val="000000"/>
                </a:solidFill>
                <a:latin typeface="Open Sans"/>
              </a:rPr>
              <a:t> </a:t>
            </a:r>
            <a:r>
              <a:rPr lang="vi-VN" sz="2800" b="1" dirty="0" smtClean="0">
                <a:solidFill>
                  <a:srgbClr val="000000"/>
                </a:solidFill>
                <a:latin typeface="Open Sans"/>
              </a:rPr>
              <a:t> </a:t>
            </a:r>
            <a:r>
              <a:rPr lang="vi-VN" sz="2800" b="1" dirty="0">
                <a:solidFill>
                  <a:srgbClr val="000000"/>
                </a:solidFill>
                <a:latin typeface="Open Sans"/>
              </a:rPr>
              <a:t>các cô mảnh mai không làm gì được bọn giặc nguy hiểm</a:t>
            </a:r>
          </a:p>
        </p:txBody>
      </p:sp>
    </p:spTree>
    <p:extLst>
      <p:ext uri="{BB962C8B-B14F-4D97-AF65-F5344CB8AC3E}">
        <p14:creationId xmlns:p14="http://schemas.microsoft.com/office/powerpoint/2010/main" val="27360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3" name="TextBox 12"/>
          <p:cNvSpPr txBox="1">
            <a:spLocks noChangeArrowheads="1"/>
          </p:cNvSpPr>
          <p:nvPr/>
        </p:nvSpPr>
        <p:spPr bwMode="auto">
          <a:xfrm>
            <a:off x="2109000" y="1101353"/>
            <a:ext cx="7246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dirty="0" smtClean="0">
                <a:solidFill>
                  <a:srgbClr val="6600FF"/>
                </a:solidFill>
                <a:ea typeface="Kids"/>
                <a:cs typeface="Arial" panose="020B0604020202020204" pitchFamily="34" charset="0"/>
              </a:rPr>
              <a:t>KHỞI ĐỘNG</a:t>
            </a:r>
            <a:endParaRPr lang="en-US" altLang="en-US" sz="3600" dirty="0">
              <a:solidFill>
                <a:srgbClr val="6600FF"/>
              </a:solidFill>
              <a:ea typeface="Kids"/>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029547" y="2399849"/>
            <a:ext cx="7978897" cy="3495507"/>
          </a:xfrm>
          <a:prstGeom prst="rect">
            <a:avLst/>
          </a:prstGeom>
        </p:spPr>
      </p:pic>
      <p:sp>
        <p:nvSpPr>
          <p:cNvPr id="30" name="TextBox 29"/>
          <p:cNvSpPr txBox="1">
            <a:spLocks noChangeArrowheads="1"/>
          </p:cNvSpPr>
          <p:nvPr/>
        </p:nvSpPr>
        <p:spPr bwMode="auto">
          <a:xfrm>
            <a:off x="1707546" y="1478584"/>
            <a:ext cx="8622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54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Trò</a:t>
            </a:r>
            <a:r>
              <a:rPr lang="en-US" altLang="en-US" sz="5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54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chơi</a:t>
            </a:r>
            <a:r>
              <a:rPr lang="en-US" altLang="en-US" sz="5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“Ô </a:t>
            </a:r>
            <a:r>
              <a:rPr lang="en-US" altLang="en-US" sz="54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cửa</a:t>
            </a:r>
            <a:r>
              <a:rPr lang="en-US" altLang="en-US" sz="5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54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bí</a:t>
            </a:r>
            <a:r>
              <a:rPr lang="en-US" altLang="en-US" sz="5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54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mật</a:t>
            </a:r>
            <a:r>
              <a:rPr lang="en-US" altLang="en-US" sz="5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a:t>
            </a:r>
            <a:endParaRPr lang="en-US" altLang="en-US" sz="5400" i="1" dirty="0">
              <a:solidFill>
                <a:srgbClr val="C00000"/>
              </a:solidFill>
              <a:latin typeface="Cambria Math" panose="02040503050406030204" pitchFamily="18" charset="0"/>
              <a:ea typeface="Cambria Math" panose="02040503050406030204" pitchFamily="18" charset="0"/>
              <a:cs typeface="Arial" panose="020B0604020202020204" pitchFamily="34" charset="0"/>
            </a:endParaRPr>
          </a:p>
        </p:txBody>
      </p:sp>
      <p:pic>
        <p:nvPicPr>
          <p:cNvPr id="32" name="Picture 3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250" t="32444" r="78875" b="15778"/>
          <a:stretch/>
        </p:blipFill>
        <p:spPr>
          <a:xfrm>
            <a:off x="1825945" y="2399849"/>
            <a:ext cx="2229861" cy="3495507"/>
          </a:xfrm>
          <a:prstGeom prst="rect">
            <a:avLst/>
          </a:prstGeom>
        </p:spPr>
      </p:pic>
      <p:pic>
        <p:nvPicPr>
          <p:cNvPr id="33" name="Picture 32">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9625" t="32889" r="54125" b="14444"/>
          <a:stretch/>
        </p:blipFill>
        <p:spPr>
          <a:xfrm>
            <a:off x="4055806" y="2399847"/>
            <a:ext cx="1902542" cy="3495508"/>
          </a:xfrm>
          <a:prstGeom prst="rect">
            <a:avLst/>
          </a:prstGeom>
        </p:spPr>
      </p:pic>
      <p:pic>
        <p:nvPicPr>
          <p:cNvPr id="34" name="Picture 33">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4307" t="33556" r="30219" b="14445"/>
          <a:stretch/>
        </p:blipFill>
        <p:spPr>
          <a:xfrm>
            <a:off x="5958348" y="2399847"/>
            <a:ext cx="2026259" cy="3495509"/>
          </a:xfrm>
          <a:prstGeom prst="rect">
            <a:avLst/>
          </a:prstGeom>
        </p:spPr>
      </p:pic>
      <p:sp>
        <p:nvSpPr>
          <p:cNvPr id="35" name="Action Button: Forward or Next 34">
            <a:hlinkClick r:id="rId7" action="ppaction://hlinksldjump" highlightClick="1"/>
          </p:cNvPr>
          <p:cNvSpPr/>
          <p:nvPr/>
        </p:nvSpPr>
        <p:spPr>
          <a:xfrm>
            <a:off x="10330446" y="6120581"/>
            <a:ext cx="1276535" cy="6194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8"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78266" t="32904" r="6250" b="14838"/>
          <a:stretch/>
        </p:blipFill>
        <p:spPr>
          <a:xfrm>
            <a:off x="7984607" y="2399847"/>
            <a:ext cx="1887794" cy="3495508"/>
          </a:xfrm>
          <a:prstGeom prst="rect">
            <a:avLst/>
          </a:prstGeom>
        </p:spPr>
      </p:pic>
    </p:spTree>
    <p:extLst>
      <p:ext uri="{BB962C8B-B14F-4D97-AF65-F5344CB8AC3E}">
        <p14:creationId xmlns:p14="http://schemas.microsoft.com/office/powerpoint/2010/main" val="15652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0"/>
                                        </p:tgtEl>
                                        <p:attrNameLst>
                                          <p:attrName>style.visibility</p:attrName>
                                        </p:attrNameLst>
                                      </p:cBhvr>
                                      <p:to>
                                        <p:strVal val="visible"/>
                                      </p:to>
                                    </p:set>
                                    <p:set>
                                      <p:cBhvr>
                                        <p:cTn id="7" dur="114" fill="hold">
                                          <p:stCondLst>
                                            <p:cond delay="0"/>
                                          </p:stCondLst>
                                        </p:cTn>
                                        <p:tgtEl>
                                          <p:spTgt spid="30"/>
                                        </p:tgtEl>
                                        <p:attrNameLst>
                                          <p:attrName>style.rotation</p:attrName>
                                        </p:attrNameLst>
                                      </p:cBhvr>
                                      <p:to>
                                        <p:strVal val="-45.0"/>
                                      </p:to>
                                    </p:set>
                                    <p:anim calcmode="lin" valueType="num">
                                      <p:cBhvr>
                                        <p:cTn id="8" dur="114" fill="hold">
                                          <p:stCondLst>
                                            <p:cond delay="114"/>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32"/>
                                        </p:tgtEl>
                                        <p:attrNameLst>
                                          <p:attrName>ppt_w</p:attrName>
                                        </p:attrNameLst>
                                      </p:cBhvr>
                                      <p:tavLst>
                                        <p:tav tm="0">
                                          <p:val>
                                            <p:strVal val="ppt_w"/>
                                          </p:val>
                                        </p:tav>
                                        <p:tav tm="100000">
                                          <p:val>
                                            <p:fltVal val="0"/>
                                          </p:val>
                                        </p:tav>
                                      </p:tavLst>
                                    </p:anim>
                                    <p:anim calcmode="lin" valueType="num">
                                      <p:cBhvr>
                                        <p:cTn id="17" dur="500"/>
                                        <p:tgtEl>
                                          <p:spTgt spid="32"/>
                                        </p:tgtEl>
                                        <p:attrNameLst>
                                          <p:attrName>ppt_h</p:attrName>
                                        </p:attrNameLst>
                                      </p:cBhvr>
                                      <p:tavLst>
                                        <p:tav tm="0">
                                          <p:val>
                                            <p:strVal val="ppt_h"/>
                                          </p:val>
                                        </p:tav>
                                        <p:tav tm="100000">
                                          <p:val>
                                            <p:fltVal val="0"/>
                                          </p:val>
                                        </p:tav>
                                      </p:tavLst>
                                    </p:anim>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4" name="Rounded Rectangular Callout 3"/>
          <p:cNvSpPr/>
          <p:nvPr/>
        </p:nvSpPr>
        <p:spPr>
          <a:xfrm>
            <a:off x="115229" y="1150391"/>
            <a:ext cx="4691130" cy="254061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3200" b="1" dirty="0" smtClean="0">
                <a:solidFill>
                  <a:srgbClr val="0000FF"/>
                </a:solidFill>
                <a:latin typeface="Open Sans"/>
              </a:rPr>
              <a:t>3. </a:t>
            </a:r>
            <a:r>
              <a:rPr lang="vi-VN" sz="3200" b="1" dirty="0">
                <a:solidFill>
                  <a:srgbClr val="0000FF"/>
                </a:solidFill>
                <a:latin typeface="Open Sans"/>
              </a:rPr>
              <a:t>Ba nàng công chúa đã trổ tài như thế nào để dẹp yên quân giặc?</a:t>
            </a:r>
          </a:p>
        </p:txBody>
      </p:sp>
      <p:sp>
        <p:nvSpPr>
          <p:cNvPr id="3" name="Rounded Rectangular Callout 2"/>
          <p:cNvSpPr/>
          <p:nvPr/>
        </p:nvSpPr>
        <p:spPr>
          <a:xfrm>
            <a:off x="5505450" y="1618456"/>
            <a:ext cx="6457950" cy="4069948"/>
          </a:xfrm>
          <a:prstGeom prst="wedgeRoundRectCallout">
            <a:avLst>
              <a:gd name="adj1" fmla="val -57591"/>
              <a:gd name="adj2" fmla="val -303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 </a:t>
            </a:r>
            <a:r>
              <a:rPr lang="en-US" sz="3200" b="1" dirty="0" err="1">
                <a:solidFill>
                  <a:schemeClr val="tx1"/>
                </a:solidFill>
              </a:rPr>
              <a:t>Công</a:t>
            </a:r>
            <a:r>
              <a:rPr lang="en-US" sz="3200" b="1" dirty="0">
                <a:solidFill>
                  <a:schemeClr val="tx1"/>
                </a:solidFill>
              </a:rPr>
              <a:t> </a:t>
            </a:r>
            <a:r>
              <a:rPr lang="en-US" sz="3200" b="1" dirty="0" err="1">
                <a:solidFill>
                  <a:schemeClr val="tx1"/>
                </a:solidFill>
              </a:rPr>
              <a:t>chúa</a:t>
            </a:r>
            <a:r>
              <a:rPr lang="en-US" sz="3200" b="1" dirty="0">
                <a:solidFill>
                  <a:schemeClr val="tx1"/>
                </a:solidFill>
              </a:rPr>
              <a:t> </a:t>
            </a:r>
            <a:r>
              <a:rPr lang="en-US" sz="3200" b="1" dirty="0" err="1">
                <a:solidFill>
                  <a:schemeClr val="tx1"/>
                </a:solidFill>
              </a:rPr>
              <a:t>cả</a:t>
            </a:r>
            <a:r>
              <a:rPr lang="en-US" sz="3200" b="1" dirty="0">
                <a:solidFill>
                  <a:schemeClr val="tx1"/>
                </a:solidFill>
              </a:rPr>
              <a:t>: </a:t>
            </a:r>
            <a:r>
              <a:rPr lang="en-US" sz="3200" b="1" dirty="0" err="1">
                <a:solidFill>
                  <a:schemeClr val="tx1"/>
                </a:solidFill>
              </a:rPr>
              <a:t>ôm</a:t>
            </a:r>
            <a:r>
              <a:rPr lang="en-US" sz="3200" b="1" dirty="0">
                <a:solidFill>
                  <a:schemeClr val="tx1"/>
                </a:solidFill>
              </a:rPr>
              <a:t> </a:t>
            </a:r>
            <a:r>
              <a:rPr lang="en-US" sz="3200" b="1" dirty="0" err="1">
                <a:solidFill>
                  <a:schemeClr val="tx1"/>
                </a:solidFill>
              </a:rPr>
              <a:t>đàn</a:t>
            </a:r>
            <a:r>
              <a:rPr lang="en-US" sz="3200" b="1" dirty="0">
                <a:solidFill>
                  <a:schemeClr val="tx1"/>
                </a:solidFill>
              </a:rPr>
              <a:t> </a:t>
            </a:r>
            <a:r>
              <a:rPr lang="en-US" sz="3200" b="1" dirty="0" err="1">
                <a:solidFill>
                  <a:schemeClr val="tx1"/>
                </a:solidFill>
              </a:rPr>
              <a:t>lên</a:t>
            </a:r>
            <a:r>
              <a:rPr lang="en-US" sz="3200" b="1" dirty="0">
                <a:solidFill>
                  <a:schemeClr val="tx1"/>
                </a:solidFill>
              </a:rPr>
              <a:t> </a:t>
            </a:r>
            <a:r>
              <a:rPr lang="en-US" sz="3200" b="1" dirty="0" err="1">
                <a:solidFill>
                  <a:schemeClr val="tx1"/>
                </a:solidFill>
              </a:rPr>
              <a:t>mặt</a:t>
            </a:r>
            <a:r>
              <a:rPr lang="en-US" sz="3200" b="1" dirty="0">
                <a:solidFill>
                  <a:schemeClr val="tx1"/>
                </a:solidFill>
              </a:rPr>
              <a:t> </a:t>
            </a:r>
            <a:r>
              <a:rPr lang="en-US" sz="3200" b="1" dirty="0" err="1">
                <a:solidFill>
                  <a:schemeClr val="tx1"/>
                </a:solidFill>
              </a:rPr>
              <a:t>thành</a:t>
            </a:r>
            <a:r>
              <a:rPr lang="en-US" sz="3200" b="1" dirty="0">
                <a:solidFill>
                  <a:schemeClr val="tx1"/>
                </a:solidFill>
              </a:rPr>
              <a:t>, </a:t>
            </a:r>
            <a:r>
              <a:rPr lang="en-US" sz="3200" b="1" dirty="0" err="1">
                <a:solidFill>
                  <a:schemeClr val="tx1"/>
                </a:solidFill>
              </a:rPr>
              <a:t>bắt</a:t>
            </a:r>
            <a:r>
              <a:rPr lang="en-US" sz="3200" b="1" dirty="0">
                <a:solidFill>
                  <a:schemeClr val="tx1"/>
                </a:solidFill>
              </a:rPr>
              <a:t> </a:t>
            </a:r>
            <a:r>
              <a:rPr lang="en-US" sz="3200" b="1" dirty="0" err="1">
                <a:solidFill>
                  <a:schemeClr val="tx1"/>
                </a:solidFill>
              </a:rPr>
              <a:t>đầu</a:t>
            </a:r>
            <a:r>
              <a:rPr lang="en-US" sz="3200" b="1" dirty="0">
                <a:solidFill>
                  <a:schemeClr val="tx1"/>
                </a:solidFill>
              </a:rPr>
              <a:t> </a:t>
            </a:r>
            <a:r>
              <a:rPr lang="en-US" sz="3200" b="1" dirty="0" err="1">
                <a:solidFill>
                  <a:schemeClr val="tx1"/>
                </a:solidFill>
              </a:rPr>
              <a:t>hát</a:t>
            </a:r>
            <a:r>
              <a:rPr lang="en-US" sz="3200" b="1" dirty="0">
                <a:solidFill>
                  <a:schemeClr val="tx1"/>
                </a:solidFill>
              </a:rPr>
              <a:t> </a:t>
            </a:r>
            <a:r>
              <a:rPr lang="en-US" sz="3200" b="1" dirty="0" err="1">
                <a:solidFill>
                  <a:schemeClr val="tx1"/>
                </a:solidFill>
              </a:rPr>
              <a:t>điệu</a:t>
            </a:r>
            <a:r>
              <a:rPr lang="en-US" sz="3200" b="1" dirty="0">
                <a:solidFill>
                  <a:schemeClr val="tx1"/>
                </a:solidFill>
              </a:rPr>
              <a:t> </a:t>
            </a:r>
            <a:r>
              <a:rPr lang="en-US" sz="3200" b="1" dirty="0" err="1">
                <a:solidFill>
                  <a:schemeClr val="tx1"/>
                </a:solidFill>
              </a:rPr>
              <a:t>dân</a:t>
            </a:r>
            <a:r>
              <a:rPr lang="en-US" sz="3200" b="1" dirty="0">
                <a:solidFill>
                  <a:schemeClr val="tx1"/>
                </a:solidFill>
              </a:rPr>
              <a:t> ca, </a:t>
            </a:r>
            <a:r>
              <a:rPr lang="en-US" sz="3200" b="1" dirty="0" err="1">
                <a:solidFill>
                  <a:schemeClr val="tx1"/>
                </a:solidFill>
              </a:rPr>
              <a:t>dân</a:t>
            </a:r>
            <a:r>
              <a:rPr lang="en-US" sz="3200" b="1" dirty="0">
                <a:solidFill>
                  <a:schemeClr val="tx1"/>
                </a:solidFill>
              </a:rPr>
              <a:t> </a:t>
            </a:r>
            <a:r>
              <a:rPr lang="en-US" sz="3200" b="1" dirty="0" err="1">
                <a:solidFill>
                  <a:schemeClr val="tx1"/>
                </a:solidFill>
              </a:rPr>
              <a:t>vũ</a:t>
            </a:r>
            <a:r>
              <a:rPr lang="en-US" sz="3200" b="1" dirty="0">
                <a:solidFill>
                  <a:schemeClr val="tx1"/>
                </a:solidFill>
              </a:rPr>
              <a:t>.</a:t>
            </a:r>
          </a:p>
          <a:p>
            <a:pPr algn="just"/>
            <a:r>
              <a:rPr lang="vi-VN" sz="3200" b="1" dirty="0" smtClean="0">
                <a:solidFill>
                  <a:schemeClr val="tx1"/>
                </a:solidFill>
              </a:rPr>
              <a:t>+ </a:t>
            </a:r>
            <a:r>
              <a:rPr lang="vi-VN" sz="3200" b="1" dirty="0">
                <a:solidFill>
                  <a:schemeClr val="tx1"/>
                </a:solidFill>
              </a:rPr>
              <a:t>Công chúa út: kể chuyện cho lính giặc nghe</a:t>
            </a:r>
          </a:p>
          <a:p>
            <a:pPr algn="just"/>
            <a:r>
              <a:rPr lang="vi-VN" sz="3200" b="1" dirty="0" smtClean="0">
                <a:solidFill>
                  <a:schemeClr val="tx1"/>
                </a:solidFill>
              </a:rPr>
              <a:t>+ </a:t>
            </a:r>
            <a:r>
              <a:rPr lang="vi-VN" sz="3200" b="1" dirty="0">
                <a:solidFill>
                  <a:schemeClr val="tx1"/>
                </a:solidFill>
              </a:rPr>
              <a:t>Công chúa hai: vung bút vẽ hàng đoàn xe ngựa nối đuôi nhau cho quân giặc về nước.</a:t>
            </a:r>
          </a:p>
        </p:txBody>
      </p:sp>
    </p:spTree>
    <p:extLst>
      <p:ext uri="{BB962C8B-B14F-4D97-AF65-F5344CB8AC3E}">
        <p14:creationId xmlns:p14="http://schemas.microsoft.com/office/powerpoint/2010/main" val="32680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4" name="Rounded Rectangular Callout 3"/>
          <p:cNvSpPr/>
          <p:nvPr/>
        </p:nvSpPr>
        <p:spPr>
          <a:xfrm>
            <a:off x="190586" y="1080655"/>
            <a:ext cx="3695614" cy="254061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3200" b="1" dirty="0" smtClean="0">
                <a:solidFill>
                  <a:srgbClr val="0000FF"/>
                </a:solidFill>
                <a:latin typeface="Open Sans"/>
              </a:rPr>
              <a:t>4. </a:t>
            </a:r>
            <a:r>
              <a:rPr lang="vi-VN" sz="3200" b="1" dirty="0">
                <a:solidFill>
                  <a:srgbClr val="0000FF"/>
                </a:solidFill>
                <a:latin typeface="Open Sans"/>
              </a:rPr>
              <a:t>Kết thúc câu chuyện gợi cho em suy nghĩ gì?</a:t>
            </a:r>
          </a:p>
        </p:txBody>
      </p:sp>
      <p:sp>
        <p:nvSpPr>
          <p:cNvPr id="3" name="Round Diagonal Corner Rectangle 2"/>
          <p:cNvSpPr/>
          <p:nvPr/>
        </p:nvSpPr>
        <p:spPr>
          <a:xfrm>
            <a:off x="4526280" y="1505112"/>
            <a:ext cx="6949440" cy="46518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rPr>
              <a:t>      Ba c</a:t>
            </a:r>
            <a:r>
              <a:rPr lang="vi-VN" sz="3200" b="1" dirty="0" smtClean="0">
                <a:solidFill>
                  <a:schemeClr val="tx1"/>
                </a:solidFill>
              </a:rPr>
              <a:t>ô </a:t>
            </a:r>
            <a:r>
              <a:rPr lang="vi-VN" sz="3200" b="1" dirty="0">
                <a:solidFill>
                  <a:schemeClr val="tx1"/>
                </a:solidFill>
              </a:rPr>
              <a:t>công chúa dù mảnh mai không có sức để chiến đấu nhưng lại có những cách khác nhau khiến giặc rút lui. Qua đó cho thấy công cuộc bảo vệ đất nước không phải là của riêng ai, mỗi người đều có cách khác nhau để cống hiến cho đất nước. </a:t>
            </a:r>
          </a:p>
        </p:txBody>
      </p:sp>
    </p:spTree>
    <p:extLst>
      <p:ext uri="{BB962C8B-B14F-4D97-AF65-F5344CB8AC3E}">
        <p14:creationId xmlns:p14="http://schemas.microsoft.com/office/powerpoint/2010/main" val="4754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9" name="Rounded Rectangular Callout 8"/>
          <p:cNvSpPr/>
          <p:nvPr/>
        </p:nvSpPr>
        <p:spPr>
          <a:xfrm>
            <a:off x="529797" y="1403718"/>
            <a:ext cx="5015597" cy="139847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3200" b="1" dirty="0" smtClean="0">
                <a:solidFill>
                  <a:srgbClr val="0000FF"/>
                </a:solidFill>
                <a:latin typeface="Open Sans"/>
              </a:rPr>
              <a:t>Theo </a:t>
            </a:r>
            <a:r>
              <a:rPr lang="en-US" sz="3200" b="1" dirty="0" err="1" smtClean="0">
                <a:solidFill>
                  <a:srgbClr val="0000FF"/>
                </a:solidFill>
                <a:latin typeface="Open Sans"/>
              </a:rPr>
              <a:t>em</a:t>
            </a:r>
            <a:r>
              <a:rPr lang="en-US" sz="3200" b="1" dirty="0" smtClean="0">
                <a:solidFill>
                  <a:srgbClr val="0000FF"/>
                </a:solidFill>
                <a:latin typeface="Open Sans"/>
              </a:rPr>
              <a:t> </a:t>
            </a:r>
            <a:r>
              <a:rPr lang="en-US" sz="3200" b="1" dirty="0" err="1" smtClean="0">
                <a:solidFill>
                  <a:srgbClr val="0000FF"/>
                </a:solidFill>
                <a:latin typeface="Open Sans"/>
              </a:rPr>
              <a:t>nội</a:t>
            </a:r>
            <a:r>
              <a:rPr lang="en-US" sz="3200" b="1" dirty="0" smtClean="0">
                <a:solidFill>
                  <a:srgbClr val="0000FF"/>
                </a:solidFill>
                <a:latin typeface="Open Sans"/>
              </a:rPr>
              <a:t> dung </a:t>
            </a:r>
            <a:r>
              <a:rPr lang="en-US" sz="3200" b="1" dirty="0" err="1" smtClean="0">
                <a:solidFill>
                  <a:srgbClr val="0000FF"/>
                </a:solidFill>
                <a:latin typeface="Open Sans"/>
              </a:rPr>
              <a:t>chính</a:t>
            </a:r>
            <a:r>
              <a:rPr lang="en-US" sz="3200" b="1" dirty="0" smtClean="0">
                <a:solidFill>
                  <a:srgbClr val="0000FF"/>
                </a:solidFill>
                <a:latin typeface="Open Sans"/>
              </a:rPr>
              <a:t> </a:t>
            </a:r>
            <a:r>
              <a:rPr lang="en-US" sz="3200" b="1" dirty="0" err="1" smtClean="0">
                <a:solidFill>
                  <a:srgbClr val="0000FF"/>
                </a:solidFill>
                <a:latin typeface="Open Sans"/>
              </a:rPr>
              <a:t>của</a:t>
            </a:r>
            <a:r>
              <a:rPr lang="en-US" sz="3200" b="1" dirty="0" smtClean="0">
                <a:solidFill>
                  <a:srgbClr val="0000FF"/>
                </a:solidFill>
                <a:latin typeface="Open Sans"/>
              </a:rPr>
              <a:t> </a:t>
            </a:r>
            <a:r>
              <a:rPr lang="en-US" sz="3200" b="1" dirty="0" err="1" smtClean="0">
                <a:solidFill>
                  <a:srgbClr val="0000FF"/>
                </a:solidFill>
                <a:latin typeface="Open Sans"/>
              </a:rPr>
              <a:t>câu</a:t>
            </a:r>
            <a:r>
              <a:rPr lang="en-US" sz="3200" b="1" dirty="0" smtClean="0">
                <a:solidFill>
                  <a:srgbClr val="0000FF"/>
                </a:solidFill>
                <a:latin typeface="Open Sans"/>
              </a:rPr>
              <a:t> </a:t>
            </a:r>
            <a:r>
              <a:rPr lang="en-US" sz="3200" b="1" dirty="0" err="1" smtClean="0">
                <a:solidFill>
                  <a:srgbClr val="0000FF"/>
                </a:solidFill>
                <a:latin typeface="Open Sans"/>
              </a:rPr>
              <a:t>chuyện</a:t>
            </a:r>
            <a:r>
              <a:rPr lang="en-US" sz="3200" b="1" dirty="0" smtClean="0">
                <a:solidFill>
                  <a:srgbClr val="0000FF"/>
                </a:solidFill>
                <a:latin typeface="Open Sans"/>
              </a:rPr>
              <a:t> </a:t>
            </a:r>
            <a:r>
              <a:rPr lang="en-US" sz="3200" b="1" dirty="0" err="1" smtClean="0">
                <a:solidFill>
                  <a:srgbClr val="0000FF"/>
                </a:solidFill>
                <a:latin typeface="Open Sans"/>
              </a:rPr>
              <a:t>là</a:t>
            </a:r>
            <a:r>
              <a:rPr lang="en-US" sz="3200" b="1" dirty="0" smtClean="0">
                <a:solidFill>
                  <a:srgbClr val="0000FF"/>
                </a:solidFill>
                <a:latin typeface="Open Sans"/>
              </a:rPr>
              <a:t> </a:t>
            </a:r>
            <a:r>
              <a:rPr lang="en-US" sz="3200" b="1" dirty="0" err="1" smtClean="0">
                <a:solidFill>
                  <a:srgbClr val="0000FF"/>
                </a:solidFill>
                <a:latin typeface="Open Sans"/>
              </a:rPr>
              <a:t>gì</a:t>
            </a:r>
            <a:r>
              <a:rPr lang="en-US" sz="3200" b="1" dirty="0">
                <a:solidFill>
                  <a:srgbClr val="0000FF"/>
                </a:solidFill>
                <a:latin typeface="Open Sans"/>
              </a:rPr>
              <a:t>?</a:t>
            </a:r>
            <a:r>
              <a:rPr lang="vi-VN" sz="3200" b="1" dirty="0" smtClean="0">
                <a:solidFill>
                  <a:srgbClr val="0000FF"/>
                </a:solidFill>
                <a:latin typeface="Open Sans"/>
              </a:rPr>
              <a:t> </a:t>
            </a:r>
            <a:endParaRPr lang="vi-VN" sz="3200" b="1" dirty="0">
              <a:solidFill>
                <a:srgbClr val="0000FF"/>
              </a:solidFill>
              <a:latin typeface="Open Sans"/>
            </a:endParaRPr>
          </a:p>
        </p:txBody>
      </p:sp>
      <p:sp>
        <p:nvSpPr>
          <p:cNvPr id="2" name="Rounded Rectangle 1"/>
          <p:cNvSpPr/>
          <p:nvPr/>
        </p:nvSpPr>
        <p:spPr>
          <a:xfrm>
            <a:off x="1814051" y="3097161"/>
            <a:ext cx="9379975" cy="19762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n w="0"/>
                <a:solidFill>
                  <a:srgbClr val="0000FF"/>
                </a:solidFill>
                <a:effectLst>
                  <a:outerShdw blurRad="38100" dist="19050" dir="2700000" algn="tl" rotWithShape="0">
                    <a:schemeClr val="dk1">
                      <a:alpha val="40000"/>
                    </a:schemeClr>
                  </a:outerShdw>
                </a:effectLst>
              </a:rPr>
              <a:t>      </a:t>
            </a:r>
            <a:r>
              <a:rPr lang="vi-VN" sz="3200" b="1" dirty="0" smtClean="0">
                <a:ln w="0"/>
                <a:solidFill>
                  <a:srgbClr val="0000FF"/>
                </a:solidFill>
                <a:effectLst>
                  <a:outerShdw blurRad="38100" dist="19050" dir="2700000" algn="tl" rotWithShape="0">
                    <a:schemeClr val="dk1">
                      <a:alpha val="40000"/>
                    </a:schemeClr>
                  </a:outerShdw>
                </a:effectLst>
              </a:rPr>
              <a:t>C</a:t>
            </a:r>
            <a:r>
              <a:rPr lang="en-US" sz="3200" b="1" dirty="0" err="1" smtClean="0">
                <a:ln w="0"/>
                <a:solidFill>
                  <a:srgbClr val="0000FF"/>
                </a:solidFill>
                <a:effectLst>
                  <a:outerShdw blurRad="38100" dist="19050" dir="2700000" algn="tl" rotWithShape="0">
                    <a:schemeClr val="dk1">
                      <a:alpha val="40000"/>
                    </a:schemeClr>
                  </a:outerShdw>
                </a:effectLst>
              </a:rPr>
              <a:t>âu</a:t>
            </a:r>
            <a:r>
              <a:rPr lang="en-US" sz="3200" b="1" dirty="0" smtClean="0">
                <a:ln w="0"/>
                <a:solidFill>
                  <a:srgbClr val="0000FF"/>
                </a:solidFill>
                <a:effectLst>
                  <a:outerShdw blurRad="38100" dist="19050" dir="2700000" algn="tl" rotWithShape="0">
                    <a:schemeClr val="dk1">
                      <a:alpha val="40000"/>
                    </a:schemeClr>
                  </a:outerShdw>
                </a:effectLst>
              </a:rPr>
              <a:t> </a:t>
            </a:r>
            <a:r>
              <a:rPr lang="en-US" sz="3200" b="1" dirty="0" err="1" smtClean="0">
                <a:ln w="0"/>
                <a:solidFill>
                  <a:srgbClr val="0000FF"/>
                </a:solidFill>
                <a:effectLst>
                  <a:outerShdw blurRad="38100" dist="19050" dir="2700000" algn="tl" rotWithShape="0">
                    <a:schemeClr val="dk1">
                      <a:alpha val="40000"/>
                    </a:schemeClr>
                  </a:outerShdw>
                </a:effectLst>
              </a:rPr>
              <a:t>chuyện</a:t>
            </a:r>
            <a:r>
              <a:rPr lang="en-US" sz="3200" b="1" dirty="0" smtClean="0">
                <a:ln w="0"/>
                <a:solidFill>
                  <a:srgbClr val="0000FF"/>
                </a:solidFill>
                <a:effectLst>
                  <a:outerShdw blurRad="38100" dist="19050" dir="2700000" algn="tl" rotWithShape="0">
                    <a:schemeClr val="dk1">
                      <a:alpha val="40000"/>
                    </a:schemeClr>
                  </a:outerShdw>
                </a:effectLst>
              </a:rPr>
              <a:t> c</a:t>
            </a:r>
            <a:r>
              <a:rPr lang="vi-VN" sz="3200" b="1" dirty="0" smtClean="0">
                <a:ln w="0"/>
                <a:solidFill>
                  <a:srgbClr val="0000FF"/>
                </a:solidFill>
                <a:effectLst>
                  <a:outerShdw blurRad="38100" dist="19050" dir="2700000" algn="tl" rotWithShape="0">
                    <a:schemeClr val="dk1">
                      <a:alpha val="40000"/>
                    </a:schemeClr>
                  </a:outerShdw>
                </a:effectLst>
              </a:rPr>
              <a:t>a </a:t>
            </a:r>
            <a:r>
              <a:rPr lang="vi-VN" sz="3200" b="1" dirty="0">
                <a:ln w="0"/>
                <a:solidFill>
                  <a:srgbClr val="0000FF"/>
                </a:solidFill>
                <a:effectLst>
                  <a:outerShdw blurRad="38100" dist="19050" dir="2700000" algn="tl" rotWithShape="0">
                    <a:schemeClr val="dk1">
                      <a:alpha val="40000"/>
                    </a:schemeClr>
                  </a:outerShdw>
                </a:effectLst>
              </a:rPr>
              <a:t>ngợi ba nàng công chúa đã sử dụng tài năng của mình để mang lại hoà bình cho đất nước và các nước láng giềng.</a:t>
            </a:r>
            <a:endParaRPr lang="en-US" sz="3200" b="1" dirty="0">
              <a:ln w="0"/>
              <a:solidFill>
                <a:srgbClr val="0000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848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lowchart: Terminator 7"/>
          <p:cNvSpPr/>
          <p:nvPr/>
        </p:nvSpPr>
        <p:spPr>
          <a:xfrm>
            <a:off x="3082412" y="132735"/>
            <a:ext cx="5589640" cy="1017639"/>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Luyện đọc nâng cao </a:t>
            </a:r>
            <a:endParaRPr lang="en-US" sz="4000" b="1" dirty="0">
              <a:ln w="0"/>
              <a:solidFill>
                <a:srgbClr val="0000FF"/>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9" name="Rounded Rectangular Callout 8"/>
          <p:cNvSpPr/>
          <p:nvPr/>
        </p:nvSpPr>
        <p:spPr>
          <a:xfrm>
            <a:off x="529798" y="1403718"/>
            <a:ext cx="4823868" cy="139847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3200" b="1" dirty="0">
                <a:solidFill>
                  <a:srgbClr val="0000FF"/>
                </a:solidFill>
                <a:latin typeface="Open Sans"/>
              </a:rPr>
              <a:t>Theo em, giọng đọc của bài </a:t>
            </a:r>
            <a:r>
              <a:rPr lang="en-US" sz="3200" b="1" dirty="0" err="1" smtClean="0">
                <a:solidFill>
                  <a:srgbClr val="0000FF"/>
                </a:solidFill>
                <a:latin typeface="Open Sans"/>
              </a:rPr>
              <a:t>này</a:t>
            </a:r>
            <a:r>
              <a:rPr lang="vi-VN" sz="3200" b="1" dirty="0" smtClean="0">
                <a:solidFill>
                  <a:srgbClr val="0000FF"/>
                </a:solidFill>
                <a:latin typeface="Open Sans"/>
              </a:rPr>
              <a:t> </a:t>
            </a:r>
            <a:r>
              <a:rPr lang="vi-VN" sz="3200" b="1" dirty="0">
                <a:solidFill>
                  <a:srgbClr val="0000FF"/>
                </a:solidFill>
                <a:latin typeface="Open Sans"/>
              </a:rPr>
              <a:t>như thế nào?</a:t>
            </a:r>
            <a:endParaRPr lang="vi-VN" sz="3200" b="1" dirty="0" smtClean="0">
              <a:solidFill>
                <a:srgbClr val="0000FF"/>
              </a:solidFill>
              <a:latin typeface="Open Sans"/>
            </a:endParaRPr>
          </a:p>
        </p:txBody>
      </p:sp>
      <p:sp>
        <p:nvSpPr>
          <p:cNvPr id="11" name="Snip Diagonal Corner Rectangle 10"/>
          <p:cNvSpPr/>
          <p:nvPr/>
        </p:nvSpPr>
        <p:spPr>
          <a:xfrm>
            <a:off x="5353666" y="3055537"/>
            <a:ext cx="5914103" cy="222700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dirty="0" err="1" smtClean="0"/>
              <a:t>Giọng</a:t>
            </a:r>
            <a:r>
              <a:rPr lang="en-US" sz="3200" b="1" dirty="0" smtClean="0"/>
              <a:t> </a:t>
            </a:r>
            <a:r>
              <a:rPr lang="en-US" sz="3200" b="1" dirty="0" err="1"/>
              <a:t>đọc</a:t>
            </a:r>
            <a:r>
              <a:rPr lang="en-US" sz="3200" b="1" dirty="0"/>
              <a:t> thong </a:t>
            </a:r>
            <a:r>
              <a:rPr lang="en-US" sz="3200" b="1" dirty="0" err="1"/>
              <a:t>thả</a:t>
            </a:r>
            <a:r>
              <a:rPr lang="en-US" sz="3200" b="1" dirty="0"/>
              <a:t>; </a:t>
            </a:r>
            <a:r>
              <a:rPr lang="en-US" sz="3200" b="1" dirty="0" err="1"/>
              <a:t>đoạn</a:t>
            </a:r>
            <a:r>
              <a:rPr lang="en-US" sz="3200" b="1" dirty="0"/>
              <a:t> </a:t>
            </a:r>
            <a:r>
              <a:rPr lang="en-US" sz="3200" b="1" dirty="0" err="1"/>
              <a:t>cuối</a:t>
            </a:r>
            <a:r>
              <a:rPr lang="en-US" sz="3200" b="1" dirty="0"/>
              <a:t> </a:t>
            </a:r>
            <a:r>
              <a:rPr lang="en-US" sz="3200" b="1" dirty="0" err="1"/>
              <a:t>đọc</a:t>
            </a:r>
            <a:r>
              <a:rPr lang="en-US" sz="3200" b="1" dirty="0"/>
              <a:t> </a:t>
            </a:r>
            <a:r>
              <a:rPr lang="en-US" sz="3200" b="1" dirty="0" err="1"/>
              <a:t>với</a:t>
            </a:r>
            <a:r>
              <a:rPr lang="en-US" sz="3200" b="1" dirty="0"/>
              <a:t> </a:t>
            </a:r>
            <a:r>
              <a:rPr lang="en-US" sz="3200" b="1" dirty="0" err="1"/>
              <a:t>giọng</a:t>
            </a:r>
            <a:r>
              <a:rPr lang="en-US" sz="3200" b="1" dirty="0"/>
              <a:t> </a:t>
            </a:r>
            <a:r>
              <a:rPr lang="en-US" sz="3200" b="1" dirty="0" err="1"/>
              <a:t>trang</a:t>
            </a:r>
            <a:r>
              <a:rPr lang="en-US" sz="3200" b="1" dirty="0"/>
              <a:t> </a:t>
            </a:r>
            <a:r>
              <a:rPr lang="en-US" sz="3200" b="1" dirty="0" err="1"/>
              <a:t>trọng</a:t>
            </a:r>
            <a:r>
              <a:rPr lang="en-US" sz="3200" b="1" dirty="0"/>
              <a:t>, </a:t>
            </a:r>
            <a:r>
              <a:rPr lang="en-US" sz="3200" b="1" dirty="0" err="1"/>
              <a:t>thể</a:t>
            </a:r>
            <a:r>
              <a:rPr lang="en-US" sz="3200" b="1" dirty="0"/>
              <a:t> </a:t>
            </a:r>
            <a:r>
              <a:rPr lang="en-US" sz="3200" b="1" dirty="0" err="1"/>
              <a:t>hiện</a:t>
            </a:r>
            <a:r>
              <a:rPr lang="en-US" sz="3200" b="1" dirty="0"/>
              <a:t> </a:t>
            </a:r>
            <a:r>
              <a:rPr lang="en-US" sz="3200" b="1" dirty="0" err="1"/>
              <a:t>tình</a:t>
            </a:r>
            <a:r>
              <a:rPr lang="en-US" sz="3200" b="1" dirty="0"/>
              <a:t> </a:t>
            </a:r>
            <a:r>
              <a:rPr lang="en-US" sz="3200" b="1" dirty="0" err="1"/>
              <a:t>cảm</a:t>
            </a:r>
            <a:r>
              <a:rPr lang="en-US" sz="3200" b="1" dirty="0"/>
              <a:t> </a:t>
            </a:r>
            <a:r>
              <a:rPr lang="en-US" sz="3200" b="1" dirty="0" err="1"/>
              <a:t>ngưỡng</a:t>
            </a:r>
            <a:r>
              <a:rPr lang="en-US" sz="3200" b="1" dirty="0"/>
              <a:t> </a:t>
            </a:r>
            <a:r>
              <a:rPr lang="en-US" sz="3200" b="1" dirty="0" err="1"/>
              <a:t>mộ</a:t>
            </a:r>
            <a:r>
              <a:rPr lang="en-US" sz="3200" b="1" dirty="0"/>
              <a:t>.</a:t>
            </a:r>
          </a:p>
        </p:txBody>
      </p:sp>
    </p:spTree>
    <p:extLst>
      <p:ext uri="{BB962C8B-B14F-4D97-AF65-F5344CB8AC3E}">
        <p14:creationId xmlns:p14="http://schemas.microsoft.com/office/powerpoint/2010/main" val="35981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Terminator 1"/>
          <p:cNvSpPr/>
          <p:nvPr/>
        </p:nvSpPr>
        <p:spPr>
          <a:xfrm>
            <a:off x="3392127" y="1120877"/>
            <a:ext cx="5589640" cy="135685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Thi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đọc</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diễn</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cảm</a:t>
            </a:r>
            <a:endPar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864571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Terminator 1"/>
          <p:cNvSpPr/>
          <p:nvPr/>
        </p:nvSpPr>
        <p:spPr>
          <a:xfrm>
            <a:off x="3392127" y="1120877"/>
            <a:ext cx="5589640" cy="135685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Luyện</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đọc</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lại</a:t>
            </a:r>
            <a:endPar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Trò</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 </a:t>
            </a:r>
            <a:r>
              <a:rPr lang="en-US" sz="4000" b="1" dirty="0" err="1"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chơi</a:t>
            </a:r>
            <a:r>
              <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rPr>
              <a:t>)</a:t>
            </a:r>
            <a:endParaRPr lang="en-US" sz="4000" b="1" dirty="0" smtClean="0">
              <a:ln w="0"/>
              <a:solidFill>
                <a:srgbClr val="0000FF"/>
              </a:solidFill>
              <a:effectLst>
                <a:outerShdw blurRad="38100" dist="19050" dir="2700000" algn="tl" rotWithShape="0">
                  <a:schemeClr val="dk1">
                    <a:alpha val="40000"/>
                  </a:schemeClr>
                </a:outerShdw>
              </a:effectLst>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95148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1524000" y="5191432"/>
            <a:ext cx="9144000" cy="1437968"/>
          </a:xfrm>
          <a:custGeom>
            <a:avLst/>
            <a:gdLst>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371168 h 1437968"/>
              <a:gd name="connsiteX1" fmla="*/ 2182761 w 9144000"/>
              <a:gd name="connsiteY1" fmla="*/ 0 h 1437968"/>
              <a:gd name="connsiteX2" fmla="*/ 9144000 w 9144000"/>
              <a:gd name="connsiteY2" fmla="*/ 371168 h 1437968"/>
              <a:gd name="connsiteX3" fmla="*/ 9144000 w 9144000"/>
              <a:gd name="connsiteY3" fmla="*/ 1437968 h 1437968"/>
              <a:gd name="connsiteX4" fmla="*/ 0 w 9144000"/>
              <a:gd name="connsiteY4" fmla="*/ 1437968 h 1437968"/>
              <a:gd name="connsiteX5" fmla="*/ 0 w 9144000"/>
              <a:gd name="connsiteY5" fmla="*/ 371168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437968">
                <a:moveTo>
                  <a:pt x="0" y="371168"/>
                </a:moveTo>
                <a:lnTo>
                  <a:pt x="2182761" y="0"/>
                </a:lnTo>
                <a:lnTo>
                  <a:pt x="9144000" y="371168"/>
                </a:lnTo>
                <a:lnTo>
                  <a:pt x="9144000" y="1437968"/>
                </a:lnTo>
                <a:lnTo>
                  <a:pt x="0" y="1437968"/>
                </a:lnTo>
                <a:lnTo>
                  <a:pt x="0" y="371168"/>
                </a:lnTo>
                <a:close/>
              </a:path>
            </a:pathLst>
          </a:custGeom>
          <a:solidFill>
            <a:srgbClr val="03E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0000"/>
              </a:solidFill>
            </a:endParaRPr>
          </a:p>
        </p:txBody>
      </p:sp>
      <p:pic>
        <p:nvPicPr>
          <p:cNvPr id="13" name="Picture 12" descr="tree (110).png"/>
          <p:cNvPicPr>
            <a:picLocks noChangeAspect="1"/>
          </p:cNvPicPr>
          <p:nvPr/>
        </p:nvPicPr>
        <p:blipFill>
          <a:blip r:embed="rId4"/>
          <a:stretch>
            <a:fillRect/>
          </a:stretch>
        </p:blipFill>
        <p:spPr>
          <a:xfrm>
            <a:off x="2743200" y="-228600"/>
            <a:ext cx="6840648" cy="6248400"/>
          </a:xfrm>
          <a:prstGeom prst="rect">
            <a:avLst/>
          </a:prstGeom>
        </p:spPr>
      </p:pic>
      <p:pic>
        <p:nvPicPr>
          <p:cNvPr id="31" name="1"/>
          <p:cNvPicPr>
            <a:picLocks noChangeAspect="1" noChangeArrowheads="1"/>
          </p:cNvPicPr>
          <p:nvPr/>
        </p:nvPicPr>
        <p:blipFill>
          <a:blip r:embed="rId5"/>
          <a:srcRect/>
          <a:stretch>
            <a:fillRect/>
          </a:stretch>
        </p:blipFill>
        <p:spPr bwMode="auto">
          <a:xfrm>
            <a:off x="4114800" y="914400"/>
            <a:ext cx="1079500" cy="927100"/>
          </a:xfrm>
          <a:prstGeom prst="rect">
            <a:avLst/>
          </a:prstGeom>
          <a:noFill/>
          <a:ln w="9525">
            <a:noFill/>
            <a:miter lim="800000"/>
            <a:headEnd/>
            <a:tailEnd/>
          </a:ln>
          <a:effectLst/>
        </p:spPr>
      </p:pic>
      <p:pic>
        <p:nvPicPr>
          <p:cNvPr id="32" name="2"/>
          <p:cNvPicPr>
            <a:picLocks noChangeAspect="1" noChangeArrowheads="1"/>
          </p:cNvPicPr>
          <p:nvPr/>
        </p:nvPicPr>
        <p:blipFill>
          <a:blip r:embed="rId6"/>
          <a:srcRect/>
          <a:stretch>
            <a:fillRect/>
          </a:stretch>
        </p:blipFill>
        <p:spPr bwMode="auto">
          <a:xfrm>
            <a:off x="6781800" y="914401"/>
            <a:ext cx="1079500" cy="950913"/>
          </a:xfrm>
          <a:prstGeom prst="rect">
            <a:avLst/>
          </a:prstGeom>
          <a:noFill/>
          <a:ln w="9525">
            <a:noFill/>
            <a:miter lim="800000"/>
            <a:headEnd/>
            <a:tailEnd/>
          </a:ln>
          <a:effectLst/>
        </p:spPr>
      </p:pic>
      <p:pic>
        <p:nvPicPr>
          <p:cNvPr id="33" name="3"/>
          <p:cNvPicPr>
            <a:picLocks noChangeAspect="1" noChangeArrowheads="1"/>
          </p:cNvPicPr>
          <p:nvPr/>
        </p:nvPicPr>
        <p:blipFill>
          <a:blip r:embed="rId7"/>
          <a:srcRect/>
          <a:stretch>
            <a:fillRect/>
          </a:stretch>
        </p:blipFill>
        <p:spPr bwMode="auto">
          <a:xfrm>
            <a:off x="5562600" y="1905000"/>
            <a:ext cx="1079500" cy="927100"/>
          </a:xfrm>
          <a:prstGeom prst="rect">
            <a:avLst/>
          </a:prstGeom>
          <a:noFill/>
          <a:ln w="9525">
            <a:noFill/>
            <a:miter lim="800000"/>
            <a:headEnd/>
            <a:tailEnd/>
          </a:ln>
          <a:effectLst/>
        </p:spPr>
      </p:pic>
      <p:pic>
        <p:nvPicPr>
          <p:cNvPr id="1030" name="4"/>
          <p:cNvPicPr>
            <a:picLocks noChangeAspect="1" noChangeArrowheads="1"/>
          </p:cNvPicPr>
          <p:nvPr/>
        </p:nvPicPr>
        <p:blipFill>
          <a:blip r:embed="rId8"/>
          <a:srcRect/>
          <a:stretch>
            <a:fillRect/>
          </a:stretch>
        </p:blipFill>
        <p:spPr bwMode="auto">
          <a:xfrm>
            <a:off x="3886200" y="2819400"/>
            <a:ext cx="1079500" cy="927100"/>
          </a:xfrm>
          <a:prstGeom prst="rect">
            <a:avLst/>
          </a:prstGeom>
          <a:noFill/>
          <a:ln w="9525">
            <a:noFill/>
            <a:miter lim="800000"/>
            <a:headEnd/>
            <a:tailEnd/>
          </a:ln>
          <a:effectLst/>
        </p:spPr>
      </p:pic>
      <p:pic>
        <p:nvPicPr>
          <p:cNvPr id="34" name="5"/>
          <p:cNvPicPr>
            <a:picLocks noChangeAspect="1" noChangeArrowheads="1"/>
          </p:cNvPicPr>
          <p:nvPr/>
        </p:nvPicPr>
        <p:blipFill>
          <a:blip r:embed="rId9"/>
          <a:srcRect/>
          <a:stretch>
            <a:fillRect/>
          </a:stretch>
        </p:blipFill>
        <p:spPr bwMode="auto">
          <a:xfrm>
            <a:off x="7162800" y="2895600"/>
            <a:ext cx="1079500" cy="927100"/>
          </a:xfrm>
          <a:prstGeom prst="rect">
            <a:avLst/>
          </a:prstGeom>
          <a:noFill/>
          <a:ln w="9525">
            <a:noFill/>
            <a:miter lim="800000"/>
            <a:headEnd/>
            <a:tailEnd/>
          </a:ln>
          <a:effectLst/>
        </p:spPr>
      </p:pic>
      <p:pic>
        <p:nvPicPr>
          <p:cNvPr id="14" name="Picture 13" descr="hamster2.gif">
            <a:hlinkClick r:id="rId10" action="ppaction://hlinksldjump"/>
          </p:cNvPr>
          <p:cNvPicPr>
            <a:picLocks noChangeAspect="1"/>
          </p:cNvPicPr>
          <p:nvPr/>
        </p:nvPicPr>
        <p:blipFill>
          <a:blip r:embed="rId11" cstate="print"/>
          <a:stretch>
            <a:fillRect/>
          </a:stretch>
        </p:blipFill>
        <p:spPr>
          <a:xfrm>
            <a:off x="8534400" y="4572000"/>
            <a:ext cx="1981200" cy="1981200"/>
          </a:xfrm>
          <a:prstGeom prst="rect">
            <a:avLst/>
          </a:prstGeom>
        </p:spPr>
      </p:pic>
      <p:pic>
        <p:nvPicPr>
          <p:cNvPr id="1026" name="táo 1">
            <a:hlinkClick r:id="rId12" action="ppaction://hlinksldjump"/>
          </p:cNvPr>
          <p:cNvPicPr>
            <a:picLocks noChangeAspect="1" noChangeArrowheads="1"/>
          </p:cNvPicPr>
          <p:nvPr/>
        </p:nvPicPr>
        <p:blipFill>
          <a:blip r:embed="rId5"/>
          <a:srcRect/>
          <a:stretch>
            <a:fillRect/>
          </a:stretch>
        </p:blipFill>
        <p:spPr bwMode="auto">
          <a:xfrm>
            <a:off x="4114800" y="914400"/>
            <a:ext cx="1079500" cy="927100"/>
          </a:xfrm>
          <a:prstGeom prst="rect">
            <a:avLst/>
          </a:prstGeom>
          <a:noFill/>
          <a:ln w="9525">
            <a:noFill/>
            <a:miter lim="800000"/>
            <a:headEnd/>
            <a:tailEnd/>
          </a:ln>
          <a:effectLst/>
        </p:spPr>
      </p:pic>
      <p:pic>
        <p:nvPicPr>
          <p:cNvPr id="1027" name="táo 2">
            <a:hlinkClick r:id="rId13" action="ppaction://hlinksldjump"/>
          </p:cNvPr>
          <p:cNvPicPr>
            <a:picLocks noChangeAspect="1" noChangeArrowheads="1"/>
          </p:cNvPicPr>
          <p:nvPr/>
        </p:nvPicPr>
        <p:blipFill>
          <a:blip r:embed="rId6"/>
          <a:srcRect/>
          <a:stretch>
            <a:fillRect/>
          </a:stretch>
        </p:blipFill>
        <p:spPr bwMode="auto">
          <a:xfrm>
            <a:off x="6781800" y="914401"/>
            <a:ext cx="1079500" cy="950913"/>
          </a:xfrm>
          <a:prstGeom prst="rect">
            <a:avLst/>
          </a:prstGeom>
          <a:noFill/>
          <a:ln w="9525">
            <a:noFill/>
            <a:miter lim="800000"/>
            <a:headEnd/>
            <a:tailEnd/>
          </a:ln>
          <a:effectLst/>
        </p:spPr>
      </p:pic>
      <p:pic>
        <p:nvPicPr>
          <p:cNvPr id="35" name="táo 4">
            <a:hlinkClick r:id="rId14" action="ppaction://hlinksldjump"/>
          </p:cNvPr>
          <p:cNvPicPr>
            <a:picLocks noChangeAspect="1" noChangeArrowheads="1"/>
          </p:cNvPicPr>
          <p:nvPr/>
        </p:nvPicPr>
        <p:blipFill>
          <a:blip r:embed="rId8"/>
          <a:srcRect/>
          <a:stretch>
            <a:fillRect/>
          </a:stretch>
        </p:blipFill>
        <p:spPr bwMode="auto">
          <a:xfrm>
            <a:off x="3886200" y="2819400"/>
            <a:ext cx="1079500" cy="927100"/>
          </a:xfrm>
          <a:prstGeom prst="rect">
            <a:avLst/>
          </a:prstGeom>
          <a:noFill/>
          <a:ln w="9525">
            <a:noFill/>
            <a:miter lim="800000"/>
            <a:headEnd/>
            <a:tailEnd/>
          </a:ln>
          <a:effectLst/>
        </p:spPr>
      </p:pic>
      <p:pic>
        <p:nvPicPr>
          <p:cNvPr id="1028" name="táo 3">
            <a:hlinkClick r:id="rId15" action="ppaction://hlinksldjump"/>
          </p:cNvPr>
          <p:cNvPicPr>
            <a:picLocks noChangeAspect="1" noChangeArrowheads="1"/>
          </p:cNvPicPr>
          <p:nvPr/>
        </p:nvPicPr>
        <p:blipFill>
          <a:blip r:embed="rId7"/>
          <a:srcRect/>
          <a:stretch>
            <a:fillRect/>
          </a:stretch>
        </p:blipFill>
        <p:spPr bwMode="auto">
          <a:xfrm>
            <a:off x="5562600" y="1905000"/>
            <a:ext cx="1079500" cy="927100"/>
          </a:xfrm>
          <a:prstGeom prst="rect">
            <a:avLst/>
          </a:prstGeom>
          <a:noFill/>
          <a:ln w="9525">
            <a:noFill/>
            <a:miter lim="800000"/>
            <a:headEnd/>
            <a:tailEnd/>
          </a:ln>
          <a:effectLst/>
        </p:spPr>
      </p:pic>
      <p:pic>
        <p:nvPicPr>
          <p:cNvPr id="1029" name="táo 5">
            <a:hlinkClick r:id="rId16" action="ppaction://hlinksldjump"/>
          </p:cNvPr>
          <p:cNvPicPr>
            <a:picLocks noChangeAspect="1" noChangeArrowheads="1"/>
          </p:cNvPicPr>
          <p:nvPr/>
        </p:nvPicPr>
        <p:blipFill>
          <a:blip r:embed="rId9"/>
          <a:srcRect/>
          <a:stretch>
            <a:fillRect/>
          </a:stretch>
        </p:blipFill>
        <p:spPr bwMode="auto">
          <a:xfrm>
            <a:off x="7162800" y="2895600"/>
            <a:ext cx="1079500" cy="927100"/>
          </a:xfrm>
          <a:prstGeom prst="rect">
            <a:avLst/>
          </a:prstGeom>
          <a:noFill/>
          <a:ln w="9525">
            <a:noFill/>
            <a:miter lim="800000"/>
            <a:headEnd/>
            <a:tailEnd/>
          </a:ln>
          <a:effectLst/>
        </p:spPr>
      </p:pic>
      <p:sp>
        <p:nvSpPr>
          <p:cNvPr id="15" name="TextBox 14"/>
          <p:cNvSpPr txBox="1"/>
          <p:nvPr/>
        </p:nvSpPr>
        <p:spPr>
          <a:xfrm>
            <a:off x="349250" y="728137"/>
            <a:ext cx="3276600" cy="1323439"/>
          </a:xfrm>
          <a:prstGeom prst="rect">
            <a:avLst/>
          </a:prstGeom>
          <a:noFill/>
        </p:spPr>
        <p:txBody>
          <a:bodyPr wrap="square" rtlCol="0">
            <a:spAutoFit/>
          </a:bodyPr>
          <a:lstStyle/>
          <a:p>
            <a:r>
              <a:rPr lang="vi-V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chơi</a:t>
            </a:r>
          </a:p>
          <a:p>
            <a:r>
              <a:rPr lang="vi-V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hái quả</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4" name="Group 3"/>
          <p:cNvGrpSpPr/>
          <p:nvPr/>
        </p:nvGrpSpPr>
        <p:grpSpPr>
          <a:xfrm>
            <a:off x="5595257" y="3038741"/>
            <a:ext cx="1079546" cy="969016"/>
            <a:chOff x="4038554" y="3048000"/>
            <a:chExt cx="838246" cy="969016"/>
          </a:xfrm>
        </p:grpSpPr>
        <p:pic>
          <p:nvPicPr>
            <p:cNvPr id="2" name="Picture 1"/>
            <p:cNvPicPr>
              <a:picLocks noChangeAspect="1"/>
            </p:cNvPicPr>
            <p:nvPr/>
          </p:nvPicPr>
          <p:blipFill>
            <a:blip r:embed="rId17"/>
            <a:stretch>
              <a:fillRect/>
            </a:stretch>
          </p:blipFill>
          <p:spPr>
            <a:xfrm>
              <a:off x="4038554" y="3048000"/>
              <a:ext cx="838246" cy="914446"/>
            </a:xfrm>
            <a:prstGeom prst="rect">
              <a:avLst/>
            </a:prstGeom>
          </p:spPr>
        </p:pic>
        <p:sp>
          <p:nvSpPr>
            <p:cNvPr id="3" name="TextBox 2"/>
            <p:cNvSpPr txBox="1"/>
            <p:nvPr/>
          </p:nvSpPr>
          <p:spPr>
            <a:xfrm>
              <a:off x="4250126" y="3247575"/>
              <a:ext cx="554104" cy="769441"/>
            </a:xfrm>
            <a:prstGeom prst="rect">
              <a:avLst/>
            </a:prstGeom>
            <a:noFill/>
          </p:spPr>
          <p:txBody>
            <a:bodyPr wrap="square" rtlCol="0">
              <a:spAutoFit/>
            </a:bodyPr>
            <a:lstStyle/>
            <a:p>
              <a:r>
                <a:rPr lang="en-US" sz="4400" dirty="0">
                  <a:solidFill>
                    <a:srgbClr val="FFFFCC"/>
                  </a:solidFill>
                </a:rPr>
                <a:t>6</a:t>
              </a:r>
            </a:p>
          </p:txBody>
        </p:sp>
      </p:grpSp>
    </p:spTree>
    <p:extLst>
      <p:ext uri="{BB962C8B-B14F-4D97-AF65-F5344CB8AC3E}">
        <p14:creationId xmlns:p14="http://schemas.microsoft.com/office/powerpoint/2010/main" val="18914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9"/>
                                        </p:tgtEl>
                                      </p:cBhvr>
                                    </p:animEffect>
                                    <p:set>
                                      <p:cBhvr>
                                        <p:cTn id="12"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26"/>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9" restart="whenNotActive" fill="hold" evtFilter="cancelBubble" nodeType="interactiveSeq">
                <p:stCondLst>
                  <p:cond evt="onClick" delay="0">
                    <p:tgtEl>
                      <p:spTgt spid="1027"/>
                    </p:tgtEl>
                  </p:cond>
                </p:stCondLst>
                <p:endSync evt="end" delay="0">
                  <p:rtn val="all"/>
                </p:endSync>
                <p:childTnLst>
                  <p:par>
                    <p:cTn id="20" fill="hold">
                      <p:stCondLst>
                        <p:cond delay="0"/>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027"/>
                                        </p:tgtEl>
                                      </p:cBhvr>
                                    </p:animEffect>
                                    <p:set>
                                      <p:cBhvr>
                                        <p:cTn id="24"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25" restart="whenNotActive" fill="hold" evtFilter="cancelBubble" nodeType="interactiveSeq">
                <p:stCondLst>
                  <p:cond evt="onClick" delay="0">
                    <p:tgtEl>
                      <p:spTgt spid="1028"/>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31" restart="whenNotActive" fill="hold" evtFilter="cancelBubble" nodeType="interactiveSeq">
                <p:stCondLst>
                  <p:cond evt="onClick" delay="0">
                    <p:tgtEl>
                      <p:spTgt spid="1029"/>
                    </p:tgtEl>
                  </p:cond>
                </p:stCondLst>
                <p:endSync evt="end" delay="0">
                  <p:rtn val="all"/>
                </p:endSync>
                <p:childTnLst>
                  <p:par>
                    <p:cTn id="32" fill="hold">
                      <p:stCondLst>
                        <p:cond delay="0"/>
                      </p:stCondLst>
                      <p:childTnLst>
                        <p:par>
                          <p:cTn id="33" fill="hold">
                            <p:stCondLst>
                              <p:cond delay="0"/>
                            </p:stCondLst>
                            <p:childTnLst>
                              <p:par>
                                <p:cTn id="34" presetID="55" presetClass="exit" presetSubtype="0" fill="hold" nodeType="clickEffect">
                                  <p:stCondLst>
                                    <p:cond delay="0"/>
                                  </p:stCondLst>
                                  <p:childTnLst>
                                    <p:anim calcmode="lin" valueType="num">
                                      <p:cBhvr>
                                        <p:cTn id="35" dur="1000"/>
                                        <p:tgtEl>
                                          <p:spTgt spid="1029"/>
                                        </p:tgtEl>
                                        <p:attrNameLst>
                                          <p:attrName>ppt_w</p:attrName>
                                        </p:attrNameLst>
                                      </p:cBhvr>
                                      <p:tavLst>
                                        <p:tav tm="0">
                                          <p:val>
                                            <p:strVal val="ppt_w"/>
                                          </p:val>
                                        </p:tav>
                                        <p:tav tm="100000">
                                          <p:val>
                                            <p:strVal val="ppt_w*0.70"/>
                                          </p:val>
                                        </p:tav>
                                      </p:tavLst>
                                    </p:anim>
                                    <p:anim calcmode="lin" valueType="num">
                                      <p:cBhvr>
                                        <p:cTn id="36" dur="1000"/>
                                        <p:tgtEl>
                                          <p:spTgt spid="1029"/>
                                        </p:tgtEl>
                                        <p:attrNameLst>
                                          <p:attrName>ppt_h</p:attrName>
                                        </p:attrNameLst>
                                      </p:cBhvr>
                                      <p:tavLst>
                                        <p:tav tm="0">
                                          <p:val>
                                            <p:strVal val="ppt_h"/>
                                          </p:val>
                                        </p:tav>
                                        <p:tav tm="100000">
                                          <p:val>
                                            <p:strVal val="ppt_h"/>
                                          </p:val>
                                        </p:tav>
                                      </p:tavLst>
                                    </p:anim>
                                    <p:animEffect transition="out" filter="fade">
                                      <p:cBhvr>
                                        <p:cTn id="37" dur="1000"/>
                                        <p:tgtEl>
                                          <p:spTgt spid="1029"/>
                                        </p:tgtEl>
                                      </p:cBhvr>
                                    </p:animEffect>
                                    <p:set>
                                      <p:cBhvr>
                                        <p:cTn id="38" dur="1" fill="hold">
                                          <p:stCondLst>
                                            <p:cond delay="9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55" presetClass="exit" presetSubtype="0" fill="hold" nodeType="clickEffect">
                                  <p:stCondLst>
                                    <p:cond delay="0"/>
                                  </p:stCondLst>
                                  <p:childTnLst>
                                    <p:anim calcmode="lin" valueType="num">
                                      <p:cBhvr>
                                        <p:cTn id="43" dur="1000"/>
                                        <p:tgtEl>
                                          <p:spTgt spid="35"/>
                                        </p:tgtEl>
                                        <p:attrNameLst>
                                          <p:attrName>ppt_w</p:attrName>
                                        </p:attrNameLst>
                                      </p:cBhvr>
                                      <p:tavLst>
                                        <p:tav tm="0">
                                          <p:val>
                                            <p:strVal val="ppt_w"/>
                                          </p:val>
                                        </p:tav>
                                        <p:tav tm="100000">
                                          <p:val>
                                            <p:strVal val="ppt_w*0.70"/>
                                          </p:val>
                                        </p:tav>
                                      </p:tavLst>
                                    </p:anim>
                                    <p:anim calcmode="lin" valueType="num">
                                      <p:cBhvr>
                                        <p:cTn id="44" dur="1000"/>
                                        <p:tgtEl>
                                          <p:spTgt spid="35"/>
                                        </p:tgtEl>
                                        <p:attrNameLst>
                                          <p:attrName>ppt_h</p:attrName>
                                        </p:attrNameLst>
                                      </p:cBhvr>
                                      <p:tavLst>
                                        <p:tav tm="0">
                                          <p:val>
                                            <p:strVal val="ppt_h"/>
                                          </p:val>
                                        </p:tav>
                                        <p:tav tm="100000">
                                          <p:val>
                                            <p:strVal val="ppt_h"/>
                                          </p:val>
                                        </p:tav>
                                      </p:tavLst>
                                    </p:anim>
                                    <p:animEffect transition="out" filter="fade">
                                      <p:cBhvr>
                                        <p:cTn id="45" dur="1000"/>
                                        <p:tgtEl>
                                          <p:spTgt spid="35"/>
                                        </p:tgtEl>
                                      </p:cBhvr>
                                    </p:animEffect>
                                    <p:set>
                                      <p:cBhvr>
                                        <p:cTn id="46"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7" restart="whenNotActive" fill="hold" evtFilter="cancelBubble" nodeType="interactiveSeq">
                <p:stCondLst>
                  <p:cond evt="onClick" delay="0">
                    <p:tgtEl>
                      <p:spTgt spid="31"/>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31"/>
                                        </p:tgtEl>
                                      </p:cBhvr>
                                    </p:animEffect>
                                    <p:set>
                                      <p:cBhvr>
                                        <p:cTn id="52" dur="1" fill="hold">
                                          <p:stCondLst>
                                            <p:cond delay="1999"/>
                                          </p:stCondLst>
                                        </p:cTn>
                                        <p:tgtEl>
                                          <p:spTgt spid="31"/>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53" restart="whenNotActive" fill="hold" evtFilter="cancelBubble" nodeType="interactiveSeq">
                <p:stCondLst>
                  <p:cond evt="onClick" delay="0">
                    <p:tgtEl>
                      <p:spTgt spid="34"/>
                    </p:tgtEl>
                  </p:cond>
                </p:stCondLst>
                <p:endSync evt="end" delay="0">
                  <p:rtn val="all"/>
                </p:endSync>
                <p:childTnLst>
                  <p:par>
                    <p:cTn id="54" fill="hold">
                      <p:stCondLst>
                        <p:cond delay="0"/>
                      </p:stCondLst>
                      <p:childTnLst>
                        <p:par>
                          <p:cTn id="55" fill="hold">
                            <p:stCondLst>
                              <p:cond delay="0"/>
                            </p:stCondLst>
                            <p:childTnLst>
                              <p:par>
                                <p:cTn id="56" presetID="55" presetClass="exit" presetSubtype="0" fill="hold" nodeType="clickEffect">
                                  <p:stCondLst>
                                    <p:cond delay="0"/>
                                  </p:stCondLst>
                                  <p:childTnLst>
                                    <p:anim calcmode="lin" valueType="num">
                                      <p:cBhvr>
                                        <p:cTn id="57" dur="1000"/>
                                        <p:tgtEl>
                                          <p:spTgt spid="34"/>
                                        </p:tgtEl>
                                        <p:attrNameLst>
                                          <p:attrName>ppt_w</p:attrName>
                                        </p:attrNameLst>
                                      </p:cBhvr>
                                      <p:tavLst>
                                        <p:tav tm="0">
                                          <p:val>
                                            <p:strVal val="ppt_w"/>
                                          </p:val>
                                        </p:tav>
                                        <p:tav tm="100000">
                                          <p:val>
                                            <p:strVal val="ppt_w*0.70"/>
                                          </p:val>
                                        </p:tav>
                                      </p:tavLst>
                                    </p:anim>
                                    <p:anim calcmode="lin" valueType="num">
                                      <p:cBhvr>
                                        <p:cTn id="58" dur="1000"/>
                                        <p:tgtEl>
                                          <p:spTgt spid="34"/>
                                        </p:tgtEl>
                                        <p:attrNameLst>
                                          <p:attrName>ppt_h</p:attrName>
                                        </p:attrNameLst>
                                      </p:cBhvr>
                                      <p:tavLst>
                                        <p:tav tm="0">
                                          <p:val>
                                            <p:strVal val="ppt_h"/>
                                          </p:val>
                                        </p:tav>
                                        <p:tav tm="100000">
                                          <p:val>
                                            <p:strVal val="ppt_h"/>
                                          </p:val>
                                        </p:tav>
                                      </p:tavLst>
                                    </p:anim>
                                    <p:animEffect transition="out" filter="fade">
                                      <p:cBhvr>
                                        <p:cTn id="59" dur="1000"/>
                                        <p:tgtEl>
                                          <p:spTgt spid="34"/>
                                        </p:tgtEl>
                                      </p:cBhvr>
                                    </p:animEffect>
                                    <p:set>
                                      <p:cBhvr>
                                        <p:cTn id="60"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4"/>
                  </p:tgtEl>
                </p:cond>
              </p:nextCondLst>
            </p:seq>
            <p:seq concurrent="1" nextAc="seek">
              <p:cTn id="61" restart="whenNotActive" fill="hold" evtFilter="cancelBubble" nodeType="interactiveSeq">
                <p:stCondLst>
                  <p:cond evt="onClick" delay="0">
                    <p:tgtEl>
                      <p:spTgt spid="32"/>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2000"/>
                                        <p:tgtEl>
                                          <p:spTgt spid="32"/>
                                        </p:tgtEl>
                                      </p:cBhvr>
                                    </p:animEffect>
                                    <p:set>
                                      <p:cBhvr>
                                        <p:cTn id="66" dur="1" fill="hold">
                                          <p:stCondLst>
                                            <p:cond delay="1999"/>
                                          </p:stCondLst>
                                        </p:cTn>
                                        <p:tgtEl>
                                          <p:spTgt spid="32"/>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55" presetClass="exit" presetSubtype="0" fill="hold" nodeType="clickEffect">
                                  <p:stCondLst>
                                    <p:cond delay="0"/>
                                  </p:stCondLst>
                                  <p:childTnLst>
                                    <p:anim calcmode="lin" valueType="num">
                                      <p:cBhvr>
                                        <p:cTn id="71" dur="1000"/>
                                        <p:tgtEl>
                                          <p:spTgt spid="33"/>
                                        </p:tgtEl>
                                        <p:attrNameLst>
                                          <p:attrName>ppt_w</p:attrName>
                                        </p:attrNameLst>
                                      </p:cBhvr>
                                      <p:tavLst>
                                        <p:tav tm="0">
                                          <p:val>
                                            <p:strVal val="ppt_w"/>
                                          </p:val>
                                        </p:tav>
                                        <p:tav tm="100000">
                                          <p:val>
                                            <p:strVal val="ppt_w*0.70"/>
                                          </p:val>
                                        </p:tav>
                                      </p:tavLst>
                                    </p:anim>
                                    <p:anim calcmode="lin" valueType="num">
                                      <p:cBhvr>
                                        <p:cTn id="72" dur="1000"/>
                                        <p:tgtEl>
                                          <p:spTgt spid="33"/>
                                        </p:tgtEl>
                                        <p:attrNameLst>
                                          <p:attrName>ppt_h</p:attrName>
                                        </p:attrNameLst>
                                      </p:cBhvr>
                                      <p:tavLst>
                                        <p:tav tm="0">
                                          <p:val>
                                            <p:strVal val="ppt_h"/>
                                          </p:val>
                                        </p:tav>
                                        <p:tav tm="100000">
                                          <p:val>
                                            <p:strVal val="ppt_h"/>
                                          </p:val>
                                        </p:tav>
                                      </p:tavLst>
                                    </p:anim>
                                    <p:animEffect transition="out" filter="fade">
                                      <p:cBhvr>
                                        <p:cTn id="73" dur="1000"/>
                                        <p:tgtEl>
                                          <p:spTgt spid="33"/>
                                        </p:tgtEl>
                                      </p:cBhvr>
                                    </p:animEffect>
                                    <p:set>
                                      <p:cBhvr>
                                        <p:cTn id="74"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030"/>
                    </p:tgtEl>
                  </p:cond>
                </p:stCondLst>
                <p:endSync evt="end" delay="0">
                  <p:rtn val="all"/>
                </p:endSync>
                <p:childTnLst>
                  <p:par>
                    <p:cTn id="76" fill="hold">
                      <p:stCondLst>
                        <p:cond delay="0"/>
                      </p:stCondLst>
                      <p:childTnLst>
                        <p:par>
                          <p:cTn id="77" fill="hold">
                            <p:stCondLst>
                              <p:cond delay="0"/>
                            </p:stCondLst>
                            <p:childTnLst>
                              <p:par>
                                <p:cTn id="78" presetID="55" presetClass="exit" presetSubtype="0" fill="hold" nodeType="clickEffect">
                                  <p:stCondLst>
                                    <p:cond delay="0"/>
                                  </p:stCondLst>
                                  <p:childTnLst>
                                    <p:anim calcmode="lin" valueType="num">
                                      <p:cBhvr>
                                        <p:cTn id="79" dur="1000"/>
                                        <p:tgtEl>
                                          <p:spTgt spid="1030"/>
                                        </p:tgtEl>
                                        <p:attrNameLst>
                                          <p:attrName>ppt_w</p:attrName>
                                        </p:attrNameLst>
                                      </p:cBhvr>
                                      <p:tavLst>
                                        <p:tav tm="0">
                                          <p:val>
                                            <p:strVal val="ppt_w"/>
                                          </p:val>
                                        </p:tav>
                                        <p:tav tm="100000">
                                          <p:val>
                                            <p:strVal val="ppt_w*0.70"/>
                                          </p:val>
                                        </p:tav>
                                      </p:tavLst>
                                    </p:anim>
                                    <p:anim calcmode="lin" valueType="num">
                                      <p:cBhvr>
                                        <p:cTn id="80" dur="1000"/>
                                        <p:tgtEl>
                                          <p:spTgt spid="1030"/>
                                        </p:tgtEl>
                                        <p:attrNameLst>
                                          <p:attrName>ppt_h</p:attrName>
                                        </p:attrNameLst>
                                      </p:cBhvr>
                                      <p:tavLst>
                                        <p:tav tm="0">
                                          <p:val>
                                            <p:strVal val="ppt_h"/>
                                          </p:val>
                                        </p:tav>
                                        <p:tav tm="100000">
                                          <p:val>
                                            <p:strVal val="ppt_h"/>
                                          </p:val>
                                        </p:tav>
                                      </p:tavLst>
                                    </p:anim>
                                    <p:animEffect transition="out" filter="fade">
                                      <p:cBhvr>
                                        <p:cTn id="81" dur="1000"/>
                                        <p:tgtEl>
                                          <p:spTgt spid="1030"/>
                                        </p:tgtEl>
                                      </p:cBhvr>
                                    </p:animEffect>
                                    <p:set>
                                      <p:cBhvr>
                                        <p:cTn id="82" dur="1" fill="hold">
                                          <p:stCondLst>
                                            <p:cond delay="999"/>
                                          </p:stCondLst>
                                        </p:cTn>
                                        <p:tgtEl>
                                          <p:spTgt spid="1030"/>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7920" y="1478598"/>
            <a:ext cx="5654040" cy="1143000"/>
          </a:xfrm>
        </p:spPr>
        <p:txBody>
          <a:bodyPr/>
          <a:lstStyle/>
          <a:p>
            <a:r>
              <a:rPr lang="en-US" b="1" dirty="0" err="1" smtClean="0">
                <a:solidFill>
                  <a:srgbClr val="0000FF"/>
                </a:solidFill>
              </a:rPr>
              <a:t>Quả</a:t>
            </a:r>
            <a:r>
              <a:rPr lang="vi-VN" b="1" dirty="0" smtClean="0">
                <a:solidFill>
                  <a:srgbClr val="0000FF"/>
                </a:solidFill>
              </a:rPr>
              <a:t> 1</a:t>
            </a:r>
            <a:r>
              <a:rPr lang="en-US" b="1" dirty="0" smtClean="0">
                <a:solidFill>
                  <a:srgbClr val="0000FF"/>
                </a:solidFill>
              </a:rPr>
              <a:t>: </a:t>
            </a:r>
            <a:br>
              <a:rPr lang="en-US" b="1" dirty="0" smtClean="0">
                <a:solidFill>
                  <a:srgbClr val="0000FF"/>
                </a:solidFill>
              </a:rPr>
            </a:br>
            <a:r>
              <a:rPr lang="en-US" b="1" dirty="0" err="1" smtClean="0">
                <a:solidFill>
                  <a:srgbClr val="0000FF"/>
                </a:solidFill>
              </a:rPr>
              <a:t>Đọc</a:t>
            </a:r>
            <a:r>
              <a:rPr lang="en-US" b="1" dirty="0" smtClean="0">
                <a:solidFill>
                  <a:srgbClr val="0000FF"/>
                </a:solidFill>
              </a:rPr>
              <a:t> </a:t>
            </a:r>
            <a:r>
              <a:rPr lang="en-US" b="1" dirty="0" err="1" smtClean="0">
                <a:solidFill>
                  <a:srgbClr val="0000FF"/>
                </a:solidFill>
              </a:rPr>
              <a:t>đoạn</a:t>
            </a:r>
            <a:r>
              <a:rPr lang="en-US" b="1" dirty="0" smtClean="0">
                <a:solidFill>
                  <a:srgbClr val="0000FF"/>
                </a:solidFill>
              </a:rPr>
              <a:t> 1</a:t>
            </a:r>
            <a:endParaRPr lang="en-US" b="1" dirty="0">
              <a:solidFill>
                <a:srgbClr val="0000FF"/>
              </a:solidFill>
            </a:endParaRPr>
          </a:p>
        </p:txBody>
      </p:sp>
      <p:pic>
        <p:nvPicPr>
          <p:cNvPr id="4" name="Picture 3" descr="apple.png">
            <a:hlinkClick r:id="rId3" action="ppaction://hlinksldjump"/>
          </p:cNvPr>
          <p:cNvPicPr>
            <a:picLocks noChangeAspect="1"/>
          </p:cNvPicPr>
          <p:nvPr/>
        </p:nvPicPr>
        <p:blipFill>
          <a:blip r:embed="rId4" cstate="print"/>
          <a:stretch>
            <a:fillRect/>
          </a:stretch>
        </p:blipFill>
        <p:spPr>
          <a:xfrm>
            <a:off x="10607040" y="5585733"/>
            <a:ext cx="1066800" cy="1066800"/>
          </a:xfrm>
          <a:prstGeom prst="rect">
            <a:avLst/>
          </a:prstGeom>
        </p:spPr>
      </p:pic>
    </p:spTree>
    <p:extLst>
      <p:ext uri="{BB962C8B-B14F-4D97-AF65-F5344CB8AC3E}">
        <p14:creationId xmlns:p14="http://schemas.microsoft.com/office/powerpoint/2010/main" val="4182049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pple.png">
            <a:hlinkClick r:id="rId3" action="ppaction://hlinksldjump"/>
          </p:cNvPr>
          <p:cNvPicPr>
            <a:picLocks noChangeAspect="1"/>
          </p:cNvPicPr>
          <p:nvPr/>
        </p:nvPicPr>
        <p:blipFill>
          <a:blip r:embed="rId4" cstate="print"/>
          <a:stretch>
            <a:fillRect/>
          </a:stretch>
        </p:blipFill>
        <p:spPr>
          <a:xfrm>
            <a:off x="9509760" y="5760720"/>
            <a:ext cx="1066800" cy="1066800"/>
          </a:xfrm>
          <a:prstGeom prst="rect">
            <a:avLst/>
          </a:prstGeom>
        </p:spPr>
      </p:pic>
      <p:sp>
        <p:nvSpPr>
          <p:cNvPr id="6" name="Title 1"/>
          <p:cNvSpPr>
            <a:spLocks noGrp="1"/>
          </p:cNvSpPr>
          <p:nvPr>
            <p:ph type="title"/>
          </p:nvPr>
        </p:nvSpPr>
        <p:spPr>
          <a:xfrm>
            <a:off x="3093720" y="868998"/>
            <a:ext cx="10972800" cy="1143000"/>
          </a:xfrm>
        </p:spPr>
        <p:txBody>
          <a:bodyPr/>
          <a:lstStyle/>
          <a:p>
            <a:r>
              <a:rPr lang="en-US" b="1" dirty="0" err="1" smtClean="0">
                <a:solidFill>
                  <a:srgbClr val="0000FF"/>
                </a:solidFill>
              </a:rPr>
              <a:t>Quả</a:t>
            </a:r>
            <a:r>
              <a:rPr lang="vi-VN" b="1" dirty="0" smtClean="0">
                <a:solidFill>
                  <a:srgbClr val="0000FF"/>
                </a:solidFill>
              </a:rPr>
              <a:t> </a:t>
            </a:r>
            <a:r>
              <a:rPr lang="en-US" b="1" dirty="0" smtClean="0">
                <a:solidFill>
                  <a:srgbClr val="0000FF"/>
                </a:solidFill>
              </a:rPr>
              <a:t>2: </a:t>
            </a:r>
            <a:br>
              <a:rPr lang="en-US" b="1" dirty="0" smtClean="0">
                <a:solidFill>
                  <a:srgbClr val="0000FF"/>
                </a:solidFill>
              </a:rPr>
            </a:br>
            <a:r>
              <a:rPr lang="en-US" b="1" dirty="0" err="1" smtClean="0">
                <a:solidFill>
                  <a:srgbClr val="0000FF"/>
                </a:solidFill>
              </a:rPr>
              <a:t>Đọc</a:t>
            </a:r>
            <a:r>
              <a:rPr lang="en-US" b="1" dirty="0" smtClean="0">
                <a:solidFill>
                  <a:srgbClr val="0000FF"/>
                </a:solidFill>
              </a:rPr>
              <a:t> </a:t>
            </a:r>
            <a:r>
              <a:rPr lang="en-US" b="1" dirty="0" err="1" smtClean="0">
                <a:solidFill>
                  <a:srgbClr val="0000FF"/>
                </a:solidFill>
              </a:rPr>
              <a:t>đoạn</a:t>
            </a:r>
            <a:r>
              <a:rPr lang="en-US" b="1" dirty="0" smtClean="0">
                <a:solidFill>
                  <a:srgbClr val="0000FF"/>
                </a:solidFill>
              </a:rPr>
              <a:t> 2</a:t>
            </a:r>
            <a:endParaRPr lang="en-US" b="1" dirty="0">
              <a:solidFill>
                <a:srgbClr val="0000FF"/>
              </a:solidFill>
            </a:endParaRPr>
          </a:p>
        </p:txBody>
      </p:sp>
    </p:spTree>
    <p:extLst>
      <p:ext uri="{BB962C8B-B14F-4D97-AF65-F5344CB8AC3E}">
        <p14:creationId xmlns:p14="http://schemas.microsoft.com/office/powerpoint/2010/main" val="3503684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pple.png">
            <a:hlinkClick r:id="rId3" action="ppaction://hlinksldjump"/>
          </p:cNvPr>
          <p:cNvPicPr>
            <a:picLocks noChangeAspect="1"/>
          </p:cNvPicPr>
          <p:nvPr/>
        </p:nvPicPr>
        <p:blipFill>
          <a:blip r:embed="rId4" cstate="print"/>
          <a:stretch>
            <a:fillRect/>
          </a:stretch>
        </p:blipFill>
        <p:spPr>
          <a:xfrm>
            <a:off x="9144000" y="5562600"/>
            <a:ext cx="1066800" cy="1066800"/>
          </a:xfrm>
          <a:prstGeom prst="rect">
            <a:avLst/>
          </a:prstGeom>
        </p:spPr>
      </p:pic>
      <p:sp>
        <p:nvSpPr>
          <p:cNvPr id="5" name="Title 1"/>
          <p:cNvSpPr>
            <a:spLocks noGrp="1"/>
          </p:cNvSpPr>
          <p:nvPr>
            <p:ph type="title"/>
          </p:nvPr>
        </p:nvSpPr>
        <p:spPr>
          <a:xfrm>
            <a:off x="3093720" y="868998"/>
            <a:ext cx="10972800" cy="1143000"/>
          </a:xfrm>
        </p:spPr>
        <p:txBody>
          <a:bodyPr/>
          <a:lstStyle/>
          <a:p>
            <a:r>
              <a:rPr lang="en-US" b="1" dirty="0" err="1" smtClean="0">
                <a:solidFill>
                  <a:srgbClr val="0000FF"/>
                </a:solidFill>
              </a:rPr>
              <a:t>Quả</a:t>
            </a:r>
            <a:r>
              <a:rPr lang="vi-VN" b="1" dirty="0" smtClean="0">
                <a:solidFill>
                  <a:srgbClr val="0000FF"/>
                </a:solidFill>
              </a:rPr>
              <a:t> </a:t>
            </a:r>
            <a:r>
              <a:rPr lang="en-US" b="1" dirty="0" smtClean="0">
                <a:solidFill>
                  <a:srgbClr val="0000FF"/>
                </a:solidFill>
              </a:rPr>
              <a:t>3: </a:t>
            </a:r>
            <a:br>
              <a:rPr lang="en-US" b="1" dirty="0" smtClean="0">
                <a:solidFill>
                  <a:srgbClr val="0000FF"/>
                </a:solidFill>
              </a:rPr>
            </a:br>
            <a:r>
              <a:rPr lang="en-US" b="1" dirty="0" err="1" smtClean="0">
                <a:solidFill>
                  <a:srgbClr val="0000FF"/>
                </a:solidFill>
              </a:rPr>
              <a:t>Đọc</a:t>
            </a:r>
            <a:r>
              <a:rPr lang="en-US" b="1" dirty="0" smtClean="0">
                <a:solidFill>
                  <a:srgbClr val="0000FF"/>
                </a:solidFill>
              </a:rPr>
              <a:t> </a:t>
            </a:r>
            <a:r>
              <a:rPr lang="en-US" b="1" dirty="0" err="1" smtClean="0">
                <a:solidFill>
                  <a:srgbClr val="0000FF"/>
                </a:solidFill>
              </a:rPr>
              <a:t>đoạn</a:t>
            </a:r>
            <a:r>
              <a:rPr lang="en-US" b="1" dirty="0" smtClean="0">
                <a:solidFill>
                  <a:srgbClr val="0000FF"/>
                </a:solidFill>
              </a:rPr>
              <a:t> 3</a:t>
            </a:r>
            <a:endParaRPr lang="en-US" b="1" dirty="0">
              <a:solidFill>
                <a:srgbClr val="0000FF"/>
              </a:solidFill>
            </a:endParaRPr>
          </a:p>
        </p:txBody>
      </p:sp>
    </p:spTree>
    <p:extLst>
      <p:ext uri="{BB962C8B-B14F-4D97-AF65-F5344CB8AC3E}">
        <p14:creationId xmlns:p14="http://schemas.microsoft.com/office/powerpoint/2010/main" val="2622812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3" name="TextBox 12"/>
          <p:cNvSpPr txBox="1">
            <a:spLocks noChangeArrowheads="1"/>
          </p:cNvSpPr>
          <p:nvPr/>
        </p:nvSpPr>
        <p:spPr bwMode="auto">
          <a:xfrm>
            <a:off x="2302808" y="1191356"/>
            <a:ext cx="7246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dirty="0" smtClean="0">
                <a:solidFill>
                  <a:srgbClr val="6600FF"/>
                </a:solidFill>
                <a:ea typeface="Kids"/>
                <a:cs typeface="Arial" panose="020B0604020202020204" pitchFamily="34" charset="0"/>
              </a:rPr>
              <a:t>KHỞI ĐỘNG</a:t>
            </a:r>
            <a:endParaRPr lang="en-US" altLang="en-US" sz="3600" dirty="0">
              <a:solidFill>
                <a:srgbClr val="6600FF"/>
              </a:solidFill>
              <a:ea typeface="Kids"/>
              <a:cs typeface="Arial" panose="020B0604020202020204" pitchFamily="34" charset="0"/>
            </a:endParaRPr>
          </a:p>
        </p:txBody>
      </p:sp>
      <p:sp>
        <p:nvSpPr>
          <p:cNvPr id="14" name="TextBox 13"/>
          <p:cNvSpPr txBox="1">
            <a:spLocks noChangeArrowheads="1"/>
          </p:cNvSpPr>
          <p:nvPr/>
        </p:nvSpPr>
        <p:spPr bwMode="auto">
          <a:xfrm>
            <a:off x="2109000" y="1768382"/>
            <a:ext cx="8622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Trò</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chơi</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“Ô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cửa</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bí</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mật</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a:t>
            </a:r>
            <a:endParaRPr lang="en-US" altLang="en-US" sz="6000" i="1" dirty="0">
              <a:solidFill>
                <a:srgbClr val="C000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2" name="Rectangle 11"/>
          <p:cNvSpPr/>
          <p:nvPr/>
        </p:nvSpPr>
        <p:spPr>
          <a:xfrm>
            <a:off x="1057925" y="2889122"/>
            <a:ext cx="10500852" cy="1938992"/>
          </a:xfrm>
          <a:prstGeom prst="rect">
            <a:avLst/>
          </a:prstGeom>
        </p:spPr>
        <p:txBody>
          <a:bodyPr wrap="square">
            <a:spAutoFit/>
          </a:bodyPr>
          <a:lstStyle/>
          <a:p>
            <a:r>
              <a:rPr lang="vi-VN" sz="4000" b="1" i="1" dirty="0">
                <a:solidFill>
                  <a:srgbClr val="FF0000"/>
                </a:solidFill>
              </a:rPr>
              <a:t>Ô số </a:t>
            </a:r>
            <a:r>
              <a:rPr lang="vi-VN" sz="4000" b="1" i="1" dirty="0" smtClean="0">
                <a:solidFill>
                  <a:srgbClr val="FF0000"/>
                </a:solidFill>
              </a:rPr>
              <a:t>1</a:t>
            </a:r>
            <a:endParaRPr lang="en-US" sz="4000" b="1" i="1" dirty="0" smtClean="0">
              <a:solidFill>
                <a:srgbClr val="FF0000"/>
              </a:solidFill>
            </a:endParaRPr>
          </a:p>
          <a:p>
            <a:r>
              <a:rPr lang="vi-VN" sz="4000" b="1" dirty="0" smtClean="0">
                <a:solidFill>
                  <a:srgbClr val="0000FF"/>
                </a:solidFill>
              </a:rPr>
              <a:t>Em </a:t>
            </a:r>
            <a:r>
              <a:rPr lang="vi-VN" sz="4000" b="1" dirty="0">
                <a:solidFill>
                  <a:srgbClr val="0000FF"/>
                </a:solidFill>
              </a:rPr>
              <a:t>hãy đọc lại đoạn văn nói về cách sống và làm việc của ông Lương Định </a:t>
            </a:r>
            <a:r>
              <a:rPr lang="vi-VN" sz="4000" b="1" dirty="0" smtClean="0">
                <a:solidFill>
                  <a:srgbClr val="0000FF"/>
                </a:solidFill>
              </a:rPr>
              <a:t>Của</a:t>
            </a:r>
            <a:r>
              <a:rPr lang="en-US" sz="4000" b="1" dirty="0" smtClean="0">
                <a:solidFill>
                  <a:srgbClr val="0000FF"/>
                </a:solidFill>
              </a:rPr>
              <a:t>.</a:t>
            </a:r>
            <a:endParaRPr lang="en-US" sz="4000" b="1" dirty="0">
              <a:solidFill>
                <a:srgbClr val="0000FF"/>
              </a:solidFill>
            </a:endParaRPr>
          </a:p>
        </p:txBody>
      </p:sp>
      <p:sp>
        <p:nvSpPr>
          <p:cNvPr id="2" name="Action Button: Home 1">
            <a:hlinkClick r:id="rId2" action="ppaction://hlinksldjump" highlightClick="1"/>
          </p:cNvPr>
          <p:cNvSpPr/>
          <p:nvPr/>
        </p:nvSpPr>
        <p:spPr>
          <a:xfrm>
            <a:off x="11160570" y="5943407"/>
            <a:ext cx="796413" cy="693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019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apple.png">
            <a:hlinkClick r:id="rId3" action="ppaction://hlinksldjump"/>
          </p:cNvPr>
          <p:cNvPicPr>
            <a:picLocks noChangeAspect="1"/>
          </p:cNvPicPr>
          <p:nvPr/>
        </p:nvPicPr>
        <p:blipFill>
          <a:blip r:embed="rId4" cstate="print"/>
          <a:stretch>
            <a:fillRect/>
          </a:stretch>
        </p:blipFill>
        <p:spPr>
          <a:xfrm>
            <a:off x="9144000" y="5562600"/>
            <a:ext cx="1066800" cy="1066800"/>
          </a:xfrm>
          <a:prstGeom prst="rect">
            <a:avLst/>
          </a:prstGeom>
        </p:spPr>
      </p:pic>
      <p:sp>
        <p:nvSpPr>
          <p:cNvPr id="5" name="Title 1"/>
          <p:cNvSpPr>
            <a:spLocks noGrp="1"/>
          </p:cNvSpPr>
          <p:nvPr>
            <p:ph type="title"/>
          </p:nvPr>
        </p:nvSpPr>
        <p:spPr>
          <a:xfrm>
            <a:off x="929640" y="2057718"/>
            <a:ext cx="10972800" cy="1143000"/>
          </a:xfrm>
        </p:spPr>
        <p:txBody>
          <a:bodyPr/>
          <a:lstStyle/>
          <a:p>
            <a:r>
              <a:rPr lang="en-US" b="1" dirty="0" err="1" smtClean="0">
                <a:solidFill>
                  <a:srgbClr val="0000FF"/>
                </a:solidFill>
              </a:rPr>
              <a:t>Quả</a:t>
            </a:r>
            <a:r>
              <a:rPr lang="vi-VN" b="1" dirty="0" smtClean="0">
                <a:solidFill>
                  <a:srgbClr val="0000FF"/>
                </a:solidFill>
              </a:rPr>
              <a:t> </a:t>
            </a:r>
            <a:r>
              <a:rPr lang="en-US" b="1" dirty="0" smtClean="0">
                <a:solidFill>
                  <a:srgbClr val="0000FF"/>
                </a:solidFill>
              </a:rPr>
              <a:t>4: </a:t>
            </a:r>
            <a:br>
              <a:rPr lang="en-US" b="1" dirty="0" smtClean="0">
                <a:solidFill>
                  <a:srgbClr val="0000FF"/>
                </a:solidFill>
              </a:rPr>
            </a:br>
            <a:r>
              <a:rPr lang="en-US" b="1" dirty="0" err="1" smtClean="0">
                <a:solidFill>
                  <a:srgbClr val="0000FF"/>
                </a:solidFill>
              </a:rPr>
              <a:t>Đọc</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đoạn</a:t>
            </a:r>
            <a:r>
              <a:rPr lang="en-US" b="1" dirty="0" smtClean="0">
                <a:solidFill>
                  <a:srgbClr val="0000FF"/>
                </a:solidFill>
              </a:rPr>
              <a:t> 4, 5</a:t>
            </a:r>
            <a:endParaRPr lang="en-US" b="1" dirty="0">
              <a:solidFill>
                <a:srgbClr val="0000FF"/>
              </a:solidFill>
            </a:endParaRPr>
          </a:p>
        </p:txBody>
      </p:sp>
    </p:spTree>
    <p:extLst>
      <p:ext uri="{BB962C8B-B14F-4D97-AF65-F5344CB8AC3E}">
        <p14:creationId xmlns:p14="http://schemas.microsoft.com/office/powerpoint/2010/main" val="348935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pple.png">
            <a:hlinkClick r:id="rId3" action="ppaction://hlinksldjump"/>
          </p:cNvPr>
          <p:cNvPicPr>
            <a:picLocks noChangeAspect="1"/>
          </p:cNvPicPr>
          <p:nvPr/>
        </p:nvPicPr>
        <p:blipFill>
          <a:blip r:embed="rId4" cstate="print"/>
          <a:stretch>
            <a:fillRect/>
          </a:stretch>
        </p:blipFill>
        <p:spPr>
          <a:xfrm>
            <a:off x="9144000" y="5562600"/>
            <a:ext cx="1066800" cy="1066800"/>
          </a:xfrm>
          <a:prstGeom prst="rect">
            <a:avLst/>
          </a:prstGeom>
        </p:spPr>
      </p:pic>
      <p:sp>
        <p:nvSpPr>
          <p:cNvPr id="5" name="Title 1"/>
          <p:cNvSpPr>
            <a:spLocks noGrp="1"/>
          </p:cNvSpPr>
          <p:nvPr>
            <p:ph type="title"/>
          </p:nvPr>
        </p:nvSpPr>
        <p:spPr>
          <a:xfrm>
            <a:off x="1798320" y="1722120"/>
            <a:ext cx="10972800" cy="838518"/>
          </a:xfrm>
        </p:spPr>
        <p:txBody>
          <a:bodyPr/>
          <a:lstStyle/>
          <a:p>
            <a:r>
              <a:rPr lang="en-US" b="1" dirty="0" err="1" smtClean="0">
                <a:solidFill>
                  <a:srgbClr val="0000FF"/>
                </a:solidFill>
              </a:rPr>
              <a:t>Quả</a:t>
            </a:r>
            <a:r>
              <a:rPr lang="vi-VN" b="1" dirty="0" smtClean="0">
                <a:solidFill>
                  <a:srgbClr val="0000FF"/>
                </a:solidFill>
              </a:rPr>
              <a:t> </a:t>
            </a:r>
            <a:r>
              <a:rPr lang="en-US" b="1" dirty="0" smtClean="0">
                <a:solidFill>
                  <a:srgbClr val="0000FF"/>
                </a:solidFill>
              </a:rPr>
              <a:t>5: </a:t>
            </a:r>
            <a:br>
              <a:rPr lang="en-US" b="1" dirty="0" smtClean="0">
                <a:solidFill>
                  <a:srgbClr val="0000FF"/>
                </a:solidFill>
              </a:rPr>
            </a:br>
            <a:r>
              <a:rPr lang="en-US" b="1" dirty="0" err="1" smtClean="0">
                <a:solidFill>
                  <a:srgbClr val="0000FF"/>
                </a:solidFill>
              </a:rPr>
              <a:t>Đọc</a:t>
            </a:r>
            <a:r>
              <a:rPr lang="en-US" b="1" dirty="0" smtClean="0">
                <a:solidFill>
                  <a:srgbClr val="0000FF"/>
                </a:solidFill>
              </a:rPr>
              <a:t> </a:t>
            </a:r>
            <a:r>
              <a:rPr lang="en-US" b="1" dirty="0" err="1" smtClean="0">
                <a:solidFill>
                  <a:srgbClr val="0000FF"/>
                </a:solidFill>
              </a:rPr>
              <a:t>đoạn</a:t>
            </a:r>
            <a:r>
              <a:rPr lang="en-US" b="1" dirty="0" smtClean="0">
                <a:solidFill>
                  <a:srgbClr val="0000FF"/>
                </a:solidFill>
              </a:rPr>
              <a:t> 6</a:t>
            </a:r>
            <a:endParaRPr lang="en-US" b="1" dirty="0">
              <a:solidFill>
                <a:srgbClr val="0000FF"/>
              </a:solidFill>
            </a:endParaRPr>
          </a:p>
        </p:txBody>
      </p:sp>
    </p:spTree>
    <p:extLst>
      <p:ext uri="{BB962C8B-B14F-4D97-AF65-F5344CB8AC3E}">
        <p14:creationId xmlns:p14="http://schemas.microsoft.com/office/powerpoint/2010/main" val="395278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AB981-34C3-46EA-8410-43DD6C45035C}"/>
              </a:ext>
            </a:extLst>
          </p:cNvPr>
          <p:cNvSpPr txBox="1"/>
          <p:nvPr/>
        </p:nvSpPr>
        <p:spPr>
          <a:xfrm>
            <a:off x="2950908" y="624810"/>
            <a:ext cx="6746157" cy="707886"/>
          </a:xfrm>
          <a:prstGeom prst="rect">
            <a:avLst/>
          </a:prstGeom>
          <a:noFill/>
        </p:spPr>
        <p:txBody>
          <a:bodyPr wrap="square" rtlCol="0">
            <a:spAutoFit/>
          </a:bodyPr>
          <a:lstStyle/>
          <a:p>
            <a:pPr algn="l"/>
            <a:r>
              <a:rPr lang="en-US" sz="4000" b="1" dirty="0">
                <a:solidFill>
                  <a:srgbClr val="FF0000"/>
                </a:solidFill>
                <a:latin typeface="+mj-lt"/>
                <a:cs typeface="Microsoft Tai Le" panose="020B0502040204020203" pitchFamily="34" charset="0"/>
              </a:rPr>
              <a:t>VẬN DỤNG, TRẢI NGHIỆM</a:t>
            </a:r>
          </a:p>
        </p:txBody>
      </p:sp>
      <p:sp>
        <p:nvSpPr>
          <p:cNvPr id="4" name="Cloud Callout 3"/>
          <p:cNvSpPr/>
          <p:nvPr/>
        </p:nvSpPr>
        <p:spPr>
          <a:xfrm>
            <a:off x="1637071" y="1352804"/>
            <a:ext cx="9158749" cy="3834581"/>
          </a:xfrm>
          <a:prstGeom prst="cloudCallout">
            <a:avLst>
              <a:gd name="adj1" fmla="val 10729"/>
              <a:gd name="adj2" fmla="val 7019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smtClean="0">
                <a:ln w="0"/>
                <a:solidFill>
                  <a:srgbClr val="FBFFFF"/>
                </a:solidFill>
                <a:effectLst>
                  <a:outerShdw blurRad="38100" dist="25400" dir="5400000" algn="ctr" rotWithShape="0">
                    <a:srgbClr val="6E747A">
                      <a:alpha val="43000"/>
                    </a:srgbClr>
                  </a:outerShdw>
                </a:effectLst>
              </a:rPr>
              <a:t>-  </a:t>
            </a:r>
            <a:r>
              <a:rPr lang="vi-VN" sz="3200" b="1" i="1" dirty="0" smtClean="0">
                <a:ln w="0"/>
                <a:solidFill>
                  <a:srgbClr val="FBFFFF"/>
                </a:solidFill>
                <a:effectLst>
                  <a:outerShdw blurRad="38100" dist="25400" dir="5400000" algn="ctr" rotWithShape="0">
                    <a:srgbClr val="6E747A">
                      <a:alpha val="43000"/>
                    </a:srgbClr>
                  </a:outerShdw>
                </a:effectLst>
              </a:rPr>
              <a:t>Em </a:t>
            </a:r>
            <a:r>
              <a:rPr lang="vi-VN" sz="3200" b="1" i="1" dirty="0">
                <a:ln w="0"/>
                <a:solidFill>
                  <a:srgbClr val="FBFFFF"/>
                </a:solidFill>
                <a:effectLst>
                  <a:outerShdw blurRad="38100" dist="25400" dir="5400000" algn="ctr" rotWithShape="0">
                    <a:srgbClr val="6E747A">
                      <a:alpha val="43000"/>
                    </a:srgbClr>
                  </a:outerShdw>
                </a:effectLst>
              </a:rPr>
              <a:t>học tập được điều gì ở </a:t>
            </a:r>
            <a:r>
              <a:rPr lang="en-US" sz="3200" b="1" i="1" dirty="0" err="1">
                <a:ln w="0"/>
                <a:solidFill>
                  <a:srgbClr val="FBFFFF"/>
                </a:solidFill>
                <a:effectLst>
                  <a:outerShdw blurRad="38100" dist="25400" dir="5400000" algn="ctr" rotWithShape="0">
                    <a:srgbClr val="6E747A">
                      <a:alpha val="43000"/>
                    </a:srgbClr>
                  </a:outerShdw>
                </a:effectLst>
              </a:rPr>
              <a:t>ba</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nàng</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công</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chúa</a:t>
            </a:r>
            <a:r>
              <a:rPr lang="vi-VN" sz="3200" b="1" i="1" dirty="0">
                <a:ln w="0"/>
                <a:solidFill>
                  <a:srgbClr val="FBFFFF"/>
                </a:solidFill>
                <a:effectLst>
                  <a:outerShdw blurRad="38100" dist="25400" dir="5400000" algn="ctr" rotWithShape="0">
                    <a:srgbClr val="6E747A">
                      <a:alpha val="43000"/>
                    </a:srgbClr>
                  </a:outerShdw>
                </a:effectLst>
              </a:rPr>
              <a:t>? </a:t>
            </a:r>
            <a:endParaRPr lang="en-US" sz="3200" b="1" i="1" dirty="0" smtClean="0">
              <a:ln w="0"/>
              <a:solidFill>
                <a:srgbClr val="FBFFFF"/>
              </a:solidFill>
              <a:effectLst>
                <a:outerShdw blurRad="38100" dist="25400" dir="5400000" algn="ctr" rotWithShape="0">
                  <a:srgbClr val="6E747A">
                    <a:alpha val="43000"/>
                  </a:srgbClr>
                </a:outerShdw>
              </a:effectLst>
            </a:endParaRPr>
          </a:p>
          <a:p>
            <a:pPr algn="just"/>
            <a:r>
              <a:rPr lang="en-US" sz="3200" b="1" i="1" dirty="0" smtClean="0">
                <a:ln w="0"/>
                <a:solidFill>
                  <a:srgbClr val="FBFFFF"/>
                </a:solidFill>
                <a:effectLst>
                  <a:outerShdw blurRad="38100" dist="25400" dir="5400000" algn="ctr" rotWithShape="0">
                    <a:srgbClr val="6E747A">
                      <a:alpha val="43000"/>
                    </a:srgbClr>
                  </a:outerShdw>
                </a:effectLst>
              </a:rPr>
              <a:t>-   </a:t>
            </a:r>
            <a:r>
              <a:rPr lang="en-US" sz="3200" b="1" i="1" dirty="0" err="1" smtClean="0">
                <a:ln w="0"/>
                <a:solidFill>
                  <a:srgbClr val="FBFFFF"/>
                </a:solidFill>
                <a:effectLst>
                  <a:outerShdw blurRad="38100" dist="25400" dir="5400000" algn="ctr" rotWithShape="0">
                    <a:srgbClr val="6E747A">
                      <a:alpha val="43000"/>
                    </a:srgbClr>
                  </a:outerShdw>
                </a:effectLst>
              </a:rPr>
              <a:t>Em</a:t>
            </a:r>
            <a:r>
              <a:rPr lang="en-US" sz="3200" b="1" i="1" dirty="0" smtClean="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đã</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và</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sẽ</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làm</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gì</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để</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giúp</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ích</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cho</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trường</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lớp</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gia</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đình</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và</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những</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người</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xung</a:t>
            </a:r>
            <a:r>
              <a:rPr lang="en-US" sz="3200" b="1" i="1" dirty="0">
                <a:ln w="0"/>
                <a:solidFill>
                  <a:srgbClr val="FBFFFF"/>
                </a:solidFill>
                <a:effectLst>
                  <a:outerShdw blurRad="38100" dist="25400" dir="5400000" algn="ctr" rotWithShape="0">
                    <a:srgbClr val="6E747A">
                      <a:alpha val="43000"/>
                    </a:srgbClr>
                  </a:outerShdw>
                </a:effectLst>
              </a:rPr>
              <a:t> </a:t>
            </a:r>
            <a:r>
              <a:rPr lang="en-US" sz="3200" b="1" i="1" dirty="0" err="1">
                <a:ln w="0"/>
                <a:solidFill>
                  <a:srgbClr val="FBFFFF"/>
                </a:solidFill>
                <a:effectLst>
                  <a:outerShdw blurRad="38100" dist="25400" dir="5400000" algn="ctr" rotWithShape="0">
                    <a:srgbClr val="6E747A">
                      <a:alpha val="43000"/>
                    </a:srgbClr>
                  </a:outerShdw>
                </a:effectLst>
              </a:rPr>
              <a:t>quanh</a:t>
            </a:r>
            <a:r>
              <a:rPr lang="en-US" sz="3200" b="1" i="1" dirty="0">
                <a:ln w="0"/>
                <a:solidFill>
                  <a:srgbClr val="FBFFFF"/>
                </a:solidFill>
                <a:effectLst>
                  <a:outerShdw blurRad="38100" dist="25400" dir="5400000" algn="ctr" rotWithShape="0">
                    <a:srgbClr val="6E747A">
                      <a:alpha val="43000"/>
                    </a:srgbClr>
                  </a:outerShdw>
                </a:effectLst>
              </a:rPr>
              <a:t>,…</a:t>
            </a:r>
            <a:endParaRPr lang="en-US" sz="3200" b="1" dirty="0">
              <a:ln w="0"/>
              <a:solidFill>
                <a:srgbClr val="FBFF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64096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2942590" y="456041"/>
            <a:ext cx="309481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chemeClr val="bg1"/>
                </a:solidFill>
                <a:latin typeface="+mj-lt"/>
              </a:rPr>
              <a:t>BÀI ĐỌC 3:</a:t>
            </a:r>
            <a:endParaRPr lang="en-US" altLang="vi-VN" sz="28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27585" y="456041"/>
            <a:ext cx="4735848" cy="523220"/>
          </a:xfrm>
          <a:prstGeom prst="rect">
            <a:avLst/>
          </a:prstGeom>
          <a:noFill/>
          <a:ln>
            <a:noFill/>
          </a:ln>
          <a:effectLst/>
          <a:extLst/>
        </p:spPr>
        <p:txBody>
          <a:bodyPr wrap="square">
            <a:spAutoFit/>
          </a:bodyPr>
          <a:lstStyle/>
          <a:p>
            <a:pPr algn="l">
              <a:spcBef>
                <a:spcPct val="50000"/>
              </a:spcBef>
              <a:defRPr/>
            </a:pPr>
            <a:r>
              <a:rPr lang="en-US" altLang="vi-VN" sz="2800" b="1" dirty="0" smtClean="0">
                <a:solidFill>
                  <a:srgbClr val="FFFF00"/>
                </a:solidFill>
                <a:latin typeface="+mj-lt"/>
              </a:rPr>
              <a:t>BA NÀNG CÔNG CHÚA</a:t>
            </a:r>
            <a:endParaRPr lang="en-US" altLang="vi-VN" sz="2800" b="1" dirty="0">
              <a:solidFill>
                <a:srgbClr val="FFFF00"/>
              </a:solidFill>
              <a:latin typeface="+mj-lt"/>
            </a:endParaRPr>
          </a:p>
        </p:txBody>
      </p:sp>
      <p:sp>
        <p:nvSpPr>
          <p:cNvPr id="2" name="Rounded Rectangle 1"/>
          <p:cNvSpPr/>
          <p:nvPr/>
        </p:nvSpPr>
        <p:spPr>
          <a:xfrm>
            <a:off x="1347420" y="1505112"/>
            <a:ext cx="9379975" cy="19762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n w="0"/>
                <a:solidFill>
                  <a:srgbClr val="0000FF"/>
                </a:solidFill>
                <a:effectLst>
                  <a:outerShdw blurRad="38100" dist="19050" dir="2700000" algn="tl" rotWithShape="0">
                    <a:schemeClr val="dk1">
                      <a:alpha val="40000"/>
                    </a:schemeClr>
                  </a:outerShdw>
                </a:effectLst>
              </a:rPr>
              <a:t>      </a:t>
            </a:r>
            <a:r>
              <a:rPr lang="vi-VN" sz="3200" b="1" dirty="0" smtClean="0">
                <a:ln w="0"/>
                <a:solidFill>
                  <a:srgbClr val="0000FF"/>
                </a:solidFill>
                <a:effectLst>
                  <a:outerShdw blurRad="38100" dist="19050" dir="2700000" algn="tl" rotWithShape="0">
                    <a:schemeClr val="dk1">
                      <a:alpha val="40000"/>
                    </a:schemeClr>
                  </a:outerShdw>
                </a:effectLst>
              </a:rPr>
              <a:t>C</a:t>
            </a:r>
            <a:r>
              <a:rPr lang="en-US" sz="3200" b="1" dirty="0" err="1" smtClean="0">
                <a:ln w="0"/>
                <a:solidFill>
                  <a:srgbClr val="0000FF"/>
                </a:solidFill>
                <a:effectLst>
                  <a:outerShdw blurRad="38100" dist="19050" dir="2700000" algn="tl" rotWithShape="0">
                    <a:schemeClr val="dk1">
                      <a:alpha val="40000"/>
                    </a:schemeClr>
                  </a:outerShdw>
                </a:effectLst>
              </a:rPr>
              <a:t>âu</a:t>
            </a:r>
            <a:r>
              <a:rPr lang="en-US" sz="3200" b="1" dirty="0" smtClean="0">
                <a:ln w="0"/>
                <a:solidFill>
                  <a:srgbClr val="0000FF"/>
                </a:solidFill>
                <a:effectLst>
                  <a:outerShdw blurRad="38100" dist="19050" dir="2700000" algn="tl" rotWithShape="0">
                    <a:schemeClr val="dk1">
                      <a:alpha val="40000"/>
                    </a:schemeClr>
                  </a:outerShdw>
                </a:effectLst>
              </a:rPr>
              <a:t> </a:t>
            </a:r>
            <a:r>
              <a:rPr lang="en-US" sz="3200" b="1" dirty="0" err="1" smtClean="0">
                <a:ln w="0"/>
                <a:solidFill>
                  <a:srgbClr val="0000FF"/>
                </a:solidFill>
                <a:effectLst>
                  <a:outerShdw blurRad="38100" dist="19050" dir="2700000" algn="tl" rotWithShape="0">
                    <a:schemeClr val="dk1">
                      <a:alpha val="40000"/>
                    </a:schemeClr>
                  </a:outerShdw>
                </a:effectLst>
              </a:rPr>
              <a:t>chuyện</a:t>
            </a:r>
            <a:r>
              <a:rPr lang="en-US" sz="3200" b="1" dirty="0" smtClean="0">
                <a:ln w="0"/>
                <a:solidFill>
                  <a:srgbClr val="0000FF"/>
                </a:solidFill>
                <a:effectLst>
                  <a:outerShdw blurRad="38100" dist="19050" dir="2700000" algn="tl" rotWithShape="0">
                    <a:schemeClr val="dk1">
                      <a:alpha val="40000"/>
                    </a:schemeClr>
                  </a:outerShdw>
                </a:effectLst>
              </a:rPr>
              <a:t> c</a:t>
            </a:r>
            <a:r>
              <a:rPr lang="vi-VN" sz="3200" b="1" dirty="0" smtClean="0">
                <a:ln w="0"/>
                <a:solidFill>
                  <a:srgbClr val="0000FF"/>
                </a:solidFill>
                <a:effectLst>
                  <a:outerShdw blurRad="38100" dist="19050" dir="2700000" algn="tl" rotWithShape="0">
                    <a:schemeClr val="dk1">
                      <a:alpha val="40000"/>
                    </a:schemeClr>
                  </a:outerShdw>
                </a:effectLst>
              </a:rPr>
              <a:t>a </a:t>
            </a:r>
            <a:r>
              <a:rPr lang="vi-VN" sz="3200" b="1" dirty="0">
                <a:ln w="0"/>
                <a:solidFill>
                  <a:srgbClr val="0000FF"/>
                </a:solidFill>
                <a:effectLst>
                  <a:outerShdw blurRad="38100" dist="19050" dir="2700000" algn="tl" rotWithShape="0">
                    <a:schemeClr val="dk1">
                      <a:alpha val="40000"/>
                    </a:schemeClr>
                  </a:outerShdw>
                </a:effectLst>
              </a:rPr>
              <a:t>ngợi ba nàng công chúa đã sử dụng tài năng của mình để mang lại hoà bình cho đất nước và các nước láng giềng.</a:t>
            </a:r>
            <a:endParaRPr lang="en-US" sz="3200" b="1" dirty="0">
              <a:ln w="0"/>
              <a:solidFill>
                <a:srgbClr val="0000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7010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5160" y="527729"/>
            <a:ext cx="5763090" cy="1323439"/>
          </a:xfrm>
          <a:prstGeom prst="rect">
            <a:avLst/>
          </a:prstGeom>
        </p:spPr>
        <p:txBody>
          <a:bodyPr wrap="square">
            <a:spAutoFit/>
          </a:bodyPr>
          <a:lstStyle/>
          <a:p>
            <a:pPr defTabSz="1218510" eaLnBrk="1" fontAlgn="auto" hangingPunct="1">
              <a:spcBef>
                <a:spcPts val="0"/>
              </a:spcBef>
              <a:spcAft>
                <a:spcPts val="0"/>
              </a:spcAft>
              <a:defRPr/>
            </a:pPr>
            <a:r>
              <a:rPr lang="en-US" sz="80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Nhắc</a:t>
            </a:r>
            <a:r>
              <a:rPr lang="en-US" sz="80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em</a:t>
            </a:r>
            <a:r>
              <a:rPr lang="en-US" sz="8000" b="1" dirty="0" smtClean="0">
                <a:solidFill>
                  <a:prstClr val="black"/>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3" name="TextBox 2"/>
          <p:cNvSpPr txBox="1"/>
          <p:nvPr/>
        </p:nvSpPr>
        <p:spPr>
          <a:xfrm>
            <a:off x="593260" y="1995402"/>
            <a:ext cx="10766889" cy="1200329"/>
          </a:xfrm>
          <a:prstGeom prst="rect">
            <a:avLst/>
          </a:prstGeom>
          <a:noFill/>
        </p:spPr>
        <p:txBody>
          <a:bodyPr wrap="square" rtlCol="0">
            <a:spAutoFit/>
          </a:bodyPr>
          <a:lstStyle>
            <a:defPPr>
              <a:defRPr lang="en-US"/>
            </a:defPPr>
            <a:lvl1pPr>
              <a:defRPr sz="3600" b="1">
                <a:solidFill>
                  <a:srgbClr val="0000FF"/>
                </a:solidFill>
                <a:latin typeface="+mj-lt"/>
                <a:cs typeface="Times New Roman" panose="02020603050405020304" pitchFamily="18" charset="0"/>
              </a:defRPr>
            </a:lvl1pPr>
          </a:lstStyle>
          <a:p>
            <a:r>
              <a:rPr lang="en-US" dirty="0" smtClean="0"/>
              <a:t>- </a:t>
            </a:r>
            <a:r>
              <a:rPr lang="vi-VN" dirty="0"/>
              <a:t>Có ý thức trong học tập, để đạt được những thành tích mong muốn</a:t>
            </a:r>
            <a:r>
              <a:rPr lang="en-US" dirty="0" smtClean="0"/>
              <a:t>.</a:t>
            </a:r>
            <a:endParaRPr lang="en-US" dirty="0"/>
          </a:p>
        </p:txBody>
      </p:sp>
      <p:sp>
        <p:nvSpPr>
          <p:cNvPr id="4" name="TextBox 3"/>
          <p:cNvSpPr txBox="1"/>
          <p:nvPr/>
        </p:nvSpPr>
        <p:spPr>
          <a:xfrm>
            <a:off x="593260" y="3545229"/>
            <a:ext cx="11126912" cy="1200329"/>
          </a:xfrm>
          <a:prstGeom prst="rect">
            <a:avLst/>
          </a:prstGeom>
          <a:noFill/>
        </p:spPr>
        <p:txBody>
          <a:bodyPr wrap="square" rtlCol="0">
            <a:spAutoFit/>
          </a:bodyPr>
          <a:lstStyle/>
          <a:p>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Đọc</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lại</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bài</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vừa</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học</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đọc</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và</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tìm</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hiểu</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trước</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bài</a:t>
            </a:r>
            <a:r>
              <a:rPr lang="en-US" sz="3600" b="1" dirty="0" smtClean="0">
                <a:solidFill>
                  <a:srgbClr val="0000FF"/>
                </a:solidFill>
                <a:latin typeface="+mj-lt"/>
                <a:cs typeface="Times New Roman" panose="02020603050405020304" pitchFamily="18" charset="0"/>
              </a:rPr>
              <a:t> </a:t>
            </a:r>
            <a:r>
              <a:rPr lang="en-US" sz="3600" b="1" dirty="0" err="1" smtClean="0">
                <a:solidFill>
                  <a:srgbClr val="0000FF"/>
                </a:solidFill>
                <a:latin typeface="+mj-lt"/>
                <a:cs typeface="Times New Roman" panose="02020603050405020304" pitchFamily="18" charset="0"/>
              </a:rPr>
              <a:t>đọc</a:t>
            </a:r>
            <a:r>
              <a:rPr lang="en-US" sz="3600" b="1" dirty="0" smtClean="0">
                <a:solidFill>
                  <a:srgbClr val="0000FF"/>
                </a:solidFill>
                <a:latin typeface="+mj-lt"/>
                <a:cs typeface="Times New Roman" panose="02020603050405020304" pitchFamily="18" charset="0"/>
              </a:rPr>
              <a:t> </a:t>
            </a:r>
            <a:r>
              <a:rPr lang="en-US" sz="3600" b="1" i="1" dirty="0" err="1" smtClean="0">
                <a:solidFill>
                  <a:srgbClr val="0000FF"/>
                </a:solidFill>
                <a:latin typeface="+mj-lt"/>
                <a:cs typeface="Times New Roman" panose="02020603050405020304" pitchFamily="18" charset="0"/>
              </a:rPr>
              <a:t>Tôn</a:t>
            </a:r>
            <a:r>
              <a:rPr lang="en-US" sz="3600" b="1" i="1" dirty="0" smtClean="0">
                <a:solidFill>
                  <a:srgbClr val="0000FF"/>
                </a:solidFill>
                <a:latin typeface="+mj-lt"/>
                <a:cs typeface="Times New Roman" panose="02020603050405020304" pitchFamily="18" charset="0"/>
              </a:rPr>
              <a:t> </a:t>
            </a:r>
            <a:r>
              <a:rPr lang="en-US" sz="3600" b="1" i="1" dirty="0" err="1" smtClean="0">
                <a:solidFill>
                  <a:srgbClr val="0000FF"/>
                </a:solidFill>
                <a:latin typeface="+mj-lt"/>
                <a:cs typeface="Times New Roman" panose="02020603050405020304" pitchFamily="18" charset="0"/>
              </a:rPr>
              <a:t>vinh</a:t>
            </a:r>
            <a:r>
              <a:rPr lang="en-US" sz="3600" b="1" i="1" dirty="0" smtClean="0">
                <a:solidFill>
                  <a:srgbClr val="0000FF"/>
                </a:solidFill>
                <a:latin typeface="+mj-lt"/>
                <a:cs typeface="Times New Roman" panose="02020603050405020304" pitchFamily="18" charset="0"/>
              </a:rPr>
              <a:t> </a:t>
            </a:r>
            <a:r>
              <a:rPr lang="en-US" sz="3600" b="1" i="1" dirty="0" err="1" smtClean="0">
                <a:solidFill>
                  <a:srgbClr val="0000FF"/>
                </a:solidFill>
                <a:latin typeface="+mj-lt"/>
                <a:cs typeface="Times New Roman" panose="02020603050405020304" pitchFamily="18" charset="0"/>
              </a:rPr>
              <a:t>sáng</a:t>
            </a:r>
            <a:r>
              <a:rPr lang="en-US" sz="3600" b="1" i="1" dirty="0" smtClean="0">
                <a:solidFill>
                  <a:srgbClr val="0000FF"/>
                </a:solidFill>
                <a:latin typeface="+mj-lt"/>
                <a:cs typeface="Times New Roman" panose="02020603050405020304" pitchFamily="18" charset="0"/>
              </a:rPr>
              <a:t> </a:t>
            </a:r>
            <a:r>
              <a:rPr lang="en-US" sz="3600" b="1" i="1" dirty="0" err="1" smtClean="0">
                <a:solidFill>
                  <a:srgbClr val="0000FF"/>
                </a:solidFill>
                <a:latin typeface="+mj-lt"/>
                <a:cs typeface="Times New Roman" panose="02020603050405020304" pitchFamily="18" charset="0"/>
              </a:rPr>
              <a:t>tạo</a:t>
            </a:r>
            <a:r>
              <a:rPr lang="en-US" sz="3600" b="1" i="1" dirty="0" smtClean="0">
                <a:solidFill>
                  <a:srgbClr val="0000FF"/>
                </a:solidFill>
                <a:latin typeface="+mj-lt"/>
                <a:cs typeface="Times New Roman" panose="02020603050405020304" pitchFamily="18" charset="0"/>
              </a:rPr>
              <a:t>.</a:t>
            </a:r>
            <a:endParaRPr lang="en-US" sz="3600" b="1" dirty="0">
              <a:solidFill>
                <a:srgbClr val="0000FF"/>
              </a:solidFill>
              <a:latin typeface="+mj-lt"/>
              <a:cs typeface="Times New Roman" panose="02020603050405020304" pitchFamily="18" charset="0"/>
            </a:endParaRPr>
          </a:p>
        </p:txBody>
      </p:sp>
    </p:spTree>
    <p:extLst>
      <p:ext uri="{BB962C8B-B14F-4D97-AF65-F5344CB8AC3E}">
        <p14:creationId xmlns:p14="http://schemas.microsoft.com/office/powerpoint/2010/main" val="30509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654656" y="671514"/>
            <a:ext cx="8730287" cy="4985980"/>
          </a:xfrm>
          <a:prstGeom prst="rect">
            <a:avLst/>
          </a:prstGeom>
          <a:noFill/>
          <a:ln>
            <a:noFill/>
          </a:ln>
          <a:effectLst/>
          <a:extLst>
            <a:ext uri="{909E8E84-426E-40DD-AFC4-6F175D3DCCD1}">
              <a14:hiddenFill xmlns:a14="http://schemas.microsoft.com/office/drawing/2010/main">
                <a:solidFill>
                  <a:srgbClr val="FF0000">
                    <a:alpha val="69000"/>
                  </a:srgbClr>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endParaRPr lang="en-US" altLang="en-US" sz="4000" b="1" dirty="0">
              <a:solidFill>
                <a:srgbClr val="FFFF00"/>
              </a:solidFill>
              <a:latin typeface="+mj-lt"/>
            </a:endParaRPr>
          </a:p>
          <a:p>
            <a:pPr algn="ctr">
              <a:lnSpc>
                <a:spcPct val="150000"/>
              </a:lnSpc>
            </a:pPr>
            <a:r>
              <a:rPr lang="en-US" altLang="en-US" sz="4000" b="1" dirty="0">
                <a:solidFill>
                  <a:srgbClr val="FFFF00"/>
                </a:solidFill>
                <a:latin typeface="+mj-lt"/>
              </a:rPr>
              <a:t> </a:t>
            </a:r>
            <a:r>
              <a:rPr lang="en-US" sz="4000" b="1" dirty="0">
                <a:solidFill>
                  <a:srgbClr val="FFFF00"/>
                </a:solidFill>
                <a:latin typeface="+mj-lt"/>
              </a:rPr>
              <a:t>GIỜ HỌC KẾT THÚC. </a:t>
            </a:r>
          </a:p>
          <a:p>
            <a:pPr algn="ctr">
              <a:lnSpc>
                <a:spcPct val="150000"/>
              </a:lnSpc>
            </a:pPr>
            <a:r>
              <a:rPr lang="en-US" sz="4000" b="1" dirty="0" smtClean="0">
                <a:solidFill>
                  <a:srgbClr val="FFFF00"/>
                </a:solidFill>
                <a:latin typeface="+mj-lt"/>
              </a:rPr>
              <a:t>CHÚC CÁC EM HỌC TẬP TIẾN BỘ!</a:t>
            </a:r>
            <a:endParaRPr lang="en-US" sz="4000" b="1" dirty="0">
              <a:solidFill>
                <a:srgbClr val="FFFF00"/>
              </a:solidFill>
              <a:latin typeface="+mj-lt"/>
            </a:endParaRPr>
          </a:p>
          <a:p>
            <a:pPr algn="ctr">
              <a:spcBef>
                <a:spcPct val="50000"/>
              </a:spcBef>
            </a:pPr>
            <a:endParaRPr lang="en-US" altLang="en-US" sz="2800" b="1" dirty="0">
              <a:solidFill>
                <a:srgbClr val="FFFF00"/>
              </a:solidFill>
              <a:latin typeface=".VnTime" panose="020B7200000000000000" pitchFamily="34" charset="0"/>
            </a:endParaRPr>
          </a:p>
          <a:p>
            <a:pPr algn="ctr">
              <a:spcBef>
                <a:spcPct val="50000"/>
              </a:spcBef>
            </a:pPr>
            <a:endParaRPr lang="en-US" altLang="en-US" sz="3200" b="1" dirty="0">
              <a:solidFill>
                <a:schemeClr val="hlink"/>
              </a:solidFill>
              <a:latin typeface=".VnTime" panose="020B7200000000000000" pitchFamily="34" charset="0"/>
            </a:endParaRPr>
          </a:p>
          <a:p>
            <a:pPr algn="ctr">
              <a:spcBef>
                <a:spcPct val="50000"/>
              </a:spcBef>
            </a:pPr>
            <a:endParaRPr lang="en-US" altLang="en-US" sz="3200" b="1" dirty="0">
              <a:solidFill>
                <a:schemeClr val="hlink"/>
              </a:solidFill>
              <a:latin typeface=".VnTime" panose="020B7200000000000000" pitchFamily="34" charset="0"/>
            </a:endParaRPr>
          </a:p>
        </p:txBody>
      </p:sp>
      <p:pic>
        <p:nvPicPr>
          <p:cNvPr id="132099" name="Picture 3"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6096001"/>
            <a:ext cx="609600" cy="538163"/>
          </a:xfrm>
          <a:prstGeom prst="rect">
            <a:avLst/>
          </a:prstGeom>
          <a:noFill/>
          <a:extLst>
            <a:ext uri="{909E8E84-426E-40DD-AFC4-6F175D3DCCD1}">
              <a14:hiddenFill xmlns:a14="http://schemas.microsoft.com/office/drawing/2010/main">
                <a:solidFill>
                  <a:srgbClr val="FFFFFF"/>
                </a:solidFill>
              </a14:hiddenFill>
            </a:ext>
          </a:extLst>
        </p:spPr>
      </p:pic>
      <p:pic>
        <p:nvPicPr>
          <p:cNvPr id="132100" name="Picture 4"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4801"/>
            <a:ext cx="609600" cy="538163"/>
          </a:xfrm>
          <a:prstGeom prst="rect">
            <a:avLst/>
          </a:prstGeom>
          <a:noFill/>
          <a:extLst>
            <a:ext uri="{909E8E84-426E-40DD-AFC4-6F175D3DCCD1}">
              <a14:hiddenFill xmlns:a14="http://schemas.microsoft.com/office/drawing/2010/main">
                <a:solidFill>
                  <a:srgbClr val="FFFFFF"/>
                </a:solidFill>
              </a14:hiddenFill>
            </a:ext>
          </a:extLst>
        </p:spPr>
      </p:pic>
      <p:pic>
        <p:nvPicPr>
          <p:cNvPr id="132101"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2" name="Picture 6"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334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3" name="Picture 7"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4572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4" name="Picture 8"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6096001"/>
            <a:ext cx="609600" cy="538163"/>
          </a:xfrm>
          <a:prstGeom prst="rect">
            <a:avLst/>
          </a:prstGeom>
          <a:noFill/>
          <a:extLst>
            <a:ext uri="{909E8E84-426E-40DD-AFC4-6F175D3DCCD1}">
              <a14:hiddenFill xmlns:a14="http://schemas.microsoft.com/office/drawing/2010/main">
                <a:solidFill>
                  <a:srgbClr val="FFFFFF"/>
                </a:solidFill>
              </a14:hiddenFill>
            </a:ext>
          </a:extLst>
        </p:spPr>
      </p:pic>
      <p:pic>
        <p:nvPicPr>
          <p:cNvPr id="132105" name="Picture 9"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96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6" name="Picture 10"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72700" y="5334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7" name="Picture 11"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098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8" name="Picture 12"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6002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09" name="Picture 13"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9436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10" name="Picture 14"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44038" y="5413375"/>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11" name="Picture 1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954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12" name="Picture 16"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029200"/>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13" name="Picture 17"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2133600"/>
            <a:ext cx="609600" cy="539750"/>
          </a:xfrm>
          <a:prstGeom prst="rect">
            <a:avLst/>
          </a:prstGeom>
          <a:noFill/>
          <a:extLst>
            <a:ext uri="{909E8E84-426E-40DD-AFC4-6F175D3DCCD1}">
              <a14:hiddenFill xmlns:a14="http://schemas.microsoft.com/office/drawing/2010/main">
                <a:solidFill>
                  <a:srgbClr val="FFFFFF"/>
                </a:solidFill>
              </a14:hiddenFill>
            </a:ext>
          </a:extLst>
        </p:spPr>
      </p:pic>
      <p:grpSp>
        <p:nvGrpSpPr>
          <p:cNvPr id="132114" name="Group 18"/>
          <p:cNvGrpSpPr>
            <a:grpSpLocks/>
          </p:cNvGrpSpPr>
          <p:nvPr/>
        </p:nvGrpSpPr>
        <p:grpSpPr bwMode="auto">
          <a:xfrm>
            <a:off x="94854" y="3907117"/>
            <a:ext cx="2781300" cy="2838450"/>
            <a:chOff x="-11" y="2541"/>
            <a:chExt cx="1752" cy="1788"/>
          </a:xfrm>
        </p:grpSpPr>
        <p:pic>
          <p:nvPicPr>
            <p:cNvPr id="132115" name="Picture 19" descr="hoa-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725453">
              <a:off x="36" y="3856"/>
              <a:ext cx="432" cy="432"/>
            </a:xfrm>
            <a:prstGeom prst="rect">
              <a:avLst/>
            </a:prstGeom>
            <a:noFill/>
            <a:extLst>
              <a:ext uri="{909E8E84-426E-40DD-AFC4-6F175D3DCCD1}">
                <a14:hiddenFill xmlns:a14="http://schemas.microsoft.com/office/drawing/2010/main">
                  <a:solidFill>
                    <a:srgbClr val="FFFFFF"/>
                  </a:solidFill>
                </a14:hiddenFill>
              </a:ext>
            </a:extLst>
          </p:spPr>
        </p:pic>
        <p:pic>
          <p:nvPicPr>
            <p:cNvPr id="132116" name="Picture 20"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 y="4108"/>
              <a:ext cx="1752" cy="212"/>
            </a:xfrm>
            <a:prstGeom prst="rect">
              <a:avLst/>
            </a:prstGeom>
            <a:noFill/>
            <a:extLst>
              <a:ext uri="{909E8E84-426E-40DD-AFC4-6F175D3DCCD1}">
                <a14:hiddenFill xmlns:a14="http://schemas.microsoft.com/office/drawing/2010/main">
                  <a:solidFill>
                    <a:srgbClr val="FFFFFF"/>
                  </a:solidFill>
                </a14:hiddenFill>
              </a:ext>
            </a:extLst>
          </p:spPr>
        </p:pic>
        <p:pic>
          <p:nvPicPr>
            <p:cNvPr id="132117" name="Picture 21" descr="hoa-d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 y="2541"/>
              <a:ext cx="216" cy="1788"/>
            </a:xfrm>
            <a:prstGeom prst="rect">
              <a:avLst/>
            </a:prstGeom>
            <a:noFill/>
            <a:extLst>
              <a:ext uri="{909E8E84-426E-40DD-AFC4-6F175D3DCCD1}">
                <a14:hiddenFill xmlns:a14="http://schemas.microsoft.com/office/drawing/2010/main">
                  <a:solidFill>
                    <a:srgbClr val="FFFFFF"/>
                  </a:solidFill>
                </a14:hiddenFill>
              </a:ext>
            </a:extLst>
          </p:spPr>
        </p:pic>
      </p:grpSp>
      <p:pic>
        <p:nvPicPr>
          <p:cNvPr id="132118" name="Picture 22"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4695825"/>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19" name="Picture 23"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99188" y="3635375"/>
            <a:ext cx="4953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32120" name="Picture 24"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59325" y="3416301"/>
            <a:ext cx="609600" cy="538163"/>
          </a:xfrm>
          <a:prstGeom prst="rect">
            <a:avLst/>
          </a:prstGeom>
          <a:noFill/>
          <a:extLst>
            <a:ext uri="{909E8E84-426E-40DD-AFC4-6F175D3DCCD1}">
              <a14:hiddenFill xmlns:a14="http://schemas.microsoft.com/office/drawing/2010/main">
                <a:solidFill>
                  <a:srgbClr val="FFFFFF"/>
                </a:solidFill>
              </a14:hiddenFill>
            </a:ext>
          </a:extLst>
        </p:spPr>
      </p:pic>
      <p:pic>
        <p:nvPicPr>
          <p:cNvPr id="132121" name="Picture 2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43513" y="955675"/>
            <a:ext cx="495300" cy="438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22" name="Object 26"/>
          <p:cNvGraphicFramePr>
            <a:graphicFrameLocks noChangeAspect="1"/>
          </p:cNvGraphicFramePr>
          <p:nvPr>
            <p:extLst>
              <p:ext uri="{D42A27DB-BD31-4B8C-83A1-F6EECF244321}">
                <p14:modId xmlns:p14="http://schemas.microsoft.com/office/powerpoint/2010/main" val="3175768944"/>
              </p:ext>
            </p:extLst>
          </p:nvPr>
        </p:nvGraphicFramePr>
        <p:xfrm>
          <a:off x="0" y="-22225"/>
          <a:ext cx="2109788" cy="2459038"/>
        </p:xfrm>
        <a:graphic>
          <a:graphicData uri="http://schemas.openxmlformats.org/presentationml/2006/ole">
            <mc:AlternateContent xmlns:mc="http://schemas.openxmlformats.org/markup-compatibility/2006">
              <mc:Choice xmlns:v="urn:schemas-microsoft-com:vml" Requires="v">
                <p:oleObj spid="_x0000_s1068" name="Clip" r:id="rId9" imgW="1278360" imgH="1274040" progId="MS_ClipArt_Gallery.2">
                  <p:embed/>
                </p:oleObj>
              </mc:Choice>
              <mc:Fallback>
                <p:oleObj name="Clip" r:id="rId9" imgW="1278360" imgH="1274040" progId="MS_ClipArt_Gallery.2">
                  <p:embed/>
                  <p:pic>
                    <p:nvPicPr>
                      <p:cNvPr id="132122"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225"/>
                        <a:ext cx="2109788" cy="245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23" name="Object 27"/>
          <p:cNvGraphicFramePr>
            <a:graphicFrameLocks noChangeAspect="1"/>
          </p:cNvGraphicFramePr>
          <p:nvPr>
            <p:extLst>
              <p:ext uri="{D42A27DB-BD31-4B8C-83A1-F6EECF244321}">
                <p14:modId xmlns:p14="http://schemas.microsoft.com/office/powerpoint/2010/main" val="1300426279"/>
              </p:ext>
            </p:extLst>
          </p:nvPr>
        </p:nvGraphicFramePr>
        <p:xfrm>
          <a:off x="9405143" y="4508500"/>
          <a:ext cx="2601913" cy="2308225"/>
        </p:xfrm>
        <a:graphic>
          <a:graphicData uri="http://schemas.openxmlformats.org/presentationml/2006/ole">
            <mc:AlternateContent xmlns:mc="http://schemas.openxmlformats.org/markup-compatibility/2006">
              <mc:Choice xmlns:v="urn:schemas-microsoft-com:vml" Requires="v">
                <p:oleObj spid="_x0000_s1069" name="Clip" r:id="rId11" imgW="1999440" imgH="1831320" progId="MS_ClipArt_Gallery.2">
                  <p:embed/>
                </p:oleObj>
              </mc:Choice>
              <mc:Fallback>
                <p:oleObj name="Clip" r:id="rId11" imgW="1999440" imgH="1831320" progId="MS_ClipArt_Gallery.2">
                  <p:embed/>
                  <p:pic>
                    <p:nvPicPr>
                      <p:cNvPr id="132123"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05143" y="4508500"/>
                        <a:ext cx="2601913"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2124" name="Group 28"/>
          <p:cNvGrpSpPr>
            <a:grpSpLocks/>
          </p:cNvGrpSpPr>
          <p:nvPr/>
        </p:nvGrpSpPr>
        <p:grpSpPr bwMode="auto">
          <a:xfrm>
            <a:off x="9225756" y="95250"/>
            <a:ext cx="2884487" cy="2838450"/>
            <a:chOff x="3936" y="-15"/>
            <a:chExt cx="1817" cy="1788"/>
          </a:xfrm>
        </p:grpSpPr>
        <p:pic>
          <p:nvPicPr>
            <p:cNvPr id="132125" name="Picture 29" descr="hoa-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8660206">
              <a:off x="5200" y="58"/>
              <a:ext cx="432" cy="432"/>
            </a:xfrm>
            <a:prstGeom prst="rect">
              <a:avLst/>
            </a:prstGeom>
            <a:noFill/>
            <a:extLst>
              <a:ext uri="{909E8E84-426E-40DD-AFC4-6F175D3DCCD1}">
                <a14:hiddenFill xmlns:a14="http://schemas.microsoft.com/office/drawing/2010/main">
                  <a:solidFill>
                    <a:srgbClr val="FFFFFF"/>
                  </a:solidFill>
                </a14:hiddenFill>
              </a:ext>
            </a:extLst>
          </p:spPr>
        </p:pic>
        <p:pic>
          <p:nvPicPr>
            <p:cNvPr id="132126" name="Picture 30" descr="hoa-d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extLst>
              <a:ext uri="{909E8E84-426E-40DD-AFC4-6F175D3DCCD1}">
                <a14:hiddenFill xmlns:a14="http://schemas.microsoft.com/office/drawing/2010/main">
                  <a:solidFill>
                    <a:srgbClr val="FFFFFF"/>
                  </a:solidFill>
                </a14:hiddenFill>
              </a:ext>
            </a:extLst>
          </p:spPr>
        </p:pic>
        <p:pic>
          <p:nvPicPr>
            <p:cNvPr id="132127" name="Picture 31" descr="hoa-d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454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0" fill="hold"/>
                                        <p:tgtEl>
                                          <p:spTgt spid="132098"/>
                                        </p:tgtEl>
                                        <p:attrNameLst>
                                          <p:attrName>ppt_x</p:attrName>
                                        </p:attrNameLst>
                                      </p:cBhvr>
                                      <p:tavLst>
                                        <p:tav tm="0">
                                          <p:val>
                                            <p:strVal val="#ppt_x"/>
                                          </p:val>
                                        </p:tav>
                                        <p:tav tm="100000">
                                          <p:val>
                                            <p:strVal val="#ppt_x"/>
                                          </p:val>
                                        </p:tav>
                                      </p:tavLst>
                                    </p:anim>
                                    <p:anim calcmode="lin" valueType="num">
                                      <p:cBhvr additive="base">
                                        <p:cTn id="8" dur="5000" fill="hold"/>
                                        <p:tgtEl>
                                          <p:spTgt spid="132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3" name="TextBox 12"/>
          <p:cNvSpPr txBox="1">
            <a:spLocks noChangeArrowheads="1"/>
          </p:cNvSpPr>
          <p:nvPr/>
        </p:nvSpPr>
        <p:spPr bwMode="auto">
          <a:xfrm>
            <a:off x="2302808" y="1191356"/>
            <a:ext cx="7246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dirty="0" smtClean="0">
                <a:solidFill>
                  <a:srgbClr val="6600FF"/>
                </a:solidFill>
                <a:ea typeface="Kids"/>
                <a:cs typeface="Arial" panose="020B0604020202020204" pitchFamily="34" charset="0"/>
              </a:rPr>
              <a:t>KHỞI ĐỘNG</a:t>
            </a:r>
            <a:endParaRPr lang="en-US" altLang="en-US" sz="3600" dirty="0">
              <a:solidFill>
                <a:srgbClr val="6600FF"/>
              </a:solidFill>
              <a:ea typeface="Kids"/>
              <a:cs typeface="Arial" panose="020B0604020202020204" pitchFamily="34" charset="0"/>
            </a:endParaRPr>
          </a:p>
        </p:txBody>
      </p:sp>
      <p:sp>
        <p:nvSpPr>
          <p:cNvPr id="14" name="TextBox 13"/>
          <p:cNvSpPr txBox="1">
            <a:spLocks noChangeArrowheads="1"/>
          </p:cNvSpPr>
          <p:nvPr/>
        </p:nvSpPr>
        <p:spPr bwMode="auto">
          <a:xfrm>
            <a:off x="2109000" y="1768382"/>
            <a:ext cx="8622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Trò</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chơi</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“Ô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cửa</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bí</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mật</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a:t>
            </a:r>
            <a:endParaRPr lang="en-US" altLang="en-US" sz="6000" i="1" dirty="0">
              <a:solidFill>
                <a:srgbClr val="C000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2" name="Rectangle 1"/>
          <p:cNvSpPr/>
          <p:nvPr/>
        </p:nvSpPr>
        <p:spPr>
          <a:xfrm>
            <a:off x="880945" y="2784045"/>
            <a:ext cx="10854812" cy="3416320"/>
          </a:xfrm>
          <a:prstGeom prst="rect">
            <a:avLst/>
          </a:prstGeom>
        </p:spPr>
        <p:txBody>
          <a:bodyPr wrap="square">
            <a:spAutoFit/>
          </a:bodyPr>
          <a:lstStyle/>
          <a:p>
            <a:r>
              <a:rPr lang="vi-VN" sz="3600" b="1" i="1" u="sng" dirty="0" smtClean="0">
                <a:solidFill>
                  <a:srgbClr val="FF0000"/>
                </a:solidFill>
              </a:rPr>
              <a:t>Ô </a:t>
            </a:r>
            <a:r>
              <a:rPr lang="vi-VN" sz="3600" b="1" i="1" u="sng" dirty="0">
                <a:solidFill>
                  <a:srgbClr val="FF0000"/>
                </a:solidFill>
              </a:rPr>
              <a:t>số 2:</a:t>
            </a:r>
            <a:r>
              <a:rPr lang="vi-VN" sz="3600" b="1" i="1" dirty="0">
                <a:solidFill>
                  <a:srgbClr val="FF0000"/>
                </a:solidFill>
              </a:rPr>
              <a:t> </a:t>
            </a:r>
            <a:r>
              <a:rPr lang="en-US" sz="3600" b="1" i="1" dirty="0" smtClean="0">
                <a:solidFill>
                  <a:srgbClr val="FF0000"/>
                </a:solidFill>
              </a:rPr>
              <a:t> </a:t>
            </a:r>
            <a:r>
              <a:rPr lang="vi-VN" sz="3600" b="1" dirty="0" smtClean="0">
                <a:solidFill>
                  <a:srgbClr val="0000FF"/>
                </a:solidFill>
              </a:rPr>
              <a:t>Những </a:t>
            </a:r>
            <a:r>
              <a:rPr lang="vi-VN" sz="3600" b="1" dirty="0">
                <a:solidFill>
                  <a:srgbClr val="0000FF"/>
                </a:solidFill>
              </a:rPr>
              <a:t>tên gọi nào thể hiện tài năng và đóng góp của ông Lương Định Của?</a:t>
            </a:r>
          </a:p>
          <a:p>
            <a:r>
              <a:rPr lang="vi-VN" sz="3600" b="1" dirty="0">
                <a:solidFill>
                  <a:srgbClr val="002060"/>
                </a:solidFill>
              </a:rPr>
              <a:t>a. Nhà nông học xuất sắc</a:t>
            </a:r>
          </a:p>
          <a:p>
            <a:r>
              <a:rPr lang="vi-VN" sz="3600" b="1" dirty="0">
                <a:solidFill>
                  <a:srgbClr val="002060"/>
                </a:solidFill>
              </a:rPr>
              <a:t>b. Nhà bác học của đồng ruộng</a:t>
            </a:r>
          </a:p>
          <a:p>
            <a:r>
              <a:rPr lang="vi-VN" sz="3600" b="1" dirty="0">
                <a:solidFill>
                  <a:srgbClr val="002060"/>
                </a:solidFill>
              </a:rPr>
              <a:t>c. Cha đẻ của những giống cây trồng mới.</a:t>
            </a:r>
          </a:p>
          <a:p>
            <a:r>
              <a:rPr lang="vi-VN" sz="3600" b="1" dirty="0">
                <a:solidFill>
                  <a:srgbClr val="002060"/>
                </a:solidFill>
              </a:rPr>
              <a:t>d. Cả a,b và c</a:t>
            </a:r>
          </a:p>
        </p:txBody>
      </p:sp>
      <p:sp>
        <p:nvSpPr>
          <p:cNvPr id="10" name="Action Button: Home 9">
            <a:hlinkClick r:id="rId2" action="ppaction://hlinksldjump" highlightClick="1"/>
          </p:cNvPr>
          <p:cNvSpPr/>
          <p:nvPr/>
        </p:nvSpPr>
        <p:spPr>
          <a:xfrm>
            <a:off x="11160570" y="5943407"/>
            <a:ext cx="796413" cy="693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6917" y="5560141"/>
            <a:ext cx="689216" cy="640223"/>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950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3" name="TextBox 12"/>
          <p:cNvSpPr txBox="1">
            <a:spLocks noChangeArrowheads="1"/>
          </p:cNvSpPr>
          <p:nvPr/>
        </p:nvSpPr>
        <p:spPr bwMode="auto">
          <a:xfrm>
            <a:off x="2302808" y="1191356"/>
            <a:ext cx="7246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dirty="0" smtClean="0">
                <a:solidFill>
                  <a:srgbClr val="6600FF"/>
                </a:solidFill>
                <a:ea typeface="Kids"/>
                <a:cs typeface="Arial" panose="020B0604020202020204" pitchFamily="34" charset="0"/>
              </a:rPr>
              <a:t>KHỞI ĐỘNG</a:t>
            </a:r>
            <a:endParaRPr lang="en-US" altLang="en-US" sz="3600" dirty="0">
              <a:solidFill>
                <a:srgbClr val="6600FF"/>
              </a:solidFill>
              <a:ea typeface="Kids"/>
              <a:cs typeface="Arial" panose="020B0604020202020204" pitchFamily="34" charset="0"/>
            </a:endParaRPr>
          </a:p>
        </p:txBody>
      </p:sp>
      <p:sp>
        <p:nvSpPr>
          <p:cNvPr id="14" name="TextBox 13"/>
          <p:cNvSpPr txBox="1">
            <a:spLocks noChangeArrowheads="1"/>
          </p:cNvSpPr>
          <p:nvPr/>
        </p:nvSpPr>
        <p:spPr bwMode="auto">
          <a:xfrm>
            <a:off x="2109000" y="1768382"/>
            <a:ext cx="8622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Trò</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chơi</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“Ô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cửa</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bí</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mật</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a:t>
            </a:r>
            <a:endParaRPr lang="en-US" altLang="en-US" sz="6000" i="1" dirty="0">
              <a:solidFill>
                <a:srgbClr val="C000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2" name="Rectangle 1"/>
          <p:cNvSpPr/>
          <p:nvPr/>
        </p:nvSpPr>
        <p:spPr>
          <a:xfrm>
            <a:off x="880944" y="3046842"/>
            <a:ext cx="10854813" cy="1323439"/>
          </a:xfrm>
          <a:prstGeom prst="rect">
            <a:avLst/>
          </a:prstGeom>
        </p:spPr>
        <p:txBody>
          <a:bodyPr wrap="square">
            <a:spAutoFit/>
          </a:bodyPr>
          <a:lstStyle/>
          <a:p>
            <a:pPr algn="just"/>
            <a:r>
              <a:rPr lang="en-US" sz="4000" b="1" i="1" u="sng" dirty="0">
                <a:solidFill>
                  <a:srgbClr val="C00000"/>
                </a:solidFill>
              </a:rPr>
              <a:t>Ô </a:t>
            </a:r>
            <a:r>
              <a:rPr lang="en-US" sz="4000" b="1" i="1" u="sng" dirty="0" err="1">
                <a:solidFill>
                  <a:srgbClr val="C00000"/>
                </a:solidFill>
              </a:rPr>
              <a:t>số</a:t>
            </a:r>
            <a:r>
              <a:rPr lang="en-US" sz="4000" b="1" i="1" u="sng" dirty="0">
                <a:solidFill>
                  <a:srgbClr val="C00000"/>
                </a:solidFill>
              </a:rPr>
              <a:t> 3: </a:t>
            </a:r>
            <a:r>
              <a:rPr lang="en-US" sz="4000" b="1" dirty="0" err="1" smtClean="0">
                <a:solidFill>
                  <a:srgbClr val="0000FF"/>
                </a:solidFill>
              </a:rPr>
              <a:t>Ông</a:t>
            </a:r>
            <a:r>
              <a:rPr lang="en-US" sz="4000" b="1" dirty="0" smtClean="0">
                <a:solidFill>
                  <a:srgbClr val="0000FF"/>
                </a:solidFill>
              </a:rPr>
              <a:t> </a:t>
            </a:r>
            <a:r>
              <a:rPr lang="en-US" sz="4000" b="1" dirty="0" err="1">
                <a:solidFill>
                  <a:srgbClr val="0000FF"/>
                </a:solidFill>
              </a:rPr>
              <a:t>Của</a:t>
            </a:r>
            <a:r>
              <a:rPr lang="en-US" sz="4000" b="1" dirty="0">
                <a:solidFill>
                  <a:srgbClr val="0000FF"/>
                </a:solidFill>
              </a:rPr>
              <a:t> </a:t>
            </a:r>
            <a:r>
              <a:rPr lang="en-US" sz="4000" b="1" dirty="0" err="1">
                <a:solidFill>
                  <a:srgbClr val="0000FF"/>
                </a:solidFill>
              </a:rPr>
              <a:t>đã</a:t>
            </a:r>
            <a:r>
              <a:rPr lang="en-US" sz="4000" b="1" dirty="0">
                <a:solidFill>
                  <a:srgbClr val="0000FF"/>
                </a:solidFill>
              </a:rPr>
              <a:t> </a:t>
            </a:r>
            <a:r>
              <a:rPr lang="en-US" sz="4000" b="1" dirty="0" err="1">
                <a:solidFill>
                  <a:srgbClr val="0000FF"/>
                </a:solidFill>
              </a:rPr>
              <a:t>làm</a:t>
            </a:r>
            <a:r>
              <a:rPr lang="en-US" sz="4000" b="1" dirty="0">
                <a:solidFill>
                  <a:srgbClr val="0000FF"/>
                </a:solidFill>
              </a:rPr>
              <a:t> </a:t>
            </a:r>
            <a:r>
              <a:rPr lang="en-US" sz="4000" b="1" dirty="0" err="1">
                <a:solidFill>
                  <a:srgbClr val="0000FF"/>
                </a:solidFill>
              </a:rPr>
              <a:t>gì</a:t>
            </a:r>
            <a:r>
              <a:rPr lang="en-US" sz="4000" b="1" dirty="0">
                <a:solidFill>
                  <a:srgbClr val="0000FF"/>
                </a:solidFill>
              </a:rPr>
              <a:t> </a:t>
            </a:r>
            <a:r>
              <a:rPr lang="en-US" sz="4000" b="1" dirty="0" err="1">
                <a:solidFill>
                  <a:srgbClr val="0000FF"/>
                </a:solidFill>
              </a:rPr>
              <a:t>để</a:t>
            </a:r>
            <a:r>
              <a:rPr lang="en-US" sz="4000" b="1" dirty="0">
                <a:solidFill>
                  <a:srgbClr val="0000FF"/>
                </a:solidFill>
              </a:rPr>
              <a:t> </a:t>
            </a:r>
            <a:r>
              <a:rPr lang="en-US" sz="4000" b="1" dirty="0" err="1">
                <a:solidFill>
                  <a:srgbClr val="0000FF"/>
                </a:solidFill>
              </a:rPr>
              <a:t>bảo</a:t>
            </a:r>
            <a:r>
              <a:rPr lang="en-US" sz="4000" b="1" dirty="0">
                <a:solidFill>
                  <a:srgbClr val="0000FF"/>
                </a:solidFill>
              </a:rPr>
              <a:t> </a:t>
            </a:r>
            <a:r>
              <a:rPr lang="en-US" sz="4000" b="1" dirty="0" err="1">
                <a:solidFill>
                  <a:srgbClr val="0000FF"/>
                </a:solidFill>
              </a:rPr>
              <a:t>vệ</a:t>
            </a:r>
            <a:r>
              <a:rPr lang="en-US" sz="4000" b="1" dirty="0">
                <a:solidFill>
                  <a:srgbClr val="0000FF"/>
                </a:solidFill>
              </a:rPr>
              <a:t> </a:t>
            </a:r>
            <a:r>
              <a:rPr lang="en-US" sz="4000" b="1" dirty="0" err="1">
                <a:solidFill>
                  <a:srgbClr val="0000FF"/>
                </a:solidFill>
              </a:rPr>
              <a:t>giống</a:t>
            </a:r>
            <a:r>
              <a:rPr lang="en-US" sz="4000" b="1" dirty="0">
                <a:solidFill>
                  <a:srgbClr val="0000FF"/>
                </a:solidFill>
              </a:rPr>
              <a:t> </a:t>
            </a:r>
            <a:r>
              <a:rPr lang="en-US" sz="4000" b="1" dirty="0" err="1">
                <a:solidFill>
                  <a:srgbClr val="0000FF"/>
                </a:solidFill>
              </a:rPr>
              <a:t>lúa</a:t>
            </a:r>
            <a:r>
              <a:rPr lang="en-US" sz="4000" b="1" dirty="0">
                <a:solidFill>
                  <a:srgbClr val="0000FF"/>
                </a:solidFill>
              </a:rPr>
              <a:t> </a:t>
            </a:r>
            <a:r>
              <a:rPr lang="en-US" sz="4000" b="1" dirty="0" err="1">
                <a:solidFill>
                  <a:srgbClr val="0000FF"/>
                </a:solidFill>
              </a:rPr>
              <a:t>quý</a:t>
            </a:r>
            <a:r>
              <a:rPr lang="en-US" sz="4000" b="1" dirty="0">
                <a:solidFill>
                  <a:srgbClr val="0000FF"/>
                </a:solidFill>
              </a:rPr>
              <a:t>? </a:t>
            </a:r>
            <a:r>
              <a:rPr lang="en-US" sz="4000" b="1" dirty="0" err="1">
                <a:solidFill>
                  <a:srgbClr val="0000FF"/>
                </a:solidFill>
              </a:rPr>
              <a:t>Đọc</a:t>
            </a:r>
            <a:r>
              <a:rPr lang="en-US" sz="4000" b="1" dirty="0">
                <a:solidFill>
                  <a:srgbClr val="0000FF"/>
                </a:solidFill>
              </a:rPr>
              <a:t> </a:t>
            </a:r>
            <a:r>
              <a:rPr lang="en-US" sz="4000" b="1" dirty="0" err="1">
                <a:solidFill>
                  <a:srgbClr val="0000FF"/>
                </a:solidFill>
              </a:rPr>
              <a:t>đoạn</a:t>
            </a:r>
            <a:r>
              <a:rPr lang="en-US" sz="4000" b="1" dirty="0">
                <a:solidFill>
                  <a:srgbClr val="0000FF"/>
                </a:solidFill>
              </a:rPr>
              <a:t> </a:t>
            </a:r>
            <a:r>
              <a:rPr lang="en-US" sz="4000" b="1" dirty="0" err="1">
                <a:solidFill>
                  <a:srgbClr val="0000FF"/>
                </a:solidFill>
              </a:rPr>
              <a:t>văn</a:t>
            </a:r>
            <a:r>
              <a:rPr lang="en-US" sz="4000" b="1" dirty="0">
                <a:solidFill>
                  <a:srgbClr val="0000FF"/>
                </a:solidFill>
              </a:rPr>
              <a:t> </a:t>
            </a:r>
            <a:r>
              <a:rPr lang="en-US" sz="4000" b="1" dirty="0" err="1">
                <a:solidFill>
                  <a:srgbClr val="0000FF"/>
                </a:solidFill>
              </a:rPr>
              <a:t>thể</a:t>
            </a:r>
            <a:r>
              <a:rPr lang="en-US" sz="4000" b="1" dirty="0">
                <a:solidFill>
                  <a:srgbClr val="0000FF"/>
                </a:solidFill>
              </a:rPr>
              <a:t> </a:t>
            </a:r>
            <a:r>
              <a:rPr lang="en-US" sz="4000" b="1" dirty="0" err="1">
                <a:solidFill>
                  <a:srgbClr val="0000FF"/>
                </a:solidFill>
              </a:rPr>
              <a:t>hiện</a:t>
            </a:r>
            <a:r>
              <a:rPr lang="en-US" sz="4000" b="1" dirty="0">
                <a:solidFill>
                  <a:srgbClr val="0000FF"/>
                </a:solidFill>
              </a:rPr>
              <a:t> </a:t>
            </a:r>
            <a:r>
              <a:rPr lang="en-US" sz="4000" b="1" dirty="0" err="1">
                <a:solidFill>
                  <a:srgbClr val="0000FF"/>
                </a:solidFill>
              </a:rPr>
              <a:t>điều</a:t>
            </a:r>
            <a:r>
              <a:rPr lang="en-US" sz="4000" b="1" dirty="0">
                <a:solidFill>
                  <a:srgbClr val="0000FF"/>
                </a:solidFill>
              </a:rPr>
              <a:t> </a:t>
            </a:r>
            <a:r>
              <a:rPr lang="en-US" sz="4000" b="1" dirty="0" err="1">
                <a:solidFill>
                  <a:srgbClr val="0000FF"/>
                </a:solidFill>
              </a:rPr>
              <a:t>đó</a:t>
            </a:r>
            <a:r>
              <a:rPr lang="en-US" sz="4000" b="1" dirty="0">
                <a:solidFill>
                  <a:srgbClr val="0000FF"/>
                </a:solidFill>
              </a:rPr>
              <a:t>.</a:t>
            </a:r>
          </a:p>
        </p:txBody>
      </p:sp>
      <p:sp>
        <p:nvSpPr>
          <p:cNvPr id="10" name="Action Button: Home 9">
            <a:hlinkClick r:id="rId2" action="ppaction://hlinksldjump" highlightClick="1"/>
          </p:cNvPr>
          <p:cNvSpPr/>
          <p:nvPr/>
        </p:nvSpPr>
        <p:spPr>
          <a:xfrm>
            <a:off x="11160570" y="5943407"/>
            <a:ext cx="796413" cy="693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433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3" name="TextBox 12"/>
          <p:cNvSpPr txBox="1">
            <a:spLocks noChangeArrowheads="1"/>
          </p:cNvSpPr>
          <p:nvPr/>
        </p:nvSpPr>
        <p:spPr bwMode="auto">
          <a:xfrm>
            <a:off x="2302808" y="1191356"/>
            <a:ext cx="7246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dirty="0" smtClean="0">
                <a:solidFill>
                  <a:srgbClr val="6600FF"/>
                </a:solidFill>
                <a:ea typeface="Kids"/>
                <a:cs typeface="Arial" panose="020B0604020202020204" pitchFamily="34" charset="0"/>
              </a:rPr>
              <a:t>KHỞI ĐỘNG</a:t>
            </a:r>
            <a:endParaRPr lang="en-US" altLang="en-US" sz="3600" dirty="0">
              <a:solidFill>
                <a:srgbClr val="6600FF"/>
              </a:solidFill>
              <a:ea typeface="Kids"/>
              <a:cs typeface="Arial" panose="020B0604020202020204" pitchFamily="34" charset="0"/>
            </a:endParaRPr>
          </a:p>
        </p:txBody>
      </p:sp>
      <p:sp>
        <p:nvSpPr>
          <p:cNvPr id="14" name="TextBox 13"/>
          <p:cNvSpPr txBox="1">
            <a:spLocks noChangeArrowheads="1"/>
          </p:cNvSpPr>
          <p:nvPr/>
        </p:nvSpPr>
        <p:spPr bwMode="auto">
          <a:xfrm>
            <a:off x="2109000" y="1768382"/>
            <a:ext cx="8622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Trò</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chơi</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“Ô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cửa</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bí</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 </a:t>
            </a:r>
            <a:r>
              <a:rPr lang="en-US" altLang="en-US" sz="6000" i="1" dirty="0" err="1"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mật</a:t>
            </a:r>
            <a:r>
              <a:rPr lang="en-US" altLang="en-US" sz="6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a:t>”?</a:t>
            </a:r>
            <a:endParaRPr lang="en-US" altLang="en-US" sz="6000" i="1" dirty="0">
              <a:solidFill>
                <a:srgbClr val="C000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2" name="Rectangle 1"/>
          <p:cNvSpPr/>
          <p:nvPr/>
        </p:nvSpPr>
        <p:spPr>
          <a:xfrm>
            <a:off x="880944" y="3046842"/>
            <a:ext cx="10854813" cy="1323439"/>
          </a:xfrm>
          <a:prstGeom prst="rect">
            <a:avLst/>
          </a:prstGeom>
        </p:spPr>
        <p:txBody>
          <a:bodyPr wrap="square">
            <a:spAutoFit/>
          </a:bodyPr>
          <a:lstStyle/>
          <a:p>
            <a:pPr algn="just"/>
            <a:r>
              <a:rPr lang="en-US" sz="4000" b="1" i="1" u="sng" dirty="0">
                <a:solidFill>
                  <a:srgbClr val="C00000"/>
                </a:solidFill>
              </a:rPr>
              <a:t>Ô </a:t>
            </a:r>
            <a:r>
              <a:rPr lang="en-US" sz="4000" b="1" i="1" u="sng" dirty="0" err="1">
                <a:solidFill>
                  <a:srgbClr val="C00000"/>
                </a:solidFill>
              </a:rPr>
              <a:t>số</a:t>
            </a:r>
            <a:r>
              <a:rPr lang="en-US" sz="4000" b="1" i="1" u="sng" dirty="0">
                <a:solidFill>
                  <a:srgbClr val="C00000"/>
                </a:solidFill>
              </a:rPr>
              <a:t> </a:t>
            </a:r>
            <a:r>
              <a:rPr lang="en-US" sz="4000" b="1" i="1" u="sng" dirty="0" smtClean="0">
                <a:solidFill>
                  <a:srgbClr val="C00000"/>
                </a:solidFill>
              </a:rPr>
              <a:t>4: </a:t>
            </a:r>
            <a:r>
              <a:rPr lang="en-US" sz="4000" b="1" dirty="0" smtClean="0">
                <a:solidFill>
                  <a:srgbClr val="0000FF"/>
                </a:solidFill>
              </a:rPr>
              <a:t>PHẦN THƯỞNG (</a:t>
            </a:r>
            <a:r>
              <a:rPr lang="en-US" sz="4000" b="1" dirty="0" err="1" smtClean="0">
                <a:solidFill>
                  <a:srgbClr val="0000FF"/>
                </a:solidFill>
              </a:rPr>
              <a:t>là</a:t>
            </a:r>
            <a:r>
              <a:rPr lang="en-US" sz="4000" b="1" dirty="0" smtClean="0">
                <a:solidFill>
                  <a:srgbClr val="0000FF"/>
                </a:solidFill>
              </a:rPr>
              <a:t> </a:t>
            </a:r>
            <a:r>
              <a:rPr lang="en-US" sz="4000" b="1" dirty="0" err="1" smtClean="0">
                <a:solidFill>
                  <a:srgbClr val="0000FF"/>
                </a:solidFill>
              </a:rPr>
              <a:t>một</a:t>
            </a:r>
            <a:r>
              <a:rPr lang="en-US" sz="4000" b="1" dirty="0" smtClean="0">
                <a:solidFill>
                  <a:srgbClr val="0000FF"/>
                </a:solidFill>
              </a:rPr>
              <a:t> </a:t>
            </a:r>
            <a:r>
              <a:rPr lang="en-US" sz="4000" b="1" dirty="0" err="1" smtClean="0">
                <a:solidFill>
                  <a:srgbClr val="0000FF"/>
                </a:solidFill>
              </a:rPr>
              <a:t>tràng</a:t>
            </a:r>
            <a:r>
              <a:rPr lang="en-US" sz="4000" b="1" dirty="0" smtClean="0">
                <a:solidFill>
                  <a:srgbClr val="0000FF"/>
                </a:solidFill>
              </a:rPr>
              <a:t> </a:t>
            </a:r>
            <a:r>
              <a:rPr lang="en-US" sz="4000" b="1" dirty="0" err="1" smtClean="0">
                <a:solidFill>
                  <a:srgbClr val="0000FF"/>
                </a:solidFill>
              </a:rPr>
              <a:t>pháo</a:t>
            </a:r>
            <a:r>
              <a:rPr lang="en-US" sz="4000" b="1" dirty="0" smtClean="0">
                <a:solidFill>
                  <a:srgbClr val="0000FF"/>
                </a:solidFill>
              </a:rPr>
              <a:t> </a:t>
            </a:r>
            <a:r>
              <a:rPr lang="en-US" sz="4000" b="1" dirty="0" err="1" smtClean="0">
                <a:solidFill>
                  <a:srgbClr val="0000FF"/>
                </a:solidFill>
              </a:rPr>
              <a:t>tay</a:t>
            </a:r>
            <a:r>
              <a:rPr lang="en-US" sz="4000" b="1" dirty="0" smtClean="0">
                <a:solidFill>
                  <a:srgbClr val="0000FF"/>
                </a:solidFill>
              </a:rPr>
              <a:t> </a:t>
            </a:r>
            <a:r>
              <a:rPr lang="en-US" sz="4000" b="1" dirty="0" err="1" smtClean="0">
                <a:solidFill>
                  <a:srgbClr val="0000FF"/>
                </a:solidFill>
              </a:rPr>
              <a:t>của</a:t>
            </a:r>
            <a:r>
              <a:rPr lang="en-US" sz="4000" b="1" dirty="0" smtClean="0">
                <a:solidFill>
                  <a:srgbClr val="0000FF"/>
                </a:solidFill>
              </a:rPr>
              <a:t> </a:t>
            </a:r>
            <a:r>
              <a:rPr lang="en-US" sz="4000" b="1" dirty="0" err="1" smtClean="0">
                <a:solidFill>
                  <a:srgbClr val="0000FF"/>
                </a:solidFill>
              </a:rPr>
              <a:t>cả</a:t>
            </a:r>
            <a:r>
              <a:rPr lang="en-US" sz="4000" b="1" dirty="0" smtClean="0">
                <a:solidFill>
                  <a:srgbClr val="0000FF"/>
                </a:solidFill>
              </a:rPr>
              <a:t> </a:t>
            </a:r>
            <a:r>
              <a:rPr lang="en-US" sz="4000" b="1" dirty="0" err="1" smtClean="0">
                <a:solidFill>
                  <a:srgbClr val="0000FF"/>
                </a:solidFill>
              </a:rPr>
              <a:t>lớp</a:t>
            </a:r>
            <a:r>
              <a:rPr lang="en-US" sz="4000" b="1" dirty="0" smtClean="0">
                <a:solidFill>
                  <a:srgbClr val="0000FF"/>
                </a:solidFill>
              </a:rPr>
              <a:t>)</a:t>
            </a:r>
            <a:endParaRPr lang="en-US" sz="4000" b="1" dirty="0">
              <a:solidFill>
                <a:srgbClr val="0000FF"/>
              </a:solidFill>
            </a:endParaRPr>
          </a:p>
        </p:txBody>
      </p:sp>
      <p:sp>
        <p:nvSpPr>
          <p:cNvPr id="10" name="Action Button: Home 9">
            <a:hlinkClick r:id="rId2" action="ppaction://hlinksldjump" highlightClick="1"/>
          </p:cNvPr>
          <p:cNvSpPr/>
          <p:nvPr/>
        </p:nvSpPr>
        <p:spPr>
          <a:xfrm>
            <a:off x="11160570" y="5943407"/>
            <a:ext cx="796413" cy="693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17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66800" y="1312607"/>
            <a:ext cx="10058400" cy="5043948"/>
          </a:xfrm>
          <a:prstGeom prst="rect">
            <a:avLst/>
          </a:prstGeom>
        </p:spPr>
      </p:pic>
      <p:sp>
        <p:nvSpPr>
          <p:cNvPr id="14" name="Text Box 4"/>
          <p:cNvSpPr txBox="1">
            <a:spLocks noChangeArrowheads="1"/>
          </p:cNvSpPr>
          <p:nvPr/>
        </p:nvSpPr>
        <p:spPr bwMode="auto">
          <a:xfrm>
            <a:off x="5086578" y="517596"/>
            <a:ext cx="4057422"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rgbClr val="FFFF00"/>
                </a:solidFill>
                <a:latin typeface="+mj-lt"/>
              </a:rPr>
              <a:t>BA NÀNG CÔNG CHÚA</a:t>
            </a:r>
            <a:endParaRPr lang="en-US" altLang="vi-VN" sz="2400" b="1" dirty="0">
              <a:solidFill>
                <a:srgbClr val="FFFF00"/>
              </a:solidFill>
              <a:latin typeface="+mj-lt"/>
            </a:endParaRPr>
          </a:p>
        </p:txBody>
      </p:sp>
    </p:spTree>
    <p:extLst>
      <p:ext uri="{BB962C8B-B14F-4D97-AF65-F5344CB8AC3E}">
        <p14:creationId xmlns:p14="http://schemas.microsoft.com/office/powerpoint/2010/main" val="2295940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 y="7938"/>
            <a:ext cx="12192000" cy="1072717"/>
          </a:xfrm>
          <a:prstGeom prst="rect">
            <a:avLst/>
          </a:prstGeom>
          <a:solidFill>
            <a:srgbClr val="3366FF"/>
          </a:solidFill>
          <a:ln w="9525">
            <a:solidFill>
              <a:schemeClr val="tx1"/>
            </a:solidFill>
            <a:miter lim="800000"/>
            <a:headEnd/>
            <a:tailEnd/>
          </a:ln>
        </p:spPr>
        <p:txBody>
          <a:bodyPr wrap="none" anchor="ctr"/>
          <a:lstStyle/>
          <a:p>
            <a:endParaRPr lang="vi-VN"/>
          </a:p>
        </p:txBody>
      </p:sp>
      <p:sp>
        <p:nvSpPr>
          <p:cNvPr id="7" name="Text Box 4"/>
          <p:cNvSpPr txBox="1">
            <a:spLocks noChangeArrowheads="1"/>
          </p:cNvSpPr>
          <p:nvPr/>
        </p:nvSpPr>
        <p:spPr bwMode="auto">
          <a:xfrm>
            <a:off x="3213533" y="517596"/>
            <a:ext cx="3094818"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chemeClr val="bg1"/>
                </a:solidFill>
                <a:latin typeface="+mj-lt"/>
              </a:rPr>
              <a:t>BÀI ĐỌC 3:</a:t>
            </a:r>
            <a:endParaRPr lang="en-US" altLang="vi-VN" sz="2400" b="1" dirty="0">
              <a:solidFill>
                <a:schemeClr val="bg1"/>
              </a:solidFill>
              <a:latin typeface="+mj-lt"/>
            </a:endParaRPr>
          </a:p>
        </p:txBody>
      </p:sp>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8" name="Text Box 3"/>
          <p:cNvSpPr txBox="1">
            <a:spLocks noChangeArrowheads="1"/>
          </p:cNvSpPr>
          <p:nvPr/>
        </p:nvSpPr>
        <p:spPr bwMode="auto">
          <a:xfrm>
            <a:off x="3379469" y="31584"/>
            <a:ext cx="695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Thứ</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Hai,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ngày</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11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tháng</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12 </a:t>
            </a:r>
            <a:r>
              <a:rPr lang="en-US" altLang="vi-VN" sz="2400" b="1" i="1" dirty="0" err="1"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năm</a:t>
            </a:r>
            <a:r>
              <a:rPr lang="en-US" altLang="vi-VN" sz="2400" b="1" i="1" dirty="0" smtClean="0">
                <a:solidFill>
                  <a:srgbClr val="FFFF00"/>
                </a:solidFill>
                <a:latin typeface="Cambria Math" panose="02040503050406030204" pitchFamily="18" charset="0"/>
                <a:ea typeface="Cambria Math" panose="02040503050406030204" pitchFamily="18" charset="0"/>
                <a:cs typeface="Arial" panose="020B0604020202020204" pitchFamily="34" charset="0"/>
              </a:rPr>
              <a:t> 2023</a:t>
            </a:r>
            <a:endParaRPr lang="en-US" altLang="vi-VN" sz="2400" b="1" i="1" dirty="0">
              <a:solidFill>
                <a:srgbClr val="FFFF0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4" name="Text Box 4"/>
          <p:cNvSpPr txBox="1">
            <a:spLocks noChangeArrowheads="1"/>
          </p:cNvSpPr>
          <p:nvPr/>
        </p:nvSpPr>
        <p:spPr bwMode="auto">
          <a:xfrm>
            <a:off x="5086578" y="517596"/>
            <a:ext cx="4057422" cy="461665"/>
          </a:xfrm>
          <a:prstGeom prst="rect">
            <a:avLst/>
          </a:prstGeom>
          <a:noFill/>
          <a:ln>
            <a:noFill/>
          </a:ln>
          <a:effectLst/>
          <a:extLst/>
        </p:spPr>
        <p:txBody>
          <a:bodyPr wrap="square">
            <a:spAutoFit/>
          </a:bodyPr>
          <a:lstStyle/>
          <a:p>
            <a:pPr algn="l">
              <a:spcBef>
                <a:spcPct val="50000"/>
              </a:spcBef>
              <a:defRPr/>
            </a:pPr>
            <a:r>
              <a:rPr lang="en-US" altLang="vi-VN" sz="2400" b="1" dirty="0" smtClean="0">
                <a:solidFill>
                  <a:srgbClr val="FFFF00"/>
                </a:solidFill>
                <a:latin typeface="+mj-lt"/>
              </a:rPr>
              <a:t>BA NÀNG CÔNG CHÚA</a:t>
            </a:r>
            <a:endParaRPr lang="en-US" altLang="vi-VN" sz="2400" b="1" dirty="0">
              <a:solidFill>
                <a:srgbClr val="FFFF00"/>
              </a:solidFill>
              <a:latin typeface="+mj-lt"/>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57116" y="544296"/>
            <a:ext cx="8020404" cy="5376597"/>
          </a:xfrm>
          <a:prstGeom prst="rect">
            <a:avLst/>
          </a:prstGeom>
        </p:spPr>
      </p:pic>
      <p:sp>
        <p:nvSpPr>
          <p:cNvPr id="11" name="Rectangle 10"/>
          <p:cNvSpPr/>
          <p:nvPr/>
        </p:nvSpPr>
        <p:spPr>
          <a:xfrm>
            <a:off x="3309378" y="3022690"/>
            <a:ext cx="5315879" cy="1323439"/>
          </a:xfrm>
          <a:prstGeom prst="rect">
            <a:avLst/>
          </a:prstGeom>
        </p:spPr>
        <p:txBody>
          <a:bodyPr wrap="none">
            <a:spAutoFit/>
          </a:bodyPr>
          <a:lstStyle/>
          <a:p>
            <a:pPr defTabSz="1218510" eaLnBrk="1" fontAlgn="auto" hangingPunct="1">
              <a:spcBef>
                <a:spcPts val="0"/>
              </a:spcBef>
              <a:spcAft>
                <a:spcPts val="0"/>
              </a:spcAft>
              <a:defRPr/>
            </a:pPr>
            <a:r>
              <a:rPr lang="en-US" sz="80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Luyện</a:t>
            </a:r>
            <a:r>
              <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913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0" y="1031050"/>
            <a:ext cx="12192000" cy="0"/>
          </a:xfrm>
          <a:prstGeom prst="line">
            <a:avLst/>
          </a:prstGeom>
          <a:noFill/>
          <a:ln w="28575">
            <a:solidFill>
              <a:schemeClr val="bg1"/>
            </a:solidFill>
            <a:round/>
            <a:headEnd/>
            <a:tailEnd/>
          </a:ln>
        </p:spPr>
        <p:txBody>
          <a:bodyPr/>
          <a:lstStyle/>
          <a:p>
            <a:endParaRPr lang="en-US"/>
          </a:p>
        </p:txBody>
      </p:sp>
      <p:sp>
        <p:nvSpPr>
          <p:cNvPr id="3" name="Rectangle 2"/>
          <p:cNvSpPr/>
          <p:nvPr/>
        </p:nvSpPr>
        <p:spPr>
          <a:xfrm>
            <a:off x="469490" y="41078"/>
            <a:ext cx="11476703" cy="6586418"/>
          </a:xfrm>
          <a:prstGeom prst="rect">
            <a:avLst/>
          </a:prstGeom>
        </p:spPr>
        <p:txBody>
          <a:bodyPr wrap="square">
            <a:spAutoFit/>
          </a:bodyPr>
          <a:lstStyle/>
          <a:p>
            <a:pPr algn="ctr">
              <a:spcBef>
                <a:spcPts val="600"/>
              </a:spcBef>
            </a:pPr>
            <a:r>
              <a:rPr lang="vi-VN" sz="2400" b="1" dirty="0">
                <a:solidFill>
                  <a:srgbClr val="0000FF"/>
                </a:solidFill>
              </a:rPr>
              <a:t>Ba nàng công </a:t>
            </a:r>
            <a:r>
              <a:rPr lang="vi-VN" sz="2400" b="1" dirty="0" smtClean="0">
                <a:solidFill>
                  <a:srgbClr val="0000FF"/>
                </a:solidFill>
              </a:rPr>
              <a:t>chúa</a:t>
            </a:r>
            <a:endParaRPr lang="vi-VN" sz="2400" b="1" dirty="0">
              <a:solidFill>
                <a:srgbClr val="0000FF"/>
              </a:solidFill>
            </a:endParaRPr>
          </a:p>
          <a:p>
            <a:pPr algn="just">
              <a:spcBef>
                <a:spcPts val="300"/>
              </a:spcBef>
            </a:pPr>
            <a:r>
              <a:rPr lang="en-US" sz="2000" b="1" dirty="0" smtClean="0"/>
              <a:t>         </a:t>
            </a:r>
            <a:r>
              <a:rPr lang="vi-VN" sz="2000" b="1" dirty="0" smtClean="0"/>
              <a:t>Vua </a:t>
            </a:r>
            <a:r>
              <a:rPr lang="vi-VN" sz="2000" b="1" dirty="0"/>
              <a:t>San-ta có ba nàng công chúa rất xinh đẹp và giỏi giang. Năm ấy, đất nước có giặc ngoại xâm mà vua tuổi đã cao, sức đã yếu. Ba nàng công chúa cùng nhau đến xin vua cha cho ra trận nhưng đức vua khoát tay, bảo:</a:t>
            </a:r>
          </a:p>
          <a:p>
            <a:pPr algn="just">
              <a:spcBef>
                <a:spcPts val="300"/>
              </a:spcBef>
            </a:pPr>
            <a:r>
              <a:rPr lang="en-US" sz="2000" b="1" dirty="0" smtClean="0"/>
              <a:t>       </a:t>
            </a:r>
            <a:r>
              <a:rPr lang="vi-VN" sz="2000" b="1" dirty="0" smtClean="0"/>
              <a:t>– </a:t>
            </a:r>
            <a:r>
              <a:rPr lang="vi-VN" sz="2000" b="1" dirty="0"/>
              <a:t>Các con mảnh mai như thế thì làm được gì nào</a:t>
            </a:r>
            <a:r>
              <a:rPr lang="vi-VN" sz="2000" b="1" dirty="0" smtClean="0"/>
              <a:t>?</a:t>
            </a:r>
            <a:endParaRPr lang="vi-VN" sz="2000" b="1" dirty="0"/>
          </a:p>
          <a:p>
            <a:pPr algn="just">
              <a:spcBef>
                <a:spcPts val="300"/>
              </a:spcBef>
            </a:pPr>
            <a:r>
              <a:rPr lang="en-US" sz="2000" b="1" dirty="0" smtClean="0"/>
              <a:t>        </a:t>
            </a:r>
            <a:r>
              <a:rPr lang="vi-VN" sz="2000" b="1" dirty="0" smtClean="0"/>
              <a:t>Ba </a:t>
            </a:r>
            <a:r>
              <a:rPr lang="vi-VN" sz="2000" b="1" dirty="0"/>
              <a:t>nàng công chúa lẳng lặng từ biệt cha. Đến nơi bị giặc bao vây, công chúa cả ôm đàn lên mặt thành, bắt đầu hát. Nàng hát những làn điệu dân ca với giọng ấm áp, mê hồn. Lính giặc sửng sốt rồi chẳng ai bảo ai cũng hạ vũ khí, ngây người lắng nghe. Công chúa chuyển sang một điệu dân vũ, tất cả đều nhảy múa và hát theo</a:t>
            </a:r>
            <a:r>
              <a:rPr lang="vi-VN" sz="2000" b="1" dirty="0" smtClean="0"/>
              <a:t>.</a:t>
            </a:r>
            <a:endParaRPr lang="vi-VN" sz="2000" b="1" dirty="0"/>
          </a:p>
          <a:p>
            <a:pPr algn="just">
              <a:spcBef>
                <a:spcPts val="300"/>
              </a:spcBef>
            </a:pPr>
            <a:r>
              <a:rPr lang="en-US" sz="2000" b="1" dirty="0" smtClean="0"/>
              <a:t>        </a:t>
            </a:r>
            <a:r>
              <a:rPr lang="vi-VN" sz="2000" b="1" dirty="0" smtClean="0"/>
              <a:t>Đêm </a:t>
            </a:r>
            <a:r>
              <a:rPr lang="vi-VN" sz="2000" b="1" dirty="0"/>
              <a:t>xuống, công chúa út thay chị kể chuyện cho lĩnh giặc nghe. Đó là chuyện mẹ già tựa cửa mong con; người vợ, người con vắng chồng, vắng cha đang lam lũ, vất vả nơi quê nhà,... Câu chuyện của nàng khiến toàn bộ lĩnh giặc muốn lập tức trở về quê hương</a:t>
            </a:r>
            <a:r>
              <a:rPr lang="vi-VN" sz="2000" b="1" dirty="0" smtClean="0"/>
              <a:t>.</a:t>
            </a:r>
            <a:endParaRPr lang="vi-VN" sz="2000" b="1" dirty="0"/>
          </a:p>
          <a:p>
            <a:pPr algn="just">
              <a:spcBef>
                <a:spcPts val="300"/>
              </a:spcBef>
            </a:pPr>
            <a:r>
              <a:rPr lang="en-US" sz="2000" b="1" dirty="0" smtClean="0"/>
              <a:t>       </a:t>
            </a:r>
            <a:r>
              <a:rPr lang="vi-VN" sz="2000" b="1" dirty="0" smtClean="0"/>
              <a:t>Hôm </a:t>
            </a:r>
            <a:r>
              <a:rPr lang="vi-VN" sz="2000" b="1" dirty="0"/>
              <a:t>sau, tướng giặc đành đầu hàng và xin đức vua cấp thêm ngựa xe, lương thực để chúng rút quân. Nhưng kho lương đã cạn, ngựa cũng đã chết gần hết. Biết làm sao đây!</a:t>
            </a:r>
          </a:p>
          <a:p>
            <a:pPr algn="just">
              <a:spcBef>
                <a:spcPts val="300"/>
              </a:spcBef>
            </a:pPr>
            <a:r>
              <a:rPr lang="en-US" sz="2000" b="1" dirty="0" smtClean="0"/>
              <a:t>       </a:t>
            </a:r>
            <a:r>
              <a:rPr lang="vi-VN" sz="2000" b="1" dirty="0" smtClean="0"/>
              <a:t>Lúc </a:t>
            </a:r>
            <a:r>
              <a:rPr lang="vi-VN" sz="2000" b="1" dirty="0"/>
              <a:t>đó, công chúa hai vung bút vẽ hàng đoàn xe ngựa nối đuôi nhau. Nàng chấm bút vào mắt từng con ngựa. Lập tức, cả đoàn ngựa hí vang, những cỗ xe lương thực lăn bánh trước con mắt kinh ngạc của mọi người</a:t>
            </a:r>
            <a:r>
              <a:rPr lang="vi-VN" sz="2000" b="1" dirty="0" smtClean="0"/>
              <a:t>.</a:t>
            </a:r>
            <a:endParaRPr lang="en-US" sz="2000" b="1" dirty="0" smtClean="0"/>
          </a:p>
          <a:p>
            <a:pPr algn="just">
              <a:spcBef>
                <a:spcPts val="300"/>
              </a:spcBef>
            </a:pPr>
            <a:r>
              <a:rPr lang="en-US" sz="2000" b="1" dirty="0" smtClean="0"/>
              <a:t>    </a:t>
            </a:r>
            <a:r>
              <a:rPr lang="vi-VN" sz="2000" b="1" dirty="0" smtClean="0"/>
              <a:t>Tiếng </a:t>
            </a:r>
            <a:r>
              <a:rPr lang="vi-VN" sz="2000" b="1" dirty="0"/>
              <a:t>đồn về ba nàng công chúa bay đi rất xa. Đức vua rất tự hào về ba </a:t>
            </a:r>
            <a:r>
              <a:rPr lang="vi-VN" sz="2000" b="1" dirty="0" smtClean="0"/>
              <a:t>cô</a:t>
            </a:r>
            <a:r>
              <a:rPr lang="en-US" sz="2000" b="1" dirty="0" smtClean="0"/>
              <a:t> </a:t>
            </a:r>
            <a:r>
              <a:rPr lang="vi-VN" sz="2000" b="1" dirty="0" smtClean="0"/>
              <a:t>con </a:t>
            </a:r>
            <a:r>
              <a:rPr lang="vi-VN" sz="2000" b="1" dirty="0"/>
              <a:t>gái, còn các vương quốc láng giềng thì từ đó sống với nhau rất thân </a:t>
            </a:r>
            <a:r>
              <a:rPr lang="vi-VN" sz="2000" b="1" dirty="0" smtClean="0"/>
              <a:t>ái,</a:t>
            </a:r>
            <a:r>
              <a:rPr lang="en-US" sz="2000" b="1" dirty="0" smtClean="0"/>
              <a:t> </a:t>
            </a:r>
            <a:r>
              <a:rPr lang="vi-VN" sz="2000" b="1" dirty="0" smtClean="0"/>
              <a:t>chan </a:t>
            </a:r>
            <a:r>
              <a:rPr lang="vi-VN" sz="2000" b="1" dirty="0"/>
              <a:t>hoà.</a:t>
            </a:r>
          </a:p>
          <a:p>
            <a:pPr algn="just">
              <a:spcBef>
                <a:spcPts val="300"/>
              </a:spcBef>
            </a:pPr>
            <a:r>
              <a:rPr lang="en-US" b="1" dirty="0" smtClean="0"/>
              <a:t>                                                                                                                                     Theo THU HẰNG</a:t>
            </a:r>
            <a:endParaRPr lang="en-US" b="1" dirty="0"/>
          </a:p>
        </p:txBody>
      </p:sp>
    </p:spTree>
    <p:extLst>
      <p:ext uri="{BB962C8B-B14F-4D97-AF65-F5344CB8AC3E}">
        <p14:creationId xmlns:p14="http://schemas.microsoft.com/office/powerpoint/2010/main" val="3960245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303&quot;/&gt;&lt;/object&gt;&lt;object type=&quot;3&quot; unique_id=&quot;18466&quot;&gt;&lt;property id=&quot;20148&quot; value=&quot;5&quot;/&gt;&lt;property id=&quot;20300&quot; value=&quot;Slide 3&quot;/&gt;&lt;property id=&quot;20307&quot; value=&quot;378&quot;/&gt;&lt;/object&gt;&lt;object type=&quot;3&quot; unique_id=&quot;18468&quot;&gt;&lt;property id=&quot;20148&quot; value=&quot;5&quot;/&gt;&lt;property id=&quot;20300&quot; value=&quot;Slide 4&quot;/&gt;&lt;property id=&quot;20307&quot; value=&quot;379&quot;/&gt;&lt;/object&gt;&lt;object type=&quot;3&quot; unique_id=&quot;18470&quot;&gt;&lt;property id=&quot;20148&quot; value=&quot;5&quot;/&gt;&lt;property id=&quot;20300&quot; value=&quot;Slide 8&quot;/&gt;&lt;property id=&quot;20307&quot; value=&quot;381&quot;/&gt;&lt;/object&gt;&lt;object type=&quot;3&quot; unique_id=&quot;18472&quot;&gt;&lt;property id=&quot;20148&quot; value=&quot;5&quot;/&gt;&lt;property id=&quot;20300&quot; value=&quot;Slide 12&quot;/&gt;&lt;property id=&quot;20307&quot; value=&quot;383&quot;/&gt;&lt;/object&gt;&lt;object type=&quot;3&quot; unique_id=&quot;18473&quot;&gt;&lt;property id=&quot;20148&quot; value=&quot;5&quot;/&gt;&lt;property id=&quot;20300&quot; value=&quot;Slide 13&quot;/&gt;&lt;property id=&quot;20307&quot; value=&quot;384&quot;/&gt;&lt;/object&gt;&lt;object type=&quot;3&quot; unique_id=&quot;18474&quot;&gt;&lt;property id=&quot;20148&quot; value=&quot;5&quot;/&gt;&lt;property id=&quot;20300&quot; value=&quot;Slide 15&quot;/&gt;&lt;property id=&quot;20307&quot; value=&quot;385&quot;/&gt;&lt;/object&gt;&lt;object type=&quot;3&quot; unique_id=&quot;18566&quot;&gt;&lt;property id=&quot;20148&quot; value=&quot;5&quot;/&gt;&lt;property id=&quot;20300&quot; value=&quot;Slide 5&quot;/&gt;&lt;property id=&quot;20307&quot; value=&quot;386&quot;/&gt;&lt;/object&gt;&lt;object type=&quot;3&quot; unique_id=&quot;18623&quot;&gt;&lt;property id=&quot;20148&quot; value=&quot;5&quot;/&gt;&lt;property id=&quot;20300&quot; value=&quot;Slide 9&quot;/&gt;&lt;property id=&quot;20307&quot; value=&quot;387&quot;/&gt;&lt;/object&gt;&lt;object type=&quot;3&quot; unique_id=&quot;18684&quot;&gt;&lt;property id=&quot;20148&quot; value=&quot;5&quot;/&gt;&lt;property id=&quot;20300&quot; value=&quot;Slide 6&quot;/&gt;&lt;property id=&quot;20307&quot; value=&quot;388&quot;/&gt;&lt;/object&gt;&lt;object type=&quot;3&quot; unique_id=&quot;18746&quot;&gt;&lt;property id=&quot;20148&quot; value=&quot;5&quot;/&gt;&lt;property id=&quot;20300&quot; value=&quot;Slide 11&quot;/&gt;&lt;property id=&quot;20307&quot; value=&quot;390&quot;/&gt;&lt;/object&gt;&lt;object type=&quot;3&quot; unique_id=&quot;18747&quot;&gt;&lt;property id=&quot;20148&quot; value=&quot;5&quot;/&gt;&lt;property id=&quot;20300&quot; value=&quot;Slide 14&quot;/&gt;&lt;property id=&quot;20307&quot; value=&quot;389&quot;/&gt;&lt;/object&gt;&lt;object type=&quot;3&quot; unique_id=&quot;18797&quot;&gt;&lt;property id=&quot;20148&quot; value=&quot;5&quot;/&gt;&lt;property id=&quot;20300&quot; value=&quot;Slide 16&quot;/&gt;&lt;property id=&quot;20307&quot; value=&quot;391&quot;/&gt;&lt;/object&gt;&lt;object type=&quot;3&quot; unique_id=&quot;18832&quot;&gt;&lt;property id=&quot;20148&quot; value=&quot;5&quot;/&gt;&lt;property id=&quot;20300&quot; value=&quot;Slide 2&quot;/&gt;&lt;property id=&quot;20307&quot; value=&quot;392&quot;/&gt;&lt;/object&gt;&lt;object type=&quot;3&quot; unique_id=&quot;18929&quot;&gt;&lt;property id=&quot;20148&quot; value=&quot;5&quot;/&gt;&lt;property id=&quot;20300&quot; value=&quot;Slide 10&quot;/&gt;&lt;property id=&quot;20307&quot; value=&quot;393&quot;/&gt;&lt;/object&gt;&lt;object type=&quot;3&quot; unique_id=&quot;19134&quot;&gt;&lt;property id=&quot;20148&quot; value=&quot;5&quot;/&gt;&lt;property id=&quot;20300&quot; value=&quot;Slide 7&quot;/&gt;&lt;property id=&quot;20307&quot; value=&quot;39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029A8578-0579-4A53-A3FC-96514A1617AF}"/>
  <p:tag name="GENSWF_ADVANCE_TIME" val="14.404"/>
  <p:tag name="TIMING" val="|14.402|0.001"/>
  <p:tag name="ISPRING_CUSTOM_TIMING_USED" val="1"/>
</p:tagLst>
</file>

<file path=ppt/theme/theme1.xml><?xml version="1.0" encoding="utf-8"?>
<a:theme xmlns:a="http://schemas.openxmlformats.org/drawingml/2006/main" name="1_Default 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2638461</TotalTime>
  <Words>2014</Words>
  <Application>Microsoft Office PowerPoint</Application>
  <PresentationFormat>Widescreen</PresentationFormat>
  <Paragraphs>169</Paragraphs>
  <Slides>35</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8" baseType="lpstr">
      <vt:lpstr>.VnTime</vt:lpstr>
      <vt:lpstr>Arial</vt:lpstr>
      <vt:lpstr>Calibri</vt:lpstr>
      <vt:lpstr>Cambria Math</vt:lpstr>
      <vt:lpstr>Kids</vt:lpstr>
      <vt:lpstr>Microsoft Tai Le</vt:lpstr>
      <vt:lpstr>Open Sans</vt:lpstr>
      <vt:lpstr>Segoe UI</vt:lpstr>
      <vt:lpstr>Tahoma</vt:lpstr>
      <vt:lpstr>Times New Roman</vt:lpstr>
      <vt:lpstr>UTM Caviar</vt:lpstr>
      <vt:lpstr>1_Default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Quả 1:  Đọc đoạn 1</vt:lpstr>
      <vt:lpstr>Quả 2:  Đọc đoạn 2</vt:lpstr>
      <vt:lpstr>Quả 3:  Đọc đoạn 3</vt:lpstr>
      <vt:lpstr>Quả 4:  Đọc các đoạn 4, 5</vt:lpstr>
      <vt:lpstr>Quả 5:  Đọc đoạn 6</vt:lpstr>
      <vt:lpstr>PowerPoint Presentation</vt:lpstr>
      <vt:lpstr>PowerPoint Presentation</vt:lpstr>
      <vt:lpstr>PowerPoint Presentation</vt:lpstr>
      <vt:lpstr>PowerPoint Presentation</vt:lpstr>
    </vt:vector>
  </TitlesOfParts>
  <Company>KCN Nguyen Duc Canh -TB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Viet Co.,Ltd</dc:creator>
  <cp:lastModifiedBy>Admin</cp:lastModifiedBy>
  <cp:revision>703</cp:revision>
  <dcterms:created xsi:type="dcterms:W3CDTF">2007-03-23T02:55:43Z</dcterms:created>
  <dcterms:modified xsi:type="dcterms:W3CDTF">2023-08-30T15:02:42Z</dcterms:modified>
</cp:coreProperties>
</file>