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5" r:id="rId4"/>
    <p:sldId id="258" r:id="rId5"/>
    <p:sldId id="269" r:id="rId6"/>
    <p:sldId id="276" r:id="rId7"/>
    <p:sldId id="260" r:id="rId8"/>
    <p:sldId id="262" r:id="rId9"/>
    <p:sldId id="261" r:id="rId10"/>
    <p:sldId id="270" r:id="rId11"/>
    <p:sldId id="277" r:id="rId12"/>
    <p:sldId id="273" r:id="rId13"/>
    <p:sldId id="271" r:id="rId14"/>
    <p:sldId id="278" r:id="rId15"/>
    <p:sldId id="264" r:id="rId16"/>
    <p:sldId id="265" r:id="rId17"/>
    <p:sldId id="279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80" y="1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ED9B08-B46D-46AE-9E6C-92AC4F7E8D1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F035F0F-C653-4DC0-A563-150F40A41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6691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8422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4990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5614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72007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1980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5908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469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38078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13174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61982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80-hoa-135b04f1e8067e0_74f5c76253c1eb10ba36d359f9c90a0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%20TV%20HK2%20CANH%20DIEU\10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 bwMode="auto"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-233363" y="2001838"/>
            <a:ext cx="125142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3375025" y="290513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UTM Avo" panose="02040603050506020204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lang="en-US" sz="4000" dirty="0" smtClean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281113"/>
            <a:ext cx="8753475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0" y="150813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UTM Avo" panose="02040603050506020204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lang="en-US" sz="4000" dirty="0" smtClean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098232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88900"/>
            <a:ext cx="5305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0813"/>
            <a:ext cx="3738563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ubtitle 5"/>
          <p:cNvSpPr>
            <a:spLocks noGrp="1"/>
          </p:cNvSpPr>
          <p:nvPr>
            <p:ph type="subTitle" idx="1"/>
          </p:nvPr>
        </p:nvSpPr>
        <p:spPr bwMode="auto">
          <a:xfrm>
            <a:off x="1754188" y="2419350"/>
            <a:ext cx="9613900" cy="16557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b="1" smtClean="0">
                <a:solidFill>
                  <a:srgbClr val="FF0000"/>
                </a:solidFill>
                <a:latin typeface=".VnAvant" panose="020B7200000000000000" pitchFamily="34" charset="0"/>
              </a:rPr>
              <a:t>      </a:t>
            </a:r>
          </a:p>
          <a:p>
            <a:pPr algn="just" eaLnBrk="1" hangingPunct="1"/>
            <a:r>
              <a:rPr lang="en-US" altLang="en-US" b="1" smtClean="0">
                <a:solidFill>
                  <a:srgbClr val="FF0000"/>
                </a:solidFill>
                <a:latin typeface=".VnAvant" panose="020B7200000000000000" pitchFamily="34" charset="0"/>
              </a:rPr>
              <a:t>    hÊp hÊp, h× : m« t¶ hµnh ®éng hoÆc ©m thanh thªm vµo ®Ò c©u nãi ®Ó g©y Ên t­uîng</a:t>
            </a:r>
            <a:endParaRPr lang="en-US" altLang="en-US" smtClean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779463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6"/>
          <p:cNvGrpSpPr>
            <a:grpSpLocks/>
          </p:cNvGrpSpPr>
          <p:nvPr/>
        </p:nvGrpSpPr>
        <p:grpSpPr bwMode="auto">
          <a:xfrm>
            <a:off x="1503363" y="1689100"/>
            <a:ext cx="8777287" cy="2652713"/>
            <a:chOff x="5617562" y="1814754"/>
            <a:chExt cx="4360594" cy="1981745"/>
          </a:xfrm>
        </p:grpSpPr>
        <p:sp>
          <p:nvSpPr>
            <p:cNvPr id="15367" name="TextBox 8"/>
            <p:cNvSpPr txBox="1">
              <a:spLocks noChangeArrowheads="1"/>
            </p:cNvSpPr>
            <p:nvPr/>
          </p:nvSpPr>
          <p:spPr bwMode="auto">
            <a:xfrm>
              <a:off x="5617562" y="1814754"/>
              <a:ext cx="1234547" cy="68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5400">
                  <a:solidFill>
                    <a:srgbClr val="FF0000"/>
                  </a:solidFill>
                  <a:latin typeface=".VnAvant" panose="020B7200000000000000" pitchFamily="34" charset="0"/>
                </a:rPr>
                <a:t>S¸u cñ</a:t>
              </a:r>
            </a:p>
          </p:txBody>
        </p:sp>
        <p:sp>
          <p:nvSpPr>
            <p:cNvPr id="15368" name="TextBox 9"/>
            <p:cNvSpPr txBox="1">
              <a:spLocks noChangeArrowheads="1"/>
            </p:cNvSpPr>
            <p:nvPr/>
          </p:nvSpPr>
          <p:spPr bwMode="auto">
            <a:xfrm>
              <a:off x="8310614" y="1979207"/>
              <a:ext cx="1422492" cy="68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5400">
                  <a:solidFill>
                    <a:srgbClr val="FF0000"/>
                  </a:solidFill>
                  <a:latin typeface=".VnAvant" panose="020B7200000000000000" pitchFamily="34" charset="0"/>
                </a:rPr>
                <a:t>Thá n©u</a:t>
              </a:r>
            </a:p>
          </p:txBody>
        </p:sp>
        <p:sp>
          <p:nvSpPr>
            <p:cNvPr id="15369" name="TextBox 10"/>
            <p:cNvSpPr txBox="1">
              <a:spLocks noChangeArrowheads="1"/>
            </p:cNvSpPr>
            <p:nvPr/>
          </p:nvSpPr>
          <p:spPr bwMode="auto">
            <a:xfrm>
              <a:off x="5698440" y="3106742"/>
              <a:ext cx="1874835" cy="689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5400">
                  <a:solidFill>
                    <a:srgbClr val="FF0000"/>
                  </a:solidFill>
                  <a:latin typeface=".VnAvant" panose="020B7200000000000000" pitchFamily="34" charset="0"/>
                </a:rPr>
                <a:t>Nhæ cµ rèt</a:t>
              </a:r>
            </a:p>
          </p:txBody>
        </p:sp>
        <p:sp>
          <p:nvSpPr>
            <p:cNvPr id="15370" name="TextBox 13"/>
            <p:cNvSpPr txBox="1">
              <a:spLocks noChangeArrowheads="1"/>
            </p:cNvSpPr>
            <p:nvPr/>
          </p:nvSpPr>
          <p:spPr bwMode="auto">
            <a:xfrm>
              <a:off x="8400371" y="3106743"/>
              <a:ext cx="1577785" cy="689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5400">
                  <a:solidFill>
                    <a:srgbClr val="FF0000"/>
                  </a:solidFill>
                  <a:latin typeface=".VnAvant" panose="020B7200000000000000" pitchFamily="34" charset="0"/>
                </a:rPr>
                <a:t>N»m s©u</a:t>
              </a:r>
            </a:p>
          </p:txBody>
        </p:sp>
      </p:grpSp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484313" y="5033963"/>
            <a:ext cx="1603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0000"/>
                </a:solidFill>
                <a:latin typeface=".VnAvant" panose="020B7200000000000000" pitchFamily="34" charset="0"/>
              </a:rPr>
              <a:t>HÊp</a:t>
            </a: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7150100" y="4832350"/>
            <a:ext cx="3902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0000"/>
                </a:solidFill>
                <a:latin typeface=".VnAvant" panose="020B7200000000000000" pitchFamily="34" charset="0"/>
              </a:rPr>
              <a:t>Mét l¸t sau</a:t>
            </a: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261938" y="100013"/>
            <a:ext cx="44862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UTM Avo" panose="02040603050506020204" pitchFamily="18" charset="0"/>
              </a:rPr>
              <a:t>Luyện đọc từ khó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0" y="150813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UTM Avo" panose="02040603050506020204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lang="en-US" sz="4000" dirty="0" smtClean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95338"/>
            <a:ext cx="1098232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88900"/>
            <a:ext cx="5305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0813"/>
            <a:ext cx="3738563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857250"/>
            <a:ext cx="2063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587500"/>
            <a:ext cx="2063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2151063"/>
            <a:ext cx="2063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3" y="2757488"/>
            <a:ext cx="2063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3311525"/>
            <a:ext cx="206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4060825"/>
            <a:ext cx="206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63" y="3986213"/>
            <a:ext cx="207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4614863"/>
            <a:ext cx="2079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325" y="860425"/>
            <a:ext cx="15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127250"/>
            <a:ext cx="15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706688"/>
            <a:ext cx="15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2706688"/>
            <a:ext cx="15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944938"/>
            <a:ext cx="15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4551363"/>
            <a:ext cx="15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0325"/>
            <a:ext cx="10827522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Nh÷ng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ý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thÓ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hiÖn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óng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néi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dung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c©u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truyÖn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  <a:endParaRPr lang="en-US" sz="32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93860" y="2040390"/>
            <a:ext cx="8376065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a) </a:t>
            </a:r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T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há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n©u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nhæ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mét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«m cµ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rèt</a:t>
            </a:r>
            <a:endParaRPr lang="en-US" sz="44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41406" y="5125712"/>
            <a:ext cx="8671132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c)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Thá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n©u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ch­­ua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biÕt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Õm</a:t>
            </a:r>
            <a:endParaRPr lang="en-US" sz="44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16807" y="3573903"/>
            <a:ext cx="9032905" cy="89338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b)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Thá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n©u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chØ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nhæ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s¸u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cñ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cµ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rèt</a:t>
            </a:r>
            <a:endParaRPr lang="en-US" sz="44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60325"/>
            <a:ext cx="547688" cy="5365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</a:p>
        </p:txBody>
      </p:sp>
      <p:pic>
        <p:nvPicPr>
          <p:cNvPr id="174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5243513"/>
            <a:ext cx="6826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 bwMode="auto">
          <a:xfrm>
            <a:off x="4362450" y="584200"/>
            <a:ext cx="2916238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UTM Avo" panose="02040603050506020204" pitchFamily="18" charset="0"/>
              </a:rPr>
              <a:t>4.Tập viết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133600"/>
            <a:ext cx="10953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10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051550" y="-342900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254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173163" y="1979613"/>
            <a:ext cx="9372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 b="1">
                <a:solidFill>
                  <a:srgbClr val="FF0000"/>
                </a:solidFill>
                <a:latin typeface="UTM Avo" panose="02040603050506020204" pitchFamily="18" charset="0"/>
              </a:rPr>
              <a:t>Dặn dò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 bwMode="auto">
          <a:xfrm>
            <a:off x="3687763" y="0"/>
            <a:ext cx="300355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rgbClr val="7030A0"/>
                </a:solidFill>
                <a:latin typeface="UTM Avo" panose="02040603050506020204" pitchFamily="18" charset="0"/>
              </a:rPr>
              <a:t>Khởi động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450" y="68263"/>
            <a:ext cx="11737975" cy="732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2287588" y="3178175"/>
            <a:ext cx="68056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latin typeface=".VnAvant" panose="020B7200000000000000" pitchFamily="34" charset="0"/>
              </a:rPr>
              <a:t>c¸i kÐo        b¸nh dÎo </a:t>
            </a:r>
          </a:p>
          <a:p>
            <a:pPr eaLnBrk="1" hangingPunct="1"/>
            <a:r>
              <a:rPr lang="en-US" altLang="en-US" sz="4400">
                <a:latin typeface=".VnAvant" panose="020B7200000000000000" pitchFamily="34" charset="0"/>
              </a:rPr>
              <a:t>qu¶ t¸o       mò tai bÌo</a:t>
            </a:r>
          </a:p>
          <a:p>
            <a:pPr eaLnBrk="1" hangingPunct="1"/>
            <a:r>
              <a:rPr lang="en-US" altLang="en-US" sz="4400">
                <a:latin typeface=".VnAvant" panose="020B7200000000000000" pitchFamily="34" charset="0"/>
              </a:rPr>
              <a:t>g¹o               con dao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538538" y="0"/>
            <a:ext cx="4732337" cy="914400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000" kern="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kern="0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000" kern="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kern="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endParaRPr lang="en-US" sz="4000" kern="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9218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63938" y="1692275"/>
            <a:ext cx="233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106: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48375" y="1450975"/>
            <a:ext cx="31369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au   ©u</a:t>
            </a: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2362200" y="200025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   ngày   tháng   năm 2020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44638" y="2947988"/>
            <a:ext cx="4038600" cy="3683000"/>
            <a:chOff x="1828800" y="2641705"/>
            <a:chExt cx="4038600" cy="3682896"/>
          </a:xfrm>
        </p:grpSpPr>
        <p:sp>
          <p:nvSpPr>
            <p:cNvPr id="9" name="Oval 8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0" kern="0" dirty="0" smtClean="0">
                  <a:solidFill>
                    <a:srgbClr val="008000"/>
                  </a:solidFill>
                  <a:latin typeface="VNI-Avo" pitchFamily="2" charset="0"/>
                </a:rPr>
                <a:t>au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442075" y="2978150"/>
            <a:ext cx="4038600" cy="3683000"/>
            <a:chOff x="1828800" y="2641705"/>
            <a:chExt cx="4038600" cy="3682896"/>
          </a:xfrm>
        </p:grpSpPr>
        <p:sp>
          <p:nvSpPr>
            <p:cNvPr id="12" name="Oval 11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0" kern="0" dirty="0" smtClean="0">
                  <a:solidFill>
                    <a:srgbClr val="008000"/>
                  </a:solidFill>
                  <a:latin typeface=".VnAvant" panose="020B7200000000000000" pitchFamily="34" charset="0"/>
                </a:rPr>
                <a:t>©u</a:t>
              </a:r>
            </a:p>
          </p:txBody>
        </p:sp>
      </p:grpSp>
      <p:sp>
        <p:nvSpPr>
          <p:cNvPr id="6151" name="Content Placeholder 14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088797" y="5930469"/>
            <a:ext cx="4312152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latin typeface=".VnAvant" panose="020B7200000000000000" pitchFamily="34" charset="0"/>
              </a:rPr>
              <a:t>cê</a:t>
            </a:r>
            <a:r>
              <a:rPr lang="en-US" sz="4400" dirty="0">
                <a:latin typeface=".VnAvant" panose="020B7200000000000000" pitchFamily="34" charset="0"/>
              </a:rPr>
              <a:t> -au - </a:t>
            </a:r>
            <a:r>
              <a:rPr lang="en-US" sz="4400" dirty="0" err="1">
                <a:latin typeface=".VnAvant" panose="020B7200000000000000" pitchFamily="34" charset="0"/>
              </a:rPr>
              <a:t>cau</a:t>
            </a:r>
            <a:endParaRPr lang="en-US" sz="4400" dirty="0">
              <a:latin typeface=".VnAvant" panose="020B72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4763"/>
            <a:ext cx="3875088" cy="6254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smtClean="0">
                <a:solidFill>
                  <a:srgbClr val="FFFFFF"/>
                </a:solidFill>
                <a:latin typeface="UTM Avo" panose="02040603050506020204" charset="0"/>
              </a:rPr>
              <a:t>1. Làm quen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6826" y="1876747"/>
            <a:ext cx="2130908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kern="0" dirty="0">
                <a:solidFill>
                  <a:srgbClr val="008000"/>
                </a:solidFill>
                <a:latin typeface="VNI-Avo" pitchFamily="2" charset="0"/>
              </a:rPr>
              <a:t>au</a:t>
            </a:r>
          </a:p>
        </p:txBody>
      </p:sp>
      <p:sp>
        <p:nvSpPr>
          <p:cNvPr id="16" name="Rounded Rectangle 6"/>
          <p:cNvSpPr/>
          <p:nvPr/>
        </p:nvSpPr>
        <p:spPr>
          <a:xfrm>
            <a:off x="2486826" y="3077068"/>
            <a:ext cx="941294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17" name="Rounded Rectangle 7"/>
          <p:cNvSpPr/>
          <p:nvPr/>
        </p:nvSpPr>
        <p:spPr>
          <a:xfrm>
            <a:off x="3449637" y="3112120"/>
            <a:ext cx="1203061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VNI-Avo" pitchFamily="2" charset="0"/>
              </a:rPr>
              <a:t>u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1216068" y="4606487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 smtClean="0">
                <a:solidFill>
                  <a:srgbClr val="FFFFFF"/>
                </a:solidFill>
                <a:latin typeface="VNI-Avo" pitchFamily="2" charset="0"/>
              </a:rPr>
              <a:t>a - u - au</a:t>
            </a:r>
          </a:p>
        </p:txBody>
      </p:sp>
      <p:sp>
        <p:nvSpPr>
          <p:cNvPr id="7186" name="TextBox 3"/>
          <p:cNvSpPr txBox="1">
            <a:spLocks noChangeArrowheads="1"/>
          </p:cNvSpPr>
          <p:nvPr/>
        </p:nvSpPr>
        <p:spPr bwMode="auto">
          <a:xfrm>
            <a:off x="7707313" y="4384675"/>
            <a:ext cx="3016250" cy="830263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C©y c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au</a:t>
            </a:r>
          </a:p>
        </p:txBody>
      </p:sp>
      <p:sp>
        <p:nvSpPr>
          <p:cNvPr id="7187" name="TextBox 3"/>
          <p:cNvSpPr txBox="1">
            <a:spLocks noChangeArrowheads="1"/>
          </p:cNvSpPr>
          <p:nvPr/>
        </p:nvSpPr>
        <p:spPr bwMode="auto">
          <a:xfrm>
            <a:off x="7707313" y="4379913"/>
            <a:ext cx="3016250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c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au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673975" y="5229225"/>
            <a:ext cx="1420813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8000"/>
                </a:solidFill>
                <a:latin typeface="VNI-Avo" pitchFamily="2" charset="0"/>
              </a:rPr>
              <a:t>c</a:t>
            </a:r>
            <a:endParaRPr lang="en-US" sz="480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082088" y="5219700"/>
            <a:ext cx="1595437" cy="711200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FF0000"/>
                </a:solidFill>
                <a:latin typeface="VNI-Avo" pitchFamily="2" charset="0"/>
              </a:rPr>
              <a:t>au</a:t>
            </a: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49638" y="649288"/>
            <a:ext cx="6289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</a:p>
        </p:txBody>
      </p:sp>
      <p:pic>
        <p:nvPicPr>
          <p:cNvPr id="71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327150"/>
            <a:ext cx="28892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186" grpId="0" animBg="1"/>
      <p:bldP spid="7187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4" grpId="3" animBg="1"/>
      <p:bldP spid="25" grpId="0"/>
      <p:bldP spid="25" grpId="1"/>
      <p:bldP spid="25" grpId="2"/>
      <p:bldP spid="25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310974" y="5891403"/>
            <a:ext cx="4312152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sê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 -©u - 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s©u</a:t>
            </a:r>
            <a:endParaRPr lang="en-US" sz="4400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-682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smtClean="0">
                <a:solidFill>
                  <a:srgbClr val="FFFFFF"/>
                </a:solidFill>
                <a:latin typeface="UTM Avo" panose="02040603050506020204" charset="0"/>
              </a:rPr>
              <a:t>1. Làm quen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507" y="1713537"/>
            <a:ext cx="2130908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kern="0" dirty="0">
                <a:solidFill>
                  <a:srgbClr val="008000"/>
                </a:solidFill>
                <a:latin typeface=".VnAvant" panose="020B7200000000000000" pitchFamily="34" charset="0"/>
              </a:rPr>
              <a:t>©u</a:t>
            </a:r>
          </a:p>
        </p:txBody>
      </p:sp>
      <p:sp>
        <p:nvSpPr>
          <p:cNvPr id="16" name="Rounded Rectangle 6"/>
          <p:cNvSpPr/>
          <p:nvPr/>
        </p:nvSpPr>
        <p:spPr>
          <a:xfrm>
            <a:off x="1285507" y="3011753"/>
            <a:ext cx="941294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>
                <a:solidFill>
                  <a:srgbClr val="FFFFFF"/>
                </a:solidFill>
                <a:latin typeface=".VnAvant" panose="020B7200000000000000" pitchFamily="34" charset="0"/>
              </a:rPr>
              <a:t>©</a:t>
            </a:r>
            <a:endParaRPr lang="en-US" sz="6000" kern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2255987" y="3011753"/>
            <a:ext cx="1203061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VNI-Avo" pitchFamily="2" charset="0"/>
              </a:rPr>
              <a:t>u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94003" y="4076648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FFFFFF"/>
                </a:solidFill>
                <a:latin typeface=".VnAvant" panose="020B7200000000000000" pitchFamily="34" charset="0"/>
              </a:rPr>
              <a:t>©</a:t>
            </a:r>
            <a:r>
              <a:rPr lang="en-US" sz="44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- u - </a:t>
            </a:r>
            <a:r>
              <a:rPr lang="en-US" sz="4400" kern="0" dirty="0">
                <a:solidFill>
                  <a:srgbClr val="FFFFFF"/>
                </a:solidFill>
                <a:latin typeface=".VnAvant" panose="020B7200000000000000" pitchFamily="34" charset="0"/>
              </a:rPr>
              <a:t>©</a:t>
            </a:r>
            <a:r>
              <a:rPr lang="en-US" sz="44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8210" name="TextBox 3"/>
          <p:cNvSpPr txBox="1">
            <a:spLocks noChangeArrowheads="1"/>
          </p:cNvSpPr>
          <p:nvPr/>
        </p:nvSpPr>
        <p:spPr bwMode="auto">
          <a:xfrm>
            <a:off x="7046913" y="4286250"/>
            <a:ext cx="3016250" cy="830263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chim s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©u</a:t>
            </a:r>
          </a:p>
        </p:txBody>
      </p:sp>
      <p:sp>
        <p:nvSpPr>
          <p:cNvPr id="8211" name="TextBox 3"/>
          <p:cNvSpPr txBox="1">
            <a:spLocks noChangeArrowheads="1"/>
          </p:cNvSpPr>
          <p:nvPr/>
        </p:nvSpPr>
        <p:spPr bwMode="auto">
          <a:xfrm>
            <a:off x="7046913" y="4289425"/>
            <a:ext cx="3016250" cy="8302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s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©u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046913" y="5138738"/>
            <a:ext cx="1420812" cy="706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8000"/>
                </a:solidFill>
                <a:latin typeface="VNI-Avo" pitchFamily="2" charset="0"/>
              </a:rPr>
              <a:t>s</a:t>
            </a:r>
            <a:endParaRPr lang="en-US" sz="480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467725" y="5154613"/>
            <a:ext cx="1595438" cy="711200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©u</a:t>
            </a: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49638" y="649288"/>
            <a:ext cx="6289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</a:p>
        </p:txBody>
      </p:sp>
      <p:pic>
        <p:nvPicPr>
          <p:cNvPr id="821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1489075"/>
            <a:ext cx="36195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1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4" grpId="3" animBg="1"/>
      <p:bldP spid="25" grpId="0"/>
      <p:bldP spid="25" grpId="1"/>
      <p:bldP spid="25" grpId="2"/>
      <p:bldP spid="25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1927540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2.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Tiếng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nào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vần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au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?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Tiếng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nào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vần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©u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?</a:t>
            </a:r>
            <a:endParaRPr lang="en-US" sz="40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49613" y="3195638"/>
            <a:ext cx="1235075" cy="100647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prstClr val="white"/>
                </a:solidFill>
                <a:latin typeface="VNI-Avo" pitchFamily="2" charset="0"/>
              </a:rPr>
              <a:t>au</a:t>
            </a:r>
          </a:p>
        </p:txBody>
      </p:sp>
      <p:sp>
        <p:nvSpPr>
          <p:cNvPr id="14" name="Oval 13"/>
          <p:cNvSpPr/>
          <p:nvPr/>
        </p:nvSpPr>
        <p:spPr>
          <a:xfrm>
            <a:off x="7318375" y="3195638"/>
            <a:ext cx="1235075" cy="100647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prstClr val="white"/>
                </a:solidFill>
                <a:latin typeface=".VnAvant" panose="020B7200000000000000" pitchFamily="34" charset="0"/>
              </a:rPr>
              <a:t>©u</a:t>
            </a:r>
          </a:p>
        </p:txBody>
      </p:sp>
      <p:pic>
        <p:nvPicPr>
          <p:cNvPr id="1024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4227513"/>
            <a:ext cx="3097213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4365625"/>
            <a:ext cx="334327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4238625"/>
            <a:ext cx="294322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735013"/>
            <a:ext cx="2974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0" y="725488"/>
            <a:ext cx="30321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872538" y="6242050"/>
            <a:ext cx="2584450" cy="5842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b«ng</a:t>
            </a:r>
            <a:r>
              <a:rPr lang="en-US" sz="3200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lau</a:t>
            </a:r>
            <a:endParaRPr lang="en-US" sz="3200" kern="0" dirty="0" smtClean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974138" y="2633663"/>
            <a:ext cx="2584450" cy="5842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con </a:t>
            </a:r>
            <a:r>
              <a:rPr lang="en-US" sz="3200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tr©u</a:t>
            </a:r>
            <a:endParaRPr lang="en-US" sz="3200" kern="0" dirty="0" smtClean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72013" y="2652713"/>
            <a:ext cx="2584450" cy="5842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bå </a:t>
            </a:r>
            <a:r>
              <a:rPr lang="en-US" sz="3200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c©u</a:t>
            </a:r>
            <a:endParaRPr lang="en-US" sz="3200" kern="0" dirty="0" smtClean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9888" y="2540000"/>
            <a:ext cx="2584450" cy="5842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con </a:t>
            </a:r>
            <a:r>
              <a:rPr lang="en-US" sz="3200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tµu</a:t>
            </a:r>
            <a:endParaRPr lang="en-US" sz="3200" kern="0" dirty="0" smtClean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64063" y="6264275"/>
            <a:ext cx="2584450" cy="5842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c©y</a:t>
            </a:r>
            <a:r>
              <a:rPr lang="en-US" sz="3200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cÇu</a:t>
            </a:r>
            <a:endParaRPr lang="en-US" sz="3200" kern="0" dirty="0" smtClean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57175" y="6242050"/>
            <a:ext cx="2584450" cy="5842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rau</a:t>
            </a:r>
            <a:r>
              <a:rPr lang="en-US" sz="3200" kern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c¶i</a:t>
            </a:r>
            <a:endParaRPr lang="en-US" sz="3200" kern="0" dirty="0" smtClean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464050" y="3790950"/>
            <a:ext cx="4673600" cy="2624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725488"/>
            <a:ext cx="31575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6616700" y="3236913"/>
            <a:ext cx="669925" cy="461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0" name="Straight Connector 20479"/>
          <p:cNvCxnSpPr>
            <a:endCxn id="13" idx="1"/>
          </p:cNvCxnSpPr>
          <p:nvPr/>
        </p:nvCxnSpPr>
        <p:spPr>
          <a:xfrm>
            <a:off x="2667000" y="2981325"/>
            <a:ext cx="763588" cy="3619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8" name="Straight Connector 20487"/>
          <p:cNvCxnSpPr/>
          <p:nvPr/>
        </p:nvCxnSpPr>
        <p:spPr>
          <a:xfrm flipV="1">
            <a:off x="2657475" y="4227513"/>
            <a:ext cx="1042988" cy="20367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0" name="Straight Connector 20489"/>
          <p:cNvCxnSpPr/>
          <p:nvPr/>
        </p:nvCxnSpPr>
        <p:spPr>
          <a:xfrm flipV="1">
            <a:off x="8624888" y="3235325"/>
            <a:ext cx="1203325" cy="463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2" name="Straight Connector 20491"/>
          <p:cNvCxnSpPr/>
          <p:nvPr/>
        </p:nvCxnSpPr>
        <p:spPr>
          <a:xfrm flipH="1">
            <a:off x="6800850" y="4227513"/>
            <a:ext cx="1249363" cy="2187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 bwMode="auto">
          <a:xfrm>
            <a:off x="3157538" y="1574800"/>
            <a:ext cx="5465762" cy="247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9600" smtClean="0">
                <a:solidFill>
                  <a:srgbClr val="FF0000"/>
                </a:solidFill>
                <a:latin typeface="UTM Avo" panose="02040603050506020204" pitchFamily="18" charset="0"/>
              </a:rPr>
              <a:t>Thư giãn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236</Words>
  <Application>Microsoft Office PowerPoint</Application>
  <PresentationFormat>Widescreen</PresentationFormat>
  <Paragraphs>63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 Light</vt:lpstr>
      <vt:lpstr>Calibri</vt:lpstr>
      <vt:lpstr>UTM Avo</vt:lpstr>
      <vt:lpstr>.VnAvant</vt:lpstr>
      <vt:lpstr>HP001 4 hàng</vt:lpstr>
      <vt:lpstr>Times New Roman</vt:lpstr>
      <vt:lpstr>VNI-Avo</vt:lpstr>
      <vt:lpstr>SimSun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</vt:lpstr>
      <vt:lpstr>Tập đọc</vt:lpstr>
      <vt:lpstr>Tập đọc</vt:lpstr>
      <vt:lpstr>PowerPoint Presentation</vt:lpstr>
      <vt:lpstr>PowerPoint Presentation</vt:lpstr>
      <vt:lpstr>Tập đọc</vt:lpstr>
      <vt:lpstr>PowerPoint Presentation</vt:lpstr>
      <vt:lpstr>4.Tập viết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41</cp:revision>
  <dcterms:created xsi:type="dcterms:W3CDTF">2020-08-10T01:11:59Z</dcterms:created>
  <dcterms:modified xsi:type="dcterms:W3CDTF">2021-01-19T12:10:18Z</dcterms:modified>
</cp:coreProperties>
</file>