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674" r:id="rId3"/>
  </p:sldMasterIdLst>
  <p:notesMasterIdLst>
    <p:notesMasterId r:id="rId21"/>
  </p:notesMasterIdLst>
  <p:sldIdLst>
    <p:sldId id="292" r:id="rId4"/>
    <p:sldId id="301" r:id="rId5"/>
    <p:sldId id="302" r:id="rId6"/>
    <p:sldId id="303" r:id="rId7"/>
    <p:sldId id="304" r:id="rId8"/>
    <p:sldId id="305" r:id="rId9"/>
    <p:sldId id="298" r:id="rId10"/>
    <p:sldId id="306" r:id="rId11"/>
    <p:sldId id="275" r:id="rId12"/>
    <p:sldId id="307" r:id="rId13"/>
    <p:sldId id="308" r:id="rId14"/>
    <p:sldId id="289" r:id="rId15"/>
    <p:sldId id="310" r:id="rId16"/>
    <p:sldId id="278" r:id="rId17"/>
    <p:sldId id="299" r:id="rId18"/>
    <p:sldId id="312" r:id="rId19"/>
    <p:sldId id="311" r:id="rId20"/>
  </p:sldIdLst>
  <p:sldSz cx="12192000" cy="6858000"/>
  <p:notesSz cx="6858000" cy="9144000"/>
  <p:embeddedFontLst>
    <p:embeddedFont>
      <p:font typeface="VNI-Avo" pitchFamily="2" charset="0"/>
      <p:regular r:id="rId22"/>
      <p:bold r:id="rId23"/>
      <p:italic r:id="rId24"/>
      <p:boldItalic r:id="rId25"/>
    </p:embeddedFont>
    <p:embeddedFont>
      <p:font typeface="HP001 4 hàng" panose="020B0603050302020204" pitchFamily="34" charset="0"/>
      <p:regular r:id="rId26"/>
      <p:bold r:id="rId27"/>
    </p:embeddedFont>
    <p:embeddedFont>
      <p:font typeface="UTM Avo" panose="02040603050506020204" pitchFamily="18" charset="0"/>
      <p:regular r:id="rId28"/>
      <p:bold r:id="rId29"/>
      <p:italic r:id="rId30"/>
      <p:boldItalic r:id="rId31"/>
    </p:embeddedFont>
    <p:embeddedFont>
      <p:font typeface="SimSun" panose="02010600030101010101" pitchFamily="2" charset="-122"/>
      <p:regular r:id="rId32"/>
    </p:embeddedFont>
    <p:embeddedFont>
      <p:font typeface=".VnAvant" panose="020B7200000000000000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7D4C18"/>
    <a:srgbClr val="6E3D0C"/>
    <a:srgbClr val="FF00FF"/>
    <a:srgbClr val="FF99FF"/>
    <a:srgbClr val="FF66FF"/>
    <a:srgbClr val="FF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7C1E2F-6FAA-45E0-9B8F-F2FB23BDF2CF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1BC0E9B-0D5D-44B7-833A-B097DD781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B2652-9EB3-453A-B1C1-E23D29B5437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6B9FE-68A6-4855-9863-0729023B8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01144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CB6A7-C2BB-4F4E-B6C2-1B70836B5503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FFA2-B5A3-4A4E-A621-EF331DEB8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55944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EFED-D682-440E-88E7-DE3CBD21856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66D4C-3366-4767-AAE5-3BD827A39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4870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868502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4349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48024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12566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370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49631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30337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48151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5EFEC-A269-4C36-ACD0-0764C7D4FA0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C8698-38F6-45F9-805A-0A4EE75B8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75093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677327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1130824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2270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97298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FEFE-4185-445B-80AC-53EDBC6A538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7328E-D0C0-414A-9BF9-A2E13E77D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80410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66C48-AED6-4CC4-8304-4E277054EE2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EC537-8CEB-4179-8B6F-C17840ADE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8818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BD69-1591-48B3-9645-AD942A7433E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36F68-8D3A-4515-B010-E24E7F496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03586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3CA4F-F56F-415D-BF30-FD49644AFFCE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F267E-D552-4D20-8F7E-B4AF68445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65781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F7506-B5A6-4C0F-8A3F-973D17DA92DE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AF2D6-0BDE-42C3-9A96-100941CE5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18672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FACA3-780D-4F91-B38E-7EDDA7B2BE67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A2A6-3047-4FA7-96B2-6A91D64F4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30417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1EE9D-3FF3-4D88-879B-18D84A9204D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F573B-656C-425D-8072-22B0883EA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30859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7F5E56-D096-4CF2-9C66-92C8E155C2F1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2C38D3-4E09-49A3-80D8-D1A1EC7AD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1080-hoa-135b04f1e8067e0_74f5c76253c1eb10ba36d359f9c90a0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VIDEO%20TV%20HK2%20CANH%20DIEU\12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solidFill>
                  <a:srgbClr val="000000"/>
                </a:solidFill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solidFill>
                <a:srgbClr val="000000"/>
              </a:solidFill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4" name="5cd2f624bc9c0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4138" y="35512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3375025" y="290513"/>
            <a:ext cx="2660650" cy="644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UTM Avo" panose="02040603050506020204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/>
              </a:rPr>
              <a:t>đọc</a:t>
            </a:r>
            <a:endParaRPr lang="en-US" sz="4000" dirty="0" smtClean="0">
              <a:solidFill>
                <a:srgbClr val="FF0000"/>
              </a:solidFill>
              <a:latin typeface="UTM Avo" panose="02040603050506020204"/>
            </a:endParaRP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188"/>
            <a:ext cx="10372725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60325" y="-22225"/>
            <a:ext cx="2838450" cy="8810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UTM Avo" panose="02040603050506020204"/>
              </a:rPr>
              <a:t>3.Tập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/>
              </a:rPr>
              <a:t>đọc</a:t>
            </a:r>
            <a:endParaRPr lang="en-US" sz="4000" dirty="0" smtClean="0">
              <a:solidFill>
                <a:srgbClr val="FF0000"/>
              </a:solidFill>
              <a:latin typeface="UTM Avo" panose="02040603050506020204"/>
            </a:endParaRP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068388"/>
            <a:ext cx="120777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838" y="192881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213" y="260191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2670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25" y="38782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525" y="453390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51863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550" y="51863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88" y="58848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51863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H="1">
            <a:off x="6350000" y="2601913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H="1">
            <a:off x="3175000" y="3897313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H="1">
            <a:off x="1023938" y="4533900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3"/>
          <p:cNvCxnSpPr/>
          <p:nvPr/>
        </p:nvCxnSpPr>
        <p:spPr>
          <a:xfrm>
            <a:off x="2700338" y="2392363"/>
            <a:ext cx="11509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459163" y="3082925"/>
            <a:ext cx="11509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354263" y="3733800"/>
            <a:ext cx="11509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1314113" y="4357688"/>
            <a:ext cx="612775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0825" y="5016500"/>
            <a:ext cx="688975" cy="47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937375" y="5646738"/>
            <a:ext cx="1150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996488" y="5678488"/>
            <a:ext cx="11493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-779463"/>
            <a:ext cx="13179425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6"/>
          <p:cNvGrpSpPr>
            <a:grpSpLocks/>
          </p:cNvGrpSpPr>
          <p:nvPr/>
        </p:nvGrpSpPr>
        <p:grpSpPr bwMode="auto">
          <a:xfrm>
            <a:off x="1503363" y="1689100"/>
            <a:ext cx="9288462" cy="2652713"/>
            <a:chOff x="5617562" y="1814754"/>
            <a:chExt cx="4614844" cy="1981744"/>
          </a:xfrm>
        </p:grpSpPr>
        <p:sp>
          <p:nvSpPr>
            <p:cNvPr id="15367" name="TextBox 8"/>
            <p:cNvSpPr txBox="1">
              <a:spLocks noChangeArrowheads="1"/>
            </p:cNvSpPr>
            <p:nvPr/>
          </p:nvSpPr>
          <p:spPr bwMode="auto">
            <a:xfrm>
              <a:off x="5617562" y="1814754"/>
              <a:ext cx="1612210" cy="68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.VnAvant" panose="020B7200000000000000" pitchFamily="34" charset="0"/>
                </a:rPr>
                <a:t>TiÒu phu </a:t>
              </a:r>
            </a:p>
          </p:txBody>
        </p:sp>
        <p:sp>
          <p:nvSpPr>
            <p:cNvPr id="15368" name="TextBox 9"/>
            <p:cNvSpPr txBox="1">
              <a:spLocks noChangeArrowheads="1"/>
            </p:cNvSpPr>
            <p:nvPr/>
          </p:nvSpPr>
          <p:spPr bwMode="auto">
            <a:xfrm>
              <a:off x="8400371" y="1888888"/>
              <a:ext cx="1832035" cy="68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.VnAvant" panose="020B7200000000000000" pitchFamily="34" charset="0"/>
                </a:rPr>
                <a:t>LÆn xuèng</a:t>
              </a:r>
            </a:p>
          </p:txBody>
        </p:sp>
        <p:sp>
          <p:nvSpPr>
            <p:cNvPr id="15369" name="TextBox 10"/>
            <p:cNvSpPr txBox="1">
              <a:spLocks noChangeArrowheads="1"/>
            </p:cNvSpPr>
            <p:nvPr/>
          </p:nvSpPr>
          <p:spPr bwMode="auto">
            <a:xfrm>
              <a:off x="5672967" y="3106109"/>
              <a:ext cx="1541324" cy="68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.VnAvant" panose="020B7200000000000000" pitchFamily="34" charset="0"/>
                </a:rPr>
                <a:t>L¾c ®Çu</a:t>
              </a:r>
            </a:p>
          </p:txBody>
        </p:sp>
        <p:sp>
          <p:nvSpPr>
            <p:cNvPr id="15370" name="TextBox 13"/>
            <p:cNvSpPr txBox="1">
              <a:spLocks noChangeArrowheads="1"/>
            </p:cNvSpPr>
            <p:nvPr/>
          </p:nvSpPr>
          <p:spPr bwMode="auto">
            <a:xfrm>
              <a:off x="8400371" y="3106743"/>
              <a:ext cx="1346986" cy="68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.VnAvant" panose="020B7200000000000000" pitchFamily="34" charset="0"/>
                </a:rPr>
                <a:t>Reo lªn</a:t>
              </a:r>
            </a:p>
          </p:txBody>
        </p:sp>
      </p:grpSp>
      <p:sp>
        <p:nvSpPr>
          <p:cNvPr id="15364" name="TextBox 12"/>
          <p:cNvSpPr txBox="1">
            <a:spLocks noChangeArrowheads="1"/>
          </p:cNvSpPr>
          <p:nvPr/>
        </p:nvSpPr>
        <p:spPr bwMode="auto">
          <a:xfrm>
            <a:off x="1484313" y="5033963"/>
            <a:ext cx="38401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.VnAvant" panose="020B7200000000000000" pitchFamily="34" charset="0"/>
              </a:rPr>
              <a:t>Tóng thiÕu </a:t>
            </a:r>
          </a:p>
        </p:txBody>
      </p:sp>
      <p:sp>
        <p:nvSpPr>
          <p:cNvPr id="15365" name="TextBox 15"/>
          <p:cNvSpPr txBox="1">
            <a:spLocks noChangeArrowheads="1"/>
          </p:cNvSpPr>
          <p:nvPr/>
        </p:nvSpPr>
        <p:spPr bwMode="auto">
          <a:xfrm>
            <a:off x="7150100" y="4832350"/>
            <a:ext cx="4327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.VnAvant" panose="020B7200000000000000" pitchFamily="34" charset="0"/>
              </a:rPr>
              <a:t>Kh«ng tham</a:t>
            </a:r>
          </a:p>
        </p:txBody>
      </p:sp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261938" y="100013"/>
            <a:ext cx="448627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UTM Avo" panose="02040603050506020204" pitchFamily="18" charset="0"/>
              </a:rPr>
              <a:t>Luyện đọc từ khó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60325" y="119063"/>
            <a:ext cx="2854325" cy="871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UTM Avo" panose="02040603050506020204"/>
              </a:rPr>
              <a:t>3.Tập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/>
              </a:rPr>
              <a:t>đọc</a:t>
            </a:r>
            <a:endParaRPr lang="en-US" sz="4000" dirty="0" smtClean="0">
              <a:solidFill>
                <a:srgbClr val="FF0000"/>
              </a:solidFill>
              <a:latin typeface="UTM Avo" panose="02040603050506020204"/>
            </a:endParaRPr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101725"/>
            <a:ext cx="120777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42875"/>
            <a:ext cx="12115800" cy="651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27513" y="5359400"/>
            <a:ext cx="515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2913" y="5359400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708875" y="0"/>
            <a:ext cx="4487907" cy="9998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prstClr val="black"/>
                </a:solidFill>
                <a:latin typeface="UTM Avo" panose="02040603050506020204" pitchFamily="18" charset="0"/>
              </a:rPr>
              <a:t>4. </a:t>
            </a:r>
            <a:r>
              <a:rPr lang="en-US" sz="48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r>
              <a:rPr lang="en-US" sz="48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viết</a:t>
            </a:r>
            <a:endParaRPr lang="en-US" sz="48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184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2222500"/>
            <a:ext cx="109537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2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450" y="0"/>
            <a:ext cx="1210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8932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512763" y="623888"/>
            <a:ext cx="11152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600">
                <a:solidFill>
                  <a:srgbClr val="000000"/>
                </a:solidFill>
                <a:latin typeface=".VnAvant" panose="020B7200000000000000" pitchFamily="34" charset="0"/>
              </a:rPr>
              <a:t>T¹m biÖt c¸c em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/>
          </p:cNvPr>
          <p:cNvSpPr/>
          <p:nvPr/>
        </p:nvSpPr>
        <p:spPr>
          <a:xfrm>
            <a:off x="1123950" y="1011238"/>
            <a:ext cx="4972050" cy="4972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457200" eaLnBrk="1" hangingPunct="1">
              <a:defRPr/>
            </a:pPr>
            <a:endParaRPr lang="zh-CN" altLang="en-US" smtClean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012825"/>
            <a:ext cx="49720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546975" y="1530350"/>
            <a:ext cx="33369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C¸i phÔu</a:t>
            </a:r>
            <a:endParaRPr lang="zh-CN" altLang="en-US" sz="440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  <p:pic>
        <p:nvPicPr>
          <p:cNvPr id="5125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6808788" y="1574800"/>
            <a:ext cx="39195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6759575" y="2765425"/>
            <a:ext cx="42592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6808788" y="4062413"/>
            <a:ext cx="4259262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6808788" y="5211763"/>
            <a:ext cx="4259262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 rot="870465">
            <a:off x="2117565" y="1708502"/>
            <a:ext cx="3799438" cy="1876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prstClr val="black"/>
                </a:solidFill>
                <a:latin typeface="UTM Avo" pitchFamily="18" charset="0"/>
              </a:rPr>
              <a:t>KHỞI ĐỘNG</a:t>
            </a:r>
          </a:p>
        </p:txBody>
      </p:sp>
      <p:sp>
        <p:nvSpPr>
          <p:cNvPr id="20" name="文本框 3"/>
          <p:cNvSpPr txBox="1">
            <a:spLocks noChangeArrowheads="1"/>
          </p:cNvSpPr>
          <p:nvPr/>
        </p:nvSpPr>
        <p:spPr bwMode="auto">
          <a:xfrm>
            <a:off x="7888288" y="3970338"/>
            <a:ext cx="29956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BÐ xÝu</a:t>
            </a:r>
            <a:endParaRPr lang="zh-CN" altLang="en-US" sz="440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  <p:sp>
        <p:nvSpPr>
          <p:cNvPr id="21" name="文本框 3"/>
          <p:cNvSpPr txBox="1">
            <a:spLocks noChangeArrowheads="1"/>
          </p:cNvSpPr>
          <p:nvPr/>
        </p:nvSpPr>
        <p:spPr bwMode="auto">
          <a:xfrm>
            <a:off x="7840663" y="5086350"/>
            <a:ext cx="39401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LÒu v¶i</a:t>
            </a:r>
            <a:endParaRPr lang="zh-CN" altLang="en-US" sz="440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  <p:sp>
        <p:nvSpPr>
          <p:cNvPr id="14" name="文本框 3"/>
          <p:cNvSpPr txBox="1">
            <a:spLocks noChangeArrowheads="1"/>
          </p:cNvSpPr>
          <p:nvPr/>
        </p:nvSpPr>
        <p:spPr bwMode="auto">
          <a:xfrm>
            <a:off x="7742238" y="2600325"/>
            <a:ext cx="37195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®Þu con</a:t>
            </a:r>
            <a:endParaRPr lang="zh-CN" altLang="en-US" sz="440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0"/>
            <a:ext cx="5367338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thành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tiếng</a:t>
            </a:r>
            <a:endParaRPr lang="en-US" sz="40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614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995363"/>
            <a:ext cx="11963401" cy="56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17925" y="1692275"/>
            <a:ext cx="2330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 109: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48375" y="1450975"/>
            <a:ext cx="4078288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40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iªu     yªu</a:t>
            </a: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2362200" y="200025"/>
            <a:ext cx="769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    ngày   tháng   năm 2020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 Việt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544638" y="2947988"/>
            <a:ext cx="4038600" cy="3683000"/>
            <a:chOff x="1828800" y="2641705"/>
            <a:chExt cx="4038600" cy="3682896"/>
          </a:xfrm>
        </p:grpSpPr>
        <p:sp>
          <p:nvSpPr>
            <p:cNvPr id="9" name="Oval 8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lIns="91431" tIns="45716" rIns="91431" bIns="4571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92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0" kern="0" dirty="0" err="1" smtClean="0">
                  <a:solidFill>
                    <a:srgbClr val="008000"/>
                  </a:solidFill>
                  <a:latin typeface=".VnAvant" panose="020B7200000000000000" pitchFamily="34" charset="0"/>
                </a:rPr>
                <a:t>iªu</a:t>
              </a:r>
              <a:endParaRPr lang="en-US" sz="13000" kern="0" dirty="0" smtClean="0">
                <a:solidFill>
                  <a:srgbClr val="0080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442075" y="2978150"/>
            <a:ext cx="4038600" cy="3683000"/>
            <a:chOff x="1828800" y="2641705"/>
            <a:chExt cx="4038600" cy="3682896"/>
          </a:xfrm>
        </p:grpSpPr>
        <p:sp>
          <p:nvSpPr>
            <p:cNvPr id="12" name="Oval 11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lIns="91431" tIns="45716" rIns="91431" bIns="4571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9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0" kern="0" dirty="0" err="1" smtClean="0">
                  <a:solidFill>
                    <a:srgbClr val="008000"/>
                  </a:solidFill>
                  <a:latin typeface=".VnAvant" panose="020B7200000000000000" pitchFamily="34" charset="0"/>
                </a:rPr>
                <a:t>yªu</a:t>
              </a:r>
              <a:endParaRPr lang="en-US" sz="13000" kern="0" dirty="0" smtClean="0">
                <a:solidFill>
                  <a:srgbClr val="008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6151" name="Content Placeholder 14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95104" y="5806511"/>
            <a:ext cx="7596896" cy="9009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white"/>
                </a:solidFill>
                <a:latin typeface=".VnAvant" panose="020B7200000000000000" pitchFamily="34" charset="0"/>
              </a:rPr>
              <a:t>thê</a:t>
            </a:r>
            <a:r>
              <a:rPr lang="en-US" sz="4000" dirty="0">
                <a:solidFill>
                  <a:prstClr val="white"/>
                </a:solidFill>
                <a:latin typeface=".VnAvant" panose="020B7200000000000000" pitchFamily="34" charset="0"/>
              </a:rPr>
              <a:t> -</a:t>
            </a:r>
            <a:r>
              <a:rPr lang="en-US" sz="4000" dirty="0" err="1">
                <a:solidFill>
                  <a:prstClr val="white"/>
                </a:solidFill>
                <a:latin typeface=".VnAvant" panose="020B7200000000000000" pitchFamily="34" charset="0"/>
              </a:rPr>
              <a:t>iªu</a:t>
            </a:r>
            <a:r>
              <a:rPr lang="en-US" sz="4000" dirty="0">
                <a:solidFill>
                  <a:prstClr val="white"/>
                </a:solidFill>
                <a:latin typeface=".VnAvant" panose="020B7200000000000000" pitchFamily="34" charset="0"/>
              </a:rPr>
              <a:t> - </a:t>
            </a:r>
            <a:r>
              <a:rPr lang="en-US" sz="4000" dirty="0" err="1">
                <a:solidFill>
                  <a:prstClr val="white"/>
                </a:solidFill>
                <a:latin typeface=".VnAvant" panose="020B7200000000000000" pitchFamily="34" charset="0"/>
              </a:rPr>
              <a:t>thiªu</a:t>
            </a:r>
            <a:r>
              <a:rPr lang="en-US" sz="4000" dirty="0">
                <a:solidFill>
                  <a:prstClr val="white"/>
                </a:solidFill>
                <a:latin typeface=".VnAvant" panose="020B7200000000000000" pitchFamily="34" charset="0"/>
              </a:rPr>
              <a:t>- </a:t>
            </a:r>
            <a:r>
              <a:rPr lang="en-US" sz="4000" dirty="0" err="1">
                <a:solidFill>
                  <a:prstClr val="white"/>
                </a:solidFill>
                <a:latin typeface=".VnAvant" panose="020B7200000000000000" pitchFamily="34" charset="0"/>
              </a:rPr>
              <a:t>huyÒn</a:t>
            </a:r>
            <a:r>
              <a:rPr lang="en-US" sz="4000" dirty="0">
                <a:solidFill>
                  <a:prstClr val="white"/>
                </a:solidFill>
                <a:latin typeface=".VnAvant" panose="020B7200000000000000" pitchFamily="34" charset="0"/>
              </a:rPr>
              <a:t> - </a:t>
            </a:r>
            <a:r>
              <a:rPr lang="en-US" sz="4000" dirty="0" err="1">
                <a:solidFill>
                  <a:prstClr val="white"/>
                </a:solidFill>
                <a:latin typeface=".VnAvant" panose="020B7200000000000000" pitchFamily="34" charset="0"/>
              </a:rPr>
              <a:t>thiÒu</a:t>
            </a:r>
            <a:endParaRPr lang="en-US" sz="4000" dirty="0">
              <a:solidFill>
                <a:prstClr val="white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-68263"/>
            <a:ext cx="3875088" cy="625476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smtClean="0">
                <a:solidFill>
                  <a:srgbClr val="FFFFFF"/>
                </a:solidFill>
                <a:latin typeface="UTM Avo" panose="02040603050506020204" charset="0"/>
              </a:rPr>
              <a:t>1. Làm quen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86826" y="1876747"/>
            <a:ext cx="2130908" cy="120032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31" tIns="45716" rIns="91431" bIns="45716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kern="0" dirty="0" err="1">
                <a:solidFill>
                  <a:srgbClr val="008000"/>
                </a:solidFill>
                <a:latin typeface=".VnAvant" panose="020B7200000000000000" pitchFamily="34" charset="0"/>
              </a:rPr>
              <a:t>iª</a:t>
            </a:r>
            <a:r>
              <a:rPr lang="en-US" sz="7200" kern="0" dirty="0" err="1">
                <a:solidFill>
                  <a:srgbClr val="008000"/>
                </a:solidFill>
                <a:latin typeface="VNI-Avo" pitchFamily="2" charset="0"/>
              </a:rPr>
              <a:t>u</a:t>
            </a:r>
            <a:endParaRPr lang="en-US" sz="7200" kern="0" dirty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16" name="Rounded Rectangle 6"/>
          <p:cNvSpPr/>
          <p:nvPr/>
        </p:nvSpPr>
        <p:spPr>
          <a:xfrm>
            <a:off x="2508343" y="3094177"/>
            <a:ext cx="941294" cy="871300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i</a:t>
            </a:r>
            <a:r>
              <a:rPr lang="en-US" sz="6000" kern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17" name="Rounded Rectangle 7"/>
          <p:cNvSpPr/>
          <p:nvPr/>
        </p:nvSpPr>
        <p:spPr>
          <a:xfrm>
            <a:off x="3449637" y="3112120"/>
            <a:ext cx="1203061" cy="871300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8" name="Rounded Rectangle 13"/>
          <p:cNvSpPr/>
          <p:nvPr/>
        </p:nvSpPr>
        <p:spPr>
          <a:xfrm>
            <a:off x="857146" y="4772780"/>
            <a:ext cx="4785646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i</a:t>
            </a:r>
            <a:r>
              <a:rPr lang="en-US" sz="4400" kern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ª</a:t>
            </a:r>
            <a:r>
              <a:rPr lang="en-US" sz="4400" kern="0" dirty="0" smtClean="0">
                <a:solidFill>
                  <a:srgbClr val="FFFFFF"/>
                </a:solidFill>
                <a:latin typeface="VNI-Avo" pitchFamily="2" charset="0"/>
              </a:rPr>
              <a:t> - u - </a:t>
            </a:r>
            <a:r>
              <a:rPr lang="en-US" sz="4400" kern="0" dirty="0" err="1" smtClean="0">
                <a:solidFill>
                  <a:srgbClr val="FFFFFF"/>
                </a:solidFill>
                <a:latin typeface="VNI-Avo" pitchFamily="2" charset="0"/>
              </a:rPr>
              <a:t>i</a:t>
            </a:r>
            <a:r>
              <a:rPr lang="en-US" sz="4400" kern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ª</a:t>
            </a:r>
            <a:r>
              <a:rPr lang="en-US" sz="4400" kern="0" dirty="0" err="1" smtClean="0">
                <a:solidFill>
                  <a:srgbClr val="FFFFFF"/>
                </a:solidFill>
                <a:latin typeface="VNI-Avo" pitchFamily="2" charset="0"/>
              </a:rPr>
              <a:t>u</a:t>
            </a:r>
            <a:endParaRPr lang="en-US" sz="4400" kern="0" dirty="0" smtClean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8210" name="TextBox 3"/>
          <p:cNvSpPr txBox="1">
            <a:spLocks noChangeArrowheads="1"/>
          </p:cNvSpPr>
          <p:nvPr/>
        </p:nvSpPr>
        <p:spPr bwMode="auto">
          <a:xfrm>
            <a:off x="7648575" y="4267200"/>
            <a:ext cx="3016250" cy="830263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000000"/>
                </a:solidFill>
                <a:latin typeface=".VnAvant" panose="020B7200000000000000" pitchFamily="34" charset="0"/>
              </a:rPr>
              <a:t>v¶i </a:t>
            </a:r>
            <a:r>
              <a:rPr lang="en-US" altLang="en-US" sz="4800">
                <a:solidFill>
                  <a:srgbClr val="000000"/>
                </a:solidFill>
                <a:latin typeface="VNI-Avo" pitchFamily="2" charset="0"/>
              </a:rPr>
              <a:t>thi</a:t>
            </a:r>
            <a:r>
              <a:rPr lang="en-US" altLang="en-US" sz="4800">
                <a:solidFill>
                  <a:srgbClr val="FF0000"/>
                </a:solidFill>
                <a:latin typeface="VNI-Avo" pitchFamily="2" charset="0"/>
              </a:rPr>
              <a:t>eàu</a:t>
            </a:r>
          </a:p>
        </p:txBody>
      </p:sp>
      <p:sp>
        <p:nvSpPr>
          <p:cNvPr id="8211" name="TextBox 3"/>
          <p:cNvSpPr txBox="1">
            <a:spLocks noChangeArrowheads="1"/>
          </p:cNvSpPr>
          <p:nvPr/>
        </p:nvSpPr>
        <p:spPr bwMode="auto">
          <a:xfrm>
            <a:off x="7654925" y="4268788"/>
            <a:ext cx="3016250" cy="8302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000000"/>
                </a:solidFill>
                <a:latin typeface=".VnAvant" panose="020B7200000000000000" pitchFamily="34" charset="0"/>
              </a:rPr>
              <a:t>th</a:t>
            </a:r>
            <a:r>
              <a:rPr lang="en-US" altLang="en-US" sz="4800">
                <a:solidFill>
                  <a:srgbClr val="FF0000"/>
                </a:solidFill>
                <a:latin typeface=".VnAvant" panose="020B7200000000000000" pitchFamily="34" charset="0"/>
              </a:rPr>
              <a:t>iÒu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650163" y="5064125"/>
            <a:ext cx="1897062" cy="706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>
                <a:solidFill>
                  <a:srgbClr val="008000"/>
                </a:solidFill>
                <a:latin typeface=".VnAvant" panose="020B7200000000000000" pitchFamily="34" charset="0"/>
              </a:rPr>
              <a:t>t</a:t>
            </a:r>
            <a:r>
              <a:rPr lang="en-US" sz="480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h</a:t>
            </a:r>
            <a:r>
              <a:rPr lang="en-US" sz="4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iªu</a:t>
            </a:r>
            <a:endParaRPr 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559925" y="5095875"/>
            <a:ext cx="1033463" cy="711200"/>
          </a:xfrm>
          <a:prstGeom prst="rect">
            <a:avLst/>
          </a:prstGeom>
          <a:solidFill>
            <a:srgbClr val="E9A5C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3449638" y="317500"/>
            <a:ext cx="6367462" cy="1106488"/>
          </a:xfrm>
          <a:prstGeom prst="wedgeEllipseCallout">
            <a:avLst>
              <a:gd name="adj1" fmla="val -46259"/>
              <a:gd name="adj2" fmla="val 98352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kern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449638" y="649288"/>
            <a:ext cx="6289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Em h·y ph©n tÝch vµ ®¸nh vÇn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9817100" y="5283200"/>
            <a:ext cx="250825" cy="31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1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1204913"/>
            <a:ext cx="29146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animBg="1"/>
      <p:bldP spid="8211" grpId="0" animBg="1"/>
      <p:bldP spid="21" grpId="0" animBg="1"/>
      <p:bldP spid="22" grpId="0" animBg="1"/>
      <p:bldP spid="24" grpId="0" animBg="1"/>
      <p:bldP spid="24" grpId="1" animBg="1"/>
      <p:bldP spid="24" grpId="2" animBg="1"/>
      <p:bldP spid="24" grpId="3" animBg="1"/>
      <p:bldP spid="25" grpId="0"/>
      <p:bldP spid="25" grpId="1"/>
      <p:bldP spid="25" grpId="2"/>
      <p:bldP spid="25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964964" y="5891403"/>
            <a:ext cx="6227036" cy="9009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prstClr val="white"/>
                </a:solidFill>
                <a:latin typeface=".VnAvant" panose="020B7200000000000000" pitchFamily="34" charset="0"/>
              </a:rPr>
              <a:t>yª -u - </a:t>
            </a:r>
            <a:r>
              <a:rPr lang="en-US" sz="4400" dirty="0" err="1">
                <a:solidFill>
                  <a:prstClr val="white"/>
                </a:solidFill>
                <a:latin typeface=".VnAvant" panose="020B7200000000000000" pitchFamily="34" charset="0"/>
              </a:rPr>
              <a:t>yªu</a:t>
            </a:r>
            <a:endParaRPr lang="en-US" sz="4400" dirty="0">
              <a:solidFill>
                <a:prstClr val="white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-68263"/>
            <a:ext cx="3875088" cy="625476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smtClean="0">
                <a:solidFill>
                  <a:srgbClr val="FFFFFF"/>
                </a:solidFill>
                <a:latin typeface="UTM Avo" panose="02040603050506020204" charset="0"/>
              </a:rPr>
              <a:t>1. Làm quen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5507" y="1713537"/>
            <a:ext cx="2130908" cy="120032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31" tIns="45716" rIns="91431" bIns="45716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kern="0" dirty="0" err="1">
                <a:solidFill>
                  <a:srgbClr val="008000"/>
                </a:solidFill>
                <a:latin typeface=".VnAvant" panose="020B7200000000000000" pitchFamily="34" charset="0"/>
              </a:rPr>
              <a:t>yªu</a:t>
            </a:r>
            <a:endParaRPr lang="en-US" sz="7200" kern="0" dirty="0">
              <a:solidFill>
                <a:srgbClr val="008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Rounded Rectangle 6"/>
          <p:cNvSpPr/>
          <p:nvPr/>
        </p:nvSpPr>
        <p:spPr>
          <a:xfrm>
            <a:off x="1285507" y="3011753"/>
            <a:ext cx="1252594" cy="871300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yª</a:t>
            </a:r>
          </a:p>
        </p:txBody>
      </p:sp>
      <p:sp>
        <p:nvSpPr>
          <p:cNvPr id="17" name="Rounded Rectangle 7"/>
          <p:cNvSpPr/>
          <p:nvPr/>
        </p:nvSpPr>
        <p:spPr>
          <a:xfrm>
            <a:off x="2606467" y="3011753"/>
            <a:ext cx="852581" cy="871300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smtClean="0">
                <a:solidFill>
                  <a:srgbClr val="FFFFFF"/>
                </a:solidFill>
                <a:latin typeface="VNI-Avo" pitchFamily="2" charset="0"/>
              </a:rPr>
              <a:t>u</a:t>
            </a:r>
          </a:p>
        </p:txBody>
      </p:sp>
      <p:sp>
        <p:nvSpPr>
          <p:cNvPr id="18" name="Rounded Rectangle 13"/>
          <p:cNvSpPr/>
          <p:nvPr/>
        </p:nvSpPr>
        <p:spPr>
          <a:xfrm>
            <a:off x="94003" y="4076648"/>
            <a:ext cx="4785646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yª - u - </a:t>
            </a:r>
            <a:r>
              <a:rPr lang="en-US" sz="4400" kern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yªu</a:t>
            </a:r>
            <a:endParaRPr lang="en-US" sz="4400" kern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9234" name="TextBox 3"/>
          <p:cNvSpPr txBox="1">
            <a:spLocks noChangeArrowheads="1"/>
          </p:cNvSpPr>
          <p:nvPr/>
        </p:nvSpPr>
        <p:spPr bwMode="auto">
          <a:xfrm>
            <a:off x="6665913" y="4306888"/>
            <a:ext cx="3017837" cy="769937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000000"/>
                </a:solidFill>
                <a:latin typeface=".VnAvant" panose="020B7200000000000000" pitchFamily="34" charset="0"/>
              </a:rPr>
              <a:t>®¸ng  y</a:t>
            </a:r>
            <a:r>
              <a:rPr lang="en-US" altLang="en-US" sz="4400">
                <a:solidFill>
                  <a:srgbClr val="FF0000"/>
                </a:solidFill>
                <a:latin typeface=".VnAvant" panose="020B7200000000000000" pitchFamily="34" charset="0"/>
              </a:rPr>
              <a:t>ªu</a:t>
            </a:r>
          </a:p>
        </p:txBody>
      </p:sp>
      <p:sp>
        <p:nvSpPr>
          <p:cNvPr id="9235" name="TextBox 3"/>
          <p:cNvSpPr txBox="1">
            <a:spLocks noChangeArrowheads="1"/>
          </p:cNvSpPr>
          <p:nvPr/>
        </p:nvSpPr>
        <p:spPr bwMode="auto">
          <a:xfrm>
            <a:off x="6713538" y="4379913"/>
            <a:ext cx="3016250" cy="8302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FF0000"/>
                </a:solidFill>
                <a:latin typeface=".VnAvant" panose="020B7200000000000000" pitchFamily="34" charset="0"/>
              </a:rPr>
              <a:t>yªu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665913" y="5095875"/>
            <a:ext cx="1420812" cy="706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008000"/>
                </a:solidFill>
                <a:latin typeface=".VnAvant" panose="020B7200000000000000" pitchFamily="34" charset="0"/>
              </a:rPr>
              <a:t>Yª</a:t>
            </a:r>
            <a:endParaRPr 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086725" y="5121275"/>
            <a:ext cx="1595438" cy="711200"/>
          </a:xfrm>
          <a:prstGeom prst="rect">
            <a:avLst/>
          </a:prstGeom>
          <a:solidFill>
            <a:srgbClr val="E9A5C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3449638" y="317500"/>
            <a:ext cx="6367462" cy="1106488"/>
          </a:xfrm>
          <a:prstGeom prst="wedgeEllipseCallout">
            <a:avLst>
              <a:gd name="adj1" fmla="val -46259"/>
              <a:gd name="adj2" fmla="val 98352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kern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449638" y="649288"/>
            <a:ext cx="6289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Em h·y ph©n tÝch vµ ®¸nh vÇn</a:t>
            </a:r>
          </a:p>
        </p:txBody>
      </p:sp>
      <p:pic>
        <p:nvPicPr>
          <p:cNvPr id="92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160463"/>
            <a:ext cx="322897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animBg="1"/>
      <p:bldP spid="9235" grpId="0" animBg="1"/>
      <p:bldP spid="21" grpId="0" animBg="1"/>
      <p:bldP spid="22" grpId="0" animBg="1"/>
      <p:bldP spid="24" grpId="0" animBg="1"/>
      <p:bldP spid="24" grpId="1" animBg="1"/>
      <p:bldP spid="24" grpId="2" animBg="1"/>
      <p:bldP spid="24" grpId="3" animBg="1"/>
      <p:bldP spid="25" grpId="0"/>
      <p:bldP spid="25" grpId="1"/>
      <p:bldP spid="25" grpId="2"/>
      <p:bldP spid="25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387475"/>
            <a:ext cx="97536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250950" y="136525"/>
            <a:ext cx="3889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FF0000"/>
                </a:solidFill>
                <a:latin typeface="UTM Avo" panose="02040603050506020204" pitchFamily="18" charset="0"/>
              </a:rPr>
              <a:t>Bảng gài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254000" y="2257425"/>
            <a:ext cx="2582863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000000"/>
                </a:solidFill>
                <a:latin typeface=".VnAvant" panose="020B7200000000000000" pitchFamily="34" charset="0"/>
              </a:rPr>
              <a:t>niªu c¬m </a:t>
            </a:r>
            <a:endParaRPr lang="en-US" altLang="en-US" sz="40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4411663" y="2411413"/>
            <a:ext cx="2800350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000000"/>
                </a:solidFill>
                <a:latin typeface=".VnAvant" panose="020B7200000000000000" pitchFamily="34" charset="0"/>
              </a:rPr>
              <a:t>diÒu s¸o</a:t>
            </a:r>
            <a:endParaRPr lang="en-US" altLang="en-US" sz="40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8697913" y="2349500"/>
            <a:ext cx="2706687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000000"/>
                </a:solidFill>
                <a:latin typeface=".VnAvant" panose="020B7200000000000000" pitchFamily="34" charset="0"/>
              </a:rPr>
              <a:t>yªu quý</a:t>
            </a:r>
            <a:endParaRPr lang="en-US" altLang="en-US" sz="40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392113" y="6196013"/>
            <a:ext cx="2686050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000000"/>
                </a:solidFill>
                <a:latin typeface=".VnAvant" panose="020B7200000000000000" pitchFamily="34" charset="0"/>
              </a:rPr>
              <a:t>chuèi tiªu</a:t>
            </a:r>
            <a:endParaRPr lang="en-US" altLang="en-US" sz="40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4438650" y="6210300"/>
            <a:ext cx="2620963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000000"/>
                </a:solidFill>
                <a:latin typeface=".VnAvant" panose="020B7200000000000000" pitchFamily="34" charset="0"/>
              </a:rPr>
              <a:t>yÓu ®iÖu</a:t>
            </a:r>
            <a:endParaRPr lang="en-US" altLang="en-US" sz="36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-38286"/>
            <a:ext cx="11927540" cy="726141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prstClr val="black"/>
                </a:solidFill>
                <a:latin typeface="UTM Avo" panose="02040603050506020204" pitchFamily="18" charset="0"/>
              </a:rPr>
              <a:t>2. </a:t>
            </a:r>
            <a:r>
              <a:rPr lang="en-US" sz="4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tiÕng</a:t>
            </a:r>
            <a:r>
              <a:rPr lang="en-US" sz="40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sz="40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cã</a:t>
            </a:r>
            <a:r>
              <a:rPr lang="en-US" sz="40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vÇn</a:t>
            </a:r>
            <a:r>
              <a:rPr lang="en-US" sz="40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iªu?TiÕng</a:t>
            </a:r>
            <a:r>
              <a:rPr lang="en-US" sz="40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sz="40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cã</a:t>
            </a:r>
            <a:r>
              <a:rPr lang="en-US" sz="40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vÇn</a:t>
            </a:r>
            <a:r>
              <a:rPr lang="en-US" sz="40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yªu</a:t>
            </a:r>
            <a:r>
              <a:rPr lang="en-US" sz="40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?</a:t>
            </a:r>
            <a:endParaRPr lang="en-US" sz="40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11274" name="TextBox 3"/>
          <p:cNvSpPr txBox="1">
            <a:spLocks noChangeArrowheads="1"/>
          </p:cNvSpPr>
          <p:nvPr/>
        </p:nvSpPr>
        <p:spPr bwMode="auto">
          <a:xfrm>
            <a:off x="9082088" y="6159500"/>
            <a:ext cx="2592387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000000"/>
                </a:solidFill>
                <a:latin typeface=".VnAvant" panose="020B7200000000000000" pitchFamily="34" charset="0"/>
              </a:rPr>
              <a:t>c¸i chiÕu</a:t>
            </a:r>
            <a:endParaRPr lang="en-US" altLang="en-US" sz="40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127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661988"/>
            <a:ext cx="27003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674688"/>
            <a:ext cx="279876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608013"/>
            <a:ext cx="27940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4273550"/>
            <a:ext cx="2820987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4352925"/>
            <a:ext cx="2676525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4389438"/>
            <a:ext cx="2914650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25"/>
          <p:cNvSpPr/>
          <p:nvPr/>
        </p:nvSpPr>
        <p:spPr>
          <a:xfrm>
            <a:off x="7305675" y="3219450"/>
            <a:ext cx="1709738" cy="1006475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 err="1">
                <a:solidFill>
                  <a:prstClr val="white"/>
                </a:solidFill>
                <a:latin typeface=".VnAvant" panose="020B7200000000000000" pitchFamily="34" charset="0"/>
              </a:rPr>
              <a:t>yªu</a:t>
            </a:r>
            <a:endParaRPr lang="en-US" sz="4000" kern="0" dirty="0">
              <a:solidFill>
                <a:prstClr val="white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078163" y="3182938"/>
            <a:ext cx="1558925" cy="1006475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 err="1">
                <a:solidFill>
                  <a:prstClr val="white"/>
                </a:solidFill>
                <a:latin typeface=".VnAvant" panose="020B7200000000000000" pitchFamily="34" charset="0"/>
              </a:rPr>
              <a:t>iªu</a:t>
            </a:r>
            <a:endParaRPr lang="en-US" sz="4000" kern="0" dirty="0">
              <a:solidFill>
                <a:prstClr val="white"/>
              </a:solidFill>
              <a:latin typeface=".VnAvant" panose="020B7200000000000000" pitchFamily="34" charset="0"/>
            </a:endParaRPr>
          </a:p>
        </p:txBody>
      </p:sp>
      <p:cxnSp>
        <p:nvCxnSpPr>
          <p:cNvPr id="13" name="Straight Connector 12"/>
          <p:cNvCxnSpPr>
            <a:endCxn id="28" idx="2"/>
          </p:cNvCxnSpPr>
          <p:nvPr/>
        </p:nvCxnSpPr>
        <p:spPr>
          <a:xfrm>
            <a:off x="1350963" y="2965450"/>
            <a:ext cx="1727200" cy="7207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8" idx="6"/>
          </p:cNvCxnSpPr>
          <p:nvPr/>
        </p:nvCxnSpPr>
        <p:spPr>
          <a:xfrm flipV="1">
            <a:off x="4637088" y="3094038"/>
            <a:ext cx="995362" cy="59213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269" idx="3"/>
          </p:cNvCxnSpPr>
          <p:nvPr/>
        </p:nvCxnSpPr>
        <p:spPr>
          <a:xfrm>
            <a:off x="3078163" y="6550025"/>
            <a:ext cx="68262" cy="10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8" idx="4"/>
          </p:cNvCxnSpPr>
          <p:nvPr/>
        </p:nvCxnSpPr>
        <p:spPr>
          <a:xfrm flipV="1">
            <a:off x="3206750" y="4189413"/>
            <a:ext cx="650875" cy="23352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088188" y="4273550"/>
            <a:ext cx="954087" cy="22193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1275"/>
          <p:cNvCxnSpPr/>
          <p:nvPr/>
        </p:nvCxnSpPr>
        <p:spPr>
          <a:xfrm flipH="1">
            <a:off x="8545513" y="2825750"/>
            <a:ext cx="241300" cy="5508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11278"/>
          <p:cNvCxnSpPr/>
          <p:nvPr/>
        </p:nvCxnSpPr>
        <p:spPr>
          <a:xfrm>
            <a:off x="4657725" y="3711575"/>
            <a:ext cx="4357688" cy="24987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animBg="1"/>
      <p:bldP spid="11268" grpId="0" animBg="1"/>
      <p:bldP spid="11269" grpId="0" animBg="1"/>
      <p:bldP spid="11270" grpId="0" animBg="1"/>
      <p:bldP spid="11274" grpId="0" animBg="1"/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NỀN PP\70880506_605997206600775_12331553333968896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: 圆角 13"/>
          <p:cNvSpPr/>
          <p:nvPr/>
        </p:nvSpPr>
        <p:spPr>
          <a:xfrm>
            <a:off x="2254250" y="1997075"/>
            <a:ext cx="7883525" cy="21796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9600" b="1" smtClean="0">
                <a:solidFill>
                  <a:srgbClr val="FF0000"/>
                </a:solidFill>
                <a:latin typeface="UTM Avo"/>
                <a:ea typeface="SimSun" panose="02010600030101010101" pitchFamily="2" charset="-122"/>
              </a:rPr>
              <a:t>THƯ GIÃN</a:t>
            </a:r>
            <a:endParaRPr lang="zh-CN" altLang="en-US" sz="9600" b="1" smtClean="0">
              <a:solidFill>
                <a:srgbClr val="FF0000"/>
              </a:solidFill>
              <a:latin typeface="UTM Avo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2538</TotalTime>
  <Words>162</Words>
  <Application>Microsoft Office PowerPoint</Application>
  <PresentationFormat>Widescreen</PresentationFormat>
  <Paragraphs>59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VNI-Avo</vt:lpstr>
      <vt:lpstr>HP001 4 hàng</vt:lpstr>
      <vt:lpstr>UTM Avo</vt:lpstr>
      <vt:lpstr>SimSun</vt:lpstr>
      <vt:lpstr>Arial</vt:lpstr>
      <vt:lpstr>字魂17号-萌趣果冻体</vt:lpstr>
      <vt:lpstr>.VnAvant</vt:lpstr>
      <vt:lpstr>Times New Roman</vt:lpstr>
      <vt:lpstr>Calibri Light</vt:lpstr>
      <vt:lpstr>Calibri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đọc</vt:lpstr>
      <vt:lpstr>3.Tập đọc</vt:lpstr>
      <vt:lpstr>PowerPoint Presentation</vt:lpstr>
      <vt:lpstr>3.Tập đọc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91</cp:revision>
  <dcterms:created xsi:type="dcterms:W3CDTF">2018-11-27T03:58:53Z</dcterms:created>
  <dcterms:modified xsi:type="dcterms:W3CDTF">2021-01-19T12:12:55Z</dcterms:modified>
</cp:coreProperties>
</file>