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  <p:sldMasterId id="2147483650" r:id="rId2"/>
  </p:sldMasterIdLst>
  <p:notesMasterIdLst>
    <p:notesMasterId r:id="rId21"/>
  </p:notesMasterIdLst>
  <p:sldIdLst>
    <p:sldId id="283" r:id="rId3"/>
    <p:sldId id="284" r:id="rId4"/>
    <p:sldId id="325" r:id="rId5"/>
    <p:sldId id="326" r:id="rId6"/>
    <p:sldId id="321" r:id="rId7"/>
    <p:sldId id="327" r:id="rId8"/>
    <p:sldId id="328" r:id="rId9"/>
    <p:sldId id="319" r:id="rId10"/>
    <p:sldId id="333" r:id="rId11"/>
    <p:sldId id="323" r:id="rId12"/>
    <p:sldId id="330" r:id="rId13"/>
    <p:sldId id="335" r:id="rId14"/>
    <p:sldId id="337" r:id="rId15"/>
    <p:sldId id="336" r:id="rId16"/>
    <p:sldId id="305" r:id="rId17"/>
    <p:sldId id="306" r:id="rId18"/>
    <p:sldId id="338" r:id="rId19"/>
    <p:sldId id="309" r:id="rId20"/>
  </p:sldIdLst>
  <p:sldSz cx="12192000" cy="6858000"/>
  <p:notesSz cx="6858000" cy="9144000"/>
  <p:embeddedFontLst>
    <p:embeddedFont>
      <p:font typeface=".VnAvant" panose="020B7200000000000000" pitchFamily="34" charset="0"/>
      <p:regular r:id="rId22"/>
      <p:bold r:id="rId23"/>
      <p:italic r:id="rId24"/>
      <p:boldItalic r:id="rId25"/>
    </p:embeddedFont>
    <p:embeddedFont>
      <p:font typeface="SimSun" panose="02010600030101010101" pitchFamily="2" charset="-122"/>
      <p:regular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字魂7号-温暖童稚体" panose="00000500000000000000" charset="-122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HP001 4 hàng" panose="020B0603050302020204" pitchFamily="34" charset="0"/>
      <p:regular r:id="rId38"/>
      <p:bold r:id="rId39"/>
    </p:embeddedFont>
    <p:embeddedFont>
      <p:font typeface="VNI-Avo" pitchFamily="2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2020"/>
    <a:srgbClr val="9EC9D2"/>
    <a:srgbClr val="CDBF97"/>
    <a:srgbClr val="8D7545"/>
    <a:srgbClr val="ECE8E5"/>
    <a:srgbClr val="E4CBCB"/>
    <a:srgbClr val="A88755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 autoAdjust="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等线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等线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27CD8F-C2E0-48F4-8E41-96D10F7F27F5}" type="datetimeFigureOut">
              <a:rPr lang="zh-CN" altLang="en-US"/>
              <a:pPr>
                <a:defRPr/>
              </a:pPr>
              <a:t>2021/1/19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3077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等线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等线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833969-60F7-4A15-811F-264188B083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135880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99241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635906640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23509682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4259440829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913420165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5111006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943580094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4283131914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032377805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104632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6809101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1080-hoa-135b04f1e8067e0_74f5c76253c1eb10ba36d359f9c90a09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VIDEO%20TV%20HK2%20CANH%20DIEU\28.mp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字魂17号-萌趣果冻体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字魂17号-萌趣果冻体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/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sz="4800" noProof="1">
                <a:solidFill>
                  <a:srgbClr val="000000"/>
                </a:solidFill>
                <a:latin typeface="UTM Avo" panose="02040603050506020204" charset="0"/>
              </a:rPr>
              <a:t>Nghỉ giải lao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3314700" y="-60325"/>
            <a:ext cx="2660650" cy="644525"/>
          </a:xfrm>
          <a:prstGeom prst="rect">
            <a:avLst/>
          </a:prstGeom>
          <a:solidFill>
            <a:srgbClr val="9DC3E6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Tập đọc</a:t>
            </a:r>
          </a:p>
        </p:txBody>
      </p:sp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800"/>
            <a:ext cx="10848975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65088" y="0"/>
            <a:ext cx="2660650" cy="644525"/>
          </a:xfrm>
          <a:prstGeom prst="rect">
            <a:avLst/>
          </a:prstGeom>
          <a:solidFill>
            <a:srgbClr val="9DC3E6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Tập đọc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64770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76338"/>
            <a:ext cx="1524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863" y="116681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1711325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172085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221456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063" y="324961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2695575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88" y="371316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flipH="1">
            <a:off x="5854700" y="1158875"/>
            <a:ext cx="131763" cy="56197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 flipH="1">
            <a:off x="7589838" y="2203450"/>
            <a:ext cx="131762" cy="56197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flipH="1">
            <a:off x="8734425" y="1668463"/>
            <a:ext cx="131763" cy="56197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flipH="1">
            <a:off x="719138" y="2779713"/>
            <a:ext cx="131762" cy="56197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 flipH="1">
            <a:off x="3263900" y="2765425"/>
            <a:ext cx="131763" cy="56197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 flipH="1">
            <a:off x="2441575" y="3189288"/>
            <a:ext cx="131763" cy="561975"/>
          </a:xfrm>
          <a:prstGeom prst="line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 bwMode="auto">
          <a:xfrm>
            <a:off x="5335588" y="512763"/>
            <a:ext cx="5851525" cy="6826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LuyÖn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oc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tõ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khã</a:t>
            </a:r>
            <a:endParaRPr lang="en-US" sz="40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1546225" y="2324100"/>
            <a:ext cx="92805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4400">
                <a:latin typeface=".VnAvant" panose="020B7200000000000000" pitchFamily="34" charset="0"/>
              </a:rPr>
              <a:t>B·i réng           khuúnh ch©n</a:t>
            </a:r>
          </a:p>
          <a:p>
            <a:pPr eaLnBrk="0" hangingPunct="0"/>
            <a:r>
              <a:rPr lang="en-US" altLang="en-US" sz="4400">
                <a:latin typeface=".VnAvant" panose="020B7200000000000000" pitchFamily="34" charset="0"/>
              </a:rPr>
              <a:t>luýnh quýnh    huúnh huþch</a:t>
            </a:r>
          </a:p>
          <a:p>
            <a:pPr eaLnBrk="0" hangingPunct="0"/>
            <a:r>
              <a:rPr lang="en-US" altLang="en-US" sz="4400">
                <a:latin typeface=".VnAvant" panose="020B7200000000000000" pitchFamily="34" charset="0"/>
              </a:rPr>
              <a:t>R¬i huþch        thËt tuyÖt</a:t>
            </a:r>
          </a:p>
        </p:txBody>
      </p:sp>
    </p:spTree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938838" y="3244850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/>
              <a:t>1</a:t>
            </a:r>
          </a:p>
        </p:txBody>
      </p:sp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5938838" y="3244850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/>
              <a:t>1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33338"/>
            <a:ext cx="12387263" cy="719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79375"/>
            <a:ext cx="2660650" cy="644525"/>
          </a:xfrm>
          <a:prstGeom prst="rect">
            <a:avLst/>
          </a:prstGeom>
          <a:solidFill>
            <a:srgbClr val="9DC3E6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Tập đọc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0" y="727075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6-Point Star 7"/>
          <p:cNvSpPr/>
          <p:nvPr/>
        </p:nvSpPr>
        <p:spPr>
          <a:xfrm>
            <a:off x="0" y="1744663"/>
            <a:ext cx="412750" cy="376237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6-Point Star 8"/>
          <p:cNvSpPr/>
          <p:nvPr/>
        </p:nvSpPr>
        <p:spPr>
          <a:xfrm>
            <a:off x="-114300" y="3403600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075" y="0"/>
            <a:ext cx="2081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-641350" y="2209800"/>
            <a:ext cx="109045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600">
                <a:latin typeface=".VnAvant" panose="020B7200000000000000" pitchFamily="34" charset="0"/>
              </a:rPr>
              <a:t> </a:t>
            </a:r>
          </a:p>
          <a:p>
            <a:r>
              <a:rPr lang="en-US" altLang="en-US" sz="3600">
                <a:latin typeface=".VnAvant" panose="020B7200000000000000" pitchFamily="34" charset="0"/>
              </a:rPr>
              <a:t> </a:t>
            </a:r>
            <a:endParaRPr lang="en-US" altLang="en-US" sz="360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endParaRPr lang="en-US" altLang="en-US" sz="360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843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1975"/>
            <a:ext cx="12192000" cy="741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/>
          <p:nvPr/>
        </p:nvSpPr>
        <p:spPr>
          <a:xfrm>
            <a:off x="3418317" y="-1"/>
            <a:ext cx="4487907" cy="8933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sz="4800" noProof="1">
                <a:solidFill>
                  <a:srgbClr val="000000"/>
                </a:solidFill>
                <a:latin typeface="UTM Avo" panose="02040603050506020204" charset="0"/>
              </a:rPr>
              <a:t>4. Tập viết</a:t>
            </a:r>
          </a:p>
        </p:txBody>
      </p:sp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628900"/>
            <a:ext cx="114966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8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27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512763" y="623888"/>
            <a:ext cx="111521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9600">
                <a:latin typeface=".VnAvant" panose="020B7200000000000000" pitchFamily="34" charset="0"/>
              </a:rPr>
              <a:t>T¹m biÖt c¸c em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123950" y="1011238"/>
            <a:ext cx="4972050" cy="4972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zh-CN" altLang="en-US" smtClean="0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012825"/>
            <a:ext cx="497205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7840663" y="1828800"/>
            <a:ext cx="3773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600">
                <a:latin typeface=".VnAvant" panose="020B7200000000000000" pitchFamily="34" charset="0"/>
                <a:ea typeface="字魂17号-萌趣果冻体"/>
                <a:cs typeface="字魂17号-萌趣果冻体"/>
              </a:rPr>
              <a:t>Rçng tuÕch</a:t>
            </a:r>
            <a:endParaRPr lang="zh-CN" altLang="en-US" sz="36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pic>
        <p:nvPicPr>
          <p:cNvPr id="5124" name="图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883400" y="633413"/>
            <a:ext cx="39195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915150" y="1898650"/>
            <a:ext cx="42592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915150" y="3178175"/>
            <a:ext cx="4259263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图片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929438" y="4483100"/>
            <a:ext cx="4259262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atin typeface="UTM Avo" panose="02040603050506020204" charset="0"/>
              </a:rPr>
              <a:t>KHỞI ĐỘNG</a:t>
            </a:r>
          </a:p>
        </p:txBody>
      </p:sp>
      <p:sp>
        <p:nvSpPr>
          <p:cNvPr id="20" name="文本框 3"/>
          <p:cNvSpPr txBox="1">
            <a:spLocks noChangeArrowheads="1"/>
          </p:cNvSpPr>
          <p:nvPr/>
        </p:nvSpPr>
        <p:spPr bwMode="auto">
          <a:xfrm>
            <a:off x="7840663" y="3162300"/>
            <a:ext cx="3338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600">
                <a:latin typeface=".VnAvant" panose="020B7200000000000000" pitchFamily="34" charset="0"/>
                <a:ea typeface="字魂17号-萌趣果冻体"/>
                <a:cs typeface="字魂17号-萌趣果冻体"/>
              </a:rPr>
              <a:t>Trèng huÕch</a:t>
            </a:r>
            <a:endParaRPr lang="zh-CN" altLang="en-US" sz="36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sp>
        <p:nvSpPr>
          <p:cNvPr id="21" name="文本框 3"/>
          <p:cNvSpPr txBox="1">
            <a:spLocks noChangeArrowheads="1"/>
          </p:cNvSpPr>
          <p:nvPr/>
        </p:nvSpPr>
        <p:spPr bwMode="auto">
          <a:xfrm>
            <a:off x="7840663" y="4357688"/>
            <a:ext cx="3940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4400">
                <a:latin typeface=".VnAvant" panose="020B7200000000000000" pitchFamily="34" charset="0"/>
                <a:ea typeface="字魂17号-萌趣果冻体"/>
                <a:cs typeface="字魂17号-萌趣果冻体"/>
              </a:rPr>
              <a:t>huªnh hoang</a:t>
            </a:r>
            <a:endParaRPr lang="zh-CN" altLang="en-US" sz="44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sp>
        <p:nvSpPr>
          <p:cNvPr id="14" name="文本框 3"/>
          <p:cNvSpPr txBox="1">
            <a:spLocks noChangeArrowheads="1"/>
          </p:cNvSpPr>
          <p:nvPr/>
        </p:nvSpPr>
        <p:spPr bwMode="auto">
          <a:xfrm>
            <a:off x="7623175" y="715963"/>
            <a:ext cx="37734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600">
                <a:latin typeface=".VnAvant" panose="020B7200000000000000" pitchFamily="34" charset="0"/>
                <a:ea typeface="字魂17号-萌趣果冻体"/>
                <a:cs typeface="字魂17号-萌趣果冻体"/>
              </a:rPr>
              <a:t>XuÒnh xoµng</a:t>
            </a:r>
            <a:endParaRPr lang="zh-CN" altLang="en-US" sz="36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5367338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sz="4000" noProof="1">
                <a:solidFill>
                  <a:srgbClr val="FFFFFF"/>
                </a:solidFill>
                <a:latin typeface="UTM Avo" panose="02040603050506020204" charset="0"/>
              </a:rPr>
              <a:t>Đọc thành tiếng</a:t>
            </a:r>
          </a:p>
        </p:txBody>
      </p:sp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613"/>
            <a:ext cx="12099925" cy="619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717925" y="1692275"/>
            <a:ext cx="2330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en-US" altLang="en-US" sz="4000" b="1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altLang="en-US" sz="40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4000" b="1">
                <a:solidFill>
                  <a:srgbClr val="7030A0"/>
                </a:solidFill>
                <a:latin typeface="HP001 4 hàng" panose="020B0603050302020204" pitchFamily="34" charset="0"/>
              </a:rPr>
              <a:t>i 133: </a:t>
            </a:r>
            <a:endParaRPr lang="en-US" altLang="en-US" sz="4000" b="1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48375" y="1450975"/>
            <a:ext cx="3938588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en-US" altLang="en-US" sz="5400">
                <a:solidFill>
                  <a:srgbClr val="FF0000"/>
                </a:solidFill>
                <a:latin typeface=".VnAvant" panose="020B7200000000000000" pitchFamily="34" charset="0"/>
              </a:rPr>
              <a:t>uynh  uych</a:t>
            </a:r>
            <a:endParaRPr lang="en-US" altLang="en-US" sz="540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1" name="TextBox 6"/>
          <p:cNvSpPr txBox="1">
            <a:spLocks noChangeArrowheads="1"/>
          </p:cNvSpPr>
          <p:nvPr/>
        </p:nvSpPr>
        <p:spPr bwMode="auto">
          <a:xfrm>
            <a:off x="2362200" y="200025"/>
            <a:ext cx="7696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000000"/>
                </a:solidFill>
                <a:latin typeface="HP001 4 hàng" panose="020B0603050302020204" pitchFamily="34" charset="0"/>
              </a:rPr>
              <a:t>Thứ    ng</a:t>
            </a:r>
            <a:r>
              <a:rPr lang="en-US" altLang="en-US" sz="3200" b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3200" b="1">
                <a:solidFill>
                  <a:srgbClr val="000000"/>
                </a:solidFill>
                <a:latin typeface="HP001 4 hàng" panose="020B0603050302020204" pitchFamily="34" charset="0"/>
              </a:rPr>
              <a:t>y   tháng   năm 2020</a:t>
            </a:r>
          </a:p>
          <a:p>
            <a:pPr algn="ctr" defTabSz="914400"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000000"/>
                </a:solidFill>
                <a:latin typeface="HP001 4 hàng" panose="020B0603050302020204" pitchFamily="34" charset="0"/>
              </a:rPr>
              <a:t>Tiếng Việt</a:t>
            </a:r>
            <a:endParaRPr lang="en-US" altLang="en-US" sz="3200" b="1">
              <a:solidFill>
                <a:srgbClr val="00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544638" y="2947988"/>
            <a:ext cx="4038600" cy="3683000"/>
            <a:chOff x="1828800" y="2641705"/>
            <a:chExt cx="4038600" cy="3682896"/>
          </a:xfrm>
        </p:grpSpPr>
        <p:sp>
          <p:nvSpPr>
            <p:cNvPr id="7173" name="Oval 8"/>
            <p:cNvSpPr>
              <a:spLocks noChangeArrowheads="1"/>
            </p:cNvSpPr>
            <p:nvPr/>
          </p:nvSpPr>
          <p:spPr bwMode="auto">
            <a:xfrm>
              <a:off x="1828800" y="2641705"/>
              <a:ext cx="4038600" cy="3682896"/>
            </a:xfrm>
            <a:prstGeom prst="ellipse">
              <a:avLst/>
            </a:prstGeom>
            <a:solidFill>
              <a:srgbClr val="F4B183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91431" tIns="45716" rIns="91431" bIns="45716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hangingPunct="1"/>
              <a:endParaRPr lang="en-US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2095500" y="3365585"/>
              <a:ext cx="3505200" cy="1569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600" kern="0" dirty="0" err="1" smtClean="0">
                  <a:solidFill>
                    <a:srgbClr val="008000"/>
                  </a:solidFill>
                  <a:latin typeface=".VnAvant" panose="020B7200000000000000" pitchFamily="34" charset="0"/>
                </a:rPr>
                <a:t>uynh</a:t>
              </a:r>
              <a:endParaRPr lang="en-US" sz="9600" kern="0" dirty="0" smtClean="0">
                <a:solidFill>
                  <a:srgbClr val="008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545263" y="3021013"/>
            <a:ext cx="4038600" cy="3683000"/>
            <a:chOff x="1828800" y="2641705"/>
            <a:chExt cx="4038600" cy="3682896"/>
          </a:xfrm>
        </p:grpSpPr>
        <p:sp>
          <p:nvSpPr>
            <p:cNvPr id="7176" name="Oval 11"/>
            <p:cNvSpPr>
              <a:spLocks noChangeArrowheads="1"/>
            </p:cNvSpPr>
            <p:nvPr/>
          </p:nvSpPr>
          <p:spPr bwMode="auto">
            <a:xfrm>
              <a:off x="1828800" y="2641705"/>
              <a:ext cx="4038600" cy="3682896"/>
            </a:xfrm>
            <a:prstGeom prst="ellipse">
              <a:avLst/>
            </a:prstGeom>
            <a:solidFill>
              <a:srgbClr val="F4B183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91431" tIns="45716" rIns="91431" bIns="45716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hangingPunct="1"/>
              <a:endParaRPr lang="en-US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TextBox 13"/>
            <p:cNvSpPr txBox="1">
              <a:spLocks noChangeArrowheads="1"/>
            </p:cNvSpPr>
            <p:nvPr/>
          </p:nvSpPr>
          <p:spPr bwMode="auto">
            <a:xfrm>
              <a:off x="2095500" y="3357647"/>
              <a:ext cx="3505200" cy="1569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600" kern="0" dirty="0" err="1" smtClean="0">
                  <a:solidFill>
                    <a:srgbClr val="008000"/>
                  </a:solidFill>
                  <a:latin typeface=".VnAvant" panose="020B7200000000000000" pitchFamily="34" charset="0"/>
                </a:rPr>
                <a:t>uych</a:t>
              </a:r>
              <a:endParaRPr lang="en-US" sz="9600" kern="0" dirty="0" smtClean="0">
                <a:solidFill>
                  <a:srgbClr val="008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6151" name="Content Placeholder 14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2" anchor="t" anchorCtr="0" compatLnSpc="1"/>
          <a:lstStyle/>
          <a:p>
            <a:pPr eaLnBrk="1" hangingPunct="1"/>
            <a:endParaRPr noProof="1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228600"/>
            <a:ext cx="9115425" cy="645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233"/>
          <p:cNvSpPr>
            <a:spLocks noChangeArrowheads="1"/>
          </p:cNvSpPr>
          <p:nvPr/>
        </p:nvSpPr>
        <p:spPr bwMode="auto">
          <a:xfrm>
            <a:off x="5983288" y="2951163"/>
            <a:ext cx="60166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 anchor="ctr">
            <a:spAutoFit/>
          </a:bodyPr>
          <a:lstStyle>
            <a:lvl1pPr defTabSz="412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12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12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12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12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150000"/>
              </a:lnSpc>
            </a:pPr>
            <a:r>
              <a:rPr lang="en-US" altLang="en-US" sz="6600" b="1">
                <a:solidFill>
                  <a:srgbClr val="FF0000"/>
                </a:solidFill>
                <a:latin typeface="UTM Avo" panose="02040603050506020204" pitchFamily="18" charset="0"/>
                <a:ea typeface="字魂7号-温暖童稚体" charset="-122"/>
                <a:sym typeface="Lato Regular"/>
              </a:rPr>
              <a:t>Làm quen</a:t>
            </a:r>
            <a:endParaRPr lang="zh-CN" altLang="en-US" sz="6600" b="1">
              <a:solidFill>
                <a:srgbClr val="FF0000"/>
              </a:solidFill>
              <a:latin typeface="UTM Avo" panose="02040603050506020204" pitchFamily="18" charset="0"/>
              <a:ea typeface="字魂7号-温暖童稚体" charset="-122"/>
              <a:sym typeface="Lato Regular"/>
            </a:endParaRPr>
          </a:p>
        </p:txBody>
      </p:sp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301625" y="1635125"/>
            <a:ext cx="5303838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001715" y="5939562"/>
            <a:ext cx="6190286" cy="90095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hê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 - 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uynh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 -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huynh</a:t>
            </a:r>
            <a:endParaRPr lang="en-US" sz="4400" dirty="0">
              <a:solidFill>
                <a:prstClr val="white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-68263"/>
            <a:ext cx="3875088" cy="625476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mtClean="0">
                <a:solidFill>
                  <a:srgbClr val="FFFFFF"/>
                </a:solidFill>
                <a:latin typeface="UTM Avo" panose="02040603050506020204" charset="0"/>
              </a:rPr>
              <a:t>1. Làm quen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91193" y="1876747"/>
            <a:ext cx="2526541" cy="120032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>
            <a:spAutoFit/>
          </a:bodyPr>
          <a:lstStyle/>
          <a:p>
            <a:pPr algn="ctr" defTabSz="914400"/>
            <a:r>
              <a:rPr sz="7200" noProof="1">
                <a:solidFill>
                  <a:srgbClr val="008000"/>
                </a:solidFill>
                <a:latin typeface=".VnAvant" panose="020B7200000000000000" pitchFamily="34" charset="0"/>
              </a:rPr>
              <a:t>uynh</a:t>
            </a:r>
            <a:endParaRPr sz="7200" noProof="1">
              <a:solidFill>
                <a:srgbClr val="008000"/>
              </a:solidFill>
              <a:latin typeface="VNI-Avo" pitchFamily="2" charset="0"/>
            </a:endParaRPr>
          </a:p>
        </p:txBody>
      </p:sp>
      <p:sp>
        <p:nvSpPr>
          <p:cNvPr id="16" name="Rounded Rectangle 6"/>
          <p:cNvSpPr/>
          <p:nvPr/>
        </p:nvSpPr>
        <p:spPr>
          <a:xfrm>
            <a:off x="2035533" y="3094176"/>
            <a:ext cx="1414103" cy="871300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uy</a:t>
            </a:r>
            <a:endParaRPr lang="en-US" sz="60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ounded Rectangle 7"/>
          <p:cNvSpPr/>
          <p:nvPr/>
        </p:nvSpPr>
        <p:spPr>
          <a:xfrm>
            <a:off x="3449638" y="3094176"/>
            <a:ext cx="1305704" cy="871300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nh</a:t>
            </a:r>
            <a:endParaRPr lang="en-US" sz="60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ounded Rectangle 13"/>
          <p:cNvSpPr/>
          <p:nvPr/>
        </p:nvSpPr>
        <p:spPr>
          <a:xfrm>
            <a:off x="1216068" y="4606487"/>
            <a:ext cx="4785646" cy="903365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/>
          <a:p>
            <a:pPr algn="ctr" defTabSz="914400"/>
            <a:r>
              <a:rPr sz="4400" noProof="1">
                <a:solidFill>
                  <a:srgbClr val="FFFFFF"/>
                </a:solidFill>
                <a:latin typeface=".VnAvant" panose="020B7200000000000000" pitchFamily="34" charset="0"/>
              </a:rPr>
              <a:t>uy</a:t>
            </a:r>
            <a:r>
              <a:rPr sz="4400" noProof="1">
                <a:solidFill>
                  <a:srgbClr val="FFFFFF"/>
                </a:solidFill>
                <a:latin typeface="VNI-Avo" pitchFamily="2" charset="0"/>
              </a:rPr>
              <a:t> - nh - </a:t>
            </a:r>
            <a:r>
              <a:rPr sz="4400" noProof="1">
                <a:solidFill>
                  <a:srgbClr val="FFFFFF"/>
                </a:solidFill>
                <a:latin typeface=".VnAvant" panose="020B7200000000000000" pitchFamily="34" charset="0"/>
              </a:rPr>
              <a:t>uynh</a:t>
            </a:r>
            <a:endParaRPr sz="4400" noProof="1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8210" name="TextBox 3"/>
          <p:cNvSpPr txBox="1">
            <a:spLocks noChangeArrowheads="1"/>
          </p:cNvSpPr>
          <p:nvPr/>
        </p:nvSpPr>
        <p:spPr bwMode="auto">
          <a:xfrm>
            <a:off x="6789738" y="4267200"/>
            <a:ext cx="3875087" cy="646113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3600">
                <a:solidFill>
                  <a:srgbClr val="000000"/>
                </a:solidFill>
                <a:latin typeface=".VnAvant" panose="020B7200000000000000" pitchFamily="34" charset="0"/>
              </a:rPr>
              <a:t>häp phô h</a:t>
            </a:r>
            <a:r>
              <a:rPr lang="en-US" altLang="en-US" sz="3600">
                <a:solidFill>
                  <a:srgbClr val="FF0000"/>
                </a:solidFill>
                <a:latin typeface=".VnAvant" panose="020B7200000000000000" pitchFamily="34" charset="0"/>
              </a:rPr>
              <a:t>uynh</a:t>
            </a:r>
          </a:p>
        </p:txBody>
      </p:sp>
      <p:sp>
        <p:nvSpPr>
          <p:cNvPr id="8211" name="TextBox 3"/>
          <p:cNvSpPr txBox="1">
            <a:spLocks noChangeArrowheads="1"/>
          </p:cNvSpPr>
          <p:nvPr/>
        </p:nvSpPr>
        <p:spPr bwMode="auto">
          <a:xfrm>
            <a:off x="6789738" y="4119563"/>
            <a:ext cx="3875087" cy="8302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>
                <a:latin typeface=".VnAvant" panose="020B7200000000000000" pitchFamily="34" charset="0"/>
              </a:rPr>
              <a:t>h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uynh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6789738" y="4987925"/>
            <a:ext cx="1420812" cy="7064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00"/>
            <a:r>
              <a:rPr sz="4800" noProof="1">
                <a:solidFill>
                  <a:srgbClr val="008000"/>
                </a:solidFill>
                <a:latin typeface=".VnAvant" panose="020B7200000000000000" pitchFamily="34" charset="0"/>
              </a:rPr>
              <a:t>h</a:t>
            </a:r>
            <a:endParaRPr sz="4800" noProof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8221663" y="4983163"/>
            <a:ext cx="2443162" cy="711200"/>
          </a:xfrm>
          <a:prstGeom prst="rect">
            <a:avLst/>
          </a:prstGeom>
          <a:solidFill>
            <a:srgbClr val="E9A5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/>
            <a:r>
              <a:rPr lang="en-US" altLang="en-US" sz="4800">
                <a:solidFill>
                  <a:srgbClr val="FF0000"/>
                </a:solidFill>
                <a:latin typeface="VNI-Avo" pitchFamily="2" charset="0"/>
              </a:rPr>
              <a:t>uynh</a:t>
            </a:r>
          </a:p>
        </p:txBody>
      </p:sp>
      <p:sp>
        <p:nvSpPr>
          <p:cNvPr id="24" name="AutoShape 21"/>
          <p:cNvSpPr>
            <a:spLocks noChangeArrowheads="1"/>
          </p:cNvSpPr>
          <p:nvPr/>
        </p:nvSpPr>
        <p:spPr bwMode="auto">
          <a:xfrm>
            <a:off x="3449638" y="317500"/>
            <a:ext cx="6367462" cy="1106488"/>
          </a:xfrm>
          <a:prstGeom prst="wedgeEllipseCallout">
            <a:avLst>
              <a:gd name="adj1" fmla="val -46259"/>
              <a:gd name="adj2" fmla="val 98352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kern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3449638" y="649288"/>
            <a:ext cx="6289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Em h·y ph©n tÝch vµ ®¸nh vÇn</a:t>
            </a:r>
          </a:p>
        </p:txBody>
      </p:sp>
      <p:pic>
        <p:nvPicPr>
          <p:cNvPr id="821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5" y="1335088"/>
            <a:ext cx="34671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0" grpId="0" animBg="1"/>
      <p:bldP spid="8211" grpId="0" animBg="1"/>
      <p:bldP spid="21" grpId="0" animBg="1"/>
      <p:bldP spid="22" grpId="0" animBg="1"/>
      <p:bldP spid="24" grpId="0" animBg="1"/>
      <p:bldP spid="24" grpId="1" animBg="1"/>
      <p:bldP spid="24" grpId="2" animBg="1"/>
      <p:bldP spid="24" grpId="3" animBg="1"/>
      <p:bldP spid="25" grpId="0"/>
      <p:bldP spid="25" grpId="1"/>
      <p:bldP spid="25" grpId="2"/>
      <p:bldP spid="25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486400" y="5891403"/>
            <a:ext cx="6705600" cy="90095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prstClr val="white"/>
                </a:solidFill>
                <a:latin typeface=".VnAvant" panose="020B7200000000000000" pitchFamily="34" charset="0"/>
              </a:rPr>
              <a:t>hê</a:t>
            </a:r>
            <a:r>
              <a:rPr lang="en-US" sz="3200" dirty="0">
                <a:solidFill>
                  <a:prstClr val="white"/>
                </a:solidFill>
                <a:latin typeface=".VnAvant" panose="020B7200000000000000" pitchFamily="34" charset="0"/>
              </a:rPr>
              <a:t> -</a:t>
            </a:r>
            <a:r>
              <a:rPr lang="en-US" sz="3200" dirty="0" err="1">
                <a:solidFill>
                  <a:prstClr val="white"/>
                </a:solidFill>
                <a:latin typeface=".VnAvant" panose="020B7200000000000000" pitchFamily="34" charset="0"/>
              </a:rPr>
              <a:t>uych</a:t>
            </a:r>
            <a:r>
              <a:rPr lang="en-US" sz="3200" dirty="0">
                <a:solidFill>
                  <a:prstClr val="white"/>
                </a:solidFill>
                <a:latin typeface=".VnAvant" panose="020B7200000000000000" pitchFamily="34" charset="0"/>
              </a:rPr>
              <a:t> - </a:t>
            </a:r>
            <a:r>
              <a:rPr lang="en-US" sz="3200" dirty="0" err="1">
                <a:solidFill>
                  <a:prstClr val="white"/>
                </a:solidFill>
                <a:latin typeface=".VnAvant" panose="020B7200000000000000" pitchFamily="34" charset="0"/>
              </a:rPr>
              <a:t>huych</a:t>
            </a:r>
            <a:r>
              <a:rPr lang="en-US" sz="3200" dirty="0">
                <a:solidFill>
                  <a:prstClr val="white"/>
                </a:solidFill>
                <a:latin typeface=".VnAvant" panose="020B7200000000000000" pitchFamily="34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.VnAvant" panose="020B7200000000000000" pitchFamily="34" charset="0"/>
              </a:rPr>
              <a:t>nÆng</a:t>
            </a:r>
            <a:r>
              <a:rPr lang="en-US" sz="3200" dirty="0">
                <a:solidFill>
                  <a:prstClr val="white"/>
                </a:solidFill>
                <a:latin typeface=".VnAvant" panose="020B7200000000000000" pitchFamily="34" charset="0"/>
              </a:rPr>
              <a:t> - </a:t>
            </a:r>
            <a:r>
              <a:rPr lang="en-US" sz="3200" dirty="0" err="1">
                <a:solidFill>
                  <a:prstClr val="white"/>
                </a:solidFill>
                <a:latin typeface=".VnAvant" panose="020B7200000000000000" pitchFamily="34" charset="0"/>
              </a:rPr>
              <a:t>hôych</a:t>
            </a:r>
            <a:endParaRPr lang="en-US" sz="3200" dirty="0">
              <a:solidFill>
                <a:prstClr val="white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-68263"/>
            <a:ext cx="3875088" cy="625476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mtClean="0">
                <a:solidFill>
                  <a:srgbClr val="FFFFFF"/>
                </a:solidFill>
                <a:latin typeface="UTM Avo" panose="02040603050506020204" charset="0"/>
              </a:rPr>
              <a:t>1. Làm quen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5507" y="1713537"/>
            <a:ext cx="2490334" cy="120032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dirty="0" err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uych</a:t>
            </a:r>
            <a:endParaRPr lang="en-US" sz="7200" kern="0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6"/>
          <p:cNvSpPr/>
          <p:nvPr/>
        </p:nvSpPr>
        <p:spPr>
          <a:xfrm>
            <a:off x="1285507" y="2958256"/>
            <a:ext cx="1201319" cy="871300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uy</a:t>
            </a:r>
            <a:endParaRPr lang="en-US" sz="60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ounded Rectangle 7"/>
          <p:cNvSpPr/>
          <p:nvPr/>
        </p:nvSpPr>
        <p:spPr>
          <a:xfrm>
            <a:off x="2486825" y="2958256"/>
            <a:ext cx="1333247" cy="871300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 smtClean="0">
                <a:solidFill>
                  <a:srgbClr val="FFFFFF"/>
                </a:solidFill>
                <a:latin typeface="VNI-Avo" pitchFamily="2" charset="0"/>
              </a:rPr>
              <a:t>ch</a:t>
            </a:r>
            <a:endParaRPr lang="en-US" sz="6000" kern="0" dirty="0" smtClean="0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18" name="Rounded Rectangle 13"/>
          <p:cNvSpPr/>
          <p:nvPr/>
        </p:nvSpPr>
        <p:spPr>
          <a:xfrm>
            <a:off x="262986" y="3873956"/>
            <a:ext cx="4785646" cy="903365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uy</a:t>
            </a:r>
            <a:r>
              <a:rPr lang="en-US" sz="4400" kern="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- </a:t>
            </a:r>
            <a:r>
              <a:rPr lang="en-US" sz="44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ch</a:t>
            </a:r>
            <a:r>
              <a:rPr lang="en-US" sz="4400" kern="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 - </a:t>
            </a:r>
            <a:r>
              <a:rPr lang="en-US" sz="44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uych</a:t>
            </a:r>
            <a:endParaRPr lang="en-US" sz="44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9234" name="TextBox 3"/>
          <p:cNvSpPr txBox="1">
            <a:spLocks noChangeArrowheads="1"/>
          </p:cNvSpPr>
          <p:nvPr/>
        </p:nvSpPr>
        <p:spPr bwMode="auto">
          <a:xfrm>
            <a:off x="6321425" y="4308475"/>
            <a:ext cx="4603750" cy="646113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3600">
                <a:solidFill>
                  <a:srgbClr val="000000"/>
                </a:solidFill>
                <a:latin typeface=".VnAvant" panose="020B7200000000000000" pitchFamily="34" charset="0"/>
              </a:rPr>
              <a:t>ch¹y huúnh h</a:t>
            </a:r>
            <a:r>
              <a:rPr lang="en-US" altLang="en-US" sz="3600">
                <a:solidFill>
                  <a:srgbClr val="FF0000"/>
                </a:solidFill>
                <a:latin typeface=".VnAvant" panose="020B7200000000000000" pitchFamily="34" charset="0"/>
              </a:rPr>
              <a:t>uþch</a:t>
            </a:r>
          </a:p>
        </p:txBody>
      </p:sp>
      <p:sp>
        <p:nvSpPr>
          <p:cNvPr id="9235" name="TextBox 3"/>
          <p:cNvSpPr txBox="1">
            <a:spLocks noChangeArrowheads="1"/>
          </p:cNvSpPr>
          <p:nvPr/>
        </p:nvSpPr>
        <p:spPr bwMode="auto">
          <a:xfrm>
            <a:off x="6316663" y="4194175"/>
            <a:ext cx="4540250" cy="8302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>
                <a:latin typeface=".VnAvant" panose="020B7200000000000000" pitchFamily="34" charset="0"/>
              </a:rPr>
              <a:t>h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uþch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6321425" y="5095875"/>
            <a:ext cx="2941638" cy="7064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 smtClean="0">
                <a:solidFill>
                  <a:schemeClr val="tx1"/>
                </a:solidFill>
                <a:latin typeface="VNI-Avo" pitchFamily="2" charset="0"/>
              </a:rPr>
              <a:t>h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uych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9318625" y="5057775"/>
            <a:ext cx="1595438" cy="711200"/>
          </a:xfrm>
          <a:prstGeom prst="rect">
            <a:avLst/>
          </a:prstGeom>
          <a:solidFill>
            <a:srgbClr val="E9A5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/>
            <a:endParaRPr lang="en-US" alt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AutoShape 21"/>
          <p:cNvSpPr>
            <a:spLocks noChangeArrowheads="1"/>
          </p:cNvSpPr>
          <p:nvPr/>
        </p:nvSpPr>
        <p:spPr bwMode="auto">
          <a:xfrm>
            <a:off x="3449638" y="317500"/>
            <a:ext cx="6367462" cy="1106488"/>
          </a:xfrm>
          <a:prstGeom prst="wedgeEllipseCallout">
            <a:avLst>
              <a:gd name="adj1" fmla="val -46259"/>
              <a:gd name="adj2" fmla="val 98352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kern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3449638" y="649288"/>
            <a:ext cx="6289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Em h·y ph©n tÝch vµ ®¸nh vÇn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9263063" y="5700713"/>
            <a:ext cx="1587" cy="0"/>
          </a:xfrm>
          <a:prstGeom prst="line">
            <a:avLst/>
          </a:prstGeom>
          <a:ln w="38100">
            <a:solidFill>
              <a:srgbClr val="1F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263063" y="5478463"/>
            <a:ext cx="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 flipH="1">
            <a:off x="10045700" y="5611813"/>
            <a:ext cx="68263" cy="88900"/>
          </a:xfrm>
          <a:prstGeom prst="ellipse">
            <a:avLst/>
          </a:prstGeom>
          <a:solidFill>
            <a:schemeClr val="tx1"/>
          </a:solidFill>
          <a:ln>
            <a:solidFill>
              <a:srgbClr val="1F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endParaRPr noProof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924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1363663"/>
            <a:ext cx="4592638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4" grpId="0" animBg="1"/>
      <p:bldP spid="9235" grpId="0" animBg="1"/>
      <p:bldP spid="21" grpId="0" animBg="1"/>
      <p:bldP spid="22" grpId="0" animBg="1"/>
      <p:bldP spid="24" grpId="0" animBg="1"/>
      <p:bldP spid="24" grpId="1" animBg="1"/>
      <p:bldP spid="24" grpId="2" animBg="1"/>
      <p:bldP spid="24" grpId="3" animBg="1"/>
      <p:bldP spid="25" grpId="0"/>
      <p:bldP spid="25" grpId="1"/>
      <p:bldP spid="25" grpId="2"/>
      <p:bldP spid="25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1387475"/>
            <a:ext cx="97536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1250950" y="136525"/>
            <a:ext cx="3889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5400">
                <a:solidFill>
                  <a:srgbClr val="FF0000"/>
                </a:solidFill>
                <a:latin typeface="UTM Avo" panose="02040603050506020204" pitchFamily="18" charset="0"/>
              </a:rPr>
              <a:t>Bảng gài</a:t>
            </a:r>
          </a:p>
        </p:txBody>
      </p:sp>
    </p:spTree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-61913" y="2447925"/>
            <a:ext cx="3743326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000">
                <a:solidFill>
                  <a:srgbClr val="000000"/>
                </a:solidFill>
                <a:latin typeface=".VnAvant" panose="020B7200000000000000" pitchFamily="34" charset="0"/>
              </a:rPr>
              <a:t>ng· huþch</a:t>
            </a:r>
            <a:endParaRPr lang="en-US" altLang="en-US" sz="4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7237413" y="2486025"/>
            <a:ext cx="4864100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000">
                <a:solidFill>
                  <a:srgbClr val="000000"/>
                </a:solidFill>
                <a:latin typeface=".VnAvant" panose="020B7200000000000000" pitchFamily="34" charset="0"/>
              </a:rPr>
              <a:t>®Ìn huúnh quang</a:t>
            </a:r>
            <a:endParaRPr lang="en-US" altLang="en-US" sz="4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270" name="TextBox 3"/>
          <p:cNvSpPr txBox="1">
            <a:spLocks noChangeArrowheads="1"/>
          </p:cNvSpPr>
          <p:nvPr/>
        </p:nvSpPr>
        <p:spPr bwMode="auto">
          <a:xfrm>
            <a:off x="8664575" y="6205538"/>
            <a:ext cx="2676525" cy="6461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3600">
                <a:solidFill>
                  <a:srgbClr val="000000"/>
                </a:solidFill>
                <a:latin typeface=".VnAvant" panose="020B7200000000000000" pitchFamily="34" charset="0"/>
              </a:rPr>
              <a:t>huých tay</a:t>
            </a:r>
            <a:endParaRPr lang="en-US" altLang="en-US" sz="36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0" y="-44612"/>
            <a:ext cx="11927540" cy="726141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prstClr val="black"/>
                </a:solidFill>
                <a:latin typeface="UTM Avo" panose="02040603050506020204" charset="0"/>
              </a:rPr>
              <a:t>2.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tiÕng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nµo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vÇn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uynh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?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TiÕng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nµo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vÇn</a:t>
            </a:r>
            <a:r>
              <a:rPr lang="en-US" sz="32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uych</a:t>
            </a:r>
            <a:r>
              <a:rPr lang="en-US" sz="3200" dirty="0" smtClean="0">
                <a:solidFill>
                  <a:prstClr val="black"/>
                </a:solidFill>
                <a:latin typeface="UTM Avo" panose="02040603050506020204" charset="0"/>
              </a:rPr>
              <a:t>?</a:t>
            </a:r>
            <a:endParaRPr lang="en-US" sz="3200" dirty="0">
              <a:solidFill>
                <a:prstClr val="black"/>
              </a:solidFill>
              <a:latin typeface="UTM Avo" panose="0204060305050602020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555875" y="3111500"/>
            <a:ext cx="4043363" cy="5921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1270" idx="1"/>
          </p:cNvCxnSpPr>
          <p:nvPr/>
        </p:nvCxnSpPr>
        <p:spPr>
          <a:xfrm flipH="1" flipV="1">
            <a:off x="7237413" y="4613275"/>
            <a:ext cx="1427162" cy="191611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1270" idx="1"/>
          </p:cNvCxnSpPr>
          <p:nvPr/>
        </p:nvCxnSpPr>
        <p:spPr>
          <a:xfrm flipH="1">
            <a:off x="5197475" y="3057525"/>
            <a:ext cx="3143250" cy="6461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8" name="TextBox 3"/>
          <p:cNvSpPr txBox="1">
            <a:spLocks noChangeArrowheads="1"/>
          </p:cNvSpPr>
          <p:nvPr/>
        </p:nvSpPr>
        <p:spPr bwMode="auto">
          <a:xfrm>
            <a:off x="0" y="6189663"/>
            <a:ext cx="3681413" cy="6461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3600">
                <a:solidFill>
                  <a:srgbClr val="000000"/>
                </a:solidFill>
                <a:latin typeface=".VnAvant" panose="020B7200000000000000" pitchFamily="34" charset="0"/>
              </a:rPr>
              <a:t>Khuúnh tay</a:t>
            </a:r>
            <a:endParaRPr lang="en-US" altLang="en-US" sz="36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010025" y="3630613"/>
            <a:ext cx="1978025" cy="895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600" dirty="0" err="1">
                <a:latin typeface=".VnAvant" panose="020B7200000000000000" pitchFamily="34" charset="0"/>
              </a:rPr>
              <a:t>uynh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042025" y="3649663"/>
            <a:ext cx="1916113" cy="895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600" dirty="0" err="1">
                <a:latin typeface=".VnAvant" panose="020B7200000000000000" pitchFamily="34" charset="0"/>
              </a:rPr>
              <a:t>uych</a:t>
            </a:r>
            <a:endParaRPr lang="en-US" sz="3600" dirty="0">
              <a:latin typeface=".VnAvant" panose="020B7200000000000000" pitchFamily="34" charset="0"/>
            </a:endParaRPr>
          </a:p>
        </p:txBody>
      </p:sp>
      <p:cxnSp>
        <p:nvCxnSpPr>
          <p:cNvPr id="11265" name="Straight Connector 11264"/>
          <p:cNvCxnSpPr>
            <a:stCxn id="11270" idx="1"/>
          </p:cNvCxnSpPr>
          <p:nvPr/>
        </p:nvCxnSpPr>
        <p:spPr>
          <a:xfrm flipH="1">
            <a:off x="3622675" y="4459288"/>
            <a:ext cx="1276350" cy="20542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700088"/>
            <a:ext cx="3743326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619125"/>
            <a:ext cx="47736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3649663"/>
            <a:ext cx="36576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3630613"/>
            <a:ext cx="3716337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8" grpId="0" animBg="1"/>
      <p:bldP spid="11270" grpId="0" animBg="1"/>
      <p:bldP spid="11278" grpId="0" animBg="1"/>
      <p:bldP spid="17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</Words>
  <Application>Microsoft Office PowerPoint</Application>
  <PresentationFormat>Widescreen</PresentationFormat>
  <Paragraphs>60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等线</vt:lpstr>
      <vt:lpstr>Times New Roman</vt:lpstr>
      <vt:lpstr>.VnAvant</vt:lpstr>
      <vt:lpstr>SimSun</vt:lpstr>
      <vt:lpstr>UTM Avo</vt:lpstr>
      <vt:lpstr>Calibri Light</vt:lpstr>
      <vt:lpstr>Lato Regular</vt:lpstr>
      <vt:lpstr>字魂7号-温暖童稚体</vt:lpstr>
      <vt:lpstr>Calibri</vt:lpstr>
      <vt:lpstr>HP001 4 hàng</vt:lpstr>
      <vt:lpstr>VNI-Avo</vt:lpstr>
      <vt:lpstr>字魂17号-萌趣果冻体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đọc</vt:lpstr>
      <vt:lpstr>Tập đọc</vt:lpstr>
      <vt:lpstr>LuyÖn ®oc tõ khã</vt:lpstr>
      <vt:lpstr>Tập đọc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</cp:revision>
  <dcterms:created xsi:type="dcterms:W3CDTF">2019-03-29T12:25:33Z</dcterms:created>
  <dcterms:modified xsi:type="dcterms:W3CDTF">2021-01-19T12:57:33Z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