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78" r:id="rId5"/>
    <p:sldId id="277" r:id="rId6"/>
    <p:sldId id="279" r:id="rId7"/>
    <p:sldId id="269" r:id="rId8"/>
    <p:sldId id="280" r:id="rId9"/>
    <p:sldId id="281" r:id="rId10"/>
    <p:sldId id="268" r:id="rId11"/>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833EFF-C4EC-4779-BF92-574BEC94033E}" v="2" dt="2022-08-17T17:31:48.8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55" d="100"/>
          <a:sy n="55" d="100"/>
        </p:scale>
        <p:origin x="618" y="72"/>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2D833EFF-C4EC-4779-BF92-574BEC94033E}"/>
    <pc:docChg chg="modSld">
      <pc:chgData name="T H" userId="270efafb50020bd6" providerId="LiveId" clId="{2D833EFF-C4EC-4779-BF92-574BEC94033E}" dt="2022-08-17T17:31:54.919" v="3" actId="1076"/>
      <pc:docMkLst>
        <pc:docMk/>
      </pc:docMkLst>
      <pc:sldChg chg="modSp mod">
        <pc:chgData name="T H" userId="270efafb50020bd6" providerId="LiveId" clId="{2D833EFF-C4EC-4779-BF92-574BEC94033E}" dt="2022-08-17T17:31:54.919" v="3" actId="1076"/>
        <pc:sldMkLst>
          <pc:docMk/>
          <pc:sldMk cId="4240620116" sldId="280"/>
        </pc:sldMkLst>
        <pc:spChg chg="mod">
          <ac:chgData name="T H" userId="270efafb50020bd6" providerId="LiveId" clId="{2D833EFF-C4EC-4779-BF92-574BEC94033E}" dt="2022-08-17T17:31:54.919" v="3" actId="1076"/>
          <ac:spMkLst>
            <pc:docMk/>
            <pc:sldMk cId="4240620116" sldId="280"/>
            <ac:spMk id="24" creationId="{369D834A-3532-BC66-BC08-6350088C98BA}"/>
          </ac:spMkLst>
        </pc:spChg>
        <pc:spChg chg="mod">
          <ac:chgData name="T H" userId="270efafb50020bd6" providerId="LiveId" clId="{2D833EFF-C4EC-4779-BF92-574BEC94033E}" dt="2022-08-17T17:31:51.772" v="2" actId="1076"/>
          <ac:spMkLst>
            <pc:docMk/>
            <pc:sldMk cId="4240620116" sldId="280"/>
            <ac:spMk id="26" creationId="{800AF5D7-A3B4-52EE-1B16-A68422CD14C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10/9/2024</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10</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10/9/2024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10/9/2024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10/9/2024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10/9/2024</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962586"/>
            <a:ext cx="2444531" cy="214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a:spcBef>
                <a:spcPct val="50000"/>
              </a:spcBef>
              <a:defRPr/>
            </a:pPr>
            <a:r>
              <a:rPr lang="en-US" altLang="en-US" sz="3500" b="1" dirty="0">
                <a:solidFill>
                  <a:srgbClr val="FFFF00"/>
                </a:solidFill>
                <a:latin typeface="Times New Roman" pitchFamily="18" charset="0"/>
              </a:rPr>
              <a:t>TRƯỜNG TIỂU HỌC TỨ C</a:t>
            </a:r>
            <a:r>
              <a:rPr lang="vi-VN" altLang="en-US" sz="3500" b="1" dirty="0">
                <a:solidFill>
                  <a:srgbClr val="FFFF00"/>
                </a:solidFill>
                <a:latin typeface="Times New Roman" pitchFamily="18" charset="0"/>
              </a:rPr>
              <a:t>Ư</a:t>
            </a:r>
            <a:r>
              <a:rPr lang="en-US" altLang="en-US" sz="3500" b="1">
                <a:solidFill>
                  <a:srgbClr val="FFFF00"/>
                </a:solidFill>
                <a:latin typeface="Times New Roman" pitchFamily="18" charset="0"/>
              </a:rPr>
              <a:t>ỜNG</a:t>
            </a:r>
            <a:endParaRPr lang="en-US" altLang="en-US" sz="3500" b="1" dirty="0">
              <a:solidFill>
                <a:srgbClr val="FFFF00"/>
              </a:solidFill>
              <a:latin typeface="Times New Roman" pitchFamily="18" charset="0"/>
            </a:endParaRPr>
          </a:p>
        </p:txBody>
      </p:sp>
      <p:sp>
        <p:nvSpPr>
          <p:cNvPr id="10" name="Text Box 14"/>
          <p:cNvSpPr txBox="1">
            <a:spLocks noChangeArrowheads="1"/>
          </p:cNvSpPr>
          <p:nvPr/>
        </p:nvSpPr>
        <p:spPr bwMode="auto">
          <a:xfrm>
            <a:off x="670719" y="4450081"/>
            <a:ext cx="15327013" cy="143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Đạo đức lớp 3</a:t>
            </a:r>
          </a:p>
          <a:p>
            <a:pPr algn="ctr" eaLnBrk="1" hangingPunct="1">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 </a:t>
            </a:r>
            <a:r>
              <a:rPr lang="en-US" sz="4400" b="1">
                <a:solidFill>
                  <a:srgbClr val="FF0000"/>
                </a:solidFill>
                <a:latin typeface="Times New Roman" pitchFamily="18" charset="0"/>
                <a:cs typeface="Times New Roman" pitchFamily="18" charset="0"/>
              </a:rPr>
              <a:t>EM 	QUAN TÂM HÀNG XÓM LÁNG GIỀNG </a:t>
            </a: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a:t>
            </a:r>
          </a:p>
        </p:txBody>
      </p:sp>
      <p:sp>
        <p:nvSpPr>
          <p:cNvPr id="11" name="Text Box 17"/>
          <p:cNvSpPr txBox="1">
            <a:spLocks noChangeArrowheads="1"/>
          </p:cNvSpPr>
          <p:nvPr/>
        </p:nvSpPr>
        <p:spPr bwMode="auto">
          <a:xfrm>
            <a:off x="1330324" y="1905000"/>
            <a:ext cx="13132595" cy="2176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6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6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672" y="6019799"/>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4263487" y="307883"/>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891907" y="6715346"/>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flipV="1">
            <a:off x="127452" y="-5633"/>
            <a:ext cx="1382714" cy="152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850" t="41579" r="54123" b="32933"/>
          <a:stretch/>
        </p:blipFill>
        <p:spPr bwMode="auto">
          <a:xfrm>
            <a:off x="1889919" y="2133600"/>
            <a:ext cx="2709570" cy="3230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14"/>
          <p:cNvSpPr txBox="1">
            <a:spLocks noChangeArrowheads="1"/>
          </p:cNvSpPr>
          <p:nvPr/>
        </p:nvSpPr>
        <p:spPr bwMode="auto">
          <a:xfrm>
            <a:off x="3244704" y="940456"/>
            <a:ext cx="9694215" cy="112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TRÒ CHƠI: VIỆT NAM THÂN YÊU</a:t>
            </a:r>
          </a:p>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Hãy chỉ ra hình ảnh, đất nước con người Việt Nam</a:t>
            </a:r>
          </a:p>
        </p:txBody>
      </p:sp>
      <p:grpSp>
        <p:nvGrpSpPr>
          <p:cNvPr id="18" name="Group 17"/>
          <p:cNvGrpSpPr/>
          <p:nvPr/>
        </p:nvGrpSpPr>
        <p:grpSpPr>
          <a:xfrm>
            <a:off x="5236910" y="0"/>
            <a:ext cx="5492209" cy="930735"/>
            <a:chOff x="4539228" y="172432"/>
            <a:chExt cx="5399539" cy="930735"/>
          </a:xfrm>
        </p:grpSpPr>
        <p:grpSp>
          <p:nvGrpSpPr>
            <p:cNvPr id="20" name="Group 19"/>
            <p:cNvGrpSpPr/>
            <p:nvPr/>
          </p:nvGrpSpPr>
          <p:grpSpPr>
            <a:xfrm>
              <a:off x="4539228" y="172432"/>
              <a:ext cx="5399539" cy="930735"/>
              <a:chOff x="4539228" y="172432"/>
              <a:chExt cx="5399539" cy="930735"/>
            </a:xfrm>
          </p:grpSpPr>
          <p:sp>
            <p:nvSpPr>
              <p:cNvPr id="22" name="TextBox 21"/>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23" name="TextBox 22"/>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21" name="Straight Connector 20"/>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2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340" t="41579" r="31098" b="32933"/>
          <a:stretch/>
        </p:blipFill>
        <p:spPr bwMode="auto">
          <a:xfrm>
            <a:off x="6157119" y="2171178"/>
            <a:ext cx="4181846" cy="3230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834" t="67068" r="51608" b="7951"/>
          <a:stretch/>
        </p:blipFill>
        <p:spPr bwMode="auto">
          <a:xfrm>
            <a:off x="1056068" y="5562600"/>
            <a:ext cx="4180842" cy="316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340" t="67067" r="31098" b="7951"/>
          <a:stretch/>
        </p:blipFill>
        <p:spPr bwMode="auto">
          <a:xfrm>
            <a:off x="6175441" y="5424112"/>
            <a:ext cx="4364774" cy="330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l="40400" r="9739"/>
          <a:stretch/>
        </p:blipFill>
        <p:spPr>
          <a:xfrm>
            <a:off x="11415728" y="2276797"/>
            <a:ext cx="4269133" cy="6313216"/>
          </a:xfrm>
          <a:prstGeom prst="rect">
            <a:avLst/>
          </a:prstGeom>
        </p:spPr>
      </p:pic>
      <p:sp>
        <p:nvSpPr>
          <p:cNvPr id="28" name="Rounded Rectangle 27"/>
          <p:cNvSpPr/>
          <p:nvPr/>
        </p:nvSpPr>
        <p:spPr>
          <a:xfrm>
            <a:off x="920641" y="2819400"/>
            <a:ext cx="4607853" cy="1804286"/>
          </a:xfrm>
          <a:prstGeom prst="roundRect">
            <a:avLst/>
          </a:prstGeom>
          <a:solidFill>
            <a:srgbClr val="2DC8FF"/>
          </a:solidFill>
          <a:ln>
            <a:solidFill>
              <a:srgbClr val="2DC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rPr>
              <a:t>Tây Bắc Bộ</a:t>
            </a:r>
          </a:p>
        </p:txBody>
      </p:sp>
      <p:sp>
        <p:nvSpPr>
          <p:cNvPr id="29" name="Rounded Rectangle 28"/>
          <p:cNvSpPr/>
          <p:nvPr/>
        </p:nvSpPr>
        <p:spPr>
          <a:xfrm>
            <a:off x="6141203" y="6180464"/>
            <a:ext cx="4740316" cy="1653195"/>
          </a:xfrm>
          <a:prstGeom prst="roundRect">
            <a:avLst/>
          </a:prstGeom>
          <a:solidFill>
            <a:srgbClr val="FFD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Đông Bắc Bộ</a:t>
            </a:r>
          </a:p>
        </p:txBody>
      </p:sp>
      <p:sp>
        <p:nvSpPr>
          <p:cNvPr id="31" name="Rounded Rectangle 30"/>
          <p:cNvSpPr/>
          <p:nvPr/>
        </p:nvSpPr>
        <p:spPr>
          <a:xfrm>
            <a:off x="872366" y="6180464"/>
            <a:ext cx="4607853" cy="1653195"/>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Đồng bằng sông hồng</a:t>
            </a:r>
          </a:p>
        </p:txBody>
      </p:sp>
      <p:sp>
        <p:nvSpPr>
          <p:cNvPr id="32" name="Rounded Rectangle 31"/>
          <p:cNvSpPr/>
          <p:nvPr/>
        </p:nvSpPr>
        <p:spPr>
          <a:xfrm>
            <a:off x="6094799" y="2819399"/>
            <a:ext cx="4786720" cy="1804287"/>
          </a:xfrm>
          <a:prstGeom prst="roundRect">
            <a:avLst/>
          </a:prstGeom>
          <a:solidFill>
            <a:srgbClr val="6B9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Nam Trung Bộ</a:t>
            </a:r>
          </a:p>
        </p:txBody>
      </p:sp>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28"/>
                                        </p:tgtEl>
                                      </p:cBhvr>
                                    </p:animEffect>
                                    <p:set>
                                      <p:cBhvr>
                                        <p:cTn id="1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2" restart="whenNotActive" fill="hold" evtFilter="cancelBubble" nodeType="interactiveSeq">
                <p:stCondLst>
                  <p:cond evt="onClick" delay="0">
                    <p:tgtEl>
                      <p:spTgt spid="29"/>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par>
                          <p:cTn id="18" fill="hold">
                            <p:stCondLst>
                              <p:cond delay="500"/>
                            </p:stCondLst>
                            <p:childTnLst>
                              <p:par>
                                <p:cTn id="19" presetID="10" presetClass="exit" presetSubtype="0" fill="hold" grpId="0" nodeType="afterEffect">
                                  <p:stCondLst>
                                    <p:cond delay="0"/>
                                  </p:stCondLst>
                                  <p:childTnLst>
                                    <p:animEffect transition="out" filter="fade">
                                      <p:cBhvr>
                                        <p:cTn id="20" dur="500"/>
                                        <p:tgtEl>
                                          <p:spTgt spid="29"/>
                                        </p:tgtEl>
                                      </p:cBhvr>
                                    </p:animEffect>
                                    <p:set>
                                      <p:cBhvr>
                                        <p:cTn id="21"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22" restart="whenNotActive" fill="hold" evtFilter="cancelBubble" nodeType="interactiveSeq">
                <p:stCondLst>
                  <p:cond evt="onClick" delay="0">
                    <p:tgtEl>
                      <p:spTgt spid="31"/>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500"/>
                            </p:stCondLst>
                            <p:childTnLst>
                              <p:par>
                                <p:cTn id="29" presetID="10" presetClass="exit" presetSubtype="0" fill="hold" grpId="0" nodeType="afterEffect">
                                  <p:stCondLst>
                                    <p:cond delay="0"/>
                                  </p:stCondLst>
                                  <p:childTnLst>
                                    <p:animEffect transition="out" filter="fade">
                                      <p:cBhvr>
                                        <p:cTn id="30" dur="500"/>
                                        <p:tgtEl>
                                          <p:spTgt spid="31"/>
                                        </p:tgtEl>
                                      </p:cBhvr>
                                    </p:animEffect>
                                    <p:set>
                                      <p:cBhvr>
                                        <p:cTn id="31"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32" restart="whenNotActive" fill="hold" evtFilter="cancelBubble" nodeType="interactiveSeq">
                <p:stCondLst>
                  <p:cond evt="onClick" delay="0">
                    <p:tgtEl>
                      <p:spTgt spid="32"/>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par>
                          <p:cTn id="38" fill="hold">
                            <p:stCondLst>
                              <p:cond delay="500"/>
                            </p:stCondLst>
                            <p:childTnLst>
                              <p:par>
                                <p:cTn id="39" presetID="10" presetClass="exit" presetSubtype="0" fill="hold" grpId="0" nodeType="afterEffect">
                                  <p:stCondLst>
                                    <p:cond delay="0"/>
                                  </p:stCondLst>
                                  <p:childTnLst>
                                    <p:animEffect transition="out" filter="fade">
                                      <p:cBhvr>
                                        <p:cTn id="40" dur="500"/>
                                        <p:tgtEl>
                                          <p:spTgt spid="32"/>
                                        </p:tgtEl>
                                      </p:cBhvr>
                                    </p:animEffect>
                                    <p:set>
                                      <p:cBhvr>
                                        <p:cTn id="4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28" grpId="0" animBg="1"/>
      <p:bldP spid="29" grpId="0" animBg="1"/>
      <p:bldP spid="31" grpId="0" animBg="1"/>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718719" y="0"/>
            <a:ext cx="8610600" cy="1412557"/>
            <a:chOff x="3718719" y="0"/>
            <a:chExt cx="8610600" cy="1412557"/>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(T1)</a:t>
              </a:r>
            </a:p>
          </p:txBody>
        </p:sp>
      </p:grpSp>
      <p:sp>
        <p:nvSpPr>
          <p:cNvPr id="46" name="Text Box 14"/>
          <p:cNvSpPr txBox="1">
            <a:spLocks noChangeArrowheads="1"/>
          </p:cNvSpPr>
          <p:nvPr/>
        </p:nvSpPr>
        <p:spPr bwMode="auto">
          <a:xfrm>
            <a:off x="958183" y="1524000"/>
            <a:ext cx="2608136"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 Kể chuyện</a:t>
            </a:r>
          </a:p>
        </p:txBody>
      </p:sp>
      <p:sp>
        <p:nvSpPr>
          <p:cNvPr id="13" name="Rectangle 12"/>
          <p:cNvSpPr/>
          <p:nvPr/>
        </p:nvSpPr>
        <p:spPr>
          <a:xfrm>
            <a:off x="4480719" y="1600200"/>
            <a:ext cx="7315199" cy="646331"/>
          </a:xfrm>
          <a:prstGeom prst="rect">
            <a:avLst/>
          </a:prstGeom>
        </p:spPr>
        <p:txBody>
          <a:bodyPr wrap="square">
            <a:spAutoFit/>
          </a:bodyPr>
          <a:lstStyle/>
          <a:p>
            <a:pPr algn="ctr"/>
            <a:r>
              <a:rPr lang="nl-NL" sz="3600" b="1">
                <a:solidFill>
                  <a:srgbClr val="FF0000"/>
                </a:solidFill>
                <a:latin typeface="Times New Roman" pitchFamily="18" charset="0"/>
                <a:cs typeface="Times New Roman" pitchFamily="18" charset="0"/>
              </a:rPr>
              <a:t>CHÚ HÀNG XÓM TỐT BỤNG </a:t>
            </a:r>
            <a:endParaRPr lang="en-US" sz="3600" b="1">
              <a:solidFill>
                <a:srgbClr val="FF0000"/>
              </a:solidFill>
              <a:latin typeface="Times New Roman" pitchFamily="18" charset="0"/>
              <a:cs typeface="Times New Roman" pitchFamily="18" charset="0"/>
            </a:endParaRPr>
          </a:p>
        </p:txBody>
      </p:sp>
      <p:pic>
        <p:nvPicPr>
          <p:cNvPr id="10" name="Picture 9">
            <a:extLst>
              <a:ext uri="{FF2B5EF4-FFF2-40B4-BE49-F238E27FC236}">
                <a16:creationId xmlns:a16="http://schemas.microsoft.com/office/drawing/2014/main" id="{29486231-8518-B963-6C0B-7F511069BF4E}"/>
              </a:ext>
            </a:extLst>
          </p:cNvPr>
          <p:cNvPicPr>
            <a:picLocks noChangeAspect="1"/>
          </p:cNvPicPr>
          <p:nvPr/>
        </p:nvPicPr>
        <p:blipFill rotWithShape="1">
          <a:blip r:embed="rId2"/>
          <a:srcRect l="5814" t="12088" r="10467"/>
          <a:stretch/>
        </p:blipFill>
        <p:spPr>
          <a:xfrm>
            <a:off x="3123210" y="2160826"/>
            <a:ext cx="4859804" cy="3239869"/>
          </a:xfrm>
          <a:prstGeom prst="rect">
            <a:avLst/>
          </a:prstGeom>
        </p:spPr>
      </p:pic>
      <p:pic>
        <p:nvPicPr>
          <p:cNvPr id="19" name="Picture 18">
            <a:extLst>
              <a:ext uri="{FF2B5EF4-FFF2-40B4-BE49-F238E27FC236}">
                <a16:creationId xmlns:a16="http://schemas.microsoft.com/office/drawing/2014/main" id="{43DFDDF0-F3AE-F882-0204-39592F633BB3}"/>
              </a:ext>
            </a:extLst>
          </p:cNvPr>
          <p:cNvPicPr>
            <a:picLocks noChangeAspect="1"/>
          </p:cNvPicPr>
          <p:nvPr/>
        </p:nvPicPr>
        <p:blipFill>
          <a:blip r:embed="rId3"/>
          <a:stretch>
            <a:fillRect/>
          </a:stretch>
        </p:blipFill>
        <p:spPr>
          <a:xfrm>
            <a:off x="3123210" y="5436876"/>
            <a:ext cx="4857081" cy="3238054"/>
          </a:xfrm>
          <a:prstGeom prst="rect">
            <a:avLst/>
          </a:prstGeom>
        </p:spPr>
      </p:pic>
      <p:pic>
        <p:nvPicPr>
          <p:cNvPr id="21" name="Picture 20">
            <a:extLst>
              <a:ext uri="{FF2B5EF4-FFF2-40B4-BE49-F238E27FC236}">
                <a16:creationId xmlns:a16="http://schemas.microsoft.com/office/drawing/2014/main" id="{741D38BA-5A20-DDB2-940C-8D42486BD0F9}"/>
              </a:ext>
            </a:extLst>
          </p:cNvPr>
          <p:cNvPicPr>
            <a:picLocks noChangeAspect="1"/>
          </p:cNvPicPr>
          <p:nvPr/>
        </p:nvPicPr>
        <p:blipFill rotWithShape="1">
          <a:blip r:embed="rId4"/>
          <a:srcRect r="4386"/>
          <a:stretch/>
        </p:blipFill>
        <p:spPr>
          <a:xfrm>
            <a:off x="8431654" y="5549230"/>
            <a:ext cx="4738740" cy="3108440"/>
          </a:xfrm>
          <a:prstGeom prst="rect">
            <a:avLst/>
          </a:prstGeom>
        </p:spPr>
      </p:pic>
      <p:pic>
        <p:nvPicPr>
          <p:cNvPr id="23" name="Picture 22">
            <a:extLst>
              <a:ext uri="{FF2B5EF4-FFF2-40B4-BE49-F238E27FC236}">
                <a16:creationId xmlns:a16="http://schemas.microsoft.com/office/drawing/2014/main" id="{097A61AE-B4EA-AFFE-4E83-A9E01F0E3C1B}"/>
              </a:ext>
            </a:extLst>
          </p:cNvPr>
          <p:cNvPicPr>
            <a:picLocks noChangeAspect="1"/>
          </p:cNvPicPr>
          <p:nvPr/>
        </p:nvPicPr>
        <p:blipFill rotWithShape="1">
          <a:blip r:embed="rId5"/>
          <a:srcRect r="6573"/>
          <a:stretch/>
        </p:blipFill>
        <p:spPr>
          <a:xfrm>
            <a:off x="8293626" y="2491811"/>
            <a:ext cx="4705176" cy="3036767"/>
          </a:xfrm>
          <a:prstGeom prst="rect">
            <a:avLst/>
          </a:prstGeom>
        </p:spPr>
      </p:pic>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718719" y="0"/>
            <a:ext cx="8610600" cy="1412557"/>
            <a:chOff x="3718719" y="0"/>
            <a:chExt cx="8610600" cy="1412557"/>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(T1)</a:t>
              </a:r>
            </a:p>
          </p:txBody>
        </p:sp>
      </p:grpSp>
      <p:sp>
        <p:nvSpPr>
          <p:cNvPr id="46" name="Text Box 14"/>
          <p:cNvSpPr txBox="1">
            <a:spLocks noChangeArrowheads="1"/>
          </p:cNvSpPr>
          <p:nvPr/>
        </p:nvSpPr>
        <p:spPr bwMode="auto">
          <a:xfrm>
            <a:off x="984407" y="1561141"/>
            <a:ext cx="2608136"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FF0000"/>
                </a:solidFill>
                <a:latin typeface="Times New Roman" pitchFamily="18" charset="0"/>
              </a:rPr>
              <a:t>1. </a:t>
            </a:r>
            <a:r>
              <a:rPr lang="en-US" sz="3200" b="1" u="sng" dirty="0" err="1">
                <a:solidFill>
                  <a:srgbClr val="FF0000"/>
                </a:solidFill>
                <a:latin typeface="Times New Roman" pitchFamily="18" charset="0"/>
              </a:rPr>
              <a:t>Kể</a:t>
            </a:r>
            <a:r>
              <a:rPr lang="en-US" sz="3200" b="1" u="sng" dirty="0">
                <a:solidFill>
                  <a:srgbClr val="FF0000"/>
                </a:solidFill>
                <a:latin typeface="Times New Roman" pitchFamily="18" charset="0"/>
              </a:rPr>
              <a:t> </a:t>
            </a:r>
            <a:r>
              <a:rPr lang="en-US" sz="3200" b="1" u="sng" dirty="0" err="1">
                <a:solidFill>
                  <a:srgbClr val="FF0000"/>
                </a:solidFill>
                <a:latin typeface="Times New Roman" pitchFamily="18" charset="0"/>
              </a:rPr>
              <a:t>chuyện</a:t>
            </a:r>
            <a:endParaRPr lang="en-US" sz="3200" b="1" u="sng" dirty="0">
              <a:solidFill>
                <a:srgbClr val="FF0000"/>
              </a:solidFill>
              <a:latin typeface="Times New Roman" pitchFamily="18" charset="0"/>
            </a:endParaRPr>
          </a:p>
        </p:txBody>
      </p:sp>
      <p:sp>
        <p:nvSpPr>
          <p:cNvPr id="13" name="Rectangle 12"/>
          <p:cNvSpPr/>
          <p:nvPr/>
        </p:nvSpPr>
        <p:spPr>
          <a:xfrm>
            <a:off x="4480719" y="1600200"/>
            <a:ext cx="7315199" cy="646331"/>
          </a:xfrm>
          <a:prstGeom prst="rect">
            <a:avLst/>
          </a:prstGeom>
        </p:spPr>
        <p:txBody>
          <a:bodyPr wrap="square">
            <a:spAutoFit/>
          </a:bodyPr>
          <a:lstStyle/>
          <a:p>
            <a:pPr algn="ctr"/>
            <a:r>
              <a:rPr lang="nl-NL" sz="3600" b="1" dirty="0">
                <a:solidFill>
                  <a:srgbClr val="FF0000"/>
                </a:solidFill>
                <a:latin typeface="Times New Roman" pitchFamily="18" charset="0"/>
                <a:cs typeface="Times New Roman" pitchFamily="18" charset="0"/>
              </a:rPr>
              <a:t>CHÚ HÀNG XÓM TỐT BỤNG </a:t>
            </a:r>
            <a:endParaRPr lang="en-US" sz="3600" b="1" dirty="0">
              <a:solidFill>
                <a:srgbClr val="FF0000"/>
              </a:solidFill>
              <a:latin typeface="Times New Roman" pitchFamily="18" charset="0"/>
              <a:cs typeface="Times New Roman" pitchFamily="18" charset="0"/>
            </a:endParaRPr>
          </a:p>
        </p:txBody>
      </p:sp>
      <p:sp>
        <p:nvSpPr>
          <p:cNvPr id="16" name="TextBox 15">
            <a:extLst>
              <a:ext uri="{FF2B5EF4-FFF2-40B4-BE49-F238E27FC236}">
                <a16:creationId xmlns:a16="http://schemas.microsoft.com/office/drawing/2014/main" id="{9DEEDEBA-5EEF-B6C3-7823-65DED3568384}"/>
              </a:ext>
            </a:extLst>
          </p:cNvPr>
          <p:cNvSpPr txBox="1"/>
          <p:nvPr/>
        </p:nvSpPr>
        <p:spPr>
          <a:xfrm>
            <a:off x="958183" y="2509341"/>
            <a:ext cx="7779692" cy="1138773"/>
          </a:xfrm>
          <a:prstGeom prst="rect">
            <a:avLst/>
          </a:prstGeom>
          <a:noFill/>
        </p:spPr>
        <p:txBody>
          <a:bodyPr wrap="square" rtlCol="0">
            <a:spAutoFit/>
          </a:bodyPr>
          <a:lstStyle/>
          <a:p>
            <a:r>
              <a:rPr lang="en-US" sz="3400" b="1" dirty="0">
                <a:solidFill>
                  <a:srgbClr val="FF0000"/>
                </a:solidFill>
                <a:latin typeface="Times New Roman" panose="02020603050405020304" pitchFamily="18" charset="0"/>
                <a:cs typeface="Times New Roman" panose="02020603050405020304" pitchFamily="18" charset="0"/>
              </a:rPr>
              <a:t>a. </a:t>
            </a:r>
            <a:r>
              <a:rPr lang="en-US" sz="3400" b="1" dirty="0" err="1">
                <a:solidFill>
                  <a:srgbClr val="FF0000"/>
                </a:solidFill>
                <a:latin typeface="Times New Roman" panose="02020603050405020304" pitchFamily="18" charset="0"/>
                <a:cs typeface="Times New Roman" panose="02020603050405020304" pitchFamily="18" charset="0"/>
              </a:rPr>
              <a:t>Hành</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động</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quan</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tâm</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của</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chú</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hàng</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xóm</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được</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thể</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hiện</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như</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thế</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nào</a:t>
            </a:r>
            <a:r>
              <a:rPr lang="en-US" sz="3400" b="1" dirty="0">
                <a:solidFill>
                  <a:srgbClr val="FF0000"/>
                </a:solidFill>
                <a:latin typeface="Times New Roman" panose="02020603050405020304" pitchFamily="18" charset="0"/>
                <a:cs typeface="Times New Roman" panose="02020603050405020304" pitchFamily="18" charset="0"/>
              </a:rPr>
              <a:t>?</a:t>
            </a:r>
          </a:p>
        </p:txBody>
      </p:sp>
      <p:sp>
        <p:nvSpPr>
          <p:cNvPr id="22" name="TextBox 21">
            <a:extLst>
              <a:ext uri="{FF2B5EF4-FFF2-40B4-BE49-F238E27FC236}">
                <a16:creationId xmlns:a16="http://schemas.microsoft.com/office/drawing/2014/main" id="{99B63844-5B10-A93C-BAF5-1FAA48AC44AC}"/>
              </a:ext>
            </a:extLst>
          </p:cNvPr>
          <p:cNvSpPr txBox="1"/>
          <p:nvPr/>
        </p:nvSpPr>
        <p:spPr>
          <a:xfrm>
            <a:off x="770468" y="3793842"/>
            <a:ext cx="7325244" cy="3176895"/>
          </a:xfrm>
          <a:prstGeom prst="rect">
            <a:avLst/>
          </a:prstGeom>
          <a:noFill/>
        </p:spPr>
        <p:txBody>
          <a:bodyPr wrap="square">
            <a:spAutoFit/>
          </a:bodyPr>
          <a:lstStyle/>
          <a:p>
            <a:pPr algn="just">
              <a:lnSpc>
                <a:spcPct val="120000"/>
              </a:lnSpc>
            </a:pPr>
            <a:r>
              <a:rPr lang="nl-NL" sz="34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Hành động quan tâm của chú hàng xóm được thể hiện qua hành động khi bạn nhỏ làm cháy chiếc lồng đèn của mình, chú hàng xóm đã chạy sang dập lửa.</a:t>
            </a:r>
            <a:endParaRPr lang="en-US" sz="34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id="{C1FE2349-E363-E5A4-A156-F07E8B4B1EAF}"/>
              </a:ext>
            </a:extLst>
          </p:cNvPr>
          <p:cNvPicPr>
            <a:picLocks noChangeAspect="1"/>
          </p:cNvPicPr>
          <p:nvPr/>
        </p:nvPicPr>
        <p:blipFill rotWithShape="1">
          <a:blip r:embed="rId2"/>
          <a:srcRect l="5814" t="12088" r="10467"/>
          <a:stretch/>
        </p:blipFill>
        <p:spPr>
          <a:xfrm>
            <a:off x="8353053" y="2566027"/>
            <a:ext cx="3683447" cy="2455630"/>
          </a:xfrm>
          <a:prstGeom prst="rect">
            <a:avLst/>
          </a:prstGeom>
        </p:spPr>
      </p:pic>
      <p:pic>
        <p:nvPicPr>
          <p:cNvPr id="25" name="Picture 24">
            <a:extLst>
              <a:ext uri="{FF2B5EF4-FFF2-40B4-BE49-F238E27FC236}">
                <a16:creationId xmlns:a16="http://schemas.microsoft.com/office/drawing/2014/main" id="{DC68F771-B195-937D-E77B-22ACFB3F07BA}"/>
              </a:ext>
            </a:extLst>
          </p:cNvPr>
          <p:cNvPicPr>
            <a:picLocks noChangeAspect="1"/>
          </p:cNvPicPr>
          <p:nvPr/>
        </p:nvPicPr>
        <p:blipFill>
          <a:blip r:embed="rId3"/>
          <a:stretch>
            <a:fillRect/>
          </a:stretch>
        </p:blipFill>
        <p:spPr>
          <a:xfrm>
            <a:off x="8297949" y="5161245"/>
            <a:ext cx="3683447" cy="2366888"/>
          </a:xfrm>
          <a:prstGeom prst="rect">
            <a:avLst/>
          </a:prstGeom>
        </p:spPr>
      </p:pic>
      <p:pic>
        <p:nvPicPr>
          <p:cNvPr id="26" name="Picture 25">
            <a:extLst>
              <a:ext uri="{FF2B5EF4-FFF2-40B4-BE49-F238E27FC236}">
                <a16:creationId xmlns:a16="http://schemas.microsoft.com/office/drawing/2014/main" id="{26174A86-D4C2-13E3-D970-BA66A4BA3F1E}"/>
              </a:ext>
            </a:extLst>
          </p:cNvPr>
          <p:cNvPicPr>
            <a:picLocks noChangeAspect="1"/>
          </p:cNvPicPr>
          <p:nvPr/>
        </p:nvPicPr>
        <p:blipFill rotWithShape="1">
          <a:blip r:embed="rId4"/>
          <a:srcRect r="4386"/>
          <a:stretch/>
        </p:blipFill>
        <p:spPr>
          <a:xfrm>
            <a:off x="12141026" y="5183229"/>
            <a:ext cx="3707691" cy="2344904"/>
          </a:xfrm>
          <a:prstGeom prst="rect">
            <a:avLst/>
          </a:prstGeom>
        </p:spPr>
      </p:pic>
      <p:pic>
        <p:nvPicPr>
          <p:cNvPr id="27" name="Picture 26">
            <a:extLst>
              <a:ext uri="{FF2B5EF4-FFF2-40B4-BE49-F238E27FC236}">
                <a16:creationId xmlns:a16="http://schemas.microsoft.com/office/drawing/2014/main" id="{F449E236-22B3-2EF5-D5F1-9493D375CBD7}"/>
              </a:ext>
            </a:extLst>
          </p:cNvPr>
          <p:cNvPicPr>
            <a:picLocks noChangeAspect="1"/>
          </p:cNvPicPr>
          <p:nvPr/>
        </p:nvPicPr>
        <p:blipFill rotWithShape="1">
          <a:blip r:embed="rId5"/>
          <a:srcRect r="6573"/>
          <a:stretch/>
        </p:blipFill>
        <p:spPr>
          <a:xfrm>
            <a:off x="12029253" y="2767463"/>
            <a:ext cx="3683446" cy="2254194"/>
          </a:xfrm>
          <a:prstGeom prst="rect">
            <a:avLst/>
          </a:prstGeom>
        </p:spPr>
      </p:pic>
    </p:spTree>
    <p:extLst>
      <p:ext uri="{BB962C8B-B14F-4D97-AF65-F5344CB8AC3E}">
        <p14:creationId xmlns:p14="http://schemas.microsoft.com/office/powerpoint/2010/main" val="89262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3" grpId="0"/>
      <p:bldP spid="16"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718719" y="0"/>
            <a:ext cx="8610600" cy="1412557"/>
            <a:chOff x="3718719" y="0"/>
            <a:chExt cx="8610600" cy="1412557"/>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(T1)</a:t>
              </a:r>
            </a:p>
          </p:txBody>
        </p:sp>
      </p:grpSp>
      <p:sp>
        <p:nvSpPr>
          <p:cNvPr id="46" name="Text Box 14"/>
          <p:cNvSpPr txBox="1">
            <a:spLocks noChangeArrowheads="1"/>
          </p:cNvSpPr>
          <p:nvPr/>
        </p:nvSpPr>
        <p:spPr bwMode="auto">
          <a:xfrm>
            <a:off x="958183" y="1524000"/>
            <a:ext cx="2608136"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 Kể chuyện</a:t>
            </a:r>
          </a:p>
        </p:txBody>
      </p:sp>
      <p:sp>
        <p:nvSpPr>
          <p:cNvPr id="13" name="Rectangle 12"/>
          <p:cNvSpPr/>
          <p:nvPr/>
        </p:nvSpPr>
        <p:spPr>
          <a:xfrm>
            <a:off x="4480719" y="1600200"/>
            <a:ext cx="7315199" cy="646331"/>
          </a:xfrm>
          <a:prstGeom prst="rect">
            <a:avLst/>
          </a:prstGeom>
        </p:spPr>
        <p:txBody>
          <a:bodyPr wrap="square">
            <a:spAutoFit/>
          </a:bodyPr>
          <a:lstStyle/>
          <a:p>
            <a:pPr algn="ctr"/>
            <a:r>
              <a:rPr lang="nl-NL" sz="3600" b="1">
                <a:solidFill>
                  <a:srgbClr val="FF0000"/>
                </a:solidFill>
                <a:latin typeface="Times New Roman" pitchFamily="18" charset="0"/>
                <a:cs typeface="Times New Roman" pitchFamily="18" charset="0"/>
              </a:rPr>
              <a:t>CHÚ HÀNG XÓM TỐT BỤNG </a:t>
            </a:r>
            <a:endParaRPr lang="en-US" sz="3600" b="1">
              <a:solidFill>
                <a:srgbClr val="FF0000"/>
              </a:solidFill>
              <a:latin typeface="Times New Roman" pitchFamily="18" charset="0"/>
              <a:cs typeface="Times New Roman" pitchFamily="18" charset="0"/>
            </a:endParaRPr>
          </a:p>
        </p:txBody>
      </p:sp>
      <p:sp>
        <p:nvSpPr>
          <p:cNvPr id="18" name="TextBox 17">
            <a:extLst>
              <a:ext uri="{FF2B5EF4-FFF2-40B4-BE49-F238E27FC236}">
                <a16:creationId xmlns:a16="http://schemas.microsoft.com/office/drawing/2014/main" id="{5A866122-755A-A644-38F7-ADE31AB83437}"/>
              </a:ext>
            </a:extLst>
          </p:cNvPr>
          <p:cNvSpPr txBox="1"/>
          <p:nvPr/>
        </p:nvSpPr>
        <p:spPr>
          <a:xfrm>
            <a:off x="925787" y="2643411"/>
            <a:ext cx="11277600" cy="1138773"/>
          </a:xfrm>
          <a:prstGeom prst="rect">
            <a:avLst/>
          </a:prstGeom>
          <a:noFill/>
        </p:spPr>
        <p:txBody>
          <a:bodyPr wrap="square" rtlCol="0">
            <a:spAutoFit/>
          </a:bodyPr>
          <a:lstStyle/>
          <a:p>
            <a:r>
              <a:rPr lang="en-US" sz="3400" b="1">
                <a:solidFill>
                  <a:srgbClr val="FF0000"/>
                </a:solidFill>
                <a:latin typeface="Times New Roman" panose="02020603050405020304" pitchFamily="18" charset="0"/>
                <a:cs typeface="Times New Roman" panose="02020603050405020304" pitchFamily="18" charset="0"/>
              </a:rPr>
              <a:t>b. Em hãy kể thêm những lời nói, việc làm thể hiện quan tâm hàng xóm láng giềng.</a:t>
            </a:r>
          </a:p>
        </p:txBody>
      </p:sp>
      <p:sp>
        <p:nvSpPr>
          <p:cNvPr id="29" name="TextBox 28">
            <a:extLst>
              <a:ext uri="{FF2B5EF4-FFF2-40B4-BE49-F238E27FC236}">
                <a16:creationId xmlns:a16="http://schemas.microsoft.com/office/drawing/2014/main" id="{EE97A3B9-4FEA-EC0B-B07D-58FD8DAAF9C2}"/>
              </a:ext>
            </a:extLst>
          </p:cNvPr>
          <p:cNvSpPr txBox="1"/>
          <p:nvPr/>
        </p:nvSpPr>
        <p:spPr>
          <a:xfrm>
            <a:off x="1080095" y="3967772"/>
            <a:ext cx="7246229" cy="4278094"/>
          </a:xfrm>
          <a:prstGeom prst="rect">
            <a:avLst/>
          </a:prstGeom>
          <a:noFill/>
        </p:spPr>
        <p:txBody>
          <a:bodyPr wrap="square">
            <a:spAutoFit/>
          </a:bodyPr>
          <a:lstStyle/>
          <a:p>
            <a:r>
              <a:rPr lang="vi-VN" sz="3400" b="1">
                <a:solidFill>
                  <a:srgbClr val="0000CC"/>
                </a:solidFill>
                <a:latin typeface="Times New Roman" panose="02020603050405020304" pitchFamily="18" charset="0"/>
                <a:cs typeface="Times New Roman" panose="02020603050405020304" pitchFamily="18" charset="0"/>
              </a:rPr>
              <a:t>+  Một số những lời nói, việc làm thể hiện quan tâm hàng xóm láng giềng:</a:t>
            </a:r>
          </a:p>
          <a:p>
            <a:r>
              <a:rPr lang="en-US" sz="3400" b="1">
                <a:solidFill>
                  <a:srgbClr val="0000CC"/>
                </a:solidFill>
                <a:latin typeface="Times New Roman" panose="02020603050405020304" pitchFamily="18" charset="0"/>
                <a:cs typeface="Times New Roman" panose="02020603050405020304" pitchFamily="18" charset="0"/>
              </a:rPr>
              <a:t>- </a:t>
            </a:r>
            <a:r>
              <a:rPr lang="vi-VN" sz="3400" b="1">
                <a:solidFill>
                  <a:srgbClr val="0000CC"/>
                </a:solidFill>
                <a:latin typeface="Times New Roman" panose="02020603050405020304" pitchFamily="18" charset="0"/>
                <a:cs typeface="Times New Roman" panose="02020603050405020304" pitchFamily="18" charset="0"/>
              </a:rPr>
              <a:t>Trông em nhỏ hộ khi hàng</a:t>
            </a:r>
            <a:r>
              <a:rPr lang="en-US" sz="3400" b="1">
                <a:solidFill>
                  <a:srgbClr val="0000CC"/>
                </a:solidFill>
                <a:latin typeface="Times New Roman" panose="02020603050405020304" pitchFamily="18" charset="0"/>
                <a:cs typeface="Times New Roman" panose="02020603050405020304" pitchFamily="18" charset="0"/>
              </a:rPr>
              <a:t> </a:t>
            </a:r>
            <a:r>
              <a:rPr lang="vi-VN" sz="3400" b="1">
                <a:solidFill>
                  <a:srgbClr val="0000CC"/>
                </a:solidFill>
                <a:latin typeface="Times New Roman" panose="02020603050405020304" pitchFamily="18" charset="0"/>
                <a:cs typeface="Times New Roman" panose="02020603050405020304" pitchFamily="18" charset="0"/>
              </a:rPr>
              <a:t>xóm có việc bận</a:t>
            </a:r>
          </a:p>
          <a:p>
            <a:r>
              <a:rPr lang="en-US" sz="3400" b="1">
                <a:solidFill>
                  <a:srgbClr val="0000CC"/>
                </a:solidFill>
                <a:latin typeface="Times New Roman" panose="02020603050405020304" pitchFamily="18" charset="0"/>
                <a:cs typeface="Times New Roman" panose="02020603050405020304" pitchFamily="18" charset="0"/>
              </a:rPr>
              <a:t>- </a:t>
            </a:r>
            <a:r>
              <a:rPr lang="vi-VN" sz="3400" b="1">
                <a:solidFill>
                  <a:srgbClr val="0000CC"/>
                </a:solidFill>
                <a:latin typeface="Times New Roman" panose="02020603050405020304" pitchFamily="18" charset="0"/>
                <a:cs typeface="Times New Roman" panose="02020603050405020304" pitchFamily="18" charset="0"/>
              </a:rPr>
              <a:t>Giúp họ quét sân vườn khi</a:t>
            </a:r>
            <a:r>
              <a:rPr lang="en-US" sz="3400" b="1">
                <a:solidFill>
                  <a:srgbClr val="0000CC"/>
                </a:solidFill>
                <a:latin typeface="Times New Roman" panose="02020603050405020304" pitchFamily="18" charset="0"/>
                <a:cs typeface="Times New Roman" panose="02020603050405020304" pitchFamily="18" charset="0"/>
              </a:rPr>
              <a:t> </a:t>
            </a:r>
            <a:r>
              <a:rPr lang="vi-VN" sz="3400" b="1">
                <a:solidFill>
                  <a:srgbClr val="0000CC"/>
                </a:solidFill>
                <a:latin typeface="Times New Roman" panose="02020603050405020304" pitchFamily="18" charset="0"/>
                <a:cs typeface="Times New Roman" panose="02020603050405020304" pitchFamily="18" charset="0"/>
              </a:rPr>
              <a:t>mình có thời gian rãnh</a:t>
            </a:r>
          </a:p>
          <a:p>
            <a:r>
              <a:rPr lang="en-US" sz="3400" b="1">
                <a:solidFill>
                  <a:srgbClr val="0000CC"/>
                </a:solidFill>
                <a:latin typeface="Times New Roman" panose="02020603050405020304" pitchFamily="18" charset="0"/>
                <a:cs typeface="Times New Roman" panose="02020603050405020304" pitchFamily="18" charset="0"/>
              </a:rPr>
              <a:t>- </a:t>
            </a:r>
            <a:r>
              <a:rPr lang="vi-VN" sz="3400" b="1">
                <a:solidFill>
                  <a:srgbClr val="0000CC"/>
                </a:solidFill>
                <a:latin typeface="Times New Roman" panose="02020603050405020304" pitchFamily="18" charset="0"/>
                <a:cs typeface="Times New Roman" panose="02020603050405020304" pitchFamily="18" charset="0"/>
              </a:rPr>
              <a:t>Nói lời "Cảm ơn!" khi được</a:t>
            </a:r>
            <a:r>
              <a:rPr lang="en-US" sz="3400" b="1">
                <a:solidFill>
                  <a:srgbClr val="0000CC"/>
                </a:solidFill>
                <a:latin typeface="Times New Roman" panose="02020603050405020304" pitchFamily="18" charset="0"/>
                <a:cs typeface="Times New Roman" panose="02020603050405020304" pitchFamily="18" charset="0"/>
              </a:rPr>
              <a:t> </a:t>
            </a:r>
            <a:r>
              <a:rPr lang="vi-VN" sz="3400" b="1">
                <a:solidFill>
                  <a:srgbClr val="0000CC"/>
                </a:solidFill>
                <a:latin typeface="Times New Roman" panose="02020603050405020304" pitchFamily="18" charset="0"/>
                <a:cs typeface="Times New Roman" panose="02020603050405020304" pitchFamily="18" charset="0"/>
              </a:rPr>
              <a:t>giúp đỡ khi có hoạn nạn.</a:t>
            </a:r>
          </a:p>
        </p:txBody>
      </p:sp>
      <p:pic>
        <p:nvPicPr>
          <p:cNvPr id="30" name="Picture 29">
            <a:extLst>
              <a:ext uri="{FF2B5EF4-FFF2-40B4-BE49-F238E27FC236}">
                <a16:creationId xmlns:a16="http://schemas.microsoft.com/office/drawing/2014/main" id="{007B06BB-37AB-491B-7C75-6342B0C5005D}"/>
              </a:ext>
            </a:extLst>
          </p:cNvPr>
          <p:cNvPicPr>
            <a:picLocks noChangeAspect="1"/>
          </p:cNvPicPr>
          <p:nvPr/>
        </p:nvPicPr>
        <p:blipFill rotWithShape="1">
          <a:blip r:embed="rId2"/>
          <a:srcRect l="5814" t="12088" r="10467"/>
          <a:stretch/>
        </p:blipFill>
        <p:spPr>
          <a:xfrm>
            <a:off x="8353053" y="3267494"/>
            <a:ext cx="3683447" cy="2455630"/>
          </a:xfrm>
          <a:prstGeom prst="rect">
            <a:avLst/>
          </a:prstGeom>
        </p:spPr>
      </p:pic>
      <p:pic>
        <p:nvPicPr>
          <p:cNvPr id="31" name="Picture 30">
            <a:extLst>
              <a:ext uri="{FF2B5EF4-FFF2-40B4-BE49-F238E27FC236}">
                <a16:creationId xmlns:a16="http://schemas.microsoft.com/office/drawing/2014/main" id="{BA4DBBB4-719D-F4D8-8D38-59AC09792BB7}"/>
              </a:ext>
            </a:extLst>
          </p:cNvPr>
          <p:cNvPicPr>
            <a:picLocks noChangeAspect="1"/>
          </p:cNvPicPr>
          <p:nvPr/>
        </p:nvPicPr>
        <p:blipFill>
          <a:blip r:embed="rId3"/>
          <a:stretch>
            <a:fillRect/>
          </a:stretch>
        </p:blipFill>
        <p:spPr>
          <a:xfrm>
            <a:off x="8297949" y="5862712"/>
            <a:ext cx="3683447" cy="2366888"/>
          </a:xfrm>
          <a:prstGeom prst="rect">
            <a:avLst/>
          </a:prstGeom>
        </p:spPr>
      </p:pic>
      <p:pic>
        <p:nvPicPr>
          <p:cNvPr id="32" name="Picture 31">
            <a:extLst>
              <a:ext uri="{FF2B5EF4-FFF2-40B4-BE49-F238E27FC236}">
                <a16:creationId xmlns:a16="http://schemas.microsoft.com/office/drawing/2014/main" id="{55031A49-6FC9-E672-C11B-2EAB4775B221}"/>
              </a:ext>
            </a:extLst>
          </p:cNvPr>
          <p:cNvPicPr>
            <a:picLocks noChangeAspect="1"/>
          </p:cNvPicPr>
          <p:nvPr/>
        </p:nvPicPr>
        <p:blipFill rotWithShape="1">
          <a:blip r:embed="rId4"/>
          <a:srcRect r="4386"/>
          <a:stretch/>
        </p:blipFill>
        <p:spPr>
          <a:xfrm>
            <a:off x="12141026" y="5884696"/>
            <a:ext cx="3707691" cy="2344904"/>
          </a:xfrm>
          <a:prstGeom prst="rect">
            <a:avLst/>
          </a:prstGeom>
        </p:spPr>
      </p:pic>
      <p:pic>
        <p:nvPicPr>
          <p:cNvPr id="33" name="Picture 32">
            <a:extLst>
              <a:ext uri="{FF2B5EF4-FFF2-40B4-BE49-F238E27FC236}">
                <a16:creationId xmlns:a16="http://schemas.microsoft.com/office/drawing/2014/main" id="{C8C773AF-A62B-9E43-027B-02419BEC36D9}"/>
              </a:ext>
            </a:extLst>
          </p:cNvPr>
          <p:cNvPicPr>
            <a:picLocks noChangeAspect="1"/>
          </p:cNvPicPr>
          <p:nvPr/>
        </p:nvPicPr>
        <p:blipFill rotWithShape="1">
          <a:blip r:embed="rId5"/>
          <a:srcRect r="6573"/>
          <a:stretch/>
        </p:blipFill>
        <p:spPr>
          <a:xfrm>
            <a:off x="12029253" y="3468930"/>
            <a:ext cx="3683446" cy="2254194"/>
          </a:xfrm>
          <a:prstGeom prst="rect">
            <a:avLst/>
          </a:prstGeom>
        </p:spPr>
      </p:pic>
    </p:spTree>
    <p:extLst>
      <p:ext uri="{BB962C8B-B14F-4D97-AF65-F5344CB8AC3E}">
        <p14:creationId xmlns:p14="http://schemas.microsoft.com/office/powerpoint/2010/main" val="80512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3" grpId="0"/>
      <p:bldP spid="1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Diagonal Corners Snipped 9">
            <a:extLst>
              <a:ext uri="{FF2B5EF4-FFF2-40B4-BE49-F238E27FC236}">
                <a16:creationId xmlns:a16="http://schemas.microsoft.com/office/drawing/2014/main" id="{D26C37BD-4A99-E285-9069-65CC7DD5E5AB}"/>
              </a:ext>
            </a:extLst>
          </p:cNvPr>
          <p:cNvSpPr/>
          <p:nvPr/>
        </p:nvSpPr>
        <p:spPr>
          <a:xfrm>
            <a:off x="1813719" y="3200400"/>
            <a:ext cx="13030200" cy="3200400"/>
          </a:xfrm>
          <a:prstGeom prst="snip2DiagRect">
            <a:avLst>
              <a:gd name="adj1" fmla="val 11215"/>
              <a:gd name="adj2" fmla="val 1272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8" name="Group 7"/>
          <p:cNvGrpSpPr/>
          <p:nvPr/>
        </p:nvGrpSpPr>
        <p:grpSpPr>
          <a:xfrm>
            <a:off x="3718719" y="0"/>
            <a:ext cx="8610600" cy="1412557"/>
            <a:chOff x="3718719" y="0"/>
            <a:chExt cx="8610600" cy="1412557"/>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(T1)</a:t>
              </a:r>
            </a:p>
          </p:txBody>
        </p:sp>
      </p:grpSp>
      <p:sp>
        <p:nvSpPr>
          <p:cNvPr id="46" name="Text Box 14"/>
          <p:cNvSpPr txBox="1">
            <a:spLocks noChangeArrowheads="1"/>
          </p:cNvSpPr>
          <p:nvPr/>
        </p:nvSpPr>
        <p:spPr bwMode="auto">
          <a:xfrm>
            <a:off x="958183" y="1524000"/>
            <a:ext cx="2608136"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FF0000"/>
                </a:solidFill>
                <a:latin typeface="Times New Roman" pitchFamily="18" charset="0"/>
              </a:rPr>
              <a:t>1. </a:t>
            </a:r>
            <a:r>
              <a:rPr lang="en-US" sz="3200" b="1" u="sng" dirty="0" err="1">
                <a:solidFill>
                  <a:srgbClr val="FF0000"/>
                </a:solidFill>
                <a:latin typeface="Times New Roman" pitchFamily="18" charset="0"/>
              </a:rPr>
              <a:t>Kể</a:t>
            </a:r>
            <a:r>
              <a:rPr lang="en-US" sz="3200" b="1" u="sng" dirty="0">
                <a:solidFill>
                  <a:srgbClr val="FF0000"/>
                </a:solidFill>
                <a:latin typeface="Times New Roman" pitchFamily="18" charset="0"/>
              </a:rPr>
              <a:t> </a:t>
            </a:r>
            <a:r>
              <a:rPr lang="en-US" sz="3200" b="1" u="sng" dirty="0" err="1">
                <a:solidFill>
                  <a:srgbClr val="FF0000"/>
                </a:solidFill>
                <a:latin typeface="Times New Roman" pitchFamily="18" charset="0"/>
              </a:rPr>
              <a:t>chuyện</a:t>
            </a:r>
            <a:endParaRPr lang="en-US" sz="3200" b="1" u="sng" dirty="0">
              <a:solidFill>
                <a:srgbClr val="FF0000"/>
              </a:solidFill>
              <a:latin typeface="Times New Roman" pitchFamily="18" charset="0"/>
            </a:endParaRPr>
          </a:p>
        </p:txBody>
      </p:sp>
      <p:sp>
        <p:nvSpPr>
          <p:cNvPr id="13" name="Rectangle 12"/>
          <p:cNvSpPr/>
          <p:nvPr/>
        </p:nvSpPr>
        <p:spPr>
          <a:xfrm>
            <a:off x="4480719" y="1600200"/>
            <a:ext cx="7315199" cy="646331"/>
          </a:xfrm>
          <a:prstGeom prst="rect">
            <a:avLst/>
          </a:prstGeom>
        </p:spPr>
        <p:txBody>
          <a:bodyPr wrap="square">
            <a:spAutoFit/>
          </a:bodyPr>
          <a:lstStyle/>
          <a:p>
            <a:pPr algn="ctr"/>
            <a:r>
              <a:rPr lang="nl-NL" sz="3600" b="1" dirty="0">
                <a:solidFill>
                  <a:srgbClr val="FF0000"/>
                </a:solidFill>
                <a:latin typeface="Times New Roman" pitchFamily="18" charset="0"/>
                <a:cs typeface="Times New Roman" pitchFamily="18" charset="0"/>
              </a:rPr>
              <a:t>CHÚ HÀNG XÓM TỐT BỤNG </a:t>
            </a:r>
            <a:endParaRPr lang="en-US" sz="3600" b="1" dirty="0">
              <a:solidFill>
                <a:srgbClr val="FF0000"/>
              </a:solidFill>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96060325-F694-B6EB-C339-58BA637B94EC}"/>
              </a:ext>
            </a:extLst>
          </p:cNvPr>
          <p:cNvSpPr txBox="1"/>
          <p:nvPr/>
        </p:nvSpPr>
        <p:spPr>
          <a:xfrm>
            <a:off x="2194719" y="3364974"/>
            <a:ext cx="12268200" cy="2862322"/>
          </a:xfrm>
          <a:prstGeom prst="rect">
            <a:avLst/>
          </a:prstGeom>
          <a:noFill/>
        </p:spPr>
        <p:txBody>
          <a:bodyPr wrap="square">
            <a:spAutoFit/>
          </a:bodyPr>
          <a:lstStyle/>
          <a:p>
            <a:r>
              <a:rPr lang="nl-NL" sz="3600" b="1" i="1" dirty="0">
                <a:solidFill>
                  <a:srgbClr val="FF0000"/>
                </a:solidFill>
                <a:effectLst/>
                <a:latin typeface="Times New Roman" panose="02020603050405020304" pitchFamily="18" charset="0"/>
                <a:ea typeface="Times New Roman" panose="02020603050405020304" pitchFamily="18" charset="0"/>
              </a:rPr>
              <a:t>Hàng xóm láng giềng cần quan tâm, giúp đỡ lẫn nhau. Dù còn nhỏ, các em cũng cần biết làm các việc phù hợp với lứa tuổi để thể hiện sự quan tâm hàng xóm láng giềng như: chào hỏi khi gặp hàng xóm, hỏi thăm khi hàng xóm có chuyện buồn, giúp đỡ hàng xóm khi cần thiết,.....</a:t>
            </a:r>
            <a:endParaRPr lang="en-US" sz="3600" b="1" dirty="0">
              <a:solidFill>
                <a:srgbClr val="FF0000"/>
              </a:solidFill>
            </a:endParaRPr>
          </a:p>
        </p:txBody>
      </p:sp>
    </p:spTree>
    <p:extLst>
      <p:ext uri="{BB962C8B-B14F-4D97-AF65-F5344CB8AC3E}">
        <p14:creationId xmlns:p14="http://schemas.microsoft.com/office/powerpoint/2010/main" val="305884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6" grpId="0"/>
      <p:bldP spid="13"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1034383" y="1524000"/>
            <a:ext cx="13580936" cy="125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FF0000"/>
                </a:solidFill>
                <a:latin typeface="Times New Roman" pitchFamily="18" charset="0"/>
              </a:rPr>
              <a:t>1. </a:t>
            </a:r>
            <a:r>
              <a:rPr lang="en-US" sz="3600" b="1" u="sng">
                <a:solidFill>
                  <a:srgbClr val="FF0000"/>
                </a:solidFill>
                <a:effectLst/>
                <a:latin typeface="Times New Roman" panose="02020603050405020304" pitchFamily="18" charset="0"/>
                <a:ea typeface="Times New Roman" panose="02020603050405020304" pitchFamily="18" charset="0"/>
              </a:rPr>
              <a:t>Nhận biết được một số biểu hiện của việc quan tâm hàng xóm, láng giềng. Hiểu vì sao phải quan tâm hàng xóm, láng giềng. </a:t>
            </a:r>
            <a:endParaRPr lang="en-US" sz="3600" b="1" u="sng">
              <a:solidFill>
                <a:srgbClr val="FF0000"/>
              </a:solidFill>
              <a:latin typeface="Times New Roman" pitchFamily="18" charset="0"/>
            </a:endParaRPr>
          </a:p>
        </p:txBody>
      </p:sp>
      <p:grpSp>
        <p:nvGrpSpPr>
          <p:cNvPr id="16" name="Group 15"/>
          <p:cNvGrpSpPr/>
          <p:nvPr/>
        </p:nvGrpSpPr>
        <p:grpSpPr>
          <a:xfrm>
            <a:off x="5236910" y="0"/>
            <a:ext cx="5492209" cy="930735"/>
            <a:chOff x="4539228" y="172432"/>
            <a:chExt cx="5399539" cy="930735"/>
          </a:xfrm>
        </p:grpSpPr>
        <p:grpSp>
          <p:nvGrpSpPr>
            <p:cNvPr id="20" name="Group 19"/>
            <p:cNvGrpSpPr/>
            <p:nvPr/>
          </p:nvGrpSpPr>
          <p:grpSpPr>
            <a:xfrm>
              <a:off x="4539228" y="172432"/>
              <a:ext cx="5399539" cy="930735"/>
              <a:chOff x="4539228" y="172432"/>
              <a:chExt cx="5399539" cy="930735"/>
            </a:xfrm>
          </p:grpSpPr>
          <p:sp>
            <p:nvSpPr>
              <p:cNvPr id="22" name="TextBox 21"/>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23" name="TextBox 22"/>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21" name="Straight Connector 20"/>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 name="TextBox 2">
            <a:extLst>
              <a:ext uri="{FF2B5EF4-FFF2-40B4-BE49-F238E27FC236}">
                <a16:creationId xmlns:a16="http://schemas.microsoft.com/office/drawing/2014/main" id="{11052AA5-5AFF-86AC-523A-2847D489222D}"/>
              </a:ext>
            </a:extLst>
          </p:cNvPr>
          <p:cNvSpPr txBox="1"/>
          <p:nvPr/>
        </p:nvSpPr>
        <p:spPr>
          <a:xfrm>
            <a:off x="1508919" y="2779542"/>
            <a:ext cx="10628943" cy="646331"/>
          </a:xfrm>
          <a:prstGeom prst="rect">
            <a:avLst/>
          </a:prstGeom>
          <a:noFill/>
        </p:spPr>
        <p:txBody>
          <a:bodyPr wrap="square">
            <a:spAutoFit/>
          </a:bodyPr>
          <a:lstStyle/>
          <a:p>
            <a:r>
              <a:rPr lang="nl-NL" sz="3600" b="1">
                <a:solidFill>
                  <a:srgbClr val="FF0000"/>
                </a:solidFill>
                <a:latin typeface="Times New Roman" pitchFamily="18" charset="0"/>
                <a:cs typeface="Times New Roman" pitchFamily="18" charset="0"/>
              </a:rPr>
              <a:t>Quan sát các bức tranh dưới đây và trả lời câu hỏi. </a:t>
            </a:r>
            <a:endParaRPr lang="en-US" sz="3600"/>
          </a:p>
        </p:txBody>
      </p:sp>
      <p:sp>
        <p:nvSpPr>
          <p:cNvPr id="4" name="Text Box 14">
            <a:extLst>
              <a:ext uri="{FF2B5EF4-FFF2-40B4-BE49-F238E27FC236}">
                <a16:creationId xmlns:a16="http://schemas.microsoft.com/office/drawing/2014/main" id="{691743ED-0D27-C499-C9CF-F78B86BD6665}"/>
              </a:ext>
            </a:extLst>
          </p:cNvPr>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(T1)</a:t>
            </a:r>
          </a:p>
        </p:txBody>
      </p:sp>
      <p:pic>
        <p:nvPicPr>
          <p:cNvPr id="6" name="Picture 5">
            <a:extLst>
              <a:ext uri="{FF2B5EF4-FFF2-40B4-BE49-F238E27FC236}">
                <a16:creationId xmlns:a16="http://schemas.microsoft.com/office/drawing/2014/main" id="{317F990A-D42E-644B-D82B-0BF62AB3E4E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432928" y="3313597"/>
            <a:ext cx="3200400" cy="2292593"/>
          </a:xfrm>
          <a:prstGeom prst="rect">
            <a:avLst/>
          </a:prstGeom>
        </p:spPr>
      </p:pic>
      <p:pic>
        <p:nvPicPr>
          <p:cNvPr id="8" name="Picture 7">
            <a:extLst>
              <a:ext uri="{FF2B5EF4-FFF2-40B4-BE49-F238E27FC236}">
                <a16:creationId xmlns:a16="http://schemas.microsoft.com/office/drawing/2014/main" id="{5628FAAB-D515-F342-1B12-64479B785F6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906364" y="2777087"/>
            <a:ext cx="4183491" cy="3070769"/>
          </a:xfrm>
          <a:prstGeom prst="rect">
            <a:avLst/>
          </a:prstGeom>
        </p:spPr>
      </p:pic>
      <p:pic>
        <p:nvPicPr>
          <p:cNvPr id="11" name="Picture 10">
            <a:extLst>
              <a:ext uri="{FF2B5EF4-FFF2-40B4-BE49-F238E27FC236}">
                <a16:creationId xmlns:a16="http://schemas.microsoft.com/office/drawing/2014/main" id="{E94609BE-B06E-56C0-14C7-058A2FF81809}"/>
              </a:ext>
            </a:extLst>
          </p:cNvPr>
          <p:cNvPicPr>
            <a:picLocks noChangeAspect="1"/>
          </p:cNvPicPr>
          <p:nvPr/>
        </p:nvPicPr>
        <p:blipFill rotWithShape="1">
          <a:blip r:embed="rId4">
            <a:clrChange>
              <a:clrFrom>
                <a:srgbClr val="FFFFFF"/>
              </a:clrFrom>
              <a:clrTo>
                <a:srgbClr val="FFFFFF">
                  <a:alpha val="0"/>
                </a:srgbClr>
              </a:clrTo>
            </a:clrChange>
          </a:blip>
          <a:srcRect l="10845"/>
          <a:stretch/>
        </p:blipFill>
        <p:spPr>
          <a:xfrm>
            <a:off x="7233683" y="5631632"/>
            <a:ext cx="3657600" cy="2850665"/>
          </a:xfrm>
          <a:prstGeom prst="rect">
            <a:avLst/>
          </a:prstGeom>
        </p:spPr>
      </p:pic>
      <p:pic>
        <p:nvPicPr>
          <p:cNvPr id="13" name="Picture 12">
            <a:extLst>
              <a:ext uri="{FF2B5EF4-FFF2-40B4-BE49-F238E27FC236}">
                <a16:creationId xmlns:a16="http://schemas.microsoft.com/office/drawing/2014/main" id="{8ADD5323-29B0-1761-A16C-5FECAD839599}"/>
              </a:ext>
            </a:extLst>
          </p:cNvPr>
          <p:cNvPicPr>
            <a:picLocks noChangeAspect="1"/>
          </p:cNvPicPr>
          <p:nvPr/>
        </p:nvPicPr>
        <p:blipFill rotWithShape="1">
          <a:blip r:embed="rId5">
            <a:clrChange>
              <a:clrFrom>
                <a:srgbClr val="FFFFFF"/>
              </a:clrFrom>
              <a:clrTo>
                <a:srgbClr val="FFFFFF">
                  <a:alpha val="0"/>
                </a:srgbClr>
              </a:clrTo>
            </a:clrChange>
          </a:blip>
          <a:srcRect r="5881"/>
          <a:stretch/>
        </p:blipFill>
        <p:spPr>
          <a:xfrm>
            <a:off x="11109722" y="5692548"/>
            <a:ext cx="3505597" cy="2789749"/>
          </a:xfrm>
          <a:prstGeom prst="rect">
            <a:avLst/>
          </a:prstGeom>
        </p:spPr>
      </p:pic>
      <p:sp>
        <p:nvSpPr>
          <p:cNvPr id="24" name="TextBox 23">
            <a:extLst>
              <a:ext uri="{FF2B5EF4-FFF2-40B4-BE49-F238E27FC236}">
                <a16:creationId xmlns:a16="http://schemas.microsoft.com/office/drawing/2014/main" id="{369D834A-3532-BC66-BC08-6350088C98BA}"/>
              </a:ext>
            </a:extLst>
          </p:cNvPr>
          <p:cNvSpPr txBox="1"/>
          <p:nvPr/>
        </p:nvSpPr>
        <p:spPr>
          <a:xfrm>
            <a:off x="1134254" y="3634653"/>
            <a:ext cx="6291133" cy="1754326"/>
          </a:xfrm>
          <a:prstGeom prst="rect">
            <a:avLst/>
          </a:prstGeom>
          <a:noFill/>
        </p:spPr>
        <p:txBody>
          <a:bodyPr wrap="square" rtlCol="0">
            <a:spAutoFit/>
          </a:bodyPr>
          <a:lstStyle/>
          <a:p>
            <a:r>
              <a:rPr lang="en-US" sz="3600" b="1" i="1">
                <a:solidFill>
                  <a:srgbClr val="FF0000"/>
                </a:solidFill>
                <a:effectLst/>
                <a:latin typeface="Times New Roman" panose="02020603050405020304" pitchFamily="18" charset="0"/>
                <a:ea typeface="Times New Roman" panose="02020603050405020304" pitchFamily="18" charset="0"/>
              </a:rPr>
              <a:t>a, </a:t>
            </a:r>
            <a:r>
              <a:rPr lang="vi-VN" sz="3600" b="1" i="1">
                <a:solidFill>
                  <a:srgbClr val="FF0000"/>
                </a:solidFill>
                <a:effectLst/>
                <a:latin typeface="Times New Roman" panose="02020603050405020304" pitchFamily="18" charset="0"/>
                <a:ea typeface="Times New Roman" panose="02020603050405020304" pitchFamily="18" charset="0"/>
              </a:rPr>
              <a:t>Bạn nào trong tranh biết quan tâm hàng xóm, láng giềng?</a:t>
            </a:r>
            <a:endParaRPr lang="en-US" sz="3600" b="1">
              <a:solidFill>
                <a:srgbClr val="FF0000"/>
              </a:solidFill>
            </a:endParaRPr>
          </a:p>
        </p:txBody>
      </p:sp>
      <p:sp>
        <p:nvSpPr>
          <p:cNvPr id="26" name="TextBox 25">
            <a:extLst>
              <a:ext uri="{FF2B5EF4-FFF2-40B4-BE49-F238E27FC236}">
                <a16:creationId xmlns:a16="http://schemas.microsoft.com/office/drawing/2014/main" id="{800AF5D7-A3B4-52EE-1B16-A68422CD14CC}"/>
              </a:ext>
            </a:extLst>
          </p:cNvPr>
          <p:cNvSpPr txBox="1"/>
          <p:nvPr/>
        </p:nvSpPr>
        <p:spPr>
          <a:xfrm>
            <a:off x="1187801" y="5486400"/>
            <a:ext cx="5699719" cy="2028697"/>
          </a:xfrm>
          <a:prstGeom prst="rect">
            <a:avLst/>
          </a:prstGeom>
          <a:noFill/>
        </p:spPr>
        <p:txBody>
          <a:bodyPr wrap="square">
            <a:spAutoFit/>
          </a:bodyPr>
          <a:lstStyle/>
          <a:p>
            <a:pPr lvl="0" algn="just">
              <a:lnSpc>
                <a:spcPct val="120000"/>
              </a:lnSpc>
            </a:pPr>
            <a:r>
              <a:rPr lang="en-US" sz="3600" b="1">
                <a:solidFill>
                  <a:srgbClr val="0000CC"/>
                </a:solidFill>
                <a:effectLst/>
                <a:latin typeface="Times New Roman" panose="02020603050405020304" pitchFamily="18" charset="0"/>
                <a:ea typeface="Times New Roman" panose="02020603050405020304" pitchFamily="18" charset="0"/>
              </a:rPr>
              <a:t>- Bạn trong bức tranh 2, 3,</a:t>
            </a:r>
            <a:r>
              <a:rPr lang="en-US" sz="3600" b="1">
                <a:solidFill>
                  <a:srgbClr val="0000CC"/>
                </a:solidFill>
                <a:latin typeface="Times New Roman" panose="02020603050405020304" pitchFamily="18" charset="0"/>
                <a:ea typeface="Times New Roman" panose="02020603050405020304" pitchFamily="18" charset="0"/>
              </a:rPr>
              <a:t> </a:t>
            </a:r>
            <a:r>
              <a:rPr lang="en-US" sz="3600" b="1">
                <a:solidFill>
                  <a:srgbClr val="0000CC"/>
                </a:solidFill>
                <a:effectLst/>
                <a:latin typeface="Times New Roman" panose="02020603050405020304" pitchFamily="18" charset="0"/>
                <a:ea typeface="Times New Roman" panose="02020603050405020304" pitchFamily="18" charset="0"/>
              </a:rPr>
              <a:t>4 biết quan tâm hàng xóm, láng giềng.</a:t>
            </a:r>
          </a:p>
        </p:txBody>
      </p:sp>
    </p:spTree>
    <p:extLst>
      <p:ext uri="{BB962C8B-B14F-4D97-AF65-F5344CB8AC3E}">
        <p14:creationId xmlns:p14="http://schemas.microsoft.com/office/powerpoint/2010/main" val="254298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1034383" y="1524000"/>
            <a:ext cx="13580936" cy="125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FF0000"/>
                </a:solidFill>
                <a:latin typeface="Times New Roman" pitchFamily="18" charset="0"/>
              </a:rPr>
              <a:t>1. </a:t>
            </a:r>
            <a:r>
              <a:rPr lang="en-US" sz="3600" b="1" u="sng">
                <a:solidFill>
                  <a:srgbClr val="FF0000"/>
                </a:solidFill>
                <a:effectLst/>
                <a:latin typeface="Times New Roman" panose="02020603050405020304" pitchFamily="18" charset="0"/>
                <a:ea typeface="Times New Roman" panose="02020603050405020304" pitchFamily="18" charset="0"/>
              </a:rPr>
              <a:t>Nhận biết được một số biểu hiện của việc quan tâm hàng xóm, láng giềng. Hiểu vì sao phải quan tâm hàng xóm, láng giềng. </a:t>
            </a:r>
            <a:endParaRPr lang="en-US" sz="3600" b="1" u="sng">
              <a:solidFill>
                <a:srgbClr val="FF0000"/>
              </a:solidFill>
              <a:latin typeface="Times New Roman" pitchFamily="18" charset="0"/>
            </a:endParaRPr>
          </a:p>
        </p:txBody>
      </p:sp>
      <p:grpSp>
        <p:nvGrpSpPr>
          <p:cNvPr id="16" name="Group 15"/>
          <p:cNvGrpSpPr/>
          <p:nvPr/>
        </p:nvGrpSpPr>
        <p:grpSpPr>
          <a:xfrm>
            <a:off x="5236910" y="0"/>
            <a:ext cx="5492209" cy="930735"/>
            <a:chOff x="4539228" y="172432"/>
            <a:chExt cx="5399539" cy="930735"/>
          </a:xfrm>
        </p:grpSpPr>
        <p:grpSp>
          <p:nvGrpSpPr>
            <p:cNvPr id="20" name="Group 19"/>
            <p:cNvGrpSpPr/>
            <p:nvPr/>
          </p:nvGrpSpPr>
          <p:grpSpPr>
            <a:xfrm>
              <a:off x="4539228" y="172432"/>
              <a:ext cx="5399539" cy="930735"/>
              <a:chOff x="4539228" y="172432"/>
              <a:chExt cx="5399539" cy="930735"/>
            </a:xfrm>
          </p:grpSpPr>
          <p:sp>
            <p:nvSpPr>
              <p:cNvPr id="22" name="TextBox 21"/>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23" name="TextBox 22"/>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21" name="Straight Connector 20"/>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 name="TextBox 2">
            <a:extLst>
              <a:ext uri="{FF2B5EF4-FFF2-40B4-BE49-F238E27FC236}">
                <a16:creationId xmlns:a16="http://schemas.microsoft.com/office/drawing/2014/main" id="{11052AA5-5AFF-86AC-523A-2847D489222D}"/>
              </a:ext>
            </a:extLst>
          </p:cNvPr>
          <p:cNvSpPr txBox="1"/>
          <p:nvPr/>
        </p:nvSpPr>
        <p:spPr>
          <a:xfrm>
            <a:off x="1508919" y="2779542"/>
            <a:ext cx="10628943" cy="646331"/>
          </a:xfrm>
          <a:prstGeom prst="rect">
            <a:avLst/>
          </a:prstGeom>
          <a:noFill/>
        </p:spPr>
        <p:txBody>
          <a:bodyPr wrap="square">
            <a:spAutoFit/>
          </a:bodyPr>
          <a:lstStyle/>
          <a:p>
            <a:r>
              <a:rPr lang="nl-NL" sz="3600" b="1">
                <a:solidFill>
                  <a:srgbClr val="FF0000"/>
                </a:solidFill>
                <a:latin typeface="Times New Roman" pitchFamily="18" charset="0"/>
                <a:cs typeface="Times New Roman" pitchFamily="18" charset="0"/>
              </a:rPr>
              <a:t>Quan sát các bức tranh dưới đây và trả lời câu hỏi. </a:t>
            </a:r>
            <a:endParaRPr lang="en-US" sz="3600"/>
          </a:p>
        </p:txBody>
      </p:sp>
      <p:sp>
        <p:nvSpPr>
          <p:cNvPr id="4" name="Text Box 14">
            <a:extLst>
              <a:ext uri="{FF2B5EF4-FFF2-40B4-BE49-F238E27FC236}">
                <a16:creationId xmlns:a16="http://schemas.microsoft.com/office/drawing/2014/main" id="{691743ED-0D27-C499-C9CF-F78B86BD6665}"/>
              </a:ext>
            </a:extLst>
          </p:cNvPr>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(T1)</a:t>
            </a:r>
          </a:p>
        </p:txBody>
      </p:sp>
      <p:pic>
        <p:nvPicPr>
          <p:cNvPr id="6" name="Picture 5">
            <a:extLst>
              <a:ext uri="{FF2B5EF4-FFF2-40B4-BE49-F238E27FC236}">
                <a16:creationId xmlns:a16="http://schemas.microsoft.com/office/drawing/2014/main" id="{317F990A-D42E-644B-D82B-0BF62AB3E4E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253792" y="3313597"/>
            <a:ext cx="3200400" cy="2292593"/>
          </a:xfrm>
          <a:prstGeom prst="rect">
            <a:avLst/>
          </a:prstGeom>
        </p:spPr>
      </p:pic>
      <p:pic>
        <p:nvPicPr>
          <p:cNvPr id="8" name="Picture 7">
            <a:extLst>
              <a:ext uri="{FF2B5EF4-FFF2-40B4-BE49-F238E27FC236}">
                <a16:creationId xmlns:a16="http://schemas.microsoft.com/office/drawing/2014/main" id="{5628FAAB-D515-F342-1B12-64479B785F6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727228" y="2777087"/>
            <a:ext cx="4183491" cy="3070769"/>
          </a:xfrm>
          <a:prstGeom prst="rect">
            <a:avLst/>
          </a:prstGeom>
        </p:spPr>
      </p:pic>
      <p:pic>
        <p:nvPicPr>
          <p:cNvPr id="11" name="Picture 10">
            <a:extLst>
              <a:ext uri="{FF2B5EF4-FFF2-40B4-BE49-F238E27FC236}">
                <a16:creationId xmlns:a16="http://schemas.microsoft.com/office/drawing/2014/main" id="{E94609BE-B06E-56C0-14C7-058A2FF81809}"/>
              </a:ext>
            </a:extLst>
          </p:cNvPr>
          <p:cNvPicPr>
            <a:picLocks noChangeAspect="1"/>
          </p:cNvPicPr>
          <p:nvPr/>
        </p:nvPicPr>
        <p:blipFill rotWithShape="1">
          <a:blip r:embed="rId4">
            <a:clrChange>
              <a:clrFrom>
                <a:srgbClr val="FFFFFF"/>
              </a:clrFrom>
              <a:clrTo>
                <a:srgbClr val="FFFFFF">
                  <a:alpha val="0"/>
                </a:srgbClr>
              </a:clrTo>
            </a:clrChange>
          </a:blip>
          <a:srcRect l="10845"/>
          <a:stretch/>
        </p:blipFill>
        <p:spPr>
          <a:xfrm>
            <a:off x="8054547" y="5631632"/>
            <a:ext cx="3657600" cy="2850665"/>
          </a:xfrm>
          <a:prstGeom prst="rect">
            <a:avLst/>
          </a:prstGeom>
        </p:spPr>
      </p:pic>
      <p:pic>
        <p:nvPicPr>
          <p:cNvPr id="13" name="Picture 12">
            <a:extLst>
              <a:ext uri="{FF2B5EF4-FFF2-40B4-BE49-F238E27FC236}">
                <a16:creationId xmlns:a16="http://schemas.microsoft.com/office/drawing/2014/main" id="{8ADD5323-29B0-1761-A16C-5FECAD839599}"/>
              </a:ext>
            </a:extLst>
          </p:cNvPr>
          <p:cNvPicPr>
            <a:picLocks noChangeAspect="1"/>
          </p:cNvPicPr>
          <p:nvPr/>
        </p:nvPicPr>
        <p:blipFill rotWithShape="1">
          <a:blip r:embed="rId5">
            <a:clrChange>
              <a:clrFrom>
                <a:srgbClr val="FFFFFF"/>
              </a:clrFrom>
              <a:clrTo>
                <a:srgbClr val="FFFFFF">
                  <a:alpha val="0"/>
                </a:srgbClr>
              </a:clrTo>
            </a:clrChange>
          </a:blip>
          <a:srcRect r="5881"/>
          <a:stretch/>
        </p:blipFill>
        <p:spPr>
          <a:xfrm>
            <a:off x="11930586" y="5692548"/>
            <a:ext cx="3505597" cy="2789749"/>
          </a:xfrm>
          <a:prstGeom prst="rect">
            <a:avLst/>
          </a:prstGeom>
        </p:spPr>
      </p:pic>
      <p:sp>
        <p:nvSpPr>
          <p:cNvPr id="24" name="TextBox 23">
            <a:extLst>
              <a:ext uri="{FF2B5EF4-FFF2-40B4-BE49-F238E27FC236}">
                <a16:creationId xmlns:a16="http://schemas.microsoft.com/office/drawing/2014/main" id="{369D834A-3532-BC66-BC08-6350088C98BA}"/>
              </a:ext>
            </a:extLst>
          </p:cNvPr>
          <p:cNvSpPr txBox="1"/>
          <p:nvPr/>
        </p:nvSpPr>
        <p:spPr>
          <a:xfrm>
            <a:off x="1166811" y="3657630"/>
            <a:ext cx="6291133" cy="1200329"/>
          </a:xfrm>
          <a:prstGeom prst="rect">
            <a:avLst/>
          </a:prstGeom>
          <a:noFill/>
        </p:spPr>
        <p:txBody>
          <a:bodyPr wrap="square" rtlCol="0">
            <a:spAutoFit/>
          </a:bodyPr>
          <a:lstStyle/>
          <a:p>
            <a:r>
              <a:rPr lang="en-US" sz="3600" b="1" i="1">
                <a:solidFill>
                  <a:srgbClr val="FF0000"/>
                </a:solidFill>
                <a:latin typeface="Times New Roman" panose="02020603050405020304" pitchFamily="18" charset="0"/>
                <a:ea typeface="Times New Roman" panose="02020603050405020304" pitchFamily="18" charset="0"/>
              </a:rPr>
              <a:t>b</a:t>
            </a:r>
            <a:r>
              <a:rPr lang="en-US" sz="3600" b="1" i="1">
                <a:solidFill>
                  <a:srgbClr val="FF0000"/>
                </a:solidFill>
                <a:effectLst/>
                <a:latin typeface="Times New Roman" panose="02020603050405020304" pitchFamily="18" charset="0"/>
                <a:ea typeface="Times New Roman" panose="02020603050405020304" pitchFamily="18" charset="0"/>
              </a:rPr>
              <a:t>, </a:t>
            </a:r>
            <a:r>
              <a:rPr lang="vi-VN" sz="3600" b="1" i="1">
                <a:solidFill>
                  <a:srgbClr val="FF0000"/>
                </a:solidFill>
                <a:latin typeface="Times New Roman" panose="02020603050405020304" pitchFamily="18" charset="0"/>
                <a:ea typeface="Times New Roman" panose="02020603050405020304" pitchFamily="18" charset="0"/>
              </a:rPr>
              <a:t>Vì sao em phải quan tâm hàng xóm láng giềng</a:t>
            </a:r>
            <a:r>
              <a:rPr lang="vi-VN" sz="3600" b="1" i="1">
                <a:solidFill>
                  <a:srgbClr val="FF0000"/>
                </a:solidFill>
                <a:effectLst/>
                <a:latin typeface="Times New Roman" panose="02020603050405020304" pitchFamily="18" charset="0"/>
                <a:ea typeface="Times New Roman" panose="02020603050405020304" pitchFamily="18" charset="0"/>
              </a:rPr>
              <a:t>?</a:t>
            </a:r>
            <a:endParaRPr lang="en-US" sz="3600" b="1">
              <a:solidFill>
                <a:srgbClr val="FF0000"/>
              </a:solidFill>
            </a:endParaRPr>
          </a:p>
        </p:txBody>
      </p:sp>
      <p:sp>
        <p:nvSpPr>
          <p:cNvPr id="26" name="TextBox 25">
            <a:extLst>
              <a:ext uri="{FF2B5EF4-FFF2-40B4-BE49-F238E27FC236}">
                <a16:creationId xmlns:a16="http://schemas.microsoft.com/office/drawing/2014/main" id="{800AF5D7-A3B4-52EE-1B16-A68422CD14CC}"/>
              </a:ext>
            </a:extLst>
          </p:cNvPr>
          <p:cNvSpPr txBox="1"/>
          <p:nvPr/>
        </p:nvSpPr>
        <p:spPr>
          <a:xfrm>
            <a:off x="1135228" y="4906581"/>
            <a:ext cx="6533466" cy="3358292"/>
          </a:xfrm>
          <a:prstGeom prst="rect">
            <a:avLst/>
          </a:prstGeom>
          <a:noFill/>
        </p:spPr>
        <p:txBody>
          <a:bodyPr wrap="square">
            <a:spAutoFit/>
          </a:bodyPr>
          <a:lstStyle/>
          <a:p>
            <a:pPr lvl="0" algn="just">
              <a:lnSpc>
                <a:spcPct val="120000"/>
              </a:lnSpc>
            </a:pPr>
            <a:r>
              <a:rPr lang="en-US" sz="3600" b="1">
                <a:solidFill>
                  <a:srgbClr val="0000CC"/>
                </a:solidFill>
                <a:effectLst/>
                <a:latin typeface="Times New Roman" panose="02020603050405020304" pitchFamily="18" charset="0"/>
                <a:ea typeface="Times New Roman" panose="02020603050405020304" pitchFamily="18" charset="0"/>
              </a:rPr>
              <a:t>- </a:t>
            </a:r>
            <a:r>
              <a:rPr lang="en-US" sz="3600" b="1">
                <a:solidFill>
                  <a:srgbClr val="0000CC"/>
                </a:solidFill>
                <a:latin typeface="Times New Roman" panose="02020603050405020304" pitchFamily="18" charset="0"/>
                <a:ea typeface="Times New Roman" panose="02020603050405020304" pitchFamily="18" charset="0"/>
              </a:rPr>
              <a:t>Hàng xóm, láng giềng là</a:t>
            </a:r>
            <a:r>
              <a:rPr lang="en-US" sz="3200" b="1">
                <a:solidFill>
                  <a:srgbClr val="0000CC"/>
                </a:solidFill>
                <a:latin typeface="Times New Roman" panose="02020603050405020304" pitchFamily="18" charset="0"/>
                <a:ea typeface="Times New Roman" panose="02020603050405020304" pitchFamily="18" charset="0"/>
              </a:rPr>
              <a:t> </a:t>
            </a:r>
            <a:r>
              <a:rPr lang="en-US" sz="3600" b="1">
                <a:solidFill>
                  <a:srgbClr val="0000CC"/>
                </a:solidFill>
                <a:latin typeface="Times New Roman" panose="02020603050405020304" pitchFamily="18" charset="0"/>
                <a:ea typeface="Times New Roman" panose="02020603050405020304" pitchFamily="18" charset="0"/>
              </a:rPr>
              <a:t>những người sống bên canh với gia đình mình. Vì vậy, em cần  phải quan tâm, giúp đỡ họ lúc khó khăn, hoạn nạn.</a:t>
            </a:r>
            <a:endParaRPr lang="en-US" sz="3200" b="1">
              <a:solidFill>
                <a:srgbClr val="0000CC"/>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4062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1034383" y="1524000"/>
            <a:ext cx="13580936" cy="125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FF0000"/>
                </a:solidFill>
                <a:latin typeface="Times New Roman" pitchFamily="18" charset="0"/>
              </a:rPr>
              <a:t>1. </a:t>
            </a:r>
            <a:r>
              <a:rPr lang="en-US" sz="3600" b="1" u="sng">
                <a:solidFill>
                  <a:srgbClr val="FF0000"/>
                </a:solidFill>
                <a:effectLst/>
                <a:latin typeface="Times New Roman" panose="02020603050405020304" pitchFamily="18" charset="0"/>
                <a:ea typeface="Times New Roman" panose="02020603050405020304" pitchFamily="18" charset="0"/>
              </a:rPr>
              <a:t>Nhận biết được một số biểu hiện của việc quan tâm hàng xóm, láng giềng. Hiểu vì sao phải quan tâm hàng xóm, láng giềng. </a:t>
            </a:r>
            <a:endParaRPr lang="en-US" sz="3600" b="1" u="sng">
              <a:solidFill>
                <a:srgbClr val="FF0000"/>
              </a:solidFill>
              <a:latin typeface="Times New Roman" pitchFamily="18" charset="0"/>
            </a:endParaRPr>
          </a:p>
        </p:txBody>
      </p:sp>
      <p:grpSp>
        <p:nvGrpSpPr>
          <p:cNvPr id="16" name="Group 15"/>
          <p:cNvGrpSpPr/>
          <p:nvPr/>
        </p:nvGrpSpPr>
        <p:grpSpPr>
          <a:xfrm>
            <a:off x="5236910" y="0"/>
            <a:ext cx="5492209" cy="930735"/>
            <a:chOff x="4539228" y="172432"/>
            <a:chExt cx="5399539" cy="930735"/>
          </a:xfrm>
        </p:grpSpPr>
        <p:grpSp>
          <p:nvGrpSpPr>
            <p:cNvPr id="20" name="Group 19"/>
            <p:cNvGrpSpPr/>
            <p:nvPr/>
          </p:nvGrpSpPr>
          <p:grpSpPr>
            <a:xfrm>
              <a:off x="4539228" y="172432"/>
              <a:ext cx="5399539" cy="930735"/>
              <a:chOff x="4539228" y="172432"/>
              <a:chExt cx="5399539" cy="930735"/>
            </a:xfrm>
          </p:grpSpPr>
          <p:sp>
            <p:nvSpPr>
              <p:cNvPr id="22" name="TextBox 21"/>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23" name="TextBox 22"/>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21" name="Straight Connector 20"/>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 name="Text Box 14">
            <a:extLst>
              <a:ext uri="{FF2B5EF4-FFF2-40B4-BE49-F238E27FC236}">
                <a16:creationId xmlns:a16="http://schemas.microsoft.com/office/drawing/2014/main" id="{691743ED-0D27-C499-C9CF-F78B86BD6665}"/>
              </a:ext>
            </a:extLst>
          </p:cNvPr>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(T1)</a:t>
            </a:r>
          </a:p>
        </p:txBody>
      </p:sp>
      <p:pic>
        <p:nvPicPr>
          <p:cNvPr id="6" name="Picture 5">
            <a:extLst>
              <a:ext uri="{FF2B5EF4-FFF2-40B4-BE49-F238E27FC236}">
                <a16:creationId xmlns:a16="http://schemas.microsoft.com/office/drawing/2014/main" id="{317F990A-D42E-644B-D82B-0BF62AB3E4E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280846" y="3127310"/>
            <a:ext cx="3173346" cy="2273213"/>
          </a:xfrm>
          <a:prstGeom prst="rect">
            <a:avLst/>
          </a:prstGeom>
        </p:spPr>
      </p:pic>
      <p:pic>
        <p:nvPicPr>
          <p:cNvPr id="8" name="Picture 7">
            <a:extLst>
              <a:ext uri="{FF2B5EF4-FFF2-40B4-BE49-F238E27FC236}">
                <a16:creationId xmlns:a16="http://schemas.microsoft.com/office/drawing/2014/main" id="{5628FAAB-D515-F342-1B12-64479B785F6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762592" y="2590800"/>
            <a:ext cx="4148127" cy="3044811"/>
          </a:xfrm>
          <a:prstGeom prst="rect">
            <a:avLst/>
          </a:prstGeom>
        </p:spPr>
      </p:pic>
      <p:pic>
        <p:nvPicPr>
          <p:cNvPr id="11" name="Picture 10">
            <a:extLst>
              <a:ext uri="{FF2B5EF4-FFF2-40B4-BE49-F238E27FC236}">
                <a16:creationId xmlns:a16="http://schemas.microsoft.com/office/drawing/2014/main" id="{E94609BE-B06E-56C0-14C7-058A2FF81809}"/>
              </a:ext>
            </a:extLst>
          </p:cNvPr>
          <p:cNvPicPr>
            <a:picLocks noChangeAspect="1"/>
          </p:cNvPicPr>
          <p:nvPr/>
        </p:nvPicPr>
        <p:blipFill rotWithShape="1">
          <a:blip r:embed="rId4">
            <a:clrChange>
              <a:clrFrom>
                <a:srgbClr val="FFFFFF"/>
              </a:clrFrom>
              <a:clrTo>
                <a:srgbClr val="FFFFFF">
                  <a:alpha val="0"/>
                </a:srgbClr>
              </a:clrTo>
            </a:clrChange>
          </a:blip>
          <a:srcRect l="10845"/>
          <a:stretch/>
        </p:blipFill>
        <p:spPr>
          <a:xfrm>
            <a:off x="8085465" y="5445346"/>
            <a:ext cx="3626682" cy="2826568"/>
          </a:xfrm>
          <a:prstGeom prst="rect">
            <a:avLst/>
          </a:prstGeom>
        </p:spPr>
      </p:pic>
      <p:pic>
        <p:nvPicPr>
          <p:cNvPr id="13" name="Picture 12">
            <a:extLst>
              <a:ext uri="{FF2B5EF4-FFF2-40B4-BE49-F238E27FC236}">
                <a16:creationId xmlns:a16="http://schemas.microsoft.com/office/drawing/2014/main" id="{8ADD5323-29B0-1761-A16C-5FECAD839599}"/>
              </a:ext>
            </a:extLst>
          </p:cNvPr>
          <p:cNvPicPr>
            <a:picLocks noChangeAspect="1"/>
          </p:cNvPicPr>
          <p:nvPr/>
        </p:nvPicPr>
        <p:blipFill rotWithShape="1">
          <a:blip r:embed="rId5">
            <a:clrChange>
              <a:clrFrom>
                <a:srgbClr val="FFFFFF"/>
              </a:clrFrom>
              <a:clrTo>
                <a:srgbClr val="FFFFFF">
                  <a:alpha val="0"/>
                </a:srgbClr>
              </a:clrTo>
            </a:clrChange>
          </a:blip>
          <a:srcRect r="5881"/>
          <a:stretch/>
        </p:blipFill>
        <p:spPr>
          <a:xfrm>
            <a:off x="11960219" y="5506261"/>
            <a:ext cx="3475964" cy="2766167"/>
          </a:xfrm>
          <a:prstGeom prst="rect">
            <a:avLst/>
          </a:prstGeom>
        </p:spPr>
      </p:pic>
      <p:sp>
        <p:nvSpPr>
          <p:cNvPr id="26" name="TextBox 25">
            <a:extLst>
              <a:ext uri="{FF2B5EF4-FFF2-40B4-BE49-F238E27FC236}">
                <a16:creationId xmlns:a16="http://schemas.microsoft.com/office/drawing/2014/main" id="{800AF5D7-A3B4-52EE-1B16-A68422CD14CC}"/>
              </a:ext>
            </a:extLst>
          </p:cNvPr>
          <p:cNvSpPr txBox="1"/>
          <p:nvPr/>
        </p:nvSpPr>
        <p:spPr>
          <a:xfrm>
            <a:off x="1133005" y="4141780"/>
            <a:ext cx="6891014" cy="3358292"/>
          </a:xfrm>
          <a:custGeom>
            <a:avLst/>
            <a:gdLst>
              <a:gd name="connsiteX0" fmla="*/ 0 w 6891014"/>
              <a:gd name="connsiteY0" fmla="*/ 0 h 3358292"/>
              <a:gd name="connsiteX1" fmla="*/ 643161 w 6891014"/>
              <a:gd name="connsiteY1" fmla="*/ 0 h 3358292"/>
              <a:gd name="connsiteX2" fmla="*/ 1355233 w 6891014"/>
              <a:gd name="connsiteY2" fmla="*/ 0 h 3358292"/>
              <a:gd name="connsiteX3" fmla="*/ 1860574 w 6891014"/>
              <a:gd name="connsiteY3" fmla="*/ 0 h 3358292"/>
              <a:gd name="connsiteX4" fmla="*/ 2434825 w 6891014"/>
              <a:gd name="connsiteY4" fmla="*/ 0 h 3358292"/>
              <a:gd name="connsiteX5" fmla="*/ 2802346 w 6891014"/>
              <a:gd name="connsiteY5" fmla="*/ 0 h 3358292"/>
              <a:gd name="connsiteX6" fmla="*/ 3445507 w 6891014"/>
              <a:gd name="connsiteY6" fmla="*/ 0 h 3358292"/>
              <a:gd name="connsiteX7" fmla="*/ 4088668 w 6891014"/>
              <a:gd name="connsiteY7" fmla="*/ 0 h 3358292"/>
              <a:gd name="connsiteX8" fmla="*/ 4594009 w 6891014"/>
              <a:gd name="connsiteY8" fmla="*/ 0 h 3358292"/>
              <a:gd name="connsiteX9" fmla="*/ 5030440 w 6891014"/>
              <a:gd name="connsiteY9" fmla="*/ 0 h 3358292"/>
              <a:gd name="connsiteX10" fmla="*/ 5604691 w 6891014"/>
              <a:gd name="connsiteY10" fmla="*/ 0 h 3358292"/>
              <a:gd name="connsiteX11" fmla="*/ 6247853 w 6891014"/>
              <a:gd name="connsiteY11" fmla="*/ 0 h 3358292"/>
              <a:gd name="connsiteX12" fmla="*/ 6891014 w 6891014"/>
              <a:gd name="connsiteY12" fmla="*/ 0 h 3358292"/>
              <a:gd name="connsiteX13" fmla="*/ 6891014 w 6891014"/>
              <a:gd name="connsiteY13" fmla="*/ 458967 h 3358292"/>
              <a:gd name="connsiteX14" fmla="*/ 6891014 w 6891014"/>
              <a:gd name="connsiteY14" fmla="*/ 951516 h 3358292"/>
              <a:gd name="connsiteX15" fmla="*/ 6891014 w 6891014"/>
              <a:gd name="connsiteY15" fmla="*/ 1477648 h 3358292"/>
              <a:gd name="connsiteX16" fmla="*/ 6891014 w 6891014"/>
              <a:gd name="connsiteY16" fmla="*/ 2003781 h 3358292"/>
              <a:gd name="connsiteX17" fmla="*/ 6891014 w 6891014"/>
              <a:gd name="connsiteY17" fmla="*/ 2630662 h 3358292"/>
              <a:gd name="connsiteX18" fmla="*/ 6891014 w 6891014"/>
              <a:gd name="connsiteY18" fmla="*/ 3358292 h 3358292"/>
              <a:gd name="connsiteX19" fmla="*/ 6316763 w 6891014"/>
              <a:gd name="connsiteY19" fmla="*/ 3358292 h 3358292"/>
              <a:gd name="connsiteX20" fmla="*/ 5880332 w 6891014"/>
              <a:gd name="connsiteY20" fmla="*/ 3358292 h 3358292"/>
              <a:gd name="connsiteX21" fmla="*/ 5443901 w 6891014"/>
              <a:gd name="connsiteY21" fmla="*/ 3358292 h 3358292"/>
              <a:gd name="connsiteX22" fmla="*/ 5076380 w 6891014"/>
              <a:gd name="connsiteY22" fmla="*/ 3358292 h 3358292"/>
              <a:gd name="connsiteX23" fmla="*/ 4433219 w 6891014"/>
              <a:gd name="connsiteY23" fmla="*/ 3358292 h 3358292"/>
              <a:gd name="connsiteX24" fmla="*/ 3996788 w 6891014"/>
              <a:gd name="connsiteY24" fmla="*/ 3358292 h 3358292"/>
              <a:gd name="connsiteX25" fmla="*/ 3491447 w 6891014"/>
              <a:gd name="connsiteY25" fmla="*/ 3358292 h 3358292"/>
              <a:gd name="connsiteX26" fmla="*/ 2779376 w 6891014"/>
              <a:gd name="connsiteY26" fmla="*/ 3358292 h 3358292"/>
              <a:gd name="connsiteX27" fmla="*/ 2067304 w 6891014"/>
              <a:gd name="connsiteY27" fmla="*/ 3358292 h 3358292"/>
              <a:gd name="connsiteX28" fmla="*/ 1561963 w 6891014"/>
              <a:gd name="connsiteY28" fmla="*/ 3358292 h 3358292"/>
              <a:gd name="connsiteX29" fmla="*/ 918802 w 6891014"/>
              <a:gd name="connsiteY29" fmla="*/ 3358292 h 3358292"/>
              <a:gd name="connsiteX30" fmla="*/ 0 w 6891014"/>
              <a:gd name="connsiteY30" fmla="*/ 3358292 h 3358292"/>
              <a:gd name="connsiteX31" fmla="*/ 0 w 6891014"/>
              <a:gd name="connsiteY31" fmla="*/ 2865743 h 3358292"/>
              <a:gd name="connsiteX32" fmla="*/ 0 w 6891014"/>
              <a:gd name="connsiteY32" fmla="*/ 2373193 h 3358292"/>
              <a:gd name="connsiteX33" fmla="*/ 0 w 6891014"/>
              <a:gd name="connsiteY33" fmla="*/ 1813478 h 3358292"/>
              <a:gd name="connsiteX34" fmla="*/ 0 w 6891014"/>
              <a:gd name="connsiteY34" fmla="*/ 1354511 h 3358292"/>
              <a:gd name="connsiteX35" fmla="*/ 0 w 6891014"/>
              <a:gd name="connsiteY35" fmla="*/ 861962 h 3358292"/>
              <a:gd name="connsiteX36" fmla="*/ 0 w 6891014"/>
              <a:gd name="connsiteY36" fmla="*/ 0 h 335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891014" h="3358292" fill="none" extrusionOk="0">
                <a:moveTo>
                  <a:pt x="0" y="0"/>
                </a:moveTo>
                <a:cubicBezTo>
                  <a:pt x="151758" y="-1128"/>
                  <a:pt x="509950" y="50228"/>
                  <a:pt x="643161" y="0"/>
                </a:cubicBezTo>
                <a:cubicBezTo>
                  <a:pt x="776372" y="-50228"/>
                  <a:pt x="1191467" y="18831"/>
                  <a:pt x="1355233" y="0"/>
                </a:cubicBezTo>
                <a:cubicBezTo>
                  <a:pt x="1518999" y="-18831"/>
                  <a:pt x="1689501" y="27143"/>
                  <a:pt x="1860574" y="0"/>
                </a:cubicBezTo>
                <a:cubicBezTo>
                  <a:pt x="2031647" y="-27143"/>
                  <a:pt x="2184434" y="27182"/>
                  <a:pt x="2434825" y="0"/>
                </a:cubicBezTo>
                <a:cubicBezTo>
                  <a:pt x="2685216" y="-27182"/>
                  <a:pt x="2641971" y="21235"/>
                  <a:pt x="2802346" y="0"/>
                </a:cubicBezTo>
                <a:cubicBezTo>
                  <a:pt x="2962721" y="-21235"/>
                  <a:pt x="3222903" y="38444"/>
                  <a:pt x="3445507" y="0"/>
                </a:cubicBezTo>
                <a:cubicBezTo>
                  <a:pt x="3668111" y="-38444"/>
                  <a:pt x="3847219" y="23573"/>
                  <a:pt x="4088668" y="0"/>
                </a:cubicBezTo>
                <a:cubicBezTo>
                  <a:pt x="4330117" y="-23573"/>
                  <a:pt x="4460778" y="39568"/>
                  <a:pt x="4594009" y="0"/>
                </a:cubicBezTo>
                <a:cubicBezTo>
                  <a:pt x="4727240" y="-39568"/>
                  <a:pt x="4890420" y="14467"/>
                  <a:pt x="5030440" y="0"/>
                </a:cubicBezTo>
                <a:cubicBezTo>
                  <a:pt x="5170460" y="-14467"/>
                  <a:pt x="5480475" y="29590"/>
                  <a:pt x="5604691" y="0"/>
                </a:cubicBezTo>
                <a:cubicBezTo>
                  <a:pt x="5728907" y="-29590"/>
                  <a:pt x="5930954" y="65732"/>
                  <a:pt x="6247853" y="0"/>
                </a:cubicBezTo>
                <a:cubicBezTo>
                  <a:pt x="6564752" y="-65732"/>
                  <a:pt x="6588842" y="34949"/>
                  <a:pt x="6891014" y="0"/>
                </a:cubicBezTo>
                <a:cubicBezTo>
                  <a:pt x="6910703" y="191418"/>
                  <a:pt x="6855110" y="316585"/>
                  <a:pt x="6891014" y="458967"/>
                </a:cubicBezTo>
                <a:cubicBezTo>
                  <a:pt x="6926918" y="601349"/>
                  <a:pt x="6867915" y="705504"/>
                  <a:pt x="6891014" y="951516"/>
                </a:cubicBezTo>
                <a:cubicBezTo>
                  <a:pt x="6914113" y="1197528"/>
                  <a:pt x="6832898" y="1262035"/>
                  <a:pt x="6891014" y="1477648"/>
                </a:cubicBezTo>
                <a:cubicBezTo>
                  <a:pt x="6949130" y="1693261"/>
                  <a:pt x="6886338" y="1806661"/>
                  <a:pt x="6891014" y="2003781"/>
                </a:cubicBezTo>
                <a:cubicBezTo>
                  <a:pt x="6895690" y="2200901"/>
                  <a:pt x="6886455" y="2342208"/>
                  <a:pt x="6891014" y="2630662"/>
                </a:cubicBezTo>
                <a:cubicBezTo>
                  <a:pt x="6895573" y="2919116"/>
                  <a:pt x="6816216" y="3072705"/>
                  <a:pt x="6891014" y="3358292"/>
                </a:cubicBezTo>
                <a:cubicBezTo>
                  <a:pt x="6749303" y="3359464"/>
                  <a:pt x="6556728" y="3295564"/>
                  <a:pt x="6316763" y="3358292"/>
                </a:cubicBezTo>
                <a:cubicBezTo>
                  <a:pt x="6076798" y="3421020"/>
                  <a:pt x="6045825" y="3310131"/>
                  <a:pt x="5880332" y="3358292"/>
                </a:cubicBezTo>
                <a:cubicBezTo>
                  <a:pt x="5714839" y="3406453"/>
                  <a:pt x="5618727" y="3347448"/>
                  <a:pt x="5443901" y="3358292"/>
                </a:cubicBezTo>
                <a:cubicBezTo>
                  <a:pt x="5269075" y="3369136"/>
                  <a:pt x="5205202" y="3331926"/>
                  <a:pt x="5076380" y="3358292"/>
                </a:cubicBezTo>
                <a:cubicBezTo>
                  <a:pt x="4947558" y="3384658"/>
                  <a:pt x="4659570" y="3355316"/>
                  <a:pt x="4433219" y="3358292"/>
                </a:cubicBezTo>
                <a:cubicBezTo>
                  <a:pt x="4206868" y="3361268"/>
                  <a:pt x="4165465" y="3356451"/>
                  <a:pt x="3996788" y="3358292"/>
                </a:cubicBezTo>
                <a:cubicBezTo>
                  <a:pt x="3828111" y="3360133"/>
                  <a:pt x="3730408" y="3317624"/>
                  <a:pt x="3491447" y="3358292"/>
                </a:cubicBezTo>
                <a:cubicBezTo>
                  <a:pt x="3252486" y="3398960"/>
                  <a:pt x="3096395" y="3344261"/>
                  <a:pt x="2779376" y="3358292"/>
                </a:cubicBezTo>
                <a:cubicBezTo>
                  <a:pt x="2462357" y="3372323"/>
                  <a:pt x="2414871" y="3350867"/>
                  <a:pt x="2067304" y="3358292"/>
                </a:cubicBezTo>
                <a:cubicBezTo>
                  <a:pt x="1719737" y="3365717"/>
                  <a:pt x="1805601" y="3342216"/>
                  <a:pt x="1561963" y="3358292"/>
                </a:cubicBezTo>
                <a:cubicBezTo>
                  <a:pt x="1318325" y="3374368"/>
                  <a:pt x="1066069" y="3289189"/>
                  <a:pt x="918802" y="3358292"/>
                </a:cubicBezTo>
                <a:cubicBezTo>
                  <a:pt x="771535" y="3427395"/>
                  <a:pt x="456561" y="3254036"/>
                  <a:pt x="0" y="3358292"/>
                </a:cubicBezTo>
                <a:cubicBezTo>
                  <a:pt x="-43603" y="3154960"/>
                  <a:pt x="1005" y="3001964"/>
                  <a:pt x="0" y="2865743"/>
                </a:cubicBezTo>
                <a:cubicBezTo>
                  <a:pt x="-1005" y="2729522"/>
                  <a:pt x="1342" y="2533663"/>
                  <a:pt x="0" y="2373193"/>
                </a:cubicBezTo>
                <a:cubicBezTo>
                  <a:pt x="-1342" y="2212723"/>
                  <a:pt x="6959" y="2015658"/>
                  <a:pt x="0" y="1813478"/>
                </a:cubicBezTo>
                <a:cubicBezTo>
                  <a:pt x="-6959" y="1611299"/>
                  <a:pt x="4090" y="1559288"/>
                  <a:pt x="0" y="1354511"/>
                </a:cubicBezTo>
                <a:cubicBezTo>
                  <a:pt x="-4090" y="1149734"/>
                  <a:pt x="39835" y="978949"/>
                  <a:pt x="0" y="861962"/>
                </a:cubicBezTo>
                <a:cubicBezTo>
                  <a:pt x="-39835" y="744975"/>
                  <a:pt x="85771" y="397385"/>
                  <a:pt x="0" y="0"/>
                </a:cubicBezTo>
                <a:close/>
              </a:path>
              <a:path w="6891014" h="3358292" stroke="0" extrusionOk="0">
                <a:moveTo>
                  <a:pt x="0" y="0"/>
                </a:moveTo>
                <a:cubicBezTo>
                  <a:pt x="210068" y="-19295"/>
                  <a:pt x="339009" y="42076"/>
                  <a:pt x="505341" y="0"/>
                </a:cubicBezTo>
                <a:cubicBezTo>
                  <a:pt x="671673" y="-42076"/>
                  <a:pt x="932125" y="47296"/>
                  <a:pt x="1148502" y="0"/>
                </a:cubicBezTo>
                <a:cubicBezTo>
                  <a:pt x="1364879" y="-47296"/>
                  <a:pt x="1524724" y="1612"/>
                  <a:pt x="1722754" y="0"/>
                </a:cubicBezTo>
                <a:cubicBezTo>
                  <a:pt x="1920784" y="-1612"/>
                  <a:pt x="2087864" y="70081"/>
                  <a:pt x="2365915" y="0"/>
                </a:cubicBezTo>
                <a:cubicBezTo>
                  <a:pt x="2643966" y="-70081"/>
                  <a:pt x="2895005" y="77506"/>
                  <a:pt x="3077986" y="0"/>
                </a:cubicBezTo>
                <a:cubicBezTo>
                  <a:pt x="3260967" y="-77506"/>
                  <a:pt x="3317785" y="13383"/>
                  <a:pt x="3445507" y="0"/>
                </a:cubicBezTo>
                <a:cubicBezTo>
                  <a:pt x="3573229" y="-13383"/>
                  <a:pt x="3832875" y="41305"/>
                  <a:pt x="4088668" y="0"/>
                </a:cubicBezTo>
                <a:cubicBezTo>
                  <a:pt x="4344461" y="-41305"/>
                  <a:pt x="4505987" y="26460"/>
                  <a:pt x="4800740" y="0"/>
                </a:cubicBezTo>
                <a:cubicBezTo>
                  <a:pt x="5095493" y="-26460"/>
                  <a:pt x="5053365" y="17043"/>
                  <a:pt x="5168260" y="0"/>
                </a:cubicBezTo>
                <a:cubicBezTo>
                  <a:pt x="5283155" y="-17043"/>
                  <a:pt x="5515215" y="20640"/>
                  <a:pt x="5673602" y="0"/>
                </a:cubicBezTo>
                <a:cubicBezTo>
                  <a:pt x="5831989" y="-20640"/>
                  <a:pt x="6213801" y="62454"/>
                  <a:pt x="6385673" y="0"/>
                </a:cubicBezTo>
                <a:cubicBezTo>
                  <a:pt x="6557545" y="-62454"/>
                  <a:pt x="6693996" y="40413"/>
                  <a:pt x="6891014" y="0"/>
                </a:cubicBezTo>
                <a:cubicBezTo>
                  <a:pt x="6920752" y="285136"/>
                  <a:pt x="6824317" y="312629"/>
                  <a:pt x="6891014" y="593298"/>
                </a:cubicBezTo>
                <a:cubicBezTo>
                  <a:pt x="6957711" y="873967"/>
                  <a:pt x="6861990" y="889521"/>
                  <a:pt x="6891014" y="1119431"/>
                </a:cubicBezTo>
                <a:cubicBezTo>
                  <a:pt x="6920038" y="1349341"/>
                  <a:pt x="6837539" y="1495347"/>
                  <a:pt x="6891014" y="1712729"/>
                </a:cubicBezTo>
                <a:cubicBezTo>
                  <a:pt x="6944489" y="1930111"/>
                  <a:pt x="6851058" y="2128807"/>
                  <a:pt x="6891014" y="2272444"/>
                </a:cubicBezTo>
                <a:cubicBezTo>
                  <a:pt x="6930970" y="2416082"/>
                  <a:pt x="6868023" y="2651901"/>
                  <a:pt x="6891014" y="2832160"/>
                </a:cubicBezTo>
                <a:cubicBezTo>
                  <a:pt x="6914005" y="3012419"/>
                  <a:pt x="6875911" y="3138737"/>
                  <a:pt x="6891014" y="3358292"/>
                </a:cubicBezTo>
                <a:cubicBezTo>
                  <a:pt x="6733528" y="3404379"/>
                  <a:pt x="6546286" y="3334179"/>
                  <a:pt x="6316763" y="3358292"/>
                </a:cubicBezTo>
                <a:cubicBezTo>
                  <a:pt x="6087240" y="3382405"/>
                  <a:pt x="6105585" y="3332393"/>
                  <a:pt x="5949242" y="3358292"/>
                </a:cubicBezTo>
                <a:cubicBezTo>
                  <a:pt x="5792899" y="3384191"/>
                  <a:pt x="5650717" y="3309198"/>
                  <a:pt x="5512811" y="3358292"/>
                </a:cubicBezTo>
                <a:cubicBezTo>
                  <a:pt x="5374905" y="3407386"/>
                  <a:pt x="5182448" y="3338086"/>
                  <a:pt x="5076380" y="3358292"/>
                </a:cubicBezTo>
                <a:cubicBezTo>
                  <a:pt x="4970312" y="3378498"/>
                  <a:pt x="4842943" y="3341627"/>
                  <a:pt x="4639949" y="3358292"/>
                </a:cubicBezTo>
                <a:cubicBezTo>
                  <a:pt x="4436955" y="3374957"/>
                  <a:pt x="4191822" y="3320897"/>
                  <a:pt x="3996788" y="3358292"/>
                </a:cubicBezTo>
                <a:cubicBezTo>
                  <a:pt x="3801754" y="3395687"/>
                  <a:pt x="3788903" y="3339280"/>
                  <a:pt x="3629267" y="3358292"/>
                </a:cubicBezTo>
                <a:cubicBezTo>
                  <a:pt x="3469631" y="3377304"/>
                  <a:pt x="3325669" y="3318511"/>
                  <a:pt x="3192836" y="3358292"/>
                </a:cubicBezTo>
                <a:cubicBezTo>
                  <a:pt x="3060003" y="3398073"/>
                  <a:pt x="2911461" y="3339257"/>
                  <a:pt x="2825316" y="3358292"/>
                </a:cubicBezTo>
                <a:cubicBezTo>
                  <a:pt x="2739171" y="3377327"/>
                  <a:pt x="2606856" y="3352947"/>
                  <a:pt x="2457795" y="3358292"/>
                </a:cubicBezTo>
                <a:cubicBezTo>
                  <a:pt x="2308734" y="3363637"/>
                  <a:pt x="2218156" y="3318292"/>
                  <a:pt x="2021364" y="3358292"/>
                </a:cubicBezTo>
                <a:cubicBezTo>
                  <a:pt x="1824572" y="3398292"/>
                  <a:pt x="1597902" y="3349775"/>
                  <a:pt x="1447113" y="3358292"/>
                </a:cubicBezTo>
                <a:cubicBezTo>
                  <a:pt x="1296324" y="3366809"/>
                  <a:pt x="1202790" y="3356140"/>
                  <a:pt x="1079592" y="3358292"/>
                </a:cubicBezTo>
                <a:cubicBezTo>
                  <a:pt x="956394" y="3360444"/>
                  <a:pt x="787873" y="3307000"/>
                  <a:pt x="574251" y="3358292"/>
                </a:cubicBezTo>
                <a:cubicBezTo>
                  <a:pt x="360629" y="3409584"/>
                  <a:pt x="185412" y="3329954"/>
                  <a:pt x="0" y="3358292"/>
                </a:cubicBezTo>
                <a:cubicBezTo>
                  <a:pt x="-7745" y="3141077"/>
                  <a:pt x="20715" y="3016690"/>
                  <a:pt x="0" y="2832160"/>
                </a:cubicBezTo>
                <a:cubicBezTo>
                  <a:pt x="-20715" y="2647630"/>
                  <a:pt x="14254" y="2465275"/>
                  <a:pt x="0" y="2238861"/>
                </a:cubicBezTo>
                <a:cubicBezTo>
                  <a:pt x="-14254" y="2012447"/>
                  <a:pt x="26541" y="1928605"/>
                  <a:pt x="0" y="1779895"/>
                </a:cubicBezTo>
                <a:cubicBezTo>
                  <a:pt x="-26541" y="1631185"/>
                  <a:pt x="61986" y="1331504"/>
                  <a:pt x="0" y="1153014"/>
                </a:cubicBezTo>
                <a:cubicBezTo>
                  <a:pt x="-61986" y="974524"/>
                  <a:pt x="22804" y="849321"/>
                  <a:pt x="0" y="694047"/>
                </a:cubicBezTo>
                <a:cubicBezTo>
                  <a:pt x="-22804" y="538773"/>
                  <a:pt x="38474" y="268706"/>
                  <a:pt x="0" y="0"/>
                </a:cubicBezTo>
                <a:close/>
              </a:path>
            </a:pathLst>
          </a:custGeom>
          <a:solidFill>
            <a:srgbClr val="FFFF00"/>
          </a:solidFill>
          <a:ln w="38100">
            <a:solidFill>
              <a:schemeClr val="tx1"/>
            </a:solidFill>
            <a:extLst>
              <a:ext uri="{C807C97D-BFC1-408E-A445-0C87EB9F89A2}">
                <ask:lineSketchStyleProps xmlns="" xmlns:ask="http://schemas.microsoft.com/office/drawing/2018/sketchyshapes" sd="3538287956">
                  <a:prstGeom prst="rect">
                    <a:avLst/>
                  </a:prstGeom>
                  <ask:type>
                    <ask:lineSketchScribble/>
                  </ask:type>
                </ask:lineSketchStyleProps>
              </a:ext>
            </a:extLst>
          </a:ln>
        </p:spPr>
        <p:txBody>
          <a:bodyPr wrap="square">
            <a:spAutoFit/>
          </a:bodyPr>
          <a:lstStyle/>
          <a:p>
            <a:pPr lvl="0" algn="just">
              <a:lnSpc>
                <a:spcPct val="120000"/>
              </a:lnSpc>
            </a:pPr>
            <a:r>
              <a:rPr lang="en-US" sz="3600" b="1">
                <a:solidFill>
                  <a:srgbClr val="FF0000"/>
                </a:solidFill>
                <a:latin typeface="Times New Roman" panose="02020603050405020304" pitchFamily="18" charset="0"/>
                <a:ea typeface="Times New Roman" panose="02020603050405020304" pitchFamily="18" charset="0"/>
              </a:rPr>
              <a:t> </a:t>
            </a:r>
            <a:r>
              <a:rPr lang="en-US" sz="3600" b="1" i="1">
                <a:solidFill>
                  <a:srgbClr val="FF0000"/>
                </a:solidFill>
                <a:latin typeface="Times New Roman" panose="02020603050405020304" pitchFamily="18" charset="0"/>
                <a:ea typeface="Times New Roman" panose="02020603050405020304" pitchFamily="18" charset="0"/>
              </a:rPr>
              <a:t>Hàng xóm, láng giềng là  những người sống bên cạnh với gia đình mình. Vì vậy, em cần  phải quan tâm, giúp đỡ họ lúc khó khăn, hoạn nạn.</a:t>
            </a:r>
            <a:endParaRPr lang="en-US" sz="3200" b="1">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6525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1494</TotalTime>
  <Words>726</Words>
  <Application>Microsoft Office PowerPoint</Application>
  <PresentationFormat>Custom</PresentationFormat>
  <Paragraphs>63</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226</cp:revision>
  <dcterms:created xsi:type="dcterms:W3CDTF">2022-07-10T01:37:20Z</dcterms:created>
  <dcterms:modified xsi:type="dcterms:W3CDTF">2024-10-10T04:49:02Z</dcterms:modified>
</cp:coreProperties>
</file>