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2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0"/>
  </p:notesMasterIdLst>
  <p:sldIdLst>
    <p:sldId id="513" r:id="rId2"/>
    <p:sldId id="510" r:id="rId3"/>
    <p:sldId id="514" r:id="rId4"/>
    <p:sldId id="469" r:id="rId5"/>
    <p:sldId id="500" r:id="rId6"/>
    <p:sldId id="447" r:id="rId7"/>
    <p:sldId id="363" r:id="rId8"/>
    <p:sldId id="434" r:id="rId9"/>
    <p:sldId id="446" r:id="rId10"/>
    <p:sldId id="408" r:id="rId11"/>
    <p:sldId id="488" r:id="rId12"/>
    <p:sldId id="489" r:id="rId13"/>
    <p:sldId id="492" r:id="rId14"/>
    <p:sldId id="491" r:id="rId15"/>
    <p:sldId id="490" r:id="rId16"/>
    <p:sldId id="502" r:id="rId17"/>
    <p:sldId id="503" r:id="rId18"/>
    <p:sldId id="504" r:id="rId19"/>
    <p:sldId id="505" r:id="rId20"/>
    <p:sldId id="275" r:id="rId21"/>
    <p:sldId id="480" r:id="rId22"/>
    <p:sldId id="507" r:id="rId23"/>
    <p:sldId id="515" r:id="rId24"/>
    <p:sldId id="324" r:id="rId25"/>
    <p:sldId id="404" r:id="rId26"/>
    <p:sldId id="405" r:id="rId27"/>
    <p:sldId id="406" r:id="rId28"/>
    <p:sldId id="407" r:id="rId29"/>
    <p:sldId id="506" r:id="rId30"/>
    <p:sldId id="516" r:id="rId31"/>
    <p:sldId id="517" r:id="rId32"/>
    <p:sldId id="518" r:id="rId33"/>
    <p:sldId id="520" r:id="rId34"/>
    <p:sldId id="508" r:id="rId35"/>
    <p:sldId id="521" r:id="rId36"/>
    <p:sldId id="418" r:id="rId37"/>
    <p:sldId id="509" r:id="rId38"/>
    <p:sldId id="387" r:id="rId39"/>
  </p:sldIdLst>
  <p:sldSz cx="9144000" cy="6858000" type="screen4x3"/>
  <p:notesSz cx="6735763" cy="9866313"/>
  <p:embeddedFontLst>
    <p:embeddedFont>
      <p:font typeface=".VnClarendonH" panose="020B7200000000000000"/>
      <p:regular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Candara" panose="020E0502030303020204" pitchFamily="34" charset="0"/>
      <p:regular r:id="rId46"/>
      <p:bold r:id="rId47"/>
      <p:italic r:id="rId48"/>
      <p:boldItalic r:id="rId49"/>
    </p:embeddedFont>
    <p:embeddedFont>
      <p:font typeface="Comic Sans MS" panose="030F0702030302020204" pitchFamily="66" charset="0"/>
      <p:regular r:id="rId50"/>
      <p:bold r:id="rId51"/>
      <p:italic r:id="rId52"/>
      <p:boldItalic r:id="rId53"/>
    </p:embeddedFont>
    <p:embeddedFont>
      <p:font typeface="Segoe Print" panose="02000600000000000000" pitchFamily="2" charset="0"/>
      <p:regular r:id="rId54"/>
      <p:bold r:id="rId55"/>
    </p:embeddedFont>
    <p:embeddedFont>
      <p:font typeface="Verdana" panose="020B0604030504040204" pitchFamily="34" charset="0"/>
      <p:regular r:id="rId56"/>
      <p:bold r:id="rId57"/>
      <p:italic r:id="rId58"/>
      <p:boldItalic r:id="rId59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8" userDrawn="1">
          <p15:clr>
            <a:srgbClr val="A4A3A4"/>
          </p15:clr>
        </p15:guide>
        <p15:guide id="2" pos="212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4F2E"/>
    <a:srgbClr val="FF3399"/>
    <a:srgbClr val="61ACF1"/>
    <a:srgbClr val="769DDC"/>
    <a:srgbClr val="4CDB45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97" autoAdjust="0"/>
    <p:restoredTop sz="74865" autoAdjust="0"/>
  </p:normalViewPr>
  <p:slideViewPr>
    <p:cSldViewPr>
      <p:cViewPr varScale="1">
        <p:scale>
          <a:sx n="69" d="100"/>
          <a:sy n="69" d="100"/>
        </p:scale>
        <p:origin x="1302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2886" y="-84"/>
      </p:cViewPr>
      <p:guideLst>
        <p:guide orient="horz" pos="3108"/>
        <p:guide pos="212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font" Target="fonts/font15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font" Target="fonts/font1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9.fntdata"/><Relationship Id="rId57" Type="http://schemas.openxmlformats.org/officeDocument/2006/relationships/font" Target="fonts/font17.fntdata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font" Target="fonts/font16.fntdata"/><Relationship Id="rId8" Type="http://schemas.openxmlformats.org/officeDocument/2006/relationships/slide" Target="slides/slide7.xml"/><Relationship Id="rId51" Type="http://schemas.openxmlformats.org/officeDocument/2006/relationships/font" Target="fonts/font1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59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fld id="{782EBF15-DCA9-488B-93A5-53A41CF16A00}" type="datetimeFigureOut">
              <a:rPr lang="en-US"/>
              <a:pPr>
                <a:defRPr/>
              </a:pPr>
              <a:t>9/3/2020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100" y="4686300"/>
            <a:ext cx="5389563" cy="44402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3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9C4EA12-8AB4-48E1-A638-F645ACF206D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8814923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C5C52426-5A0B-47FA-9F69-3B385C6592AE}" type="slidenum">
              <a:rPr lang="en-US" altLang="vi-VN" smtClean="0"/>
              <a:pPr/>
              <a:t>8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839780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C4EA12-8AB4-48E1-A638-F645ACF206D4}" type="slidenum">
              <a:rPr lang="en-US" altLang="vi-VN" smtClean="0"/>
              <a:pPr>
                <a:defRPr/>
              </a:pPr>
              <a:t>9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350444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vi-VN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F82BBF68-4171-4394-AD56-BF073C758B1E}" type="slidenum">
              <a:rPr lang="en-US" altLang="vi-VN" smtClean="0"/>
              <a:pPr/>
              <a:t>20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2060959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id="{3F01DC39-FD1A-46A7-A540-9734ADCD886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id="{161A8BDC-86AD-4D78-9178-19572AE6A6A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vi-VN"/>
              <a:t>GO OVER SCISSORS SAFETY FIRST</a:t>
            </a:r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27A2DBAD-C373-4155-AF79-ACB77010E2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CFCF7CD-BFA4-42DF-A502-4F588D1CF8B4}" type="slidenum">
              <a:rPr lang="en-US" altLang="vi-VN" smtClean="0"/>
              <a:pPr>
                <a:spcBef>
                  <a:spcPct val="0"/>
                </a:spcBef>
              </a:pPr>
              <a:t>24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127010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FB364C-9425-4034-9597-B18E445EC202}" type="datetimeFigureOut">
              <a:rPr lang="en-US"/>
              <a:pPr>
                <a:defRPr/>
              </a:pPr>
              <a:t>9/3/2020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56BBC8-08A9-4AC6-AF01-8D90E21E3B62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964321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7E3DE5-7DD7-4EE9-A746-4FF610BD7622}" type="datetimeFigureOut">
              <a:rPr lang="en-US"/>
              <a:pPr>
                <a:defRPr/>
              </a:pPr>
              <a:t>9/3/2020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099F7-6C46-4EE7-B1CC-0E556767B2F7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978992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13D4FE-CACD-4D6F-9C39-614C69534614}" type="datetimeFigureOut">
              <a:rPr lang="en-US"/>
              <a:pPr>
                <a:defRPr/>
              </a:pPr>
              <a:t>9/3/2020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CDAA44-7D5D-4F7F-B433-5F334E7857FC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6620446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 txBox="1">
            <a:spLocks/>
          </p:cNvSpPr>
          <p:nvPr userDrawn="1"/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/>
              <a:t>Click to edit Master text styles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/>
              <a:t>Second level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en-US"/>
              <a:t>Third level</a:t>
            </a:r>
          </a:p>
          <a:p>
            <a:pPr lvl="3" fontAlgn="auto">
              <a:spcAft>
                <a:spcPts val="0"/>
              </a:spcAft>
              <a:defRPr/>
            </a:pPr>
            <a:r>
              <a:rPr lang="en-US"/>
              <a:t>Fourth level</a:t>
            </a:r>
          </a:p>
          <a:p>
            <a:pPr lvl="4" fontAlgn="auto">
              <a:spcAft>
                <a:spcPts val="0"/>
              </a:spcAft>
              <a:defRPr/>
            </a:pPr>
            <a:r>
              <a:rPr lang="en-US"/>
              <a:t>Fifth level</a:t>
            </a:r>
          </a:p>
        </p:txBody>
      </p:sp>
      <p:sp>
        <p:nvSpPr>
          <p:cNvPr id="5" name="Date Placeholder 3"/>
          <p:cNvSpPr txBox="1">
            <a:spLocks/>
          </p:cNvSpPr>
          <p:nvPr userDrawn="1"/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FAC9B885-DDB7-4755-93EE-691C8B549082}" type="datetimeFigureOut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9/3/2020</a:t>
            </a:fld>
            <a:endParaRPr lang="en-US"/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fld id="{1DE90882-4742-49C3-9CD8-622FA7EF859F}" type="slidenum">
              <a:rPr lang="en-US" altLang="vi-VN" sz="1200" smtClean="0">
                <a:solidFill>
                  <a:srgbClr val="898989"/>
                </a:solidFill>
              </a:rPr>
              <a:pPr algn="r" eaLnBrk="1" hangingPunct="1">
                <a:defRPr/>
              </a:pPr>
              <a:t>‹#›</a:t>
            </a:fld>
            <a:endParaRPr lang="en-US" altLang="vi-VN" sz="1200">
              <a:solidFill>
                <a:srgbClr val="898989"/>
              </a:solidFill>
            </a:endParaRPr>
          </a:p>
        </p:txBody>
      </p:sp>
      <p:sp>
        <p:nvSpPr>
          <p:cNvPr id="7" name="Rectangle 10"/>
          <p:cNvSpPr/>
          <p:nvPr userDrawn="1"/>
        </p:nvSpPr>
        <p:spPr>
          <a:xfrm>
            <a:off x="0" y="17463"/>
            <a:ext cx="9144000" cy="1066800"/>
          </a:xfrm>
          <a:prstGeom prst="rect">
            <a:avLst/>
          </a:prstGeom>
          <a:solidFill>
            <a:srgbClr val="14CE18"/>
          </a:solidFill>
          <a:ln>
            <a:solidFill>
              <a:srgbClr val="16AA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TextBox 11"/>
          <p:cNvSpPr txBox="1">
            <a:spLocks noChangeArrowheads="1"/>
          </p:cNvSpPr>
          <p:nvPr userDrawn="1"/>
        </p:nvSpPr>
        <p:spPr bwMode="auto">
          <a:xfrm>
            <a:off x="703264" y="173038"/>
            <a:ext cx="3481387" cy="64633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VICTORIA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Education &amp; Training J.S.C</a:t>
            </a:r>
          </a:p>
        </p:txBody>
      </p:sp>
      <p:cxnSp>
        <p:nvCxnSpPr>
          <p:cNvPr id="9" name="Straight Connector 12"/>
          <p:cNvCxnSpPr/>
          <p:nvPr userDrawn="1"/>
        </p:nvCxnSpPr>
        <p:spPr>
          <a:xfrm>
            <a:off x="0" y="1143000"/>
            <a:ext cx="9144000" cy="0"/>
          </a:xfrm>
          <a:prstGeom prst="line">
            <a:avLst/>
          </a:prstGeom>
          <a:ln w="38100">
            <a:solidFill>
              <a:srgbClr val="16AA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13"/>
          <p:cNvSpPr/>
          <p:nvPr userDrawn="1"/>
        </p:nvSpPr>
        <p:spPr>
          <a:xfrm>
            <a:off x="0" y="1219200"/>
            <a:ext cx="9144000" cy="5638800"/>
          </a:xfrm>
          <a:prstGeom prst="rect">
            <a:avLst/>
          </a:prstGeom>
          <a:solidFill>
            <a:srgbClr val="23E928"/>
          </a:solidFill>
          <a:ln>
            <a:solidFill>
              <a:srgbClr val="14CE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ounded Rectangle 14"/>
          <p:cNvSpPr/>
          <p:nvPr userDrawn="1"/>
        </p:nvSpPr>
        <p:spPr>
          <a:xfrm>
            <a:off x="0" y="1219200"/>
            <a:ext cx="9144000" cy="5638800"/>
          </a:xfrm>
          <a:prstGeom prst="roundRect">
            <a:avLst/>
          </a:prstGeom>
          <a:solidFill>
            <a:schemeClr val="bg1"/>
          </a:solidFill>
          <a:ln>
            <a:solidFill>
              <a:srgbClr val="23E9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TextBox 15"/>
          <p:cNvSpPr txBox="1">
            <a:spLocks noChangeArrowheads="1"/>
          </p:cNvSpPr>
          <p:nvPr userDrawn="1"/>
        </p:nvSpPr>
        <p:spPr bwMode="auto">
          <a:xfrm>
            <a:off x="5584826" y="244475"/>
            <a:ext cx="3481388" cy="40011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ENGLISH 3</a:t>
            </a:r>
          </a:p>
        </p:txBody>
      </p:sp>
      <p:sp>
        <p:nvSpPr>
          <p:cNvPr id="13" name="TextBox 17"/>
          <p:cNvSpPr txBox="1">
            <a:spLocks noChangeArrowheads="1"/>
          </p:cNvSpPr>
          <p:nvPr userDrawn="1"/>
        </p:nvSpPr>
        <p:spPr bwMode="auto">
          <a:xfrm>
            <a:off x="6537326" y="620714"/>
            <a:ext cx="2189459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b="1" dirty="0">
                <a:solidFill>
                  <a:srgbClr val="FFFF00"/>
                </a:solidFill>
              </a:rPr>
              <a:t>Unit 16 Lesson 1</a:t>
            </a:r>
          </a:p>
        </p:txBody>
      </p:sp>
      <p:pic>
        <p:nvPicPr>
          <p:cNvPr id="14" name="Picture 19" descr="D:\VICEDU logo 2013\logo_NEW_GREEN\3_small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6200" y="33339"/>
            <a:ext cx="989013" cy="102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6"/>
          <p:cNvSpPr/>
          <p:nvPr userDrawn="1"/>
        </p:nvSpPr>
        <p:spPr>
          <a:xfrm>
            <a:off x="6477000" y="228600"/>
            <a:ext cx="1905000" cy="762000"/>
          </a:xfrm>
          <a:prstGeom prst="rect">
            <a:avLst/>
          </a:prstGeom>
          <a:solidFill>
            <a:srgbClr val="14CE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6" name="TextBox 17"/>
          <p:cNvSpPr txBox="1"/>
          <p:nvPr userDrawn="1"/>
        </p:nvSpPr>
        <p:spPr>
          <a:xfrm>
            <a:off x="5394326" y="285751"/>
            <a:ext cx="3750621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LET’S LEARN ENGLISH BOOK 2</a:t>
            </a:r>
          </a:p>
          <a:p>
            <a:pPr eaLnBrk="0" hangingPunct="0">
              <a:defRPr/>
            </a:pPr>
            <a:r>
              <a:rPr lang="en-US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UNIT 12</a:t>
            </a:r>
          </a:p>
        </p:txBody>
      </p:sp>
      <p:sp>
        <p:nvSpPr>
          <p:cNvPr id="17" name="Rectangle 6"/>
          <p:cNvSpPr/>
          <p:nvPr userDrawn="1"/>
        </p:nvSpPr>
        <p:spPr>
          <a:xfrm>
            <a:off x="5486400" y="228600"/>
            <a:ext cx="3657600" cy="762000"/>
          </a:xfrm>
          <a:prstGeom prst="rect">
            <a:avLst/>
          </a:prstGeom>
          <a:solidFill>
            <a:srgbClr val="14CE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740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C8E985-641E-4116-BD9C-F31F2C2AF037}" type="datetimeFigureOut">
              <a:rPr lang="en-US"/>
              <a:pPr>
                <a:defRPr/>
              </a:pPr>
              <a:t>9/3/2020</a:t>
            </a:fld>
            <a:endParaRPr lang="en-US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DF2494-FF04-4E2F-9D6B-16A7880F216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  <p:sp>
        <p:nvSpPr>
          <p:cNvPr id="22" name="TextBox 3"/>
          <p:cNvSpPr txBox="1"/>
          <p:nvPr userDrawn="1"/>
        </p:nvSpPr>
        <p:spPr>
          <a:xfrm>
            <a:off x="5661122" y="161024"/>
            <a:ext cx="332879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eaLnBrk="0" hangingPunct="0">
              <a:defRPr/>
            </a:pP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MACMILLAN NEXT</a:t>
            </a:r>
            <a:r>
              <a:rPr lang="en-US" b="1" baseline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MOVE 1</a:t>
            </a:r>
          </a:p>
          <a:p>
            <a:pPr algn="ctr" eaLnBrk="0" hangingPunct="0">
              <a:defRPr/>
            </a:pPr>
            <a:r>
              <a:rPr lang="en-US" b="1" baseline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CRAFT TIME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581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314059-F707-43B2-A4EC-5886CFC8C195}" type="datetimeFigureOut">
              <a:rPr lang="en-US"/>
              <a:pPr>
                <a:defRPr/>
              </a:pPr>
              <a:t>9/3/2020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35F969-6668-43FA-A2CC-0408E4DC95E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521081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A064C5-712D-40F4-88FE-8A867EB3F0D8}" type="datetimeFigureOut">
              <a:rPr lang="en-US"/>
              <a:pPr>
                <a:defRPr/>
              </a:pPr>
              <a:t>9/3/2020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CACD2-DC65-4A24-BCE8-820A56B92BD7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38027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DB7899-1FB2-4F37-AFB9-AD449AA1AF90}" type="datetimeFigureOut">
              <a:rPr lang="en-US"/>
              <a:pPr>
                <a:defRPr/>
              </a:pPr>
              <a:t>9/3/2020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06DE76-AAE7-4F7A-ABF5-77137F627195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312233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E881C7-2A2B-45C1-B4E1-59F6069D0A15}" type="datetimeFigureOut">
              <a:rPr lang="en-US"/>
              <a:pPr>
                <a:defRPr/>
              </a:pPr>
              <a:t>9/3/2020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2AA629-4D36-449B-9E4C-836E5D018668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091024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4DE5DC-A6BC-4371-96B6-4BD1B4D4E265}" type="datetimeFigureOut">
              <a:rPr lang="en-US"/>
              <a:pPr>
                <a:defRPr/>
              </a:pPr>
              <a:t>9/3/2020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64A333-C583-4C87-B0F5-7ACFFB5BB8AF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223459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E77DAF-9633-43D1-BD34-F7B423993821}" type="datetimeFigureOut">
              <a:rPr lang="en-US"/>
              <a:pPr>
                <a:defRPr/>
              </a:pPr>
              <a:t>9/3/2020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1FDE42-7EE8-4119-811B-63B955DF209D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201786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0B007A-AE2C-4787-B8D1-7F3A4BBE3EC9}" type="datetimeFigureOut">
              <a:rPr lang="en-US"/>
              <a:pPr>
                <a:defRPr/>
              </a:pPr>
              <a:t>9/3/2020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1E6373-C750-4E5E-B5E6-702C73FEE3B5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66264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2BA02A-162D-4340-B106-2C98AF73082C}" type="datetimeFigureOut">
              <a:rPr lang="en-US"/>
              <a:pPr>
                <a:defRPr/>
              </a:pPr>
              <a:t>9/3/2020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40EEB9-0F99-4341-8F1E-1EA4CE041B5B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373775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"/>
          <p:cNvSpPr txBox="1">
            <a:spLocks/>
          </p:cNvSpPr>
          <p:nvPr userDrawn="1"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/>
              <a:t>Click to edit Master text styles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/>
              <a:t>Second level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en-US"/>
              <a:t>Third level</a:t>
            </a:r>
          </a:p>
          <a:p>
            <a:pPr lvl="3" fontAlgn="auto">
              <a:spcAft>
                <a:spcPts val="0"/>
              </a:spcAft>
              <a:defRPr/>
            </a:pPr>
            <a:r>
              <a:rPr lang="en-US"/>
              <a:t>Fourth level</a:t>
            </a:r>
          </a:p>
          <a:p>
            <a:pPr lvl="4" fontAlgn="auto">
              <a:spcAft>
                <a:spcPts val="0"/>
              </a:spcAft>
              <a:defRPr/>
            </a:pPr>
            <a:r>
              <a:rPr lang="en-US"/>
              <a:t>Fifth level</a:t>
            </a:r>
          </a:p>
        </p:txBody>
      </p:sp>
      <p:sp>
        <p:nvSpPr>
          <p:cNvPr id="23" name="Date Placeholder 3"/>
          <p:cNvSpPr txBox="1">
            <a:spLocks/>
          </p:cNvSpPr>
          <p:nvPr userDrawn="1"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FAC9B885-DDB7-4755-93EE-691C8B549082}" type="datetimeFigureOut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9/3/2020</a:t>
            </a:fld>
            <a:endParaRPr lang="en-US"/>
          </a:p>
        </p:txBody>
      </p:sp>
      <p:sp>
        <p:nvSpPr>
          <p:cNvPr id="24" name="Slide Number Placeholder 5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fld id="{70911BF2-F4DE-4E19-B530-BB966C7288E6}" type="slidenum">
              <a:rPr lang="en-US" altLang="vi-VN" sz="1200" smtClean="0">
                <a:solidFill>
                  <a:srgbClr val="898989"/>
                </a:solidFill>
              </a:rPr>
              <a:pPr algn="r" eaLnBrk="1" hangingPunct="1">
                <a:defRPr/>
              </a:pPr>
              <a:t>‹#›</a:t>
            </a:fld>
            <a:endParaRPr lang="en-US" altLang="vi-VN" sz="1200">
              <a:solidFill>
                <a:srgbClr val="898989"/>
              </a:solidFill>
            </a:endParaRPr>
          </a:p>
        </p:txBody>
      </p:sp>
      <p:sp>
        <p:nvSpPr>
          <p:cNvPr id="25" name="Rectangle 10"/>
          <p:cNvSpPr/>
          <p:nvPr userDrawn="1"/>
        </p:nvSpPr>
        <p:spPr>
          <a:xfrm>
            <a:off x="0" y="17463"/>
            <a:ext cx="9144000" cy="1066800"/>
          </a:xfrm>
          <a:prstGeom prst="rect">
            <a:avLst/>
          </a:prstGeom>
          <a:solidFill>
            <a:srgbClr val="14CE18"/>
          </a:solidFill>
          <a:ln>
            <a:solidFill>
              <a:srgbClr val="16AA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6" name="TextBox 11"/>
          <p:cNvSpPr txBox="1">
            <a:spLocks noChangeArrowheads="1"/>
          </p:cNvSpPr>
          <p:nvPr userDrawn="1"/>
        </p:nvSpPr>
        <p:spPr bwMode="auto">
          <a:xfrm>
            <a:off x="703263" y="173038"/>
            <a:ext cx="3481387" cy="646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VICTORIA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Education 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&amp; Training J.S.C</a:t>
            </a:r>
          </a:p>
        </p:txBody>
      </p:sp>
      <p:cxnSp>
        <p:nvCxnSpPr>
          <p:cNvPr id="27" name="Straight Connector 12"/>
          <p:cNvCxnSpPr/>
          <p:nvPr userDrawn="1"/>
        </p:nvCxnSpPr>
        <p:spPr>
          <a:xfrm>
            <a:off x="0" y="1143000"/>
            <a:ext cx="9144000" cy="0"/>
          </a:xfrm>
          <a:prstGeom prst="line">
            <a:avLst/>
          </a:prstGeom>
          <a:ln w="38100">
            <a:solidFill>
              <a:srgbClr val="16AA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13"/>
          <p:cNvSpPr/>
          <p:nvPr userDrawn="1"/>
        </p:nvSpPr>
        <p:spPr>
          <a:xfrm>
            <a:off x="0" y="1219200"/>
            <a:ext cx="9144000" cy="5638800"/>
          </a:xfrm>
          <a:prstGeom prst="rect">
            <a:avLst/>
          </a:prstGeom>
          <a:solidFill>
            <a:srgbClr val="23E928"/>
          </a:solidFill>
          <a:ln>
            <a:solidFill>
              <a:srgbClr val="14CE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9" name="Rounded Rectangle 14"/>
          <p:cNvSpPr/>
          <p:nvPr userDrawn="1"/>
        </p:nvSpPr>
        <p:spPr>
          <a:xfrm>
            <a:off x="0" y="1219200"/>
            <a:ext cx="9144000" cy="5638800"/>
          </a:xfrm>
          <a:prstGeom prst="roundRect">
            <a:avLst/>
          </a:prstGeom>
          <a:solidFill>
            <a:schemeClr val="bg1"/>
          </a:solidFill>
          <a:ln>
            <a:solidFill>
              <a:srgbClr val="23E9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0" name="TextBox 15"/>
          <p:cNvSpPr txBox="1">
            <a:spLocks noChangeArrowheads="1"/>
          </p:cNvSpPr>
          <p:nvPr userDrawn="1"/>
        </p:nvSpPr>
        <p:spPr bwMode="auto">
          <a:xfrm>
            <a:off x="5584825" y="244475"/>
            <a:ext cx="3481388" cy="4000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ENGLISH 3</a:t>
            </a:r>
          </a:p>
        </p:txBody>
      </p:sp>
      <p:sp>
        <p:nvSpPr>
          <p:cNvPr id="31" name="TextBox 17"/>
          <p:cNvSpPr txBox="1">
            <a:spLocks noChangeArrowheads="1"/>
          </p:cNvSpPr>
          <p:nvPr userDrawn="1"/>
        </p:nvSpPr>
        <p:spPr bwMode="auto">
          <a:xfrm>
            <a:off x="6537325" y="620713"/>
            <a:ext cx="1747838" cy="36988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b="1" dirty="0">
                <a:solidFill>
                  <a:srgbClr val="FFFF00"/>
                </a:solidFill>
              </a:rPr>
              <a:t>Unit 16 Lesson 1</a:t>
            </a:r>
          </a:p>
        </p:txBody>
      </p:sp>
      <p:pic>
        <p:nvPicPr>
          <p:cNvPr id="32" name="Picture 19" descr="D:\VICEDU logo 2013\logo_NEW_GREEN\3_small.png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76200" y="33338"/>
            <a:ext cx="989013" cy="102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Rectangle 16"/>
          <p:cNvSpPr/>
          <p:nvPr userDrawn="1"/>
        </p:nvSpPr>
        <p:spPr>
          <a:xfrm>
            <a:off x="6477000" y="228600"/>
            <a:ext cx="1905000" cy="762000"/>
          </a:xfrm>
          <a:prstGeom prst="rect">
            <a:avLst/>
          </a:prstGeom>
          <a:solidFill>
            <a:srgbClr val="14CE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34" name="TextBox 17"/>
          <p:cNvSpPr txBox="1"/>
          <p:nvPr userDrawn="1"/>
        </p:nvSpPr>
        <p:spPr>
          <a:xfrm>
            <a:off x="5394325" y="285750"/>
            <a:ext cx="3749675" cy="6477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LET’S LEARN ENGLISH BOOK 2</a:t>
            </a:r>
          </a:p>
          <a:p>
            <a:pPr eaLnBrk="0" hangingPunct="0">
              <a:defRPr/>
            </a:pPr>
            <a:r>
              <a:rPr lang="en-US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UNIT 12</a:t>
            </a:r>
          </a:p>
        </p:txBody>
      </p:sp>
      <p:sp>
        <p:nvSpPr>
          <p:cNvPr id="35" name="Rectangle 2"/>
          <p:cNvSpPr/>
          <p:nvPr userDrawn="1"/>
        </p:nvSpPr>
        <p:spPr>
          <a:xfrm>
            <a:off x="5486400" y="228600"/>
            <a:ext cx="3657600" cy="762000"/>
          </a:xfrm>
          <a:prstGeom prst="rect">
            <a:avLst/>
          </a:prstGeom>
          <a:solidFill>
            <a:srgbClr val="14CE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36" name="TextBox 3"/>
          <p:cNvSpPr txBox="1"/>
          <p:nvPr userDrawn="1"/>
        </p:nvSpPr>
        <p:spPr>
          <a:xfrm>
            <a:off x="4294625" y="152866"/>
            <a:ext cx="493827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b="1" baseline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ANH 1 -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MACMILLAN NEXT</a:t>
            </a:r>
            <a:r>
              <a:rPr lang="en-US" b="1" baseline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MOVE</a:t>
            </a:r>
          </a:p>
          <a:p>
            <a:pPr algn="ctr" eaLnBrk="0" hangingPunct="0">
              <a:defRPr/>
            </a:pPr>
            <a:r>
              <a:rPr lang="en-US" b="1" baseline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baseline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1 - LESSON 8: CRAFT</a:t>
            </a:r>
            <a:endParaRPr lang="en-US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slide" Target="slide9.xm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slide" Target="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slide" Target="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slide" Target="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slide" Target="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slide" Target="slid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slide" Target="slid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slide" Target="slide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slide" Target="slide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slide" Target="slide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1.png"/><Relationship Id="rId4" Type="http://schemas.openxmlformats.org/officeDocument/2006/relationships/image" Target="../media/image40.gi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hyperlink" Target="Hello%20Hello!%20Can%20You%20Clap%20Your%20Hands-%20-%20Original%20Kids%20Song%20-%20Super%20Simple%20Songs.mp4" TargetMode="Externa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jpeg"/><Relationship Id="rId7" Type="http://schemas.openxmlformats.org/officeDocument/2006/relationships/image" Target="../media/image11.pn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slide" Target="slid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slide" Target="slide18.xml"/><Relationship Id="rId3" Type="http://schemas.openxmlformats.org/officeDocument/2006/relationships/slide" Target="slide10.xml"/><Relationship Id="rId7" Type="http://schemas.openxmlformats.org/officeDocument/2006/relationships/slide" Target="slide14.xml"/><Relationship Id="rId12" Type="http://schemas.openxmlformats.org/officeDocument/2006/relationships/slide" Target="slide17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2.xml"/><Relationship Id="rId11" Type="http://schemas.openxmlformats.org/officeDocument/2006/relationships/slide" Target="slide16.xml"/><Relationship Id="rId5" Type="http://schemas.openxmlformats.org/officeDocument/2006/relationships/slide" Target="slide11.xml"/><Relationship Id="rId10" Type="http://schemas.openxmlformats.org/officeDocument/2006/relationships/slide" Target="slide21.xml"/><Relationship Id="rId4" Type="http://schemas.openxmlformats.org/officeDocument/2006/relationships/image" Target="../media/image13.png"/><Relationship Id="rId9" Type="http://schemas.openxmlformats.org/officeDocument/2006/relationships/slide" Target="slide15.xml"/><Relationship Id="rId14" Type="http://schemas.openxmlformats.org/officeDocument/2006/relationships/slide" Target="slide1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slide" Target="slide8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19200" y="1219200"/>
            <a:ext cx="6248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1 - MacMillan Next Move </a:t>
            </a:r>
          </a:p>
          <a:p>
            <a:pPr marL="0" indent="0" algn="ctr"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Unit 1- Lesson 8: CRAFT TIME</a:t>
            </a:r>
          </a:p>
        </p:txBody>
      </p:sp>
      <p:sp>
        <p:nvSpPr>
          <p:cNvPr id="3" name="Rectangle 2"/>
          <p:cNvSpPr/>
          <p:nvPr/>
        </p:nvSpPr>
        <p:spPr>
          <a:xfrm>
            <a:off x="457200" y="2438400"/>
            <a:ext cx="7772400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b="1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Class objectives: 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  <a:cs typeface="Times New Roman" pitchFamily="18" charset="0"/>
              </a:rPr>
              <a:t>Number cards 1-10, PowerPoint</a:t>
            </a:r>
            <a:r>
              <a:rPr lang="en-US" i="1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  <a:cs typeface="Times New Roman" pitchFamily="18" charset="0"/>
              </a:rPr>
              <a:t>, 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  <a:cs typeface="Times New Roman" pitchFamily="18" charset="0"/>
              </a:rPr>
              <a:t>review grammar and vocabulary form Unit 1, </a:t>
            </a:r>
            <a:endParaRPr lang="en-US" i="1" dirty="0">
              <a:solidFill>
                <a:schemeClr val="bg2">
                  <a:lumMod val="10000"/>
                </a:schemeClr>
              </a:solidFill>
              <a:latin typeface="Comic Sans MS" panose="030F0702030302020204" pitchFamily="66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b="1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Class duration: 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40 minutes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b="1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Vocabulary review: 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  <a:cs typeface="Times New Roman" pitchFamily="18" charset="0"/>
              </a:rPr>
              <a:t>hello, goodbye, numbers one to ten</a:t>
            </a:r>
            <a:endParaRPr lang="en-US" i="1" dirty="0">
              <a:solidFill>
                <a:schemeClr val="bg2">
                  <a:lumMod val="10000"/>
                </a:schemeClr>
              </a:solidFill>
              <a:latin typeface="Comic Sans MS" panose="030F0702030302020204" pitchFamily="66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b="1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Grammar review</a:t>
            </a:r>
            <a:r>
              <a:rPr lang="en-US" i="1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: How old are you? - I’m.......(six)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b="1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Resources: 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Student Book P10, 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  <a:cs typeface="Times New Roman" pitchFamily="18" charset="0"/>
              </a:rPr>
              <a:t>Number cards 1-10, PowerPoint</a:t>
            </a:r>
            <a:endParaRPr lang="en-US" i="1" dirty="0">
              <a:solidFill>
                <a:schemeClr val="bg2">
                  <a:lumMod val="10000"/>
                </a:schemeClr>
              </a:solidFill>
              <a:latin typeface="Comic Sans MS" panose="030F0702030302020204" pitchFamily="66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b="1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  <a:cs typeface="Times New Roman" pitchFamily="18" charset="0"/>
              </a:rPr>
              <a:t>Materials: </a:t>
            </a:r>
            <a:r>
              <a:rPr lang="en-US" dirty="0">
                <a:latin typeface="Comic Sans MS" panose="030F0702030302020204" pitchFamily="66" charset="0"/>
              </a:rPr>
              <a:t>PowerPoint, Song, Flashcards, Student Book, Workbook, Scissors, Crayons, Glue or tape,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Songs: 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how old are you song, </a:t>
            </a:r>
            <a:r>
              <a:rPr lang="vi-VN" dirty="0">
                <a:solidFill>
                  <a:schemeClr val="bg2">
                    <a:lumMod val="10000"/>
                  </a:schemeClr>
                </a:solidFill>
              </a:rPr>
              <a:t>number song</a:t>
            </a:r>
            <a:endParaRPr lang="en-US" dirty="0">
              <a:solidFill>
                <a:schemeClr val="bg2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37550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ình ảnh có liên qua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711" y="2539306"/>
            <a:ext cx="5288490" cy="297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4" name="Rectangle 1"/>
          <p:cNvSpPr>
            <a:spLocks noChangeArrowheads="1"/>
          </p:cNvSpPr>
          <p:nvPr/>
        </p:nvSpPr>
        <p:spPr bwMode="auto">
          <a:xfrm>
            <a:off x="304800" y="1416050"/>
            <a:ext cx="8458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en-US" sz="4400" b="1">
                <a:latin typeface="Candara" panose="020E0502030303020204" pitchFamily="34" charset="0"/>
              </a:rPr>
              <a:t>I'm _______.</a:t>
            </a:r>
            <a:endParaRPr lang="en-US" altLang="en-US" sz="4400" b="1" dirty="0">
              <a:latin typeface="Candara" panose="020E0502030303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81400" y="1534319"/>
            <a:ext cx="25908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>
                <a:solidFill>
                  <a:srgbClr val="C00000"/>
                </a:solidFill>
              </a:rPr>
              <a:t>one</a:t>
            </a:r>
            <a:endParaRPr lang="en-US" sz="4400" b="1" dirty="0">
              <a:solidFill>
                <a:srgbClr val="C00000"/>
              </a:solidFill>
            </a:endParaRPr>
          </a:p>
        </p:txBody>
      </p:sp>
      <p:pic>
        <p:nvPicPr>
          <p:cNvPr id="13316" name="Picture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911"/>
          <a:stretch>
            <a:fillRect/>
          </a:stretch>
        </p:blipFill>
        <p:spPr bwMode="auto">
          <a:xfrm>
            <a:off x="720725" y="5867400"/>
            <a:ext cx="827088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67" r="-433"/>
          <a:stretch>
            <a:fillRect/>
          </a:stretch>
        </p:blipFill>
        <p:spPr bwMode="auto">
          <a:xfrm>
            <a:off x="7494588" y="5867400"/>
            <a:ext cx="990600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ChangeArrowheads="1"/>
          </p:cNvSpPr>
          <p:nvPr/>
        </p:nvSpPr>
        <p:spPr bwMode="auto">
          <a:xfrm>
            <a:off x="304800" y="1416050"/>
            <a:ext cx="8458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en-US" sz="4400" b="1">
                <a:latin typeface="Candara" panose="020E0502030303020204" pitchFamily="34" charset="0"/>
              </a:rPr>
              <a:t>I'm _______. </a:t>
            </a:r>
            <a:endParaRPr lang="en-US" altLang="en-US" sz="4400" b="1" dirty="0">
              <a:latin typeface="Candara" panose="020E0502030303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81400" y="1524000"/>
            <a:ext cx="25908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>
                <a:solidFill>
                  <a:srgbClr val="C00000"/>
                </a:solidFill>
              </a:rPr>
              <a:t>two</a:t>
            </a:r>
            <a:endParaRPr lang="en-US" sz="4400" b="1" dirty="0">
              <a:solidFill>
                <a:srgbClr val="C00000"/>
              </a:solidFill>
            </a:endParaRPr>
          </a:p>
        </p:txBody>
      </p:sp>
      <p:pic>
        <p:nvPicPr>
          <p:cNvPr id="14340" name="Picture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911"/>
          <a:stretch>
            <a:fillRect/>
          </a:stretch>
        </p:blipFill>
        <p:spPr bwMode="auto">
          <a:xfrm>
            <a:off x="720725" y="5867400"/>
            <a:ext cx="827088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67" r="-433"/>
          <a:stretch>
            <a:fillRect/>
          </a:stretch>
        </p:blipFill>
        <p:spPr bwMode="auto">
          <a:xfrm>
            <a:off x="7494588" y="5867400"/>
            <a:ext cx="990600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ình ảnh có liên qua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2" r="25929"/>
          <a:stretch/>
        </p:blipFill>
        <p:spPr bwMode="auto">
          <a:xfrm>
            <a:off x="4533900" y="2185988"/>
            <a:ext cx="2753286" cy="3571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Kết quả hình ảnh cho girl carto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42074" y="2544636"/>
            <a:ext cx="2232024" cy="3193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ChangeArrowheads="1"/>
          </p:cNvSpPr>
          <p:nvPr/>
        </p:nvSpPr>
        <p:spPr bwMode="auto">
          <a:xfrm>
            <a:off x="304800" y="1416050"/>
            <a:ext cx="8458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en-US" sz="4400" b="1">
                <a:latin typeface="Candara" panose="020E0502030303020204" pitchFamily="34" charset="0"/>
              </a:rPr>
              <a:t>I'm _______.</a:t>
            </a:r>
            <a:endParaRPr lang="en-US" altLang="en-US" sz="4400" b="1" dirty="0">
              <a:latin typeface="Candara" panose="020E0502030303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81400" y="1524000"/>
            <a:ext cx="25908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>
                <a:solidFill>
                  <a:srgbClr val="C00000"/>
                </a:solidFill>
              </a:rPr>
              <a:t>three</a:t>
            </a:r>
            <a:endParaRPr lang="en-US" sz="4400" b="1" dirty="0">
              <a:solidFill>
                <a:srgbClr val="C00000"/>
              </a:solidFill>
            </a:endParaRPr>
          </a:p>
        </p:txBody>
      </p:sp>
      <p:pic>
        <p:nvPicPr>
          <p:cNvPr id="15364" name="Picture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911"/>
          <a:stretch>
            <a:fillRect/>
          </a:stretch>
        </p:blipFill>
        <p:spPr bwMode="auto">
          <a:xfrm>
            <a:off x="720725" y="5867400"/>
            <a:ext cx="827088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67" r="-433"/>
          <a:stretch>
            <a:fillRect/>
          </a:stretch>
        </p:blipFill>
        <p:spPr bwMode="auto">
          <a:xfrm>
            <a:off x="7494588" y="5867400"/>
            <a:ext cx="990600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463" y="2166938"/>
            <a:ext cx="4460874" cy="3576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>
            <a:spLocks noChangeArrowheads="1"/>
          </p:cNvSpPr>
          <p:nvPr/>
        </p:nvSpPr>
        <p:spPr bwMode="auto">
          <a:xfrm>
            <a:off x="304800" y="1416050"/>
            <a:ext cx="8458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en-US" sz="4400" b="1">
                <a:latin typeface="Candara" panose="020E0502030303020204" pitchFamily="34" charset="0"/>
              </a:rPr>
              <a:t>I'm ________.</a:t>
            </a:r>
            <a:endParaRPr lang="en-US" altLang="en-US" sz="4400" b="1" dirty="0">
              <a:latin typeface="Candara" panose="020E0502030303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05200" y="1534319"/>
            <a:ext cx="25908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>
                <a:solidFill>
                  <a:srgbClr val="C00000"/>
                </a:solidFill>
              </a:rPr>
              <a:t>four</a:t>
            </a:r>
            <a:endParaRPr lang="en-US" sz="4400" b="1" dirty="0">
              <a:solidFill>
                <a:srgbClr val="C00000"/>
              </a:solidFill>
            </a:endParaRPr>
          </a:p>
        </p:txBody>
      </p:sp>
      <p:pic>
        <p:nvPicPr>
          <p:cNvPr id="18436" name="Picture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911"/>
          <a:stretch>
            <a:fillRect/>
          </a:stretch>
        </p:blipFill>
        <p:spPr bwMode="auto">
          <a:xfrm>
            <a:off x="720725" y="5867400"/>
            <a:ext cx="827088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67" r="-433"/>
          <a:stretch>
            <a:fillRect/>
          </a:stretch>
        </p:blipFill>
        <p:spPr bwMode="auto">
          <a:xfrm>
            <a:off x="7494588" y="5867400"/>
            <a:ext cx="990600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650" y="2895600"/>
            <a:ext cx="29718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ình ảnh có liên qua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850" y="2579741"/>
            <a:ext cx="2252047" cy="3287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/>
          <p:cNvSpPr>
            <a:spLocks noChangeArrowheads="1"/>
          </p:cNvSpPr>
          <p:nvPr/>
        </p:nvSpPr>
        <p:spPr bwMode="auto">
          <a:xfrm>
            <a:off x="304800" y="1416050"/>
            <a:ext cx="8458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en-US" sz="4400" b="1">
                <a:latin typeface="Candara" panose="020E0502030303020204" pitchFamily="34" charset="0"/>
              </a:rPr>
              <a:t>I'm ________. </a:t>
            </a:r>
            <a:endParaRPr lang="en-US" altLang="en-US" sz="4400" b="1" dirty="0">
              <a:latin typeface="Candara" panose="020E0502030303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62400" y="1524000"/>
            <a:ext cx="1676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>
                <a:solidFill>
                  <a:srgbClr val="C00000"/>
                </a:solidFill>
              </a:rPr>
              <a:t>five</a:t>
            </a:r>
            <a:endParaRPr lang="en-US" sz="4400" b="1" dirty="0">
              <a:solidFill>
                <a:srgbClr val="C00000"/>
              </a:solidFill>
            </a:endParaRPr>
          </a:p>
        </p:txBody>
      </p:sp>
      <p:pic>
        <p:nvPicPr>
          <p:cNvPr id="17412" name="Picture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911"/>
          <a:stretch>
            <a:fillRect/>
          </a:stretch>
        </p:blipFill>
        <p:spPr bwMode="auto">
          <a:xfrm>
            <a:off x="720725" y="5867400"/>
            <a:ext cx="827088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67" r="-433"/>
          <a:stretch>
            <a:fillRect/>
          </a:stretch>
        </p:blipFill>
        <p:spPr bwMode="auto">
          <a:xfrm>
            <a:off x="7494588" y="5867400"/>
            <a:ext cx="990600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Kết quả hình ảnh cho birthday cake for 4 year ol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508895"/>
            <a:ext cx="4216400" cy="3599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ChangeArrowheads="1"/>
          </p:cNvSpPr>
          <p:nvPr/>
        </p:nvSpPr>
        <p:spPr bwMode="auto">
          <a:xfrm>
            <a:off x="316463" y="1422595"/>
            <a:ext cx="8458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en-US" sz="4400" b="1">
                <a:latin typeface="Candara" panose="020E0502030303020204" pitchFamily="34" charset="0"/>
              </a:rPr>
              <a:t>I'm __________.</a:t>
            </a:r>
            <a:endParaRPr lang="en-US" altLang="en-US" sz="4400" b="1" dirty="0">
              <a:latin typeface="Candara" panose="020E0502030303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81400" y="1422595"/>
            <a:ext cx="25908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>
                <a:solidFill>
                  <a:srgbClr val="C00000"/>
                </a:solidFill>
              </a:rPr>
              <a:t>six</a:t>
            </a:r>
            <a:endParaRPr lang="en-US" sz="4400" b="1" dirty="0">
              <a:solidFill>
                <a:srgbClr val="C00000"/>
              </a:solidFill>
            </a:endParaRPr>
          </a:p>
        </p:txBody>
      </p:sp>
      <p:pic>
        <p:nvPicPr>
          <p:cNvPr id="16388" name="Picture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911"/>
          <a:stretch>
            <a:fillRect/>
          </a:stretch>
        </p:blipFill>
        <p:spPr bwMode="auto">
          <a:xfrm>
            <a:off x="720725" y="5867400"/>
            <a:ext cx="827088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67" r="-433"/>
          <a:stretch>
            <a:fillRect/>
          </a:stretch>
        </p:blipFill>
        <p:spPr bwMode="auto">
          <a:xfrm>
            <a:off x="7494588" y="5867400"/>
            <a:ext cx="990600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Kết quả hình ảnh cho birthday cake for 6 year ol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832" y="2543076"/>
            <a:ext cx="3850736" cy="3760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>
            <a:spLocks noChangeArrowheads="1"/>
          </p:cNvSpPr>
          <p:nvPr/>
        </p:nvSpPr>
        <p:spPr bwMode="auto">
          <a:xfrm>
            <a:off x="304800" y="1416050"/>
            <a:ext cx="8458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en-US" sz="4400" b="1">
                <a:latin typeface="Candara" panose="020E0502030303020204" pitchFamily="34" charset="0"/>
              </a:rPr>
              <a:t>I'm _______.</a:t>
            </a:r>
            <a:endParaRPr lang="en-US" altLang="en-US" sz="4400" b="1" dirty="0">
              <a:latin typeface="Candara" panose="020E0502030303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81400" y="1524000"/>
            <a:ext cx="25908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>
                <a:solidFill>
                  <a:srgbClr val="C00000"/>
                </a:solidFill>
              </a:rPr>
              <a:t>seven</a:t>
            </a:r>
            <a:endParaRPr lang="en-US" sz="4400" b="1" dirty="0">
              <a:solidFill>
                <a:srgbClr val="C00000"/>
              </a:solidFill>
            </a:endParaRPr>
          </a:p>
        </p:txBody>
      </p:sp>
      <p:pic>
        <p:nvPicPr>
          <p:cNvPr id="18436" name="Picture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911"/>
          <a:stretch>
            <a:fillRect/>
          </a:stretch>
        </p:blipFill>
        <p:spPr bwMode="auto">
          <a:xfrm>
            <a:off x="720725" y="5867400"/>
            <a:ext cx="827088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67" r="-433"/>
          <a:stretch>
            <a:fillRect/>
          </a:stretch>
        </p:blipFill>
        <p:spPr bwMode="auto">
          <a:xfrm>
            <a:off x="7494588" y="5867400"/>
            <a:ext cx="990600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Kết quả hình ảnh cho birthday cake 7 years old carto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300" y="2590800"/>
            <a:ext cx="4356100" cy="3575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889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>
            <a:spLocks noChangeArrowheads="1"/>
          </p:cNvSpPr>
          <p:nvPr/>
        </p:nvSpPr>
        <p:spPr bwMode="auto">
          <a:xfrm>
            <a:off x="304800" y="1416050"/>
            <a:ext cx="8458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en-US" sz="4400" b="1">
                <a:latin typeface="Candara" panose="020E0502030303020204" pitchFamily="34" charset="0"/>
              </a:rPr>
              <a:t>I'm ___________.</a:t>
            </a:r>
            <a:endParaRPr lang="en-US" altLang="en-US" sz="4400" b="1" dirty="0">
              <a:latin typeface="Candara" panose="020E0502030303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29000" y="1416050"/>
            <a:ext cx="25908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>
                <a:solidFill>
                  <a:srgbClr val="C00000"/>
                </a:solidFill>
              </a:rPr>
              <a:t>eight</a:t>
            </a:r>
            <a:endParaRPr lang="en-US" sz="4400" b="1" dirty="0">
              <a:solidFill>
                <a:srgbClr val="C00000"/>
              </a:solidFill>
            </a:endParaRPr>
          </a:p>
        </p:txBody>
      </p:sp>
      <p:pic>
        <p:nvPicPr>
          <p:cNvPr id="18436" name="Picture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911"/>
          <a:stretch>
            <a:fillRect/>
          </a:stretch>
        </p:blipFill>
        <p:spPr bwMode="auto">
          <a:xfrm>
            <a:off x="720725" y="5867400"/>
            <a:ext cx="827088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67" r="-433"/>
          <a:stretch>
            <a:fillRect/>
          </a:stretch>
        </p:blipFill>
        <p:spPr bwMode="auto">
          <a:xfrm>
            <a:off x="7494588" y="5867400"/>
            <a:ext cx="990600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 descr="Kết quả hình ảnh cho birthday cak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1" y="2681809"/>
            <a:ext cx="3352800" cy="3618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8394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>
            <a:spLocks noChangeArrowheads="1"/>
          </p:cNvSpPr>
          <p:nvPr/>
        </p:nvSpPr>
        <p:spPr bwMode="auto">
          <a:xfrm>
            <a:off x="304800" y="1416050"/>
            <a:ext cx="8458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en-US" sz="4400" b="1">
                <a:latin typeface="Candara" panose="020E0502030303020204" pitchFamily="34" charset="0"/>
              </a:rPr>
              <a:t>I'm ________.</a:t>
            </a:r>
            <a:endParaRPr lang="en-US" altLang="en-US" sz="4400" b="1" dirty="0">
              <a:latin typeface="Candara" panose="020E0502030303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81400" y="1534319"/>
            <a:ext cx="25908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>
                <a:solidFill>
                  <a:srgbClr val="C00000"/>
                </a:solidFill>
              </a:rPr>
              <a:t>nine</a:t>
            </a:r>
            <a:endParaRPr lang="en-US" sz="4400" b="1" dirty="0">
              <a:solidFill>
                <a:srgbClr val="C00000"/>
              </a:solidFill>
            </a:endParaRPr>
          </a:p>
        </p:txBody>
      </p:sp>
      <p:pic>
        <p:nvPicPr>
          <p:cNvPr id="18436" name="Picture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911"/>
          <a:stretch>
            <a:fillRect/>
          </a:stretch>
        </p:blipFill>
        <p:spPr bwMode="auto">
          <a:xfrm>
            <a:off x="720725" y="5867400"/>
            <a:ext cx="827088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67" r="-433"/>
          <a:stretch>
            <a:fillRect/>
          </a:stretch>
        </p:blipFill>
        <p:spPr bwMode="auto">
          <a:xfrm>
            <a:off x="7494588" y="5867400"/>
            <a:ext cx="990600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 descr="Kết quả hình ảnh cho birthday cak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396" y="2291524"/>
            <a:ext cx="4324350" cy="422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6549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>
            <a:spLocks noChangeArrowheads="1"/>
          </p:cNvSpPr>
          <p:nvPr/>
        </p:nvSpPr>
        <p:spPr bwMode="auto">
          <a:xfrm>
            <a:off x="2030412" y="1339364"/>
            <a:ext cx="546417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en-US" sz="4400" b="1">
                <a:latin typeface="Candara" panose="020E0502030303020204" pitchFamily="34" charset="0"/>
              </a:rPr>
              <a:t>I'm ___________.</a:t>
            </a:r>
            <a:endParaRPr lang="en-US" altLang="en-US" sz="4400" b="1" dirty="0">
              <a:latin typeface="Candara" panose="020E0502030303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03306" y="1447800"/>
            <a:ext cx="25908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>
                <a:solidFill>
                  <a:srgbClr val="C00000"/>
                </a:solidFill>
              </a:rPr>
              <a:t>ten</a:t>
            </a:r>
            <a:endParaRPr lang="en-US" sz="4400" b="1" dirty="0">
              <a:solidFill>
                <a:srgbClr val="C00000"/>
              </a:solidFill>
            </a:endParaRPr>
          </a:p>
        </p:txBody>
      </p:sp>
      <p:pic>
        <p:nvPicPr>
          <p:cNvPr id="18436" name="Picture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911"/>
          <a:stretch>
            <a:fillRect/>
          </a:stretch>
        </p:blipFill>
        <p:spPr bwMode="auto">
          <a:xfrm>
            <a:off x="720725" y="5867400"/>
            <a:ext cx="827088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67" r="-433"/>
          <a:stretch>
            <a:fillRect/>
          </a:stretch>
        </p:blipFill>
        <p:spPr bwMode="auto">
          <a:xfrm>
            <a:off x="7494588" y="5867400"/>
            <a:ext cx="990600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 descr="Kết quả hình ảnh cho birthday cake 1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72" b="22557"/>
          <a:stretch/>
        </p:blipFill>
        <p:spPr bwMode="auto">
          <a:xfrm>
            <a:off x="2509986" y="2514600"/>
            <a:ext cx="4124030" cy="4042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4231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354015"/>
            <a:ext cx="4191000" cy="52634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1371600"/>
            <a:ext cx="3974632" cy="5263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5111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5"/>
          <p:cNvSpPr>
            <a:spLocks noChangeArrowheads="1"/>
          </p:cNvSpPr>
          <p:nvPr/>
        </p:nvSpPr>
        <p:spPr bwMode="auto">
          <a:xfrm>
            <a:off x="3560891" y="1379538"/>
            <a:ext cx="207460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chemeClr val="tx2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Topic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7"/>
          <a:stretch/>
        </p:blipFill>
        <p:spPr>
          <a:xfrm>
            <a:off x="304800" y="4013350"/>
            <a:ext cx="8636947" cy="16856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Rectangle 2"/>
          <p:cNvSpPr/>
          <p:nvPr/>
        </p:nvSpPr>
        <p:spPr>
          <a:xfrm>
            <a:off x="622773" y="2223829"/>
            <a:ext cx="8001000" cy="1219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C00000"/>
                </a:solidFill>
                <a:latin typeface="Candara" panose="020E0502030303020204" pitchFamily="34" charset="0"/>
              </a:rPr>
              <a:t>Make a people chain</a:t>
            </a:r>
          </a:p>
        </p:txBody>
      </p:sp>
    </p:spTree>
  </p:cSld>
  <p:clrMapOvr>
    <a:masterClrMapping/>
  </p:clrMapOvr>
  <p:transition spd="med">
    <p:wheel spokes="8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uble Wave 2"/>
          <p:cNvSpPr/>
          <p:nvPr/>
        </p:nvSpPr>
        <p:spPr>
          <a:xfrm>
            <a:off x="533400" y="1676400"/>
            <a:ext cx="8305800" cy="5029200"/>
          </a:xfrm>
          <a:prstGeom prst="doubleWav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b="1" dirty="0">
                <a:solidFill>
                  <a:schemeClr val="tx2"/>
                </a:solidFill>
              </a:rPr>
              <a:t>Make a people chain</a:t>
            </a:r>
          </a:p>
          <a:p>
            <a:pPr>
              <a:defRPr/>
            </a:pPr>
            <a:r>
              <a:rPr lang="en-US" sz="3200" dirty="0">
                <a:solidFill>
                  <a:schemeClr val="tx2"/>
                </a:solidFill>
              </a:rPr>
              <a:t>- Divide the class into groups of 4 or 5</a:t>
            </a:r>
          </a:p>
          <a:p>
            <a:pPr>
              <a:defRPr/>
            </a:pPr>
            <a:r>
              <a:rPr lang="en-US" sz="3200" dirty="0">
                <a:solidFill>
                  <a:schemeClr val="tx2"/>
                </a:solidFill>
              </a:rPr>
              <a:t>- Each group </a:t>
            </a:r>
            <a:r>
              <a:rPr lang="en-US" sz="3200" dirty="0" err="1">
                <a:solidFill>
                  <a:schemeClr val="tx2"/>
                </a:solidFill>
              </a:rPr>
              <a:t>colours</a:t>
            </a:r>
            <a:r>
              <a:rPr lang="en-US" sz="3200" dirty="0">
                <a:solidFill>
                  <a:schemeClr val="tx2"/>
                </a:solidFill>
              </a:rPr>
              <a:t> 4 or 5 printed paper people.</a:t>
            </a:r>
          </a:p>
          <a:p>
            <a:pPr marL="223838" indent="-223838">
              <a:buFontTx/>
              <a:buChar char="-"/>
              <a:defRPr/>
            </a:pPr>
            <a:r>
              <a:rPr lang="en-US" sz="3200" dirty="0">
                <a:solidFill>
                  <a:schemeClr val="tx2"/>
                </a:solidFill>
              </a:rPr>
              <a:t>Then use the glue to stick them together to make a people chain.</a:t>
            </a:r>
          </a:p>
          <a:p>
            <a:pPr marL="223838" indent="-223838">
              <a:buFontTx/>
              <a:buChar char="-"/>
              <a:defRPr/>
            </a:pPr>
            <a:r>
              <a:rPr lang="en-US" sz="3200" dirty="0">
                <a:solidFill>
                  <a:schemeClr val="tx2"/>
                </a:solidFill>
              </a:rPr>
              <a:t>Then each group takes turn to present.</a:t>
            </a:r>
          </a:p>
          <a:p>
            <a:pPr>
              <a:defRPr/>
            </a:pPr>
            <a:r>
              <a:rPr lang="en-US" sz="3200" b="1" u="sng" dirty="0">
                <a:solidFill>
                  <a:schemeClr val="tx1"/>
                </a:solidFill>
              </a:rPr>
              <a:t>Student 1: </a:t>
            </a:r>
            <a:r>
              <a:rPr lang="en-US" sz="3200" dirty="0">
                <a:solidFill>
                  <a:schemeClr val="tx2"/>
                </a:solidFill>
              </a:rPr>
              <a:t>Hello. I'm </a:t>
            </a:r>
            <a:r>
              <a:rPr lang="en-US" sz="3200" dirty="0" err="1">
                <a:solidFill>
                  <a:schemeClr val="tx2"/>
                </a:solidFill>
              </a:rPr>
              <a:t>Hoa</a:t>
            </a:r>
            <a:r>
              <a:rPr lang="en-US" sz="3200" dirty="0">
                <a:solidFill>
                  <a:schemeClr val="tx2"/>
                </a:solidFill>
              </a:rPr>
              <a:t>. I'm five.</a:t>
            </a:r>
            <a:endParaRPr lang="en-US" sz="3200" dirty="0">
              <a:solidFill>
                <a:srgbClr val="C00000"/>
              </a:solidFill>
            </a:endParaRPr>
          </a:p>
          <a:p>
            <a:pPr>
              <a:defRPr/>
            </a:pPr>
            <a:r>
              <a:rPr lang="en-US" sz="3200" b="1" u="sng" dirty="0">
                <a:solidFill>
                  <a:schemeClr val="tx1"/>
                </a:solidFill>
              </a:rPr>
              <a:t>Student 2: </a:t>
            </a:r>
            <a:r>
              <a:rPr lang="en-US" sz="3200" dirty="0">
                <a:solidFill>
                  <a:srgbClr val="002060"/>
                </a:solidFill>
              </a:rPr>
              <a:t>My name's </a:t>
            </a:r>
            <a:r>
              <a:rPr lang="en-US" sz="3200" dirty="0" err="1">
                <a:solidFill>
                  <a:srgbClr val="002060"/>
                </a:solidFill>
              </a:rPr>
              <a:t>Lan</a:t>
            </a:r>
            <a:r>
              <a:rPr lang="en-US" sz="3200" dirty="0">
                <a:solidFill>
                  <a:srgbClr val="002060"/>
                </a:solidFill>
              </a:rPr>
              <a:t>. I'm six.</a:t>
            </a:r>
          </a:p>
        </p:txBody>
      </p:sp>
      <p:pic>
        <p:nvPicPr>
          <p:cNvPr id="36866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94" t="36802" r="29025" b="36912"/>
          <a:stretch/>
        </p:blipFill>
        <p:spPr bwMode="auto">
          <a:xfrm>
            <a:off x="4267200" y="1295400"/>
            <a:ext cx="3200400" cy="1103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295400"/>
            <a:ext cx="7315200" cy="543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0241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be safe when using scissor&quot;">
            <a:extLst>
              <a:ext uri="{FF2B5EF4-FFF2-40B4-BE49-F238E27FC236}">
                <a16:creationId xmlns:a16="http://schemas.microsoft.com/office/drawing/2014/main" id="{51677306-212A-4853-989C-F4D8653E7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832739"/>
            <a:ext cx="6172200" cy="4458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04628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5C9BFD17-6A55-4918-9AA9-8843A1181FD1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auto">
          <a:xfrm>
            <a:off x="0" y="1228725"/>
            <a:ext cx="9144000" cy="64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vi-VN" sz="3200" dirty="0">
                <a:latin typeface="Arial" panose="020B0604020202020204" pitchFamily="34" charset="0"/>
              </a:rPr>
              <a:t>Student Book P13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9FCABAD-BB60-465E-B775-8E50F58F2EDE}"/>
              </a:ext>
            </a:extLst>
          </p:cNvPr>
          <p:cNvSpPr txBox="1">
            <a:spLocks/>
          </p:cNvSpPr>
          <p:nvPr/>
        </p:nvSpPr>
        <p:spPr>
          <a:xfrm>
            <a:off x="322263" y="1854200"/>
            <a:ext cx="4114800" cy="4800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altLang="vi-VN" sz="2800" b="1" dirty="0">
                <a:latin typeface="Arial" panose="020B0604020202020204" pitchFamily="34" charset="0"/>
              </a:rPr>
              <a:t>BEFORE CRAFT</a:t>
            </a:r>
            <a:r>
              <a:rPr lang="en-US" altLang="vi-VN" sz="2800" dirty="0">
                <a:latin typeface="Arial" panose="020B0604020202020204" pitchFamily="34" charset="0"/>
              </a:rPr>
              <a:t>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altLang="vi-VN" sz="2800" dirty="0">
                <a:latin typeface="Arial" panose="020B0604020202020204" pitchFamily="34" charset="0"/>
              </a:rPr>
              <a:t> T goes over safety of using scissors (see following slides)</a:t>
            </a:r>
          </a:p>
          <a:p>
            <a:pPr marL="0" indent="0">
              <a:buNone/>
              <a:defRPr/>
            </a:pPr>
            <a:r>
              <a:rPr lang="en-US" altLang="vi-VN" sz="2800" dirty="0">
                <a:latin typeface="Arial" panose="020B0604020202020204" pitchFamily="34" charset="0"/>
              </a:rPr>
              <a:t>Go over directions and walk around to assist Ss</a:t>
            </a:r>
          </a:p>
          <a:p>
            <a:pPr marL="0" indent="0">
              <a:buNone/>
              <a:defRPr/>
            </a:pPr>
            <a:r>
              <a:rPr lang="en-US" altLang="vi-VN" sz="2800" dirty="0">
                <a:latin typeface="Arial" panose="020B0604020202020204" pitchFamily="34" charset="0"/>
              </a:rPr>
              <a:t>1-colour</a:t>
            </a:r>
          </a:p>
          <a:p>
            <a:pPr marL="0" indent="0">
              <a:buNone/>
              <a:defRPr/>
            </a:pPr>
            <a:r>
              <a:rPr lang="en-US" altLang="vi-VN" sz="2800" dirty="0">
                <a:latin typeface="Arial" panose="020B0604020202020204" pitchFamily="34" charset="0"/>
              </a:rPr>
              <a:t>2-cut</a:t>
            </a:r>
          </a:p>
          <a:p>
            <a:pPr marL="0" indent="0">
              <a:buNone/>
              <a:defRPr/>
            </a:pPr>
            <a:r>
              <a:rPr lang="en-US" altLang="vi-VN" sz="2800" dirty="0">
                <a:latin typeface="Arial" panose="020B0604020202020204" pitchFamily="34" charset="0"/>
              </a:rPr>
              <a:t>3-glue or tape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531E8B-6212-415F-B7E6-CE230DC34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3626" y="1752600"/>
            <a:ext cx="4364174" cy="5049656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276" y="1911919"/>
            <a:ext cx="6742107" cy="4789969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1160025"/>
            <a:ext cx="9144000" cy="676137"/>
          </a:xfrm>
        </p:spPr>
        <p:txBody>
          <a:bodyPr/>
          <a:lstStyle/>
          <a:p>
            <a:r>
              <a:rPr lang="en-US" dirty="0"/>
              <a:t>Scissors Safety!</a:t>
            </a:r>
          </a:p>
        </p:txBody>
      </p:sp>
    </p:spTree>
    <p:extLst>
      <p:ext uri="{BB962C8B-B14F-4D97-AF65-F5344CB8AC3E}">
        <p14:creationId xmlns:p14="http://schemas.microsoft.com/office/powerpoint/2010/main" val="8070014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154" y="1807791"/>
            <a:ext cx="6843450" cy="4849332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1229055"/>
            <a:ext cx="9144000" cy="676137"/>
          </a:xfrm>
        </p:spPr>
        <p:txBody>
          <a:bodyPr/>
          <a:lstStyle/>
          <a:p>
            <a:r>
              <a:rPr lang="en-US" dirty="0"/>
              <a:t>Scissors Safety</a:t>
            </a:r>
          </a:p>
        </p:txBody>
      </p:sp>
    </p:spTree>
    <p:extLst>
      <p:ext uri="{BB962C8B-B14F-4D97-AF65-F5344CB8AC3E}">
        <p14:creationId xmlns:p14="http://schemas.microsoft.com/office/powerpoint/2010/main" val="28061680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29055"/>
            <a:ext cx="9144000" cy="897029"/>
          </a:xfrm>
        </p:spPr>
        <p:txBody>
          <a:bodyPr/>
          <a:lstStyle/>
          <a:p>
            <a:r>
              <a:rPr lang="en-US" dirty="0"/>
              <a:t>How To Cut!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562" y="2664567"/>
            <a:ext cx="3810000" cy="2578100"/>
          </a:xfrm>
          <a:prstGeom prst="rect">
            <a:avLst/>
          </a:prstGeom>
          <a:ln w="5715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5" name="Picture 4" descr="scissors guy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5849" y="2071340"/>
            <a:ext cx="4445000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956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87638"/>
            <a:ext cx="9144000" cy="758971"/>
          </a:xfrm>
        </p:spPr>
        <p:txBody>
          <a:bodyPr/>
          <a:lstStyle/>
          <a:p>
            <a:r>
              <a:rPr lang="en-US" dirty="0"/>
              <a:t>Scissors Safety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855" y="2719022"/>
            <a:ext cx="3973094" cy="2646080"/>
          </a:xfrm>
          <a:prstGeom prst="rect">
            <a:avLst/>
          </a:prstGeom>
        </p:spPr>
      </p:pic>
      <p:pic>
        <p:nvPicPr>
          <p:cNvPr id="5" name="Picture 4" descr="powerpuff-blossom-running-gif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9753" y="2963481"/>
            <a:ext cx="3740545" cy="20872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731" y="2095280"/>
            <a:ext cx="3378200" cy="3771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3104" y="2109619"/>
            <a:ext cx="337820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228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_Buzzer_-_Sound_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_Buzzer_-_Sound_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9" t="10000" r="2619" b="14444"/>
          <a:stretch/>
        </p:blipFill>
        <p:spPr>
          <a:xfrm>
            <a:off x="12441" y="1295400"/>
            <a:ext cx="4267200" cy="5181600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3939074" y="1981200"/>
            <a:ext cx="5183155" cy="4267200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C00000"/>
                </a:solidFill>
                <a:latin typeface="Candara" panose="020E0502030303020204" pitchFamily="34" charset="0"/>
              </a:rPr>
              <a:t>Colour</a:t>
            </a:r>
            <a:r>
              <a:rPr lang="en-US" sz="4000" dirty="0">
                <a:solidFill>
                  <a:srgbClr val="C00000"/>
                </a:solidFill>
                <a:latin typeface="Candara" panose="020E0502030303020204" pitchFamily="34" charset="0"/>
              </a:rPr>
              <a:t> the printed person and draw eyes, nose and mouth.</a:t>
            </a:r>
          </a:p>
        </p:txBody>
      </p:sp>
    </p:spTree>
    <p:extLst>
      <p:ext uri="{BB962C8B-B14F-4D97-AF65-F5344CB8AC3E}">
        <p14:creationId xmlns:p14="http://schemas.microsoft.com/office/powerpoint/2010/main" val="36672877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4204"/>
            <a:ext cx="9144000" cy="5753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5759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7BF937-1550-47CF-94E5-8ECFCD3CF906}"/>
              </a:ext>
            </a:extLst>
          </p:cNvPr>
          <p:cNvSpPr txBox="1"/>
          <p:nvPr/>
        </p:nvSpPr>
        <p:spPr>
          <a:xfrm>
            <a:off x="228600" y="1595021"/>
            <a:ext cx="86868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Make sure every child has the craft template for this lesson from their Workbook. Demonstrate cutting out the shape. Say the word </a:t>
            </a:r>
            <a:r>
              <a:rPr lang="en-US" sz="2800" i="1" dirty="0"/>
              <a:t>Cut</a:t>
            </a:r>
            <a:r>
              <a:rPr lang="en-US" sz="2800" dirty="0"/>
              <a:t> as you do so (note that for younger children you may wish to prepare for this activity by cutting out their templates in advance). </a:t>
            </a:r>
          </a:p>
          <a:p>
            <a:r>
              <a:rPr lang="en-US" sz="2800" dirty="0"/>
              <a:t>Demonstrate drawing the eyes, mouth and nose. Say the word </a:t>
            </a:r>
            <a:r>
              <a:rPr lang="en-US" sz="2800" i="1" dirty="0"/>
              <a:t>Draw</a:t>
            </a:r>
            <a:r>
              <a:rPr lang="en-US" sz="2800" dirty="0"/>
              <a:t> as you do so. </a:t>
            </a:r>
          </a:p>
          <a:p>
            <a:r>
              <a:rPr lang="en-US" sz="2800" dirty="0"/>
              <a:t>Encourage the children to add their own details to the figures. Say </a:t>
            </a:r>
            <a:r>
              <a:rPr lang="en-US" sz="2800" i="1" dirty="0"/>
              <a:t>Hello</a:t>
            </a:r>
            <a:r>
              <a:rPr lang="en-US" sz="2800" dirty="0"/>
              <a:t> to different children. Have them hold up their figure and reply </a:t>
            </a:r>
            <a:r>
              <a:rPr lang="en-US" sz="2800" i="1" dirty="0"/>
              <a:t>Hello.</a:t>
            </a:r>
            <a:r>
              <a:rPr lang="en-US" sz="2800" dirty="0"/>
              <a:t> </a:t>
            </a:r>
          </a:p>
          <a:p>
            <a:r>
              <a:rPr lang="en-US" sz="2800" dirty="0"/>
              <a:t>Encourage the children to make their figures say </a:t>
            </a:r>
            <a:r>
              <a:rPr lang="en-US" sz="2800" i="1" dirty="0"/>
              <a:t>Hello</a:t>
            </a:r>
            <a:r>
              <a:rPr lang="en-US" sz="2800" dirty="0"/>
              <a:t> to each other.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D1308E-91E1-4FAE-9EBE-6F9E859C7076}"/>
              </a:ext>
            </a:extLst>
          </p:cNvPr>
          <p:cNvSpPr txBox="1"/>
          <p:nvPr/>
        </p:nvSpPr>
        <p:spPr>
          <a:xfrm>
            <a:off x="762000" y="1143000"/>
            <a:ext cx="2426883" cy="461665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sz="2400" b="1" dirty="0"/>
              <a:t>Note for Teachers</a:t>
            </a:r>
          </a:p>
        </p:txBody>
      </p:sp>
    </p:spTree>
    <p:extLst>
      <p:ext uri="{BB962C8B-B14F-4D97-AF65-F5344CB8AC3E}">
        <p14:creationId xmlns:p14="http://schemas.microsoft.com/office/powerpoint/2010/main" val="36148490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6BDCC3-2B0F-41E7-90DE-7058F21BB8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219200"/>
            <a:ext cx="4724400" cy="571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7972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9BF2CA-7734-4789-AA3D-52AF6ED4BC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133600"/>
            <a:ext cx="8160224" cy="3124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77B501-0145-43ED-9500-94A83BF9B448}"/>
              </a:ext>
            </a:extLst>
          </p:cNvPr>
          <p:cNvSpPr txBox="1"/>
          <p:nvPr/>
        </p:nvSpPr>
        <p:spPr>
          <a:xfrm>
            <a:off x="1066800" y="3014008"/>
            <a:ext cx="7162800" cy="19389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Say a number between one and ten. In small groups, the children collect the same number of figures and place them together where everyone can see them. Ask a child to put the correct number card next to the group of figures.</a:t>
            </a:r>
          </a:p>
        </p:txBody>
      </p:sp>
    </p:spTree>
    <p:extLst>
      <p:ext uri="{BB962C8B-B14F-4D97-AF65-F5344CB8AC3E}">
        <p14:creationId xmlns:p14="http://schemas.microsoft.com/office/powerpoint/2010/main" val="38416273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999" y="1524000"/>
            <a:ext cx="8457259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4964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219199"/>
            <a:ext cx="8305800" cy="36964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609570-2A37-4FE1-8A5A-8DDEA3FA78B8}"/>
              </a:ext>
            </a:extLst>
          </p:cNvPr>
          <p:cNvSpPr txBox="1"/>
          <p:nvPr/>
        </p:nvSpPr>
        <p:spPr>
          <a:xfrm>
            <a:off x="228600" y="4915694"/>
            <a:ext cx="5067300" cy="19389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Show the class how to paste one figure to another, with the hands and feet touching. Pretend the figures are saying </a:t>
            </a:r>
            <a:r>
              <a:rPr lang="en-US" sz="2000" i="1" dirty="0"/>
              <a:t>Hello</a:t>
            </a:r>
            <a:r>
              <a:rPr lang="en-US" sz="2000" dirty="0"/>
              <a:t> to each other. Have each child attach their figure to the existing ones. As they attach it, have them make their figure say </a:t>
            </a:r>
            <a:r>
              <a:rPr lang="en-US" sz="2000" i="1" dirty="0"/>
              <a:t>Hello</a:t>
            </a:r>
            <a:r>
              <a:rPr lang="en-US" sz="2000" dirty="0"/>
              <a:t> to the others.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FDAB59-B179-473F-A840-04C143D2A3B0}"/>
              </a:ext>
            </a:extLst>
          </p:cNvPr>
          <p:cNvSpPr txBox="1"/>
          <p:nvPr/>
        </p:nvSpPr>
        <p:spPr>
          <a:xfrm>
            <a:off x="5562600" y="4915694"/>
            <a:ext cx="3352800" cy="19389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Start a new chain once ten figures have been joined. Ask the children to count the figures in each chain. Paste the chains to the backing sheets to make a display.</a:t>
            </a:r>
          </a:p>
        </p:txBody>
      </p:sp>
    </p:spTree>
    <p:extLst>
      <p:ext uri="{BB962C8B-B14F-4D97-AF65-F5344CB8AC3E}">
        <p14:creationId xmlns:p14="http://schemas.microsoft.com/office/powerpoint/2010/main" val="1684641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EDD743-89CB-4D5B-B711-A621216B2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447800"/>
            <a:ext cx="8438508" cy="4267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3077E6-F60B-489F-AC06-BC6D0B817AB2}"/>
              </a:ext>
            </a:extLst>
          </p:cNvPr>
          <p:cNvSpPr txBox="1"/>
          <p:nvPr/>
        </p:nvSpPr>
        <p:spPr>
          <a:xfrm>
            <a:off x="838200" y="2286000"/>
            <a:ext cx="7162800" cy="278537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500" dirty="0"/>
              <a:t>Ideally, take the children somewhere where they can move around. Place the number cards randomly around the area. Have the children take turns moving from number 1 to 2 to 3 and so on, saying the numbers as they reach them. </a:t>
            </a:r>
          </a:p>
          <a:p>
            <a:r>
              <a:rPr lang="en-US" sz="2500" dirty="0"/>
              <a:t>Do the same yourself, but make deliberate mistakes. </a:t>
            </a:r>
          </a:p>
          <a:p>
            <a:r>
              <a:rPr lang="en-US" sz="2500" dirty="0"/>
              <a:t>Ask the children to call out </a:t>
            </a:r>
            <a:r>
              <a:rPr lang="en-US" sz="2500" i="1" dirty="0"/>
              <a:t>Yes</a:t>
            </a:r>
            <a:r>
              <a:rPr lang="en-US" sz="2500" dirty="0"/>
              <a:t> or </a:t>
            </a:r>
            <a:r>
              <a:rPr lang="en-US" sz="2500" i="1" dirty="0"/>
              <a:t>No </a:t>
            </a:r>
            <a:r>
              <a:rPr lang="en-US" sz="2500" dirty="0"/>
              <a:t>for each move.</a:t>
            </a:r>
          </a:p>
        </p:txBody>
      </p:sp>
    </p:spTree>
    <p:extLst>
      <p:ext uri="{BB962C8B-B14F-4D97-AF65-F5344CB8AC3E}">
        <p14:creationId xmlns:p14="http://schemas.microsoft.com/office/powerpoint/2010/main" val="37988014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b="4470"/>
          <a:stretch>
            <a:fillRect/>
          </a:stretch>
        </p:blipFill>
        <p:spPr>
          <a:xfrm>
            <a:off x="0" y="1187293"/>
            <a:ext cx="9144000" cy="5670707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00200" y="1447800"/>
            <a:ext cx="5638800" cy="4345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hlinkClick r:id="" action="ppaction://noaction">
              <a:snd r:embed="rId3" name="09 Track 9.wav"/>
            </a:hlinkClick>
          </p:cNvPr>
          <p:cNvSpPr/>
          <p:nvPr/>
        </p:nvSpPr>
        <p:spPr>
          <a:xfrm>
            <a:off x="3162300" y="5930229"/>
            <a:ext cx="2819400" cy="717314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Click here to play the song</a:t>
            </a:r>
          </a:p>
        </p:txBody>
      </p:sp>
    </p:spTree>
    <p:extLst>
      <p:ext uri="{BB962C8B-B14F-4D97-AF65-F5344CB8AC3E}">
        <p14:creationId xmlns:p14="http://schemas.microsoft.com/office/powerpoint/2010/main" val="22203957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  <a:defRPr/>
            </a:pPr>
            <a:endParaRPr lang="vi-VN"/>
          </a:p>
        </p:txBody>
      </p:sp>
      <p:pic>
        <p:nvPicPr>
          <p:cNvPr id="43011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97013"/>
            <a:ext cx="7659688" cy="513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295400"/>
            <a:ext cx="8382000" cy="54349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4724400" y="4246500"/>
            <a:ext cx="35052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.VnClarendonH" panose="020B7200000000000000" pitchFamily="34" charset="0"/>
              </a:rPr>
              <a:t>GRAMMAR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2646300"/>
            <a:ext cx="3886200" cy="9351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/>
          <p:cNvGrpSpPr/>
          <p:nvPr/>
        </p:nvGrpSpPr>
        <p:grpSpPr>
          <a:xfrm>
            <a:off x="533400" y="1213009"/>
            <a:ext cx="994183" cy="2215991"/>
            <a:chOff x="533400" y="1213009"/>
            <a:chExt cx="994183" cy="2215991"/>
          </a:xfrm>
        </p:grpSpPr>
        <p:sp>
          <p:nvSpPr>
            <p:cNvPr id="7" name="TextBox 6"/>
            <p:cNvSpPr txBox="1"/>
            <p:nvPr/>
          </p:nvSpPr>
          <p:spPr>
            <a:xfrm>
              <a:off x="564659" y="1213009"/>
              <a:ext cx="931665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500" b="1">
                  <a:solidFill>
                    <a:srgbClr val="C00000"/>
                  </a:solidFill>
                </a:rPr>
                <a:t>1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33400" y="2721114"/>
              <a:ext cx="99418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/>
                <a:t>one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564659" y="4114800"/>
            <a:ext cx="931665" cy="2215991"/>
            <a:chOff x="564659" y="4114800"/>
            <a:chExt cx="931665" cy="2215991"/>
          </a:xfrm>
        </p:grpSpPr>
        <p:sp>
          <p:nvSpPr>
            <p:cNvPr id="27" name="TextBox 26"/>
            <p:cNvSpPr txBox="1"/>
            <p:nvPr/>
          </p:nvSpPr>
          <p:spPr>
            <a:xfrm>
              <a:off x="564659" y="4114800"/>
              <a:ext cx="931665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500" b="1">
                  <a:solidFill>
                    <a:schemeClr val="accent2">
                      <a:lumMod val="75000"/>
                    </a:schemeClr>
                  </a:solidFill>
                </a:rPr>
                <a:t>6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54427" y="5622905"/>
              <a:ext cx="75212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/>
                <a:t>six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2176147" y="1213009"/>
            <a:ext cx="1015599" cy="2215991"/>
            <a:chOff x="2176147" y="1213009"/>
            <a:chExt cx="1015599" cy="2215991"/>
          </a:xfrm>
        </p:grpSpPr>
        <p:sp>
          <p:nvSpPr>
            <p:cNvPr id="23" name="TextBox 22"/>
            <p:cNvSpPr txBox="1"/>
            <p:nvPr/>
          </p:nvSpPr>
          <p:spPr>
            <a:xfrm>
              <a:off x="2218114" y="1213009"/>
              <a:ext cx="931665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500" b="1">
                  <a:solidFill>
                    <a:srgbClr val="FFC000"/>
                  </a:solidFill>
                </a:rPr>
                <a:t>2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176147" y="2721114"/>
              <a:ext cx="101559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/>
                <a:t>two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1975675" y="4114800"/>
            <a:ext cx="1416542" cy="2215991"/>
            <a:chOff x="1975675" y="4114800"/>
            <a:chExt cx="1416542" cy="2215991"/>
          </a:xfrm>
        </p:grpSpPr>
        <p:sp>
          <p:nvSpPr>
            <p:cNvPr id="28" name="TextBox 27"/>
            <p:cNvSpPr txBox="1"/>
            <p:nvPr/>
          </p:nvSpPr>
          <p:spPr>
            <a:xfrm>
              <a:off x="2218114" y="4114800"/>
              <a:ext cx="931665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500" b="1">
                  <a:solidFill>
                    <a:srgbClr val="00B050"/>
                  </a:solidFill>
                </a:rPr>
                <a:t>7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975675" y="5622905"/>
              <a:ext cx="141654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/>
                <a:t>seven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3840309" y="1213009"/>
            <a:ext cx="1331455" cy="2215991"/>
            <a:chOff x="3840309" y="1213009"/>
            <a:chExt cx="1331455" cy="2215991"/>
          </a:xfrm>
        </p:grpSpPr>
        <p:sp>
          <p:nvSpPr>
            <p:cNvPr id="24" name="TextBox 23"/>
            <p:cNvSpPr txBox="1"/>
            <p:nvPr/>
          </p:nvSpPr>
          <p:spPr>
            <a:xfrm>
              <a:off x="4040204" y="1213009"/>
              <a:ext cx="931665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500" b="1">
                  <a:solidFill>
                    <a:srgbClr val="7030A0"/>
                  </a:solidFill>
                </a:rPr>
                <a:t>3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840309" y="2721114"/>
              <a:ext cx="133145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/>
                <a:t>three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3875062" y="4114800"/>
            <a:ext cx="1261949" cy="2215991"/>
            <a:chOff x="3875062" y="4114800"/>
            <a:chExt cx="1261949" cy="2215991"/>
          </a:xfrm>
        </p:grpSpPr>
        <p:sp>
          <p:nvSpPr>
            <p:cNvPr id="29" name="TextBox 28"/>
            <p:cNvSpPr txBox="1"/>
            <p:nvPr/>
          </p:nvSpPr>
          <p:spPr>
            <a:xfrm>
              <a:off x="4040204" y="4114800"/>
              <a:ext cx="931665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500" b="1">
                  <a:solidFill>
                    <a:schemeClr val="tx2"/>
                  </a:solidFill>
                </a:rPr>
                <a:t>8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875062" y="5622905"/>
              <a:ext cx="126194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/>
                <a:t>eight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5643773" y="1213009"/>
            <a:ext cx="1072986" cy="2215991"/>
            <a:chOff x="5643773" y="1213009"/>
            <a:chExt cx="1072986" cy="2215991"/>
          </a:xfrm>
        </p:grpSpPr>
        <p:sp>
          <p:nvSpPr>
            <p:cNvPr id="25" name="TextBox 24"/>
            <p:cNvSpPr txBox="1"/>
            <p:nvPr/>
          </p:nvSpPr>
          <p:spPr>
            <a:xfrm>
              <a:off x="5714434" y="1213009"/>
              <a:ext cx="931665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500" b="1">
                  <a:solidFill>
                    <a:srgbClr val="FF0000"/>
                  </a:solidFill>
                </a:rPr>
                <a:t>4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643773" y="2721114"/>
              <a:ext cx="107298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/>
                <a:t>four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5619856" y="4114800"/>
            <a:ext cx="1120820" cy="2215991"/>
            <a:chOff x="5619856" y="4114800"/>
            <a:chExt cx="1120820" cy="2215991"/>
          </a:xfrm>
        </p:grpSpPr>
        <p:sp>
          <p:nvSpPr>
            <p:cNvPr id="30" name="TextBox 29"/>
            <p:cNvSpPr txBox="1"/>
            <p:nvPr/>
          </p:nvSpPr>
          <p:spPr>
            <a:xfrm>
              <a:off x="5714434" y="4114800"/>
              <a:ext cx="931665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500" b="1">
                  <a:solidFill>
                    <a:srgbClr val="002060"/>
                  </a:solidFill>
                </a:rPr>
                <a:t>9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619856" y="5622905"/>
              <a:ext cx="112082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/>
                <a:t>nine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7543800" y="1213009"/>
            <a:ext cx="968598" cy="2215991"/>
            <a:chOff x="7543800" y="1213009"/>
            <a:chExt cx="968598" cy="2215991"/>
          </a:xfrm>
        </p:grpSpPr>
        <p:sp>
          <p:nvSpPr>
            <p:cNvPr id="26" name="TextBox 25"/>
            <p:cNvSpPr txBox="1"/>
            <p:nvPr/>
          </p:nvSpPr>
          <p:spPr>
            <a:xfrm>
              <a:off x="7562267" y="1213009"/>
              <a:ext cx="931665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500" b="1">
                  <a:solidFill>
                    <a:schemeClr val="accent6">
                      <a:lumMod val="50000"/>
                    </a:schemeClr>
                  </a:solidFill>
                </a:rPr>
                <a:t>5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543800" y="2721114"/>
              <a:ext cx="96859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/>
                <a:t>five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7188767" y="4114800"/>
            <a:ext cx="1678665" cy="2215991"/>
            <a:chOff x="7188767" y="4114800"/>
            <a:chExt cx="1678665" cy="2215991"/>
          </a:xfrm>
        </p:grpSpPr>
        <p:sp>
          <p:nvSpPr>
            <p:cNvPr id="31" name="TextBox 30"/>
            <p:cNvSpPr txBox="1"/>
            <p:nvPr/>
          </p:nvSpPr>
          <p:spPr>
            <a:xfrm>
              <a:off x="7188767" y="4114800"/>
              <a:ext cx="1678665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500" b="1">
                  <a:solidFill>
                    <a:schemeClr val="accent6">
                      <a:lumMod val="75000"/>
                    </a:schemeClr>
                  </a:solidFill>
                </a:rPr>
                <a:t>10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7583042" y="5622905"/>
              <a:ext cx="89011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/>
                <a:t>ten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8177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7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8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nodeType="click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13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14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fill="hold" nodeType="click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19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20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2" fill="hold" nodeType="click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25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26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2" fill="hold" nodeType="click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31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32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2" fill="hold" nodeType="click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37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38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ntr" presetSubtype="2" fill="hold" nodeType="click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43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44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" presetClass="entr" presetSubtype="2" fill="hold" nodeType="click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49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50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" presetClass="entr" presetSubtype="2" fill="hold" nodeType="click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55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56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" presetClass="entr" presetSubtype="2" fill="hold" nodeType="click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61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62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632204"/>
            <a:ext cx="8553402" cy="48021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46313" y="1074738"/>
            <a:ext cx="4940300" cy="8302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4800" b="1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Flappy Bird game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2312988"/>
            <a:ext cx="8915400" cy="45450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8925" indent="-288925">
              <a:buFontTx/>
              <a:buChar char="-"/>
              <a:defRPr/>
            </a:pPr>
            <a:r>
              <a:rPr lang="en-US" sz="3200" dirty="0">
                <a:solidFill>
                  <a:schemeClr val="tx1"/>
                </a:solidFill>
              </a:rPr>
              <a:t>Divide class into 2 teams</a:t>
            </a:r>
          </a:p>
          <a:p>
            <a:pPr marL="288925" indent="-288925">
              <a:buFontTx/>
              <a:buChar char="-"/>
              <a:defRPr/>
            </a:pPr>
            <a:r>
              <a:rPr lang="en-US" sz="3200" dirty="0">
                <a:solidFill>
                  <a:schemeClr val="tx1"/>
                </a:solidFill>
              </a:rPr>
              <a:t>Choose a number</a:t>
            </a:r>
          </a:p>
          <a:p>
            <a:pPr marL="288925" indent="-288925">
              <a:buFontTx/>
              <a:buChar char="-"/>
              <a:defRPr/>
            </a:pPr>
            <a:endParaRPr lang="en-US" sz="3200" dirty="0">
              <a:solidFill>
                <a:schemeClr val="tx1"/>
              </a:solidFill>
            </a:endParaRPr>
          </a:p>
          <a:p>
            <a:pPr marL="288925" indent="-288925">
              <a:buFontTx/>
              <a:buChar char="-"/>
              <a:defRPr/>
            </a:pPr>
            <a:r>
              <a:rPr lang="en-US" sz="3200" dirty="0">
                <a:solidFill>
                  <a:schemeClr val="tx1"/>
                </a:solidFill>
              </a:rPr>
              <a:t>If the answer is correct, click</a:t>
            </a:r>
          </a:p>
          <a:p>
            <a:pPr marL="288925" indent="-288925">
              <a:buFontTx/>
              <a:buChar char="-"/>
              <a:defRPr/>
            </a:pPr>
            <a:r>
              <a:rPr lang="en-US" sz="3200" dirty="0">
                <a:solidFill>
                  <a:schemeClr val="tx1"/>
                </a:solidFill>
              </a:rPr>
              <a:t>Click on               or               to move, then click </a:t>
            </a:r>
          </a:p>
          <a:p>
            <a:pPr marL="288925" indent="-288925">
              <a:buFontTx/>
              <a:buChar char="-"/>
              <a:defRPr/>
            </a:pPr>
            <a:endParaRPr lang="en-US" sz="3200" dirty="0">
              <a:solidFill>
                <a:schemeClr val="tx1"/>
              </a:solidFill>
            </a:endParaRPr>
          </a:p>
          <a:p>
            <a:pPr marL="288925" indent="-288925">
              <a:buFontTx/>
              <a:buChar char="-"/>
              <a:defRPr/>
            </a:pPr>
            <a:r>
              <a:rPr lang="en-US" sz="3200" dirty="0">
                <a:solidFill>
                  <a:schemeClr val="tx1"/>
                </a:solidFill>
              </a:rPr>
              <a:t>If not, click            to back to questions </a:t>
            </a:r>
          </a:p>
          <a:p>
            <a:pPr marL="288925" indent="-288925">
              <a:buFontTx/>
              <a:buChar char="-"/>
              <a:defRPr/>
            </a:pPr>
            <a:r>
              <a:rPr lang="en-US" sz="3200" dirty="0">
                <a:solidFill>
                  <a:schemeClr val="tx1"/>
                </a:solidFill>
              </a:rPr>
              <a:t>Which team reaching the finish line first will be the winner</a:t>
            </a:r>
          </a:p>
        </p:txBody>
      </p:sp>
      <p:pic>
        <p:nvPicPr>
          <p:cNvPr id="9220" name="Picture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911"/>
          <a:stretch>
            <a:fillRect/>
          </a:stretch>
        </p:blipFill>
        <p:spPr bwMode="auto">
          <a:xfrm>
            <a:off x="2292350" y="4959242"/>
            <a:ext cx="827088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67" r="-433"/>
          <a:stretch>
            <a:fillRect/>
          </a:stretch>
        </p:blipFill>
        <p:spPr bwMode="auto">
          <a:xfrm>
            <a:off x="5179636" y="3321050"/>
            <a:ext cx="990600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800" y="4311436"/>
            <a:ext cx="11811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527" y="4352131"/>
            <a:ext cx="12192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063" y="3757613"/>
            <a:ext cx="99695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46248" y="2312988"/>
            <a:ext cx="1206508" cy="92392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39" b="76646"/>
          <a:stretch>
            <a:fillRect/>
          </a:stretch>
        </p:blipFill>
        <p:spPr bwMode="auto">
          <a:xfrm>
            <a:off x="2125663" y="2803525"/>
            <a:ext cx="2170112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5" r="62033" b="76518"/>
          <a:stretch>
            <a:fillRect/>
          </a:stretch>
        </p:blipFill>
        <p:spPr bwMode="auto">
          <a:xfrm>
            <a:off x="1066800" y="1450975"/>
            <a:ext cx="1362075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07" r="41853" b="74852"/>
          <a:stretch>
            <a:fillRect/>
          </a:stretch>
        </p:blipFill>
        <p:spPr bwMode="auto">
          <a:xfrm>
            <a:off x="6918320" y="1595668"/>
            <a:ext cx="1387480" cy="13066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96" r="21346" b="77644"/>
          <a:stretch>
            <a:fillRect/>
          </a:stretch>
        </p:blipFill>
        <p:spPr bwMode="auto">
          <a:xfrm>
            <a:off x="5751415" y="3642921"/>
            <a:ext cx="123507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1" b="76852"/>
          <a:stretch>
            <a:fillRect/>
          </a:stretch>
        </p:blipFill>
        <p:spPr bwMode="auto">
          <a:xfrm>
            <a:off x="275803" y="2977357"/>
            <a:ext cx="1544263" cy="1421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26" r="81204" b="51340"/>
          <a:stretch>
            <a:fillRect/>
          </a:stretch>
        </p:blipFill>
        <p:spPr bwMode="auto">
          <a:xfrm>
            <a:off x="4792663" y="2052638"/>
            <a:ext cx="1760537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ight Arrow 11">
            <a:hlinkClick r:id="rId10" action="ppaction://hlinksldjump"/>
          </p:cNvPr>
          <p:cNvSpPr/>
          <p:nvPr/>
        </p:nvSpPr>
        <p:spPr>
          <a:xfrm>
            <a:off x="3341204" y="4822433"/>
            <a:ext cx="2602396" cy="1873318"/>
          </a:xfrm>
          <a:prstGeom prst="rightArrow">
            <a:avLst>
              <a:gd name="adj1" fmla="val 50000"/>
              <a:gd name="adj2" fmla="val 5189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>
                <a:solidFill>
                  <a:schemeClr val="tx1"/>
                </a:solidFill>
              </a:rPr>
              <a:t>NEXT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0" t="25531" r="61654" b="51535"/>
          <a:stretch/>
        </p:blipFill>
        <p:spPr bwMode="auto">
          <a:xfrm>
            <a:off x="865937" y="4868862"/>
            <a:ext cx="1966498" cy="1659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78" t="26389" r="41426" b="50677"/>
          <a:stretch/>
        </p:blipFill>
        <p:spPr bwMode="auto">
          <a:xfrm>
            <a:off x="6545263" y="5214937"/>
            <a:ext cx="1760537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30" t="25811" r="21274" b="51255"/>
          <a:stretch/>
        </p:blipFill>
        <p:spPr bwMode="auto">
          <a:xfrm>
            <a:off x="2955600" y="1367519"/>
            <a:ext cx="1522735" cy="1285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48" t="24870" r="-344" b="52196"/>
          <a:stretch/>
        </p:blipFill>
        <p:spPr bwMode="auto">
          <a:xfrm>
            <a:off x="7290187" y="2902272"/>
            <a:ext cx="1760537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3" t="3864" r="40513" b="14584"/>
          <a:stretch/>
        </p:blipFill>
        <p:spPr bwMode="auto">
          <a:xfrm>
            <a:off x="0" y="1219200"/>
            <a:ext cx="91440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0" name="Rectangle 18"/>
          <p:cNvSpPr>
            <a:spLocks noChangeArrowheads="1"/>
          </p:cNvSpPr>
          <p:nvPr/>
        </p:nvSpPr>
        <p:spPr bwMode="auto">
          <a:xfrm>
            <a:off x="2286000" y="1219200"/>
            <a:ext cx="1905000" cy="7620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50000">
                <a:srgbClr val="FFFFFF"/>
              </a:gs>
              <a:gs pos="100000">
                <a:srgbClr val="FFFF00"/>
              </a:gs>
            </a:gsLst>
            <a:lin ang="5400000" scaled="1"/>
          </a:gradFill>
          <a:ln w="19050" algn="in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</p:spPr>
        <p:txBody>
          <a:bodyPr lIns="36576" tIns="36576" rIns="36576" bIns="36576"/>
          <a:lstStyle/>
          <a:p>
            <a:pPr algn="ctr">
              <a:defRPr/>
            </a:pPr>
            <a:r>
              <a:rPr lang="en-US" sz="1600" b="1" dirty="0">
                <a:latin typeface="Verdana" pitchFamily="34" charset="0"/>
              </a:rPr>
              <a:t>Click to Make</a:t>
            </a:r>
            <a:br>
              <a:rPr lang="en-US" sz="1600" b="1" dirty="0">
                <a:latin typeface="Verdana" pitchFamily="34" charset="0"/>
              </a:rPr>
            </a:br>
            <a:r>
              <a:rPr lang="en-US" sz="1600" b="1" dirty="0">
                <a:latin typeface="Verdana" pitchFamily="34" charset="0"/>
              </a:rPr>
              <a:t>Yellow Bird Move</a:t>
            </a:r>
          </a:p>
        </p:txBody>
      </p:sp>
      <p:sp>
        <p:nvSpPr>
          <p:cNvPr id="26" name="Rectangle 18"/>
          <p:cNvSpPr>
            <a:spLocks noChangeArrowheads="1"/>
          </p:cNvSpPr>
          <p:nvPr/>
        </p:nvSpPr>
        <p:spPr bwMode="auto">
          <a:xfrm>
            <a:off x="4686300" y="1219200"/>
            <a:ext cx="2019300" cy="762000"/>
          </a:xfrm>
          <a:prstGeom prst="rect">
            <a:avLst/>
          </a:prstGeom>
          <a:solidFill>
            <a:srgbClr val="FF3399"/>
          </a:solidFill>
          <a:ln w="19050" algn="in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</p:spPr>
        <p:txBody>
          <a:bodyPr lIns="36576" tIns="36576" rIns="36576" bIns="36576"/>
          <a:lstStyle/>
          <a:p>
            <a:pPr algn="ctr">
              <a:defRPr/>
            </a:pPr>
            <a:r>
              <a:rPr lang="en-US" sz="1600" b="1" dirty="0">
                <a:latin typeface="Verdana" pitchFamily="34" charset="0"/>
              </a:rPr>
              <a:t>Click to Make</a:t>
            </a:r>
            <a:br>
              <a:rPr lang="en-US" sz="1600" b="1" dirty="0">
                <a:latin typeface="Verdana" pitchFamily="34" charset="0"/>
              </a:rPr>
            </a:br>
            <a:r>
              <a:rPr lang="en-US" sz="1600" b="1" dirty="0">
                <a:latin typeface="Verdana" pitchFamily="34" charset="0"/>
              </a:rPr>
              <a:t>Pink Bird move</a:t>
            </a:r>
          </a:p>
        </p:txBody>
      </p:sp>
      <p:cxnSp>
        <p:nvCxnSpPr>
          <p:cNvPr id="38" name="Straight Connector 37"/>
          <p:cNvCxnSpPr/>
          <p:nvPr/>
        </p:nvCxnSpPr>
        <p:spPr>
          <a:xfrm>
            <a:off x="4876800" y="1143000"/>
            <a:ext cx="6858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4" name="Picture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138" y="5675313"/>
            <a:ext cx="1185862" cy="118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3025" y="2389188"/>
            <a:ext cx="855663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3025" y="2092325"/>
            <a:ext cx="792163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33333E-6 L -8.33333E-7 0.00093 C -0.00712 0.00348 -0.01371 0.00602 -0.02031 0.01065 C -0.02344 0.01273 -0.03698 0.03727 -0.03785 0.03866 C -0.04149 0.04306 -0.04514 0.04306 -0.04913 0.04815 C -0.0533 0.05278 -0.05781 0.06065 -0.06215 0.06574 L -0.06858 0.07593 C -0.07101 0.07801 -0.07309 0.08311 -0.07517 0.08519 C -0.07899 0.08773 -0.08264 0.09005 -0.08628 0.09468 C -0.09045 0.10047 -0.09514 0.10973 -0.09965 0.11343 C -0.1118 0.12269 -0.12448 0.13195 -0.13646 0.13195 " pathEditMode="relative" rAng="0" ptsTypes="AAAAAA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23" y="65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GameFlappyBird-V.A-3115775 00_00_00-00_00_0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646 0.13195 L -0.13646 0.13542 L -0.1533 0.15857 C -0.15747 0.16204 -0.16181 0.16898 -0.16615 0.17593 L -0.17847 0.19213 L -0.19722 0.21875 L -0.2033 0.2257 C -0.20556 0.23148 -0.20781 0.23496 -0.20972 0.2419 C -0.21337 0.25463 -0.22014 0.28473 -0.22014 0.2882 C -0.2217 0.30209 -0.22118 0.32523 -0.22431 0.33449 L -0.22813 0.35417 " pathEditMode="relative" rAng="0" ptsTypes="AAAAAAAAA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" y="1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GameFlappyBird-V.A-3115775 00_00_00-00_00_0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813 0.36505 L -0.22813 0.36528 C -0.24462 0.35857 -0.26111 0.35301 -0.27726 0.34584 C -0.27952 0.34491 -0.28108 0.34167 -0.28334 0.34051 C -0.28334 0.34074 -0.29861 0.33357 -0.30174 0.33218 L -0.32622 0.3213 C -0.32622 0.32153 -0.33837 0.31598 -0.33837 0.31621 C -0.34184 0.31505 -0.34531 0.31436 -0.34861 0.3132 C -0.35278 0.31181 -0.35677 0.30949 -0.36094 0.30787 L -0.37309 0.30232 C -0.37518 0.30139 -0.37709 0.30023 -0.37934 0.29954 C -0.38195 0.29861 -0.38472 0.29792 -0.3875 0.29699 C -0.3915 0.29514 -0.39566 0.29329 -0.39966 0.29144 L -0.40573 0.28866 C -0.40712 0.28681 -0.40816 0.28449 -0.4099 0.28334 C -0.41372 0.28079 -0.42205 0.27778 -0.42205 0.27801 C -0.42917 0.26829 -0.42431 0.27315 -0.43837 0.2669 C -0.44514 0.26389 -0.44236 0.26436 -0.44653 0.26436 " pathEditMode="relative" rAng="0" ptsTypes="AAAAAAAAAAAAAAAAAA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20" y="-50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GameFlappyBird-V.A-3115775 00_00_00-00_00_0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4653 0.26436 L -0.44653 0.26436 C -0.45278 0.26343 -0.45885 0.26297 -0.46493 0.26158 C -0.46701 0.26112 -0.46909 0.2595 -0.47118 0.2588 C -0.47656 0.25672 -0.48194 0.2551 -0.4875 0.25325 C -0.49496 0.2507 -0.49965 0.24885 -0.50781 0.24792 C -0.51805 0.24653 -0.5283 0.24607 -0.53837 0.24514 L -0.56284 0.24237 C -0.57448 0.24121 -0.58594 0.24075 -0.59757 0.23959 C -0.60503 0.23889 -0.6125 0.2375 -0.61996 0.23681 C -0.65416 0.23403 -0.65034 0.23426 -0.66684 0.23426 " pathEditMode="relative" ptsTypes="AAAAAAAAA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GameFlappyBird-V.A-3115775 00_00_00-00_00_0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6685 0.23427 L -0.66685 0.23427 C -0.7007 0.21158 -0.68004 0.22292 -0.70573 0.21228 C -0.70973 0.21066 -0.71372 0.20765 -0.71789 0.20695 C -0.73629 0.20394 -0.7731 0.2014 -0.7731 0.2014 C -0.81164 0.19121 -0.78698 0.19677 -0.87292 0.2014 C -0.8757 0.20163 -0.8783 0.20394 -0.88108 0.20417 C -0.89271 0.20556 -0.90417 0.20603 -0.9158 0.20695 C -0.93125 0.2095 -0.93612 0.21205 -0.95244 0.20695 C -0.95487 0.20626 -0.95643 0.20302 -0.95869 0.2014 C -0.9606 0.20024 -0.96268 0.19955 -0.96476 0.19885 C -0.96685 0.19607 -0.96841 0.1926 -0.97084 0.19052 C -0.98125 0.18126 -0.97431 0.19862 -0.98507 0.17686 C -0.98646 0.17431 -0.98768 0.1713 -0.98924 0.16876 C -0.99046 0.16667 -0.99323 0.16343 -0.99323 0.16343 " pathEditMode="relative" ptsTypes="AAAAAAAAAAAAAAA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GameFlappyBird-V.A-3115775 00_00_00-00_00_0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4.81481E-6 L 2.77778E-7 0.00023 C -0.00538 0.0074 -0.01372 0.02476 -0.02135 0.03148 L -0.03559 0.04282 C -0.03698 0.0456 -0.03785 0.0493 -0.0401 0.05138 C -0.04444 0.05717 -0.04792 0.05763 -0.05382 0.06041 C -0.05556 0.06319 -0.05625 0.06666 -0.05833 0.06875 C -0.0599 0.07037 -0.07378 0.07453 -0.07465 0.07453 C -0.07934 0.07638 -0.08368 0.0787 -0.08819 0.08032 L -0.09531 0.08333 C -0.09757 0.08425 -0.1 0.08587 -0.10208 0.08634 C -0.11424 0.08888 -0.12413 0.0912 -0.13681 0.09259 C -0.14358 0.09259 -0.15035 0.09259 -0.1566 0.09259 " pathEditMode="relative" rAng="0" ptsTypes="AAAAAAAAAAAAA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30" y="46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GameFlappyBird-V.A-3115775 00_00_00-00_00_0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993 0.08009 L -0.13993 0.0831 C -0.14427 0.09606 -0.14757 0.11064 -0.15156 0.12337 C -0.15451 0.1331 -0.16111 0.13958 -0.16111 0.14282 C -0.16458 0.15879 -0.16615 0.17175 -0.17066 0.18125 C -0.17205 0.18611 -0.17378 0.18935 -0.17552 0.19097 C -0.18177 0.22476 -0.17535 0.19421 -0.18351 0.21504 C -0.1849 0.2199 -0.18663 0.22476 -0.18819 0.23287 C -0.18941 0.23773 -0.18993 0.24583 -0.19149 0.25046 C -0.19427 0.25694 -0.19774 0.26018 -0.20104 0.26828 L -0.2059 0.27476 C -0.20677 0.28101 -0.20764 0.28587 -0.20885 0.29074 C -0.22083 0.32291 -0.22986 0.30856 -0.24358 0.30856 " pathEditMode="relative" rAng="0" ptsTypes="AAAAAAAAAAAAA">
                                      <p:cBhvr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91" y="116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GameFlappyBird-V.A-3115775 00_00_00-00_00_0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16 0.30232 L -0.2316 0.30301 L -0.27083 0.28912 C -0.28003 0.28635 -0.28993 0.2838 -0.29913 0.28079 L -0.31354 0.27686 L -0.34271 0.26829 C -0.34722 0.26644 -0.3526 0.26644 -0.35642 0.26436 C -0.36181 0.26111 -0.36563 0.25741 -0.3717 0.25533 C -0.39236 0.24723 -0.38628 0.25533 -0.40469 0.24676 C -0.44201 0.23033 -0.39774 0.24468 -0.43368 0.23403 C -0.43837 0.23125 -0.44444 0.22963 -0.44757 0.22593 C -0.45122 0.22199 -0.45191 0.2132 -0.45191 0.21389 " pathEditMode="relative" rAng="0" ptsTypes="AAAAAAAAAAAA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24" y="-43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GameFlappyBird-V.A-3115775 00_00_00-00_00_0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 0.21249 L -0.45 0.21249 C -0.47569 0.21133 -0.50277 0.21689 -0.5276 0.20693 C -0.56996 0.19004 -0.52048 0.21064 -0.546 0.19606 C -0.54861 0.19467 -0.55156 0.19443 -0.55416 0.19328 C -0.55833 0.19166 -0.56232 0.18981 -0.56649 0.18795 L -0.58489 0.17962 L -0.59097 0.17707 C -0.59305 0.17615 -0.59496 0.17499 -0.59704 0.1743 C -0.59982 0.17337 -0.60243 0.17152 -0.6052 0.17152 C -0.62968 0.17082 -0.65416 0.17152 -0.67864 0.17152 " pathEditMode="relative" ptsTypes="AAAAAAAAAAA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GameFlappyBird-V.A-3115775 00_00_00-00_00_0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7031 0.1824 L -0.67031 0.1824 C -0.67656 0.18147 -0.68264 0.18101 -0.68872 0.17962 C -0.69097 0.17916 -0.69271 0.17708 -0.69497 0.17684 C -0.72344 0.17522 -0.75209 0.17545 -0.78073 0.17407 C -0.79566 0.1736 -0.81059 0.17245 -0.82552 0.17152 C -0.85712 0.17221 -0.91771 0.16064 -0.96025 0.17684 C -0.96233 0.17777 -0.96441 0.1787 -0.9665 0.17962 C -0.97674 0.19351 -0.96337 0.17708 -0.97656 0.18772 C -0.9783 0.18911 -0.97917 0.19166 -0.98073 0.19328 C -0.98195 0.19444 -0.98351 0.19513 -0.98472 0.19606 " pathEditMode="relative" ptsTypes="AAAAAAAAAAA"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GameFlappyBird-V.A-3115775 00_00_00-00_00_0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8949</TotalTime>
  <Words>675</Words>
  <Application>Microsoft Office PowerPoint</Application>
  <PresentationFormat>On-screen Show (4:3)</PresentationFormat>
  <Paragraphs>100</Paragraphs>
  <Slides>38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7" baseType="lpstr">
      <vt:lpstr>Times New Roman</vt:lpstr>
      <vt:lpstr>Verdana</vt:lpstr>
      <vt:lpstr>Arial</vt:lpstr>
      <vt:lpstr>Candara</vt:lpstr>
      <vt:lpstr>Comic Sans MS</vt:lpstr>
      <vt:lpstr>.VnClarendonH</vt:lpstr>
      <vt:lpstr>Calibri</vt:lpstr>
      <vt:lpstr>Segoe Print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Student Book P13</vt:lpstr>
      <vt:lpstr>Scissors Safety!</vt:lpstr>
      <vt:lpstr>Scissors Safety</vt:lpstr>
      <vt:lpstr>How To Cut!</vt:lpstr>
      <vt:lpstr>Scissors Safety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SkyUN.Org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ChauLong</dc:creator>
  <cp:lastModifiedBy>Nguyen Hoang</cp:lastModifiedBy>
  <cp:revision>478</cp:revision>
  <cp:lastPrinted>2017-05-16T02:04:44Z</cp:lastPrinted>
  <dcterms:created xsi:type="dcterms:W3CDTF">2013-07-02T04:16:20Z</dcterms:created>
  <dcterms:modified xsi:type="dcterms:W3CDTF">2020-09-03T07:22:16Z</dcterms:modified>
</cp:coreProperties>
</file>