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2" r:id="rId2"/>
    <p:sldId id="319" r:id="rId3"/>
    <p:sldId id="340" r:id="rId4"/>
    <p:sldId id="337" r:id="rId5"/>
    <p:sldId id="315" r:id="rId6"/>
    <p:sldId id="316" r:id="rId7"/>
    <p:sldId id="317" r:id="rId8"/>
    <p:sldId id="320" r:id="rId9"/>
    <p:sldId id="293" r:id="rId10"/>
    <p:sldId id="302" r:id="rId11"/>
    <p:sldId id="301" r:id="rId12"/>
    <p:sldId id="326" r:id="rId13"/>
    <p:sldId id="325" r:id="rId14"/>
    <p:sldId id="324" r:id="rId15"/>
    <p:sldId id="327" r:id="rId16"/>
    <p:sldId id="328" r:id="rId17"/>
    <p:sldId id="329" r:id="rId18"/>
    <p:sldId id="331" r:id="rId19"/>
    <p:sldId id="332" r:id="rId20"/>
    <p:sldId id="330" r:id="rId21"/>
    <p:sldId id="333" r:id="rId22"/>
    <p:sldId id="334" r:id="rId23"/>
    <p:sldId id="335" r:id="rId24"/>
    <p:sldId id="323" r:id="rId25"/>
    <p:sldId id="305" r:id="rId26"/>
    <p:sldId id="339" r:id="rId27"/>
    <p:sldId id="338" r:id="rId28"/>
    <p:sldId id="297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ndara" panose="020E050203030302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D1B"/>
    <a:srgbClr val="0000CC"/>
    <a:srgbClr val="CC0000"/>
    <a:srgbClr val="23E928"/>
    <a:srgbClr val="FF0066"/>
    <a:srgbClr val="603E10"/>
    <a:srgbClr val="16AA16"/>
    <a:srgbClr val="14C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3761" autoAdjust="0"/>
  </p:normalViewPr>
  <p:slideViewPr>
    <p:cSldViewPr snapToGrid="0">
      <p:cViewPr varScale="1">
        <p:scale>
          <a:sx n="57" d="100"/>
          <a:sy n="57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08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0F413F-4942-459A-861C-281A182F0C26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83713B-7758-4DCC-8FE9-2BC7219D2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93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6203A9-5C5E-4287-A0A9-13E3454F93A1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9BF5BB-BCD5-43C8-89B2-13EE70289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4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0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Review: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give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ball and say: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What’s your name? 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student gets the ball and answer: 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I’m …</a:t>
            </a:r>
            <a:endParaRPr lang="vi-VN" sz="1200" dirty="0"/>
          </a:p>
          <a:p>
            <a:endParaRPr lang="vi-VN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1: Listen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listen to the audio 2 times.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power point at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Let them listen and teach them how to act it out. (teacher doesn’t act it out when listen)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Second time, teacher plays the audio and acts it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5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15D1B"/>
                </a:solidFill>
                <a:latin typeface="Comic Sans MS" panose="030F0702030302020204" pitchFamily="66" charset="0"/>
              </a:rPr>
              <a:t>T shows some pictures of (food, drink, activities).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15D1B"/>
                </a:solidFill>
                <a:latin typeface="Comic Sans MS" panose="030F0702030302020204" pitchFamily="66" charset="0"/>
              </a:rPr>
              <a:t>If </a:t>
            </a:r>
            <a:r>
              <a:rPr lang="en-US" sz="1200" dirty="0" err="1">
                <a:solidFill>
                  <a:srgbClr val="F15D1B"/>
                </a:solidFill>
                <a:latin typeface="Comic Sans MS" panose="030F0702030302020204" pitchFamily="66" charset="0"/>
              </a:rPr>
              <a:t>Ss</a:t>
            </a:r>
            <a:r>
              <a:rPr lang="en-US" sz="1200" dirty="0">
                <a:solidFill>
                  <a:srgbClr val="F15D1B"/>
                </a:solidFill>
                <a:latin typeface="Comic Sans MS" panose="030F0702030302020204" pitchFamily="66" charset="0"/>
              </a:rPr>
              <a:t> like, they say “Yes”, if not they say “No”.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15D1B"/>
                </a:solidFill>
                <a:latin typeface="Comic Sans MS" panose="030F0702030302020204" pitchFamily="66" charset="0"/>
              </a:rPr>
              <a:t>If they can do, they say “Yes”, if not they say “No”.</a:t>
            </a:r>
            <a:endParaRPr lang="vi-VN" sz="1200" dirty="0">
              <a:solidFill>
                <a:srgbClr val="F15D1B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6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+mn-cs"/>
              </a:rPr>
              <a:t>Click to the picture to open the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95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Divide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into teams, prepare a song on PP, when the music plays, pass the ball for the first student in each team.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When the music pauses, whoever has the ball have to answer T’s question: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“What’s your name?”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“Is your name …?”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5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 theirs workbook and guide them to do exercise.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 it out.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BF5BB-BCD5-43C8-89B2-13EE70289A6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6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70911BF2-F4DE-4E19-B530-BB966C7288E6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5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703263" y="173038"/>
            <a:ext cx="348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&amp; Training J.S.C</a:t>
            </a:r>
          </a:p>
        </p:txBody>
      </p:sp>
      <p:cxnSp>
        <p:nvCxnSpPr>
          <p:cNvPr id="7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5"/>
          <p:cNvSpPr txBox="1">
            <a:spLocks noChangeArrowheads="1"/>
          </p:cNvSpPr>
          <p:nvPr userDrawn="1"/>
        </p:nvSpPr>
        <p:spPr bwMode="auto">
          <a:xfrm>
            <a:off x="5584825" y="244475"/>
            <a:ext cx="34813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6537325" y="620713"/>
            <a:ext cx="17478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12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33338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" name="TextBox 3"/>
          <p:cNvSpPr txBox="1"/>
          <p:nvPr userDrawn="1"/>
        </p:nvSpPr>
        <p:spPr>
          <a:xfrm>
            <a:off x="4224217" y="169863"/>
            <a:ext cx="49959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3 - PRACTICE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AC9B885-DDB7-4755-93EE-691C8B549082}" type="datetimeFigureOut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9/3/2020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DE90882-4742-49C3-9CD8-622FA7EF859F}" type="slidenum">
              <a:rPr lang="en-US" altLang="vi-VN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vi-VN" sz="120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/>
          <p:nvPr userDrawn="1"/>
        </p:nvSpPr>
        <p:spPr>
          <a:xfrm>
            <a:off x="0" y="17463"/>
            <a:ext cx="9144000" cy="1066800"/>
          </a:xfrm>
          <a:prstGeom prst="rect">
            <a:avLst/>
          </a:prstGeom>
          <a:solidFill>
            <a:srgbClr val="14CE18"/>
          </a:solidFill>
          <a:ln>
            <a:solidFill>
              <a:srgbClr val="16A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703263" y="173038"/>
            <a:ext cx="34813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VICTORIA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Education &amp; Training J.S.C</a:t>
            </a:r>
          </a:p>
        </p:txBody>
      </p:sp>
      <p:cxnSp>
        <p:nvCxnSpPr>
          <p:cNvPr id="9" name="Straight Connector 12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 w="38100">
            <a:solidFill>
              <a:srgbClr val="16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3"/>
          <p:cNvSpPr/>
          <p:nvPr userDrawn="1"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rgbClr val="23E928"/>
          </a:solidFill>
          <a:ln>
            <a:solidFill>
              <a:srgbClr val="14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4"/>
          <p:cNvSpPr/>
          <p:nvPr userDrawn="1"/>
        </p:nvSpPr>
        <p:spPr>
          <a:xfrm>
            <a:off x="0" y="1219200"/>
            <a:ext cx="9144000" cy="5638800"/>
          </a:xfrm>
          <a:prstGeom prst="roundRect">
            <a:avLst/>
          </a:prstGeom>
          <a:solidFill>
            <a:schemeClr val="bg1"/>
          </a:solidFill>
          <a:ln>
            <a:solidFill>
              <a:srgbClr val="23E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5"/>
          <p:cNvSpPr txBox="1">
            <a:spLocks noChangeArrowheads="1"/>
          </p:cNvSpPr>
          <p:nvPr userDrawn="1"/>
        </p:nvSpPr>
        <p:spPr bwMode="auto">
          <a:xfrm>
            <a:off x="5584825" y="244475"/>
            <a:ext cx="34813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ENGLISH 3</a:t>
            </a:r>
          </a:p>
        </p:txBody>
      </p:sp>
      <p:sp>
        <p:nvSpPr>
          <p:cNvPr id="13" name="TextBox 17"/>
          <p:cNvSpPr txBox="1">
            <a:spLocks noChangeArrowheads="1"/>
          </p:cNvSpPr>
          <p:nvPr userDrawn="1"/>
        </p:nvSpPr>
        <p:spPr bwMode="auto">
          <a:xfrm>
            <a:off x="6537325" y="620713"/>
            <a:ext cx="17478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Unit 16 Lesson 1</a:t>
            </a:r>
          </a:p>
        </p:txBody>
      </p:sp>
      <p:pic>
        <p:nvPicPr>
          <p:cNvPr id="14" name="Picture 19" descr="D:\VICEDU logo 2013\logo_NEW_GREEN\3_small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33338"/>
            <a:ext cx="9890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/>
          <p:nvPr userDrawn="1"/>
        </p:nvSpPr>
        <p:spPr>
          <a:xfrm>
            <a:off x="6477000" y="228600"/>
            <a:ext cx="19050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" name="TextBox 17"/>
          <p:cNvSpPr txBox="1"/>
          <p:nvPr userDrawn="1"/>
        </p:nvSpPr>
        <p:spPr>
          <a:xfrm>
            <a:off x="5394325" y="285750"/>
            <a:ext cx="37496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LEARN ENGLISH BOOK 2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UNIT 12</a:t>
            </a:r>
          </a:p>
        </p:txBody>
      </p:sp>
      <p:sp>
        <p:nvSpPr>
          <p:cNvPr id="17" name="Rectangle 6"/>
          <p:cNvSpPr/>
          <p:nvPr userDrawn="1"/>
        </p:nvSpPr>
        <p:spPr>
          <a:xfrm>
            <a:off x="5486400" y="228600"/>
            <a:ext cx="3657600" cy="762000"/>
          </a:xfrm>
          <a:prstGeom prst="rect">
            <a:avLst/>
          </a:prstGeom>
          <a:solidFill>
            <a:srgbClr val="14C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985-641E-4116-BD9C-F31F2C2AF037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F2494-FF04-4E2F-9D6B-16A7880F21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22" name="TextBox 3"/>
          <p:cNvSpPr txBox="1"/>
          <p:nvPr userDrawn="1"/>
        </p:nvSpPr>
        <p:spPr>
          <a:xfrm>
            <a:off x="4185645" y="157163"/>
            <a:ext cx="48805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1 -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MACMILLAN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 </a:t>
            </a:r>
          </a:p>
          <a:p>
            <a:pPr algn="ctr" eaLnBrk="0" hangingPunct="0">
              <a:defRPr/>
            </a:pPr>
            <a:r>
              <a:rPr lang="en-US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3 - PRACTICE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C72C09-E6AE-49CE-B1F1-DCFF405DE7D3}" type="datetimeFigureOut">
              <a:rPr lang="en-US"/>
              <a:pPr>
                <a:defRPr/>
              </a:pPr>
              <a:t>9/3/2020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E25E23-3EFE-4495-B308-30D0536F10B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gif"/><Relationship Id="rId7" Type="http://schemas.microsoft.com/office/2007/relationships/hdphoto" Target="../media/hdphoto2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ello%20Hello!%20Can%20You%20Clap%20Your%20Hands-%20-%20Original%20Kids%20Song%20-%20Super%20Simple%20Songs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AC2.mp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ly,%20Fly,%20Butterfly%20-%20Family%20Sing%20Along%20-%20Muffin%20Songs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Easy%20Goodbye%20Song%20For%20Children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AC1.mp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Uh-huh!%20-%20Original%20Nursery%20Rhyme%20-%20Super%20Simple%20Songs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42160"/>
            <a:ext cx="3762375" cy="4737838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1118610"/>
            <a:ext cx="9144000" cy="12558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MacMillan Next Move 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1 - Lesson 3: PRACTICE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6254" y="2224933"/>
            <a:ext cx="4710546" cy="4555065"/>
          </a:xfrm>
        </p:spPr>
        <p:txBody>
          <a:bodyPr/>
          <a:lstStyle/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topic:</a:t>
            </a:r>
            <a:r>
              <a:rPr lang="en-US" sz="2000" i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 &amp; No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objectives: </a:t>
            </a:r>
            <a:r>
              <a:rPr lang="en-US" sz="200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 saying yes/no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duration: </a:t>
            </a:r>
            <a:r>
              <a:rPr lang="en-US" sz="200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minutes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Vocabulary: </a:t>
            </a:r>
            <a:r>
              <a:rPr lang="en-US" sz="200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no</a:t>
            </a:r>
            <a:endParaRPr lang="en-US" sz="2000" i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Resources: </a:t>
            </a:r>
            <a:r>
              <a:rPr lang="en-US" sz="200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Student’s book p8, Workbook P5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Songs: </a:t>
            </a:r>
            <a:r>
              <a:rPr lang="en-US" sz="2000" dirty="0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 Huh Song &amp; previously learned songs, goodbye song.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5321"/>
            <a:ext cx="9144000" cy="843521"/>
          </a:xfrm>
        </p:spPr>
        <p:txBody>
          <a:bodyPr/>
          <a:lstStyle/>
          <a:p>
            <a:r>
              <a:rPr lang="en-US" sz="4200" dirty="0">
                <a:solidFill>
                  <a:srgbClr val="002060"/>
                </a:solidFill>
                <a:latin typeface="Comic Sans MS" panose="030F0702030302020204" pitchFamily="66" charset="0"/>
              </a:rPr>
              <a:t>Vocabulary: Yes and No</a:t>
            </a:r>
          </a:p>
        </p:txBody>
      </p:sp>
      <p:pic>
        <p:nvPicPr>
          <p:cNvPr id="4" name="Picture 3" descr="Yes_no_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90" y="2372226"/>
            <a:ext cx="6223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10587"/>
            <a:ext cx="3708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Look and say: </a:t>
            </a:r>
            <a:endParaRPr lang="vi-VN" sz="4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738" y="1438754"/>
            <a:ext cx="3622431" cy="730208"/>
          </a:xfrm>
        </p:spPr>
        <p:txBody>
          <a:bodyPr/>
          <a:lstStyle/>
          <a:p>
            <a:r>
              <a:rPr lang="en-US" sz="4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Yes</a:t>
            </a:r>
            <a:r>
              <a:rPr lang="en-US" sz="40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latin typeface="Comic Sans MS" panose="030F0702030302020204" pitchFamily="66" charset="0"/>
              </a:rPr>
              <a:t>or</a:t>
            </a:r>
            <a:r>
              <a:rPr lang="en-US" sz="40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8" y="1918473"/>
            <a:ext cx="2591407" cy="2608799"/>
          </a:xfrm>
          <a:prstGeom prst="rect">
            <a:avLst/>
          </a:prstGeom>
        </p:spPr>
      </p:pic>
      <p:pic>
        <p:nvPicPr>
          <p:cNvPr id="2050" name="Picture 2" descr="Kết quả hình ảnh cho no tom gif&quot;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4527272"/>
            <a:ext cx="2526665" cy="22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disagree icon cartoon&quot;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 bwMode="auto">
          <a:xfrm>
            <a:off x="6403975" y="2284872"/>
            <a:ext cx="2219325" cy="1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agree icon emotion  cartoon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CF4"/>
              </a:clrFrom>
              <a:clrTo>
                <a:srgbClr val="F5FC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1" y="4670540"/>
            <a:ext cx="2574953" cy="19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ết quả hình ảnh cho clap hand  cartoon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67" y="1732463"/>
            <a:ext cx="3015269" cy="301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ết quả hình ảnh cho cross hand  cartoon&quot;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53" y="4160872"/>
            <a:ext cx="2228146" cy="29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play game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24338" r="16392" b="22930"/>
          <a:stretch/>
        </p:blipFill>
        <p:spPr bwMode="auto">
          <a:xfrm>
            <a:off x="594360" y="1379932"/>
            <a:ext cx="4221480" cy="11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570514"/>
            <a:ext cx="8549640" cy="3135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vi-VN" sz="3000" dirty="0">
              <a:solidFill>
                <a:srgbClr val="F15D1B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2" descr="Kết quả hình ảnh cho yes or no cartoon&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4" y="2655161"/>
            <a:ext cx="6890385" cy="41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48419" r="936" b="3560"/>
          <a:stretch/>
        </p:blipFill>
        <p:spPr>
          <a:xfrm>
            <a:off x="6261387" y="5100907"/>
            <a:ext cx="2751570" cy="166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4" b="52723"/>
          <a:stretch/>
        </p:blipFill>
        <p:spPr>
          <a:xfrm>
            <a:off x="347838" y="4918456"/>
            <a:ext cx="2751570" cy="1660501"/>
          </a:xfrm>
          <a:prstGeom prst="rect">
            <a:avLst/>
          </a:prstGeom>
        </p:spPr>
      </p:pic>
      <p:sp>
        <p:nvSpPr>
          <p:cNvPr id="2" name="AutoShape 2" descr="Kết quả hình ảnh cho milk carto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Kết quả hình ảnh cho milk cartoon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35" y="1474507"/>
            <a:ext cx="4218305" cy="44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96839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9"/>
          <a:stretch/>
        </p:blipFill>
        <p:spPr bwMode="auto">
          <a:xfrm>
            <a:off x="418811" y="5178473"/>
            <a:ext cx="1313007" cy="13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3" r="-1174"/>
          <a:stretch/>
        </p:blipFill>
        <p:spPr bwMode="auto">
          <a:xfrm>
            <a:off x="7346084" y="5178473"/>
            <a:ext cx="1313007" cy="13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fried chicken cartoon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18" y="1345031"/>
            <a:ext cx="4886989" cy="52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b="12066"/>
          <a:stretch/>
        </p:blipFill>
        <p:spPr bwMode="auto">
          <a:xfrm>
            <a:off x="1938667" y="4953000"/>
            <a:ext cx="606745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swim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80" y="1494915"/>
            <a:ext cx="6108029" cy="345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41" y="1592128"/>
            <a:ext cx="4757772" cy="42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5865" r="53317" b="57111"/>
          <a:stretch/>
        </p:blipFill>
        <p:spPr bwMode="auto">
          <a:xfrm>
            <a:off x="478971" y="4949372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0" t="5248" r="4080" b="57728"/>
          <a:stretch/>
        </p:blipFill>
        <p:spPr bwMode="auto">
          <a:xfrm>
            <a:off x="6661139" y="4949371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9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89" y="1253963"/>
            <a:ext cx="6686466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49060" r="53317" b="13916"/>
          <a:stretch/>
        </p:blipFill>
        <p:spPr bwMode="auto">
          <a:xfrm>
            <a:off x="478971" y="4949372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7" t="52762" r="6573" b="10214"/>
          <a:stretch/>
        </p:blipFill>
        <p:spPr bwMode="auto">
          <a:xfrm>
            <a:off x="6538685" y="4949371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_Buzzer_-_Sound_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_Buzzer_-_Sound_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48419" r="936" b="3560"/>
          <a:stretch/>
        </p:blipFill>
        <p:spPr>
          <a:xfrm>
            <a:off x="6261387" y="5100907"/>
            <a:ext cx="2751570" cy="166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4" b="52723"/>
          <a:stretch/>
        </p:blipFill>
        <p:spPr>
          <a:xfrm>
            <a:off x="347838" y="4918456"/>
            <a:ext cx="2751570" cy="1660501"/>
          </a:xfrm>
          <a:prstGeom prst="rect">
            <a:avLst/>
          </a:prstGeom>
        </p:spPr>
      </p:pic>
      <p:pic>
        <p:nvPicPr>
          <p:cNvPr id="5124" name="Picture 4" descr="Kết quả hình ảnh cho sing  cartoon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05" y="1452634"/>
            <a:ext cx="4401185" cy="44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9"/>
          <a:stretch/>
        </p:blipFill>
        <p:spPr bwMode="auto">
          <a:xfrm>
            <a:off x="418811" y="5178473"/>
            <a:ext cx="1313007" cy="13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3" r="-1174"/>
          <a:stretch/>
        </p:blipFill>
        <p:spPr bwMode="auto">
          <a:xfrm>
            <a:off x="7346084" y="5178473"/>
            <a:ext cx="1313007" cy="13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ết quả hình ảnh cho fruit cartoon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2" y="1023531"/>
            <a:ext cx="8167948" cy="48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5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2692" y="1350498"/>
            <a:ext cx="516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Let’s sing warm up song</a:t>
            </a:r>
          </a:p>
        </p:txBody>
      </p:sp>
      <p:pic>
        <p:nvPicPr>
          <p:cNvPr id="9218" name="Picture 2" descr="Kết quả hình ảnh cho play video cartoon&quot;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92" y="1496695"/>
            <a:ext cx="5361305" cy="53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3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b="12066"/>
          <a:stretch/>
        </p:blipFill>
        <p:spPr bwMode="auto">
          <a:xfrm>
            <a:off x="1950720" y="4998720"/>
            <a:ext cx="5348714" cy="18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apple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310640"/>
            <a:ext cx="400812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01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5865" r="53317" b="57111"/>
          <a:stretch/>
        </p:blipFill>
        <p:spPr bwMode="auto">
          <a:xfrm>
            <a:off x="478971" y="4949372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0" t="5248" r="4080" b="57728"/>
          <a:stretch/>
        </p:blipFill>
        <p:spPr bwMode="auto">
          <a:xfrm>
            <a:off x="6661139" y="4949371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ết quả hình ảnh cho banan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58" y="1263196"/>
            <a:ext cx="5785938" cy="489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49060" r="53317" b="13916"/>
          <a:stretch/>
        </p:blipFill>
        <p:spPr bwMode="auto">
          <a:xfrm>
            <a:off x="478971" y="4949372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yes or no clip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7" t="52762" r="6573" b="10214"/>
          <a:stretch/>
        </p:blipFill>
        <p:spPr bwMode="auto">
          <a:xfrm>
            <a:off x="6538685" y="4949371"/>
            <a:ext cx="1872343" cy="17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fruit juice cartoon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667" y1="17805" x2="39444" y2="32561"/>
                        <a14:foregroundMark x1="51000" y1="21707" x2="68778" y2="26098"/>
                        <a14:foregroundMark x1="50222" y1="82683" x2="43667" y2="78659"/>
                        <a14:foregroundMark x1="86222" y1="71220" x2="86222" y2="7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61" y="547187"/>
            <a:ext cx="6926501" cy="63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48419" r="936" b="3560"/>
          <a:stretch/>
        </p:blipFill>
        <p:spPr>
          <a:xfrm>
            <a:off x="6261387" y="5197499"/>
            <a:ext cx="2751570" cy="166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4" b="52723"/>
          <a:stretch/>
        </p:blipFill>
        <p:spPr>
          <a:xfrm>
            <a:off x="270135" y="5190502"/>
            <a:ext cx="2751570" cy="1660501"/>
          </a:xfrm>
          <a:prstGeom prst="rect">
            <a:avLst/>
          </a:prstGeom>
        </p:spPr>
      </p:pic>
      <p:pic>
        <p:nvPicPr>
          <p:cNvPr id="8194" name="Picture 2" descr="Kết quả hình ảnh cho play football cartoon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8" b="90698" l="3295" r="95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7" y="1276213"/>
            <a:ext cx="6230478" cy="48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94" y="2235085"/>
            <a:ext cx="5209058" cy="425358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497650" y="2682386"/>
            <a:ext cx="519297" cy="6463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0" y="3520440"/>
            <a:ext cx="493059" cy="579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409" y="1293003"/>
            <a:ext cx="4611301" cy="65497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Guessing game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8346" y="2505038"/>
            <a:ext cx="4044136" cy="36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2800" noProof="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Hello, Rosy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noProof="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B: Hello,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Tom</a:t>
            </a:r>
            <a:r>
              <a:rPr lang="en-US" sz="2800" noProof="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A: No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B</a:t>
            </a:r>
            <a:r>
              <a:rPr lang="en-US" sz="2800" noProof="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: Hello, Jack?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A: No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noProof="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B: Hello, Alex?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+mn-cs"/>
              </a:rPr>
              <a:t>B: Yes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8735" y="6488668"/>
            <a:ext cx="368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to the picture to open the audio</a:t>
            </a:r>
            <a:endParaRPr lang="vi-VN" dirty="0"/>
          </a:p>
        </p:txBody>
      </p:sp>
      <p:sp>
        <p:nvSpPr>
          <p:cNvPr id="3" name="TextBox 2"/>
          <p:cNvSpPr txBox="1"/>
          <p:nvPr/>
        </p:nvSpPr>
        <p:spPr>
          <a:xfrm>
            <a:off x="8521061" y="2720413"/>
            <a:ext cx="49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1300" y="3499095"/>
            <a:ext cx="66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2477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213" y="1465994"/>
            <a:ext cx="6688508" cy="997288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Speaking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66" y="2463282"/>
            <a:ext cx="8548693" cy="4002551"/>
          </a:xfrm>
        </p:spPr>
        <p:txBody>
          <a:bodyPr/>
          <a:lstStyle/>
          <a:p>
            <a:pPr lvl="0" algn="just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Call two students to go and play. </a:t>
            </a:r>
            <a:endParaRPr lang="vi-VN" sz="3000" dirty="0">
              <a:solidFill>
                <a:srgbClr val="002060"/>
              </a:solidFill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Student  A says </a:t>
            </a:r>
            <a:r>
              <a:rPr lang="en-US" sz="3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Hello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first. Then student B who’s blinding her/ his eyes, listens to the saying </a:t>
            </a:r>
            <a:r>
              <a:rPr lang="en-US" sz="3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Hello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 and guess who student A is by saying </a:t>
            </a:r>
            <a:r>
              <a:rPr lang="en-US" sz="3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Hello + name (of that student)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endParaRPr lang="vi-VN" sz="3000" dirty="0">
              <a:solidFill>
                <a:srgbClr val="002060"/>
              </a:solidFill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The student A says </a:t>
            </a:r>
            <a:r>
              <a:rPr lang="en-US" sz="3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Yes/ No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endParaRPr lang="vi-VN" sz="3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62" y="1767839"/>
            <a:ext cx="5629491" cy="4898591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20323319">
            <a:off x="62034" y="3159315"/>
            <a:ext cx="3330724" cy="18797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Passing ball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19" y="1523999"/>
            <a:ext cx="3444239" cy="5105401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1921" y="1752600"/>
            <a:ext cx="4587240" cy="4713233"/>
          </a:xfrm>
        </p:spPr>
        <p:txBody>
          <a:bodyPr/>
          <a:lstStyle/>
          <a:p>
            <a:pPr lvl="0" algn="just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Describe these faces for </a:t>
            </a:r>
            <a:r>
              <a:rPr lang="en-US" sz="3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Ss</a:t>
            </a: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: how is the face when we feel agree/ disagree?</a:t>
            </a:r>
          </a:p>
          <a:p>
            <a:pPr lvl="0" algn="just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Make samples:</a:t>
            </a:r>
          </a:p>
          <a:p>
            <a:pPr lvl="0" algn="just">
              <a:buFontTx/>
              <a:buChar char="-"/>
            </a:pP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Circle a        around Yes.</a:t>
            </a:r>
          </a:p>
          <a:p>
            <a:pPr lvl="0" algn="just">
              <a:buFontTx/>
              <a:buChar char="-"/>
            </a:pPr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Circle a        around No.</a:t>
            </a:r>
            <a:endParaRPr lang="vi-VN" sz="3000" dirty="0">
              <a:solidFill>
                <a:srgbClr val="00206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415541" y="4231136"/>
            <a:ext cx="609600" cy="50292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5541" y="5279904"/>
            <a:ext cx="609600" cy="5181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5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392253"/>
            <a:ext cx="8061960" cy="53590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ello cartoon imag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" y="2622232"/>
            <a:ext cx="3844290" cy="38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goodbye cartoon images&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19" l="10000" r="99444">
                        <a14:foregroundMark x1="61556" y1="95755" x2="66000" y2="78396"/>
                        <a14:foregroundMark x1="55000" y1="71887" x2="62444" y2="81415"/>
                        <a14:foregroundMark x1="58556" y1="78868" x2="60667" y2="7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30" y="903308"/>
            <a:ext cx="5055870" cy="59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07695" y="1222921"/>
            <a:ext cx="2396490" cy="1371600"/>
          </a:xfrm>
          <a:prstGeom prst="cloudCallout">
            <a:avLst>
              <a:gd name="adj1" fmla="val -18289"/>
              <a:gd name="adj2" fmla="val 958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1095" y="1522869"/>
            <a:ext cx="208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Hello!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362449" y="1222921"/>
            <a:ext cx="2986617" cy="1448752"/>
          </a:xfrm>
          <a:prstGeom prst="wedgeEllipseCallout">
            <a:avLst>
              <a:gd name="adj1" fmla="val 38292"/>
              <a:gd name="adj2" fmla="val 58292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15D1B"/>
                </a:solidFill>
                <a:latin typeface="Comic Sans MS" panose="030F0702030302020204" pitchFamily="66" charset="0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8694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735" y="6488668"/>
            <a:ext cx="368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to the picture to open the audio</a:t>
            </a:r>
            <a:endParaRPr lang="vi-VN" dirty="0"/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" y="1996441"/>
            <a:ext cx="8648472" cy="41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8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1" y="1261549"/>
            <a:ext cx="3556000" cy="1159918"/>
          </a:xfrm>
        </p:spPr>
        <p:txBody>
          <a:bodyPr/>
          <a:lstStyle/>
          <a:p>
            <a:r>
              <a:rPr lang="en-US" b="1" dirty="0"/>
              <a:t>Yes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895351" y="2435126"/>
            <a:ext cx="3692525" cy="4215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58258" y="1295417"/>
            <a:ext cx="3556000" cy="115991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Arial" charset="0"/>
                <a:ea typeface="+mj-ea"/>
                <a:cs typeface="+mj-cs"/>
              </a:rPr>
              <a:t>No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384" r="1616"/>
          <a:stretch/>
        </p:blipFill>
        <p:spPr>
          <a:xfrm>
            <a:off x="4740276" y="2435126"/>
            <a:ext cx="3692525" cy="421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9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9929" b="22196"/>
          <a:stretch>
            <a:fillRect/>
          </a:stretch>
        </p:blipFill>
        <p:spPr>
          <a:xfrm>
            <a:off x="2456938" y="4398211"/>
            <a:ext cx="4505201" cy="2292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26" y="2203708"/>
            <a:ext cx="8659504" cy="20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684" y="1243263"/>
            <a:ext cx="7713579" cy="58477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ea typeface="+mj-ea"/>
                <a:cs typeface="+mj-cs"/>
              </a:rPr>
              <a:t>Gestures &amp; Motions for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Yes/No!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642360" y="5821680"/>
            <a:ext cx="137160" cy="8077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72378" y="5821680"/>
            <a:ext cx="137160" cy="8077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5017" y="3830999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7497" y="3824849"/>
            <a:ext cx="870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0196" y="3831112"/>
            <a:ext cx="72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5642" y="3821831"/>
            <a:ext cx="72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6746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936783"/>
            <a:ext cx="4221480" cy="3804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0" y="1936783"/>
            <a:ext cx="4312920" cy="3804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" y="5187672"/>
            <a:ext cx="4221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Yes </a:t>
            </a:r>
            <a:r>
              <a:rPr lang="en-US" sz="3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Yes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Yes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Yes</a:t>
            </a:r>
            <a:r>
              <a:rPr lang="en-US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Yes</a:t>
            </a:r>
            <a:endParaRPr lang="en-US" sz="3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88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8" y="3840480"/>
            <a:ext cx="7221893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1" y="1285935"/>
            <a:ext cx="87325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Divide the board into 2 columns:</a:t>
            </a:r>
            <a:endParaRPr lang="vi-VN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1st column: Smiley face - Yes</a:t>
            </a:r>
            <a:endParaRPr lang="vi-VN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2400" baseline="30000" dirty="0">
                <a:solidFill>
                  <a:srgbClr val="002060"/>
                </a:solidFill>
                <a:latin typeface="Comic Sans MS" panose="030F0702030302020204" pitchFamily="66" charset="0"/>
              </a:rPr>
              <a:t>nd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column: Sad face - No</a:t>
            </a:r>
            <a:endParaRPr lang="vi-VN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Divide class into 2 teams.</a:t>
            </a:r>
            <a:endParaRPr lang="vi-VN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When teacher points to smiley face, 1 team says: Yes (nod their heads)</a:t>
            </a:r>
            <a:endParaRPr lang="vi-VN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When teacher points to sad face, 2 team says: No (shake their heads)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4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1625"/>
            <a:ext cx="9144000" cy="553009"/>
          </a:xfrm>
        </p:spPr>
        <p:txBody>
          <a:bodyPr/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sing: Uh Huh Song</a:t>
            </a:r>
          </a:p>
        </p:txBody>
      </p:sp>
      <p:pic>
        <p:nvPicPr>
          <p:cNvPr id="10242" name="Picture 2" descr="Kết quả hình ảnh cho play video cartoon&quot;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27" y="1488129"/>
            <a:ext cx="5300346" cy="53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36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535</Words>
  <Application>Microsoft Office PowerPoint</Application>
  <PresentationFormat>On-screen Show (4:3)</PresentationFormat>
  <Paragraphs>77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Times New Roman</vt:lpstr>
      <vt:lpstr>Arial</vt:lpstr>
      <vt:lpstr>Candara</vt:lpstr>
      <vt:lpstr>Calibri</vt:lpstr>
      <vt:lpstr>Comic Sans MS</vt:lpstr>
      <vt:lpstr>Office Theme</vt:lpstr>
      <vt:lpstr>Tiếng Anh 1 - MacMillan Next Move  Unit 1 - Lesson 3: PRACTICE</vt:lpstr>
      <vt:lpstr>PowerPoint Presentation</vt:lpstr>
      <vt:lpstr>PowerPoint Presentation</vt:lpstr>
      <vt:lpstr>PowerPoint Presentation</vt:lpstr>
      <vt:lpstr>Yes </vt:lpstr>
      <vt:lpstr>PowerPoint Presentation</vt:lpstr>
      <vt:lpstr>PowerPoint Presentation</vt:lpstr>
      <vt:lpstr>PowerPoint Presentation</vt:lpstr>
      <vt:lpstr>Let’s sing: Uh Huh Song</vt:lpstr>
      <vt:lpstr>Vocabulary: Yes and No</vt:lpstr>
      <vt:lpstr>Yes or 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Guessing game</vt:lpstr>
      <vt:lpstr>Speaking Practice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ChauLong</dc:creator>
  <cp:lastModifiedBy>Nguyen Hoang</cp:lastModifiedBy>
  <cp:revision>223</cp:revision>
  <dcterms:created xsi:type="dcterms:W3CDTF">2016-09-15T08:45:47Z</dcterms:created>
  <dcterms:modified xsi:type="dcterms:W3CDTF">2020-09-03T07:04:49Z</dcterms:modified>
</cp:coreProperties>
</file>