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2" r:id="rId2"/>
    <p:sldId id="312" r:id="rId3"/>
    <p:sldId id="306" r:id="rId4"/>
    <p:sldId id="316" r:id="rId5"/>
    <p:sldId id="320" r:id="rId6"/>
    <p:sldId id="321" r:id="rId7"/>
    <p:sldId id="322" r:id="rId8"/>
    <p:sldId id="295" r:id="rId9"/>
    <p:sldId id="294" r:id="rId10"/>
    <p:sldId id="311" r:id="rId11"/>
    <p:sldId id="309" r:id="rId12"/>
    <p:sldId id="323" r:id="rId13"/>
    <p:sldId id="317" r:id="rId14"/>
    <p:sldId id="319" r:id="rId15"/>
    <p:sldId id="318" r:id="rId16"/>
    <p:sldId id="313" r:id="rId17"/>
    <p:sldId id="280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15D1B"/>
    <a:srgbClr val="0000CC"/>
    <a:srgbClr val="23E928"/>
    <a:srgbClr val="5789AB"/>
    <a:srgbClr val="BE6676"/>
    <a:srgbClr val="CC0000"/>
    <a:srgbClr val="603E10"/>
    <a:srgbClr val="16AA16"/>
    <a:srgbClr val="14C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86535" autoAdjust="0"/>
  </p:normalViewPr>
  <p:slideViewPr>
    <p:cSldViewPr snapToGrid="0">
      <p:cViewPr varScale="1">
        <p:scale>
          <a:sx n="59" d="100"/>
          <a:sy n="59" d="100"/>
        </p:scale>
        <p:origin x="16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0F413F-4942-459A-861C-281A182F0C26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83713B-7758-4DCC-8FE9-2BC7219D2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93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6203A9-5C5E-4287-A0A9-13E3454F93A1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9BF5BB-BCD5-43C8-89B2-13EE70289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4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8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</a:t>
            </a:r>
            <a:r>
              <a:rPr lang="en-US" baseline="0" dirty="0"/>
              <a:t> picture to play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8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</a:t>
            </a:r>
            <a:r>
              <a:rPr lang="en-US" baseline="0" dirty="0"/>
              <a:t> picture to play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08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a song while students pass a ball. When the music stops, the student who is holding the ball have to stand up and introduce his/her name aloud using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“I’m ... 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For each turn, student gets stars/point for his/her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4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calls some pairs to stand up and role play saying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“Hello”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introduce their name with the sentence 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…. “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say 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Goodbye”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They pretend to go from two different corners of the class. When they meet, they say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“Hello, I’m ….”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Then, they go pass each other and say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“Goodbye”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41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 2  teams. Each team have to choose a number from 1 - 9 on a table (on the board). 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For each number, teacher shows a flashcard (picture) of Roberto, … =&gt;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say: I’m …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choose a lucky number, they will get a star without answering.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33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  <a:defRPr/>
            </a:pPr>
            <a:r>
              <a:rPr lang="en-US"/>
              <a:t>Fifth level</a:t>
            </a:r>
          </a:p>
        </p:txBody>
      </p: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C9B885-DDB7-4755-93EE-691C8B549082}" type="datetimeFigureOut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9/3/2020</a:t>
            </a:fld>
            <a:endParaRPr lang="en-US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70911BF2-F4DE-4E19-B530-BB966C7288E6}" type="slidenum">
              <a:rPr lang="en-US" altLang="vi-VN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altLang="vi-VN" sz="1200">
              <a:solidFill>
                <a:srgbClr val="898989"/>
              </a:solidFill>
            </a:endParaRPr>
          </a:p>
        </p:txBody>
      </p:sp>
      <p:sp>
        <p:nvSpPr>
          <p:cNvPr id="25" name="Rectangle 10"/>
          <p:cNvSpPr/>
          <p:nvPr userDrawn="1"/>
        </p:nvSpPr>
        <p:spPr>
          <a:xfrm>
            <a:off x="0" y="17463"/>
            <a:ext cx="9144000" cy="1066800"/>
          </a:xfrm>
          <a:prstGeom prst="rect">
            <a:avLst/>
          </a:prstGeom>
          <a:solidFill>
            <a:srgbClr val="14CE18"/>
          </a:solidFill>
          <a:ln>
            <a:solidFill>
              <a:srgbClr val="16A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TextBox 11"/>
          <p:cNvSpPr txBox="1">
            <a:spLocks noChangeArrowheads="1"/>
          </p:cNvSpPr>
          <p:nvPr userDrawn="1"/>
        </p:nvSpPr>
        <p:spPr bwMode="auto">
          <a:xfrm>
            <a:off x="703263" y="173038"/>
            <a:ext cx="34813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VICTORIA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Education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&amp; Training J.S.C</a:t>
            </a:r>
          </a:p>
        </p:txBody>
      </p:sp>
      <p:cxnSp>
        <p:nvCxnSpPr>
          <p:cNvPr id="27" name="Straight Connector 12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 w="38100">
            <a:solidFill>
              <a:srgbClr val="16AA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3"/>
          <p:cNvSpPr/>
          <p:nvPr userDrawn="1"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rgbClr val="23E928"/>
          </a:solidFill>
          <a:ln>
            <a:solidFill>
              <a:srgbClr val="14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ounded Rectangle 14"/>
          <p:cNvSpPr/>
          <p:nvPr userDrawn="1"/>
        </p:nvSpPr>
        <p:spPr>
          <a:xfrm>
            <a:off x="0" y="1219200"/>
            <a:ext cx="9144000" cy="5638800"/>
          </a:xfrm>
          <a:prstGeom prst="roundRect">
            <a:avLst/>
          </a:prstGeom>
          <a:solidFill>
            <a:schemeClr val="bg1"/>
          </a:solidFill>
          <a:ln>
            <a:solidFill>
              <a:srgbClr val="23E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15"/>
          <p:cNvSpPr txBox="1">
            <a:spLocks noChangeArrowheads="1"/>
          </p:cNvSpPr>
          <p:nvPr userDrawn="1"/>
        </p:nvSpPr>
        <p:spPr bwMode="auto">
          <a:xfrm>
            <a:off x="5584825" y="244475"/>
            <a:ext cx="34813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ENGLISH 3</a:t>
            </a:r>
          </a:p>
        </p:txBody>
      </p:sp>
      <p:sp>
        <p:nvSpPr>
          <p:cNvPr id="31" name="TextBox 17"/>
          <p:cNvSpPr txBox="1">
            <a:spLocks noChangeArrowheads="1"/>
          </p:cNvSpPr>
          <p:nvPr userDrawn="1"/>
        </p:nvSpPr>
        <p:spPr bwMode="auto">
          <a:xfrm>
            <a:off x="6537325" y="620713"/>
            <a:ext cx="1747838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Unit 16 Lesson 1</a:t>
            </a:r>
          </a:p>
        </p:txBody>
      </p:sp>
      <p:pic>
        <p:nvPicPr>
          <p:cNvPr id="32" name="Picture 19" descr="D:\VICEDU logo 2013\logo_NEW_GREEN\3_small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33338"/>
            <a:ext cx="9890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16"/>
          <p:cNvSpPr/>
          <p:nvPr userDrawn="1"/>
        </p:nvSpPr>
        <p:spPr>
          <a:xfrm>
            <a:off x="6477000" y="228600"/>
            <a:ext cx="19050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4" name="TextBox 17"/>
          <p:cNvSpPr txBox="1"/>
          <p:nvPr userDrawn="1"/>
        </p:nvSpPr>
        <p:spPr>
          <a:xfrm>
            <a:off x="5394325" y="285750"/>
            <a:ext cx="3749675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LET’S LEARN ENGLISH BOOK 2</a:t>
            </a:r>
          </a:p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UNIT 12</a:t>
            </a:r>
          </a:p>
        </p:txBody>
      </p:sp>
      <p:sp>
        <p:nvSpPr>
          <p:cNvPr id="35" name="Rectangle 2"/>
          <p:cNvSpPr/>
          <p:nvPr userDrawn="1"/>
        </p:nvSpPr>
        <p:spPr>
          <a:xfrm>
            <a:off x="5486400" y="228600"/>
            <a:ext cx="36576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6" name="TextBox 3"/>
          <p:cNvSpPr txBox="1"/>
          <p:nvPr userDrawn="1"/>
        </p:nvSpPr>
        <p:spPr>
          <a:xfrm>
            <a:off x="4243353" y="229860"/>
            <a:ext cx="48228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1 -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MACMILLAN NEXT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</a:t>
            </a:r>
          </a:p>
          <a:p>
            <a:pPr algn="ctr" eaLnBrk="0" hangingPunct="0">
              <a:defRPr/>
            </a:pP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1 - LESSON 2 - GRAMMAR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C9B885-DDB7-4755-93EE-691C8B549082}" type="datetimeFigureOut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9/3/2020</a:t>
            </a:fld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1DE90882-4742-49C3-9CD8-622FA7EF859F}" type="slidenum">
              <a:rPr lang="en-US" altLang="vi-VN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altLang="vi-VN" sz="1200">
              <a:solidFill>
                <a:srgbClr val="898989"/>
              </a:solidFill>
            </a:endParaRPr>
          </a:p>
        </p:txBody>
      </p:sp>
      <p:sp>
        <p:nvSpPr>
          <p:cNvPr id="7" name="Rectangle 10"/>
          <p:cNvSpPr/>
          <p:nvPr userDrawn="1"/>
        </p:nvSpPr>
        <p:spPr>
          <a:xfrm>
            <a:off x="0" y="17463"/>
            <a:ext cx="9144000" cy="1066800"/>
          </a:xfrm>
          <a:prstGeom prst="rect">
            <a:avLst/>
          </a:prstGeom>
          <a:solidFill>
            <a:srgbClr val="14CE18"/>
          </a:solidFill>
          <a:ln>
            <a:solidFill>
              <a:srgbClr val="16A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11"/>
          <p:cNvSpPr txBox="1">
            <a:spLocks noChangeArrowheads="1"/>
          </p:cNvSpPr>
          <p:nvPr userDrawn="1"/>
        </p:nvSpPr>
        <p:spPr bwMode="auto">
          <a:xfrm>
            <a:off x="703263" y="173038"/>
            <a:ext cx="34813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VICTORIA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Education &amp; Training J.S.C</a:t>
            </a:r>
          </a:p>
        </p:txBody>
      </p:sp>
      <p:cxnSp>
        <p:nvCxnSpPr>
          <p:cNvPr id="9" name="Straight Connector 12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 w="38100">
            <a:solidFill>
              <a:srgbClr val="16AA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3"/>
          <p:cNvSpPr/>
          <p:nvPr userDrawn="1"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rgbClr val="23E928"/>
          </a:solidFill>
          <a:ln>
            <a:solidFill>
              <a:srgbClr val="14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4"/>
          <p:cNvSpPr/>
          <p:nvPr userDrawn="1"/>
        </p:nvSpPr>
        <p:spPr>
          <a:xfrm>
            <a:off x="0" y="1219200"/>
            <a:ext cx="9144000" cy="5638800"/>
          </a:xfrm>
          <a:prstGeom prst="roundRect">
            <a:avLst/>
          </a:prstGeom>
          <a:solidFill>
            <a:schemeClr val="bg1"/>
          </a:solidFill>
          <a:ln>
            <a:solidFill>
              <a:srgbClr val="23E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5"/>
          <p:cNvSpPr txBox="1">
            <a:spLocks noChangeArrowheads="1"/>
          </p:cNvSpPr>
          <p:nvPr userDrawn="1"/>
        </p:nvSpPr>
        <p:spPr bwMode="auto">
          <a:xfrm>
            <a:off x="5584825" y="244475"/>
            <a:ext cx="34813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ENGLISH 3</a:t>
            </a:r>
          </a:p>
        </p:txBody>
      </p:sp>
      <p:sp>
        <p:nvSpPr>
          <p:cNvPr id="13" name="TextBox 17"/>
          <p:cNvSpPr txBox="1">
            <a:spLocks noChangeArrowheads="1"/>
          </p:cNvSpPr>
          <p:nvPr userDrawn="1"/>
        </p:nvSpPr>
        <p:spPr bwMode="auto">
          <a:xfrm>
            <a:off x="6537325" y="620713"/>
            <a:ext cx="1747838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Unit 16 Lesson 1</a:t>
            </a:r>
          </a:p>
        </p:txBody>
      </p:sp>
      <p:pic>
        <p:nvPicPr>
          <p:cNvPr id="14" name="Picture 19" descr="D:\VICEDU logo 2013\logo_NEW_GREEN\3_small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33338"/>
            <a:ext cx="9890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6"/>
          <p:cNvSpPr/>
          <p:nvPr userDrawn="1"/>
        </p:nvSpPr>
        <p:spPr>
          <a:xfrm>
            <a:off x="6477000" y="228600"/>
            <a:ext cx="19050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TextBox 17"/>
          <p:cNvSpPr txBox="1"/>
          <p:nvPr userDrawn="1"/>
        </p:nvSpPr>
        <p:spPr>
          <a:xfrm>
            <a:off x="5394325" y="285750"/>
            <a:ext cx="3749675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LET’S LEARN ENGLISH BOOK 2</a:t>
            </a:r>
          </a:p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UNIT 12</a:t>
            </a:r>
          </a:p>
        </p:txBody>
      </p:sp>
      <p:sp>
        <p:nvSpPr>
          <p:cNvPr id="17" name="Rectangle 6"/>
          <p:cNvSpPr/>
          <p:nvPr userDrawn="1"/>
        </p:nvSpPr>
        <p:spPr>
          <a:xfrm>
            <a:off x="5486400" y="228600"/>
            <a:ext cx="36576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985-641E-4116-BD9C-F31F2C2AF037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F2494-FF04-4E2F-9D6B-16A7880F216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22" name="TextBox 3"/>
          <p:cNvSpPr txBox="1"/>
          <p:nvPr userDrawn="1"/>
        </p:nvSpPr>
        <p:spPr>
          <a:xfrm>
            <a:off x="4039333" y="155466"/>
            <a:ext cx="49959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1 -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MACMILLAN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</a:t>
            </a:r>
          </a:p>
          <a:p>
            <a:pPr algn="ctr" eaLnBrk="0" hangingPunct="0">
              <a:defRPr/>
            </a:pP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1 - Lesson 2 - GRAMMAR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01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vi-VN" dirty="0"/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C72C09-E6AE-49CE-B1F1-DCFF405DE7D3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E25E23-3EFE-4495-B308-30D0536F10B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6" name="Text Placeholder 2"/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C9B885-DDB7-4755-93EE-691C8B549082}" type="datetimeFigureOut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9/3/2020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70911BF2-F4DE-4E19-B530-BB966C7288E6}" type="slidenum">
              <a:rPr lang="en-US" altLang="vi-VN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altLang="vi-VN" sz="1200">
              <a:solidFill>
                <a:srgbClr val="898989"/>
              </a:solidFill>
            </a:endParaRPr>
          </a:p>
        </p:txBody>
      </p:sp>
      <p:sp>
        <p:nvSpPr>
          <p:cNvPr id="9" name="Rectangle 10"/>
          <p:cNvSpPr/>
          <p:nvPr userDrawn="1"/>
        </p:nvSpPr>
        <p:spPr>
          <a:xfrm>
            <a:off x="0" y="17463"/>
            <a:ext cx="9144000" cy="1066800"/>
          </a:xfrm>
          <a:prstGeom prst="rect">
            <a:avLst/>
          </a:prstGeom>
          <a:solidFill>
            <a:srgbClr val="14CE18"/>
          </a:solidFill>
          <a:ln>
            <a:solidFill>
              <a:srgbClr val="16A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11"/>
          <p:cNvSpPr txBox="1">
            <a:spLocks noChangeArrowheads="1"/>
          </p:cNvSpPr>
          <p:nvPr userDrawn="1"/>
        </p:nvSpPr>
        <p:spPr bwMode="auto">
          <a:xfrm>
            <a:off x="703263" y="173038"/>
            <a:ext cx="34813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VICTORIA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Education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&amp; Training J.S.C</a:t>
            </a:r>
          </a:p>
        </p:txBody>
      </p:sp>
      <p:cxnSp>
        <p:nvCxnSpPr>
          <p:cNvPr id="11" name="Straight Connector 12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 w="38100">
            <a:solidFill>
              <a:srgbClr val="16AA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3"/>
          <p:cNvSpPr/>
          <p:nvPr userDrawn="1"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rgbClr val="23E928"/>
          </a:solidFill>
          <a:ln>
            <a:solidFill>
              <a:srgbClr val="14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ounded Rectangle 14"/>
          <p:cNvSpPr/>
          <p:nvPr userDrawn="1"/>
        </p:nvSpPr>
        <p:spPr>
          <a:xfrm>
            <a:off x="0" y="1219200"/>
            <a:ext cx="9144000" cy="5638800"/>
          </a:xfrm>
          <a:prstGeom prst="roundRect">
            <a:avLst/>
          </a:prstGeom>
          <a:solidFill>
            <a:schemeClr val="bg1"/>
          </a:solidFill>
          <a:ln>
            <a:solidFill>
              <a:srgbClr val="23E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5"/>
          <p:cNvSpPr txBox="1">
            <a:spLocks noChangeArrowheads="1"/>
          </p:cNvSpPr>
          <p:nvPr userDrawn="1"/>
        </p:nvSpPr>
        <p:spPr bwMode="auto">
          <a:xfrm>
            <a:off x="5584825" y="244475"/>
            <a:ext cx="34813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ENGLISH 3</a:t>
            </a:r>
          </a:p>
        </p:txBody>
      </p:sp>
      <p:sp>
        <p:nvSpPr>
          <p:cNvPr id="15" name="TextBox 17"/>
          <p:cNvSpPr txBox="1">
            <a:spLocks noChangeArrowheads="1"/>
          </p:cNvSpPr>
          <p:nvPr userDrawn="1"/>
        </p:nvSpPr>
        <p:spPr bwMode="auto">
          <a:xfrm>
            <a:off x="6537325" y="620713"/>
            <a:ext cx="1747838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Unit 16 Lesson 1</a:t>
            </a:r>
          </a:p>
        </p:txBody>
      </p:sp>
      <p:pic>
        <p:nvPicPr>
          <p:cNvPr id="16" name="Picture 19" descr="D:\VICEDU logo 2013\logo_NEW_GREEN\3_small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6200" y="33338"/>
            <a:ext cx="9890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 userDrawn="1"/>
        </p:nvSpPr>
        <p:spPr>
          <a:xfrm>
            <a:off x="6477000" y="228600"/>
            <a:ext cx="19050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394325" y="285750"/>
            <a:ext cx="3749675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LET’S LEARN ENGLISH BOOK 2</a:t>
            </a:r>
          </a:p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UNIT 12</a:t>
            </a:r>
          </a:p>
        </p:txBody>
      </p:sp>
      <p:sp>
        <p:nvSpPr>
          <p:cNvPr id="19" name="Rectangle 2"/>
          <p:cNvSpPr/>
          <p:nvPr userDrawn="1"/>
        </p:nvSpPr>
        <p:spPr>
          <a:xfrm>
            <a:off x="5486400" y="228600"/>
            <a:ext cx="36576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TextBox 3"/>
          <p:cNvSpPr txBox="1"/>
          <p:nvPr userDrawn="1"/>
        </p:nvSpPr>
        <p:spPr>
          <a:xfrm>
            <a:off x="4148017" y="182454"/>
            <a:ext cx="49959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1 -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MACMILLAN NEXT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</a:t>
            </a:r>
          </a:p>
          <a:p>
            <a:pPr algn="ctr" eaLnBrk="0" hangingPunct="0">
              <a:defRPr/>
            </a:pP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1 - LESSON 2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Goodbye%20Song%20for%20kids%20-%20The%20Singing%20Walrus.mp4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Warm-up%20song.mp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pic1.wav" TargetMode="Externa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ello%20-%20goodbye%20-%20I'm%20....mp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astel background for kids powerpoin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304"/>
            <a:ext cx="9144000" cy="55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1282431" y="1269305"/>
            <a:ext cx="6451869" cy="1016696"/>
          </a:xfrm>
          <a:ln w="38100">
            <a:solidFill>
              <a:schemeClr val="tx1"/>
            </a:solidFill>
            <a:prstDash val="dash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800" b="1" dirty="0" err="1">
                <a:solidFill>
                  <a:schemeClr val="tx1"/>
                </a:solidFill>
              </a:rPr>
              <a:t>Tiếng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Anh</a:t>
            </a:r>
            <a:r>
              <a:rPr lang="en-US" sz="2800" b="1" dirty="0">
                <a:solidFill>
                  <a:schemeClr val="tx1"/>
                </a:solidFill>
              </a:rPr>
              <a:t> 1- Macmillan Next Move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</a:rPr>
              <a:t> Unit 1 - Lesson 2 - Grammar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8222" y="2518390"/>
            <a:ext cx="4115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topic: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Greetings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objectives: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to greet each other using hello, goodbye, what’s your name? – I’m…./ what’s your name? </a:t>
            </a:r>
            <a:endParaRPr lang="en-US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duration: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minutes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hello, goodbye, what’s your name, my name is….</a:t>
            </a:r>
            <a:endParaRPr lang="en-US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Workbook P6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Songs: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 song, How are you song, What’s your name song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697" y="2448342"/>
            <a:ext cx="3227128" cy="4247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pastel background for kid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88" y="1298061"/>
            <a:ext cx="5350704" cy="536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sign cartoon&quot;">
            <a:hlinkClick r:id="" action="ppaction://noaction">
              <a:snd r:embed="rId4" name="Listen and point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55" y="1073425"/>
            <a:ext cx="4185960" cy="21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8349" y="2065827"/>
            <a:ext cx="3256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Game 1: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0427" y="2701365"/>
            <a:ext cx="38264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passing ball</a:t>
            </a:r>
          </a:p>
        </p:txBody>
      </p:sp>
    </p:spTree>
    <p:extLst>
      <p:ext uri="{BB962C8B-B14F-4D97-AF65-F5344CB8AC3E}">
        <p14:creationId xmlns:p14="http://schemas.microsoft.com/office/powerpoint/2010/main" val="1594807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823"/>
          <a:stretch/>
        </p:blipFill>
        <p:spPr>
          <a:xfrm>
            <a:off x="0" y="1121464"/>
            <a:ext cx="9144000" cy="5796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5268"/>
            <a:ext cx="4252367" cy="425236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959438" y="1304736"/>
            <a:ext cx="3477491" cy="1925782"/>
          </a:xfrm>
          <a:prstGeom prst="cloudCallout">
            <a:avLst>
              <a:gd name="adj1" fmla="val -68642"/>
              <a:gd name="adj2" fmla="val 7113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I’m …….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2367" y="4129408"/>
            <a:ext cx="47635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Teacher asks students to put hands on their chests and say </a:t>
            </a:r>
            <a:r>
              <a:rPr lang="en-US" b="1" dirty="0">
                <a:latin typeface="Comic Sans MS" panose="030F0702030302020204" pitchFamily="66" charset="0"/>
              </a:rPr>
              <a:t>I’m…….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Comic Sans MS" panose="030F0702030302020204" pitchFamily="66" charset="0"/>
              </a:rPr>
              <a:t>Then teacher goes around and encourage students to say their own names.  Teacher should say model sentence with her name first. </a:t>
            </a:r>
          </a:p>
        </p:txBody>
      </p:sp>
    </p:spTree>
    <p:extLst>
      <p:ext uri="{BB962C8B-B14F-4D97-AF65-F5344CB8AC3E}">
        <p14:creationId xmlns:p14="http://schemas.microsoft.com/office/powerpoint/2010/main" val="38669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imple background designs for powerpoint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074"/>
            <a:ext cx="9144000" cy="568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149" y="2519068"/>
            <a:ext cx="7505700" cy="393382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4283242" y="2519067"/>
            <a:ext cx="336884" cy="4338933"/>
          </a:xfrm>
          <a:custGeom>
            <a:avLst/>
            <a:gdLst>
              <a:gd name="connsiteX0" fmla="*/ 0 w 304800"/>
              <a:gd name="connsiteY0" fmla="*/ 0 h 3433010"/>
              <a:gd name="connsiteX1" fmla="*/ 224589 w 304800"/>
              <a:gd name="connsiteY1" fmla="*/ 705852 h 3433010"/>
              <a:gd name="connsiteX2" fmla="*/ 224589 w 304800"/>
              <a:gd name="connsiteY2" fmla="*/ 1267326 h 3433010"/>
              <a:gd name="connsiteX3" fmla="*/ 16042 w 304800"/>
              <a:gd name="connsiteY3" fmla="*/ 2101515 h 3433010"/>
              <a:gd name="connsiteX4" fmla="*/ 192505 w 304800"/>
              <a:gd name="connsiteY4" fmla="*/ 2967789 h 3433010"/>
              <a:gd name="connsiteX5" fmla="*/ 304800 w 304800"/>
              <a:gd name="connsiteY5" fmla="*/ 3433010 h 343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3433010">
                <a:moveTo>
                  <a:pt x="0" y="0"/>
                </a:moveTo>
                <a:cubicBezTo>
                  <a:pt x="93579" y="247315"/>
                  <a:pt x="187158" y="494631"/>
                  <a:pt x="224589" y="705852"/>
                </a:cubicBezTo>
                <a:cubicBezTo>
                  <a:pt x="262021" y="917073"/>
                  <a:pt x="259347" y="1034716"/>
                  <a:pt x="224589" y="1267326"/>
                </a:cubicBezTo>
                <a:cubicBezTo>
                  <a:pt x="189831" y="1499936"/>
                  <a:pt x="21389" y="1818105"/>
                  <a:pt x="16042" y="2101515"/>
                </a:cubicBezTo>
                <a:cubicBezTo>
                  <a:pt x="10695" y="2384925"/>
                  <a:pt x="144379" y="2745873"/>
                  <a:pt x="192505" y="2967789"/>
                </a:cubicBezTo>
                <a:cubicBezTo>
                  <a:pt x="240631" y="3189705"/>
                  <a:pt x="272715" y="3311357"/>
                  <a:pt x="304800" y="343301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Image result for sign cartoon&quot;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531" y="1058429"/>
            <a:ext cx="9515061" cy="15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75878" y="1831067"/>
            <a:ext cx="685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Activity 2: Say </a:t>
            </a:r>
            <a:r>
              <a:rPr lang="en-US" sz="2800" i="1" dirty="0">
                <a:latin typeface="Comic Sans MS" panose="030F0702030302020204" pitchFamily="66" charset="0"/>
              </a:rPr>
              <a:t>Hello </a:t>
            </a:r>
            <a:r>
              <a:rPr lang="en-US" sz="2800" dirty="0">
                <a:latin typeface="Comic Sans MS" panose="030F0702030302020204" pitchFamily="66" charset="0"/>
              </a:rPr>
              <a:t>and</a:t>
            </a:r>
            <a:r>
              <a:rPr lang="en-US" sz="2800" i="1" dirty="0">
                <a:latin typeface="Comic Sans MS" panose="030F0702030302020204" pitchFamily="66" charset="0"/>
              </a:rPr>
              <a:t> Goodbye</a:t>
            </a:r>
            <a:r>
              <a:rPr lang="en-US" sz="2800" dirty="0"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943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246"/>
            <a:ext cx="9144000" cy="5620753"/>
          </a:xfrm>
          <a:prstGeom prst="rect">
            <a:avLst/>
          </a:prstGeom>
        </p:spPr>
      </p:pic>
      <p:sp>
        <p:nvSpPr>
          <p:cNvPr id="3" name="Action Button: Sound 2">
            <a:hlinkClick r:id="" action="ppaction://noaction" highlightClick="1">
              <a:snd r:embed="rId4" name="V.A – Little Girl Beat.wav"/>
            </a:hlinkClick>
          </p:cNvPr>
          <p:cNvSpPr/>
          <p:nvPr/>
        </p:nvSpPr>
        <p:spPr>
          <a:xfrm>
            <a:off x="0" y="6400799"/>
            <a:ext cx="596038" cy="457200"/>
          </a:xfrm>
          <a:prstGeom prst="actionButtonSound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-92" b="8142"/>
          <a:stretch/>
        </p:blipFill>
        <p:spPr>
          <a:xfrm>
            <a:off x="0" y="1108115"/>
            <a:ext cx="9144000" cy="574988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184918"/>
              </p:ext>
            </p:extLst>
          </p:nvPr>
        </p:nvGraphicFramePr>
        <p:xfrm>
          <a:off x="1524000" y="1786743"/>
          <a:ext cx="6315855" cy="420932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5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31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310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23E9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310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Image result for star cartoon&quot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37" y="4706481"/>
            <a:ext cx="1158902" cy="115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ar cartoon&quot;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" b="8408"/>
          <a:stretch/>
        </p:blipFill>
        <p:spPr bwMode="auto">
          <a:xfrm>
            <a:off x="5822784" y="3448519"/>
            <a:ext cx="892167" cy="8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star cartoon&quot;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" b="8408"/>
          <a:stretch/>
        </p:blipFill>
        <p:spPr bwMode="auto">
          <a:xfrm>
            <a:off x="6821576" y="3457057"/>
            <a:ext cx="892167" cy="8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tar cartoon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69" y="3648772"/>
            <a:ext cx="1958038" cy="64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star cartoon&quot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32" y="2046156"/>
            <a:ext cx="1158902" cy="115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534626" y="1766648"/>
            <a:ext cx="2113613" cy="1364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8239" y="1775446"/>
            <a:ext cx="2113613" cy="1364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61852" y="1775446"/>
            <a:ext cx="2113613" cy="136410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01260" y="3184043"/>
            <a:ext cx="2113613" cy="1364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33013" y="3193736"/>
            <a:ext cx="2113613" cy="1364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79449" y="3182239"/>
            <a:ext cx="2113613" cy="13641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05791" y="4601439"/>
            <a:ext cx="2113613" cy="1364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64287" y="4603879"/>
            <a:ext cx="2113613" cy="1364105"/>
          </a:xfrm>
          <a:prstGeom prst="rect">
            <a:avLst/>
          </a:prstGeom>
          <a:solidFill>
            <a:srgbClr val="0000C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07953" y="4597129"/>
            <a:ext cx="2113613" cy="1364105"/>
          </a:xfrm>
          <a:prstGeom prst="rect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4373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ackground for kids pp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96907"/>
            <a:ext cx="9144001" cy="56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6907"/>
            <a:ext cx="4248484" cy="60291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dirty="0"/>
              <a:t>Workbook P5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3985" y="1799823"/>
            <a:ext cx="4024016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Comic Sans MS" panose="030F0702030302020204" pitchFamily="66" charset="0"/>
              </a:rPr>
              <a:t>Demo how to draw a face on the board for Ss.</a:t>
            </a:r>
          </a:p>
          <a:p>
            <a:pPr>
              <a:spcAft>
                <a:spcPts val="1200"/>
              </a:spcAft>
            </a:pPr>
            <a:r>
              <a:rPr lang="en-US" sz="2200" dirty="0">
                <a:latin typeface="Comic Sans MS" panose="030F0702030302020204" pitchFamily="66" charset="0"/>
              </a:rPr>
              <a:t>Draw a circle, call on Ss to come up and try drawing a face</a:t>
            </a:r>
          </a:p>
          <a:p>
            <a:pPr>
              <a:spcAft>
                <a:spcPts val="1200"/>
              </a:spcAft>
            </a:pPr>
            <a:r>
              <a:rPr lang="en-US" sz="2200" dirty="0">
                <a:latin typeface="Comic Sans MS" panose="030F0702030302020204" pitchFamily="66" charset="0"/>
              </a:rPr>
              <a:t>Pass out pencils to draw, T walks around to help with pencil control</a:t>
            </a:r>
          </a:p>
          <a:p>
            <a:pPr>
              <a:spcAft>
                <a:spcPts val="1200"/>
              </a:spcAft>
            </a:pPr>
            <a:r>
              <a:rPr lang="en-US" sz="2200" dirty="0" err="1">
                <a:latin typeface="Comic Sans MS" panose="030F0702030302020204" pitchFamily="66" charset="0"/>
              </a:rPr>
              <a:t>Colour</a:t>
            </a:r>
            <a:r>
              <a:rPr lang="en-US" sz="2200" dirty="0">
                <a:latin typeface="Comic Sans MS" panose="030F0702030302020204" pitchFamily="66" charset="0"/>
              </a:rPr>
              <a:t> when finished!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469" y="1345900"/>
            <a:ext cx="4150652" cy="539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175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ackground for kids pp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15" y="1111700"/>
            <a:ext cx="9177115" cy="57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5"/>
          <a:stretch/>
        </p:blipFill>
        <p:spPr>
          <a:xfrm>
            <a:off x="2287005" y="2267810"/>
            <a:ext cx="4529431" cy="4340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4097" y="1944644"/>
            <a:ext cx="5748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Let’s sing Goodbye song</a:t>
            </a:r>
          </a:p>
        </p:txBody>
      </p:sp>
    </p:spTree>
    <p:extLst>
      <p:ext uri="{BB962C8B-B14F-4D97-AF65-F5344CB8AC3E}">
        <p14:creationId xmlns:p14="http://schemas.microsoft.com/office/powerpoint/2010/main" val="3110632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hank you for powerpoint cartoon\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/>
        </p:blipFill>
        <p:spPr bwMode="auto">
          <a:xfrm>
            <a:off x="-1" y="1140976"/>
            <a:ext cx="9144001" cy="57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reeting background for kids powerpoint presentati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056"/>
            <a:ext cx="9144000" cy="56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Terminator 5">
            <a:hlinkClick r:id="rId3" action="ppaction://hlinkfile"/>
          </p:cNvPr>
          <p:cNvSpPr/>
          <p:nvPr/>
        </p:nvSpPr>
        <p:spPr>
          <a:xfrm>
            <a:off x="2466109" y="3491346"/>
            <a:ext cx="4211781" cy="554182"/>
          </a:xfrm>
          <a:prstGeom prst="flowChartTermina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Let’s sing Hello song” </a:t>
            </a:r>
          </a:p>
        </p:txBody>
      </p:sp>
    </p:spTree>
    <p:extLst>
      <p:ext uri="{BB962C8B-B14F-4D97-AF65-F5344CB8AC3E}">
        <p14:creationId xmlns:p14="http://schemas.microsoft.com/office/powerpoint/2010/main" val="41684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95662"/>
            <a:ext cx="9144000" cy="618524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Review: Hello/Goodbye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6" y="3522544"/>
            <a:ext cx="2965717" cy="3005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21195" r="18754"/>
          <a:stretch>
            <a:fillRect/>
          </a:stretch>
        </p:blipFill>
        <p:spPr>
          <a:xfrm>
            <a:off x="5684572" y="2683747"/>
            <a:ext cx="2570451" cy="384459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142946" y="2071196"/>
            <a:ext cx="2827495" cy="1421112"/>
          </a:xfrm>
          <a:prstGeom prst="wedgeEllipseCallout">
            <a:avLst>
              <a:gd name="adj1" fmla="val 5905"/>
              <a:gd name="adj2" fmla="val 6356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100" dirty="0"/>
              <a:t>Hello!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6849491" y="1723477"/>
            <a:ext cx="2128182" cy="1103629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Goodbye!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895" y="1811283"/>
            <a:ext cx="1289246" cy="1393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imple background designs for powerpoint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074"/>
            <a:ext cx="9144000" cy="568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ign cartoon&quot;">
            <a:hlinkClick r:id="" action="ppaction://noaction">
              <a:snd r:embed="rId4" name="Listen and point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866274"/>
            <a:ext cx="7459579" cy="143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4" name="Listen and point.wav"/>
            </a:hlinkClick>
          </p:cNvPr>
          <p:cNvSpPr txBox="1"/>
          <p:nvPr/>
        </p:nvSpPr>
        <p:spPr>
          <a:xfrm>
            <a:off x="802106" y="1585084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Activity 1: Listen and point.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457" y="2303894"/>
            <a:ext cx="3800475" cy="408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1516" y="2303893"/>
            <a:ext cx="37719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9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61535"/>
            <a:ext cx="9144000" cy="581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1402" y="1929063"/>
            <a:ext cx="3800475" cy="408622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-1" y="1929063"/>
            <a:ext cx="3493826" cy="1136822"/>
          </a:xfrm>
          <a:prstGeom prst="wedgeEllipseCallout">
            <a:avLst>
              <a:gd name="adj1" fmla="val 21850"/>
              <a:gd name="adj2" fmla="val 10023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Hello! I’m Roberto.</a:t>
            </a:r>
            <a:endParaRPr lang="en-US" sz="2000" dirty="0"/>
          </a:p>
        </p:txBody>
      </p:sp>
      <p:sp>
        <p:nvSpPr>
          <p:cNvPr id="5" name="Cloud Callout 4"/>
          <p:cNvSpPr/>
          <p:nvPr/>
        </p:nvSpPr>
        <p:spPr>
          <a:xfrm>
            <a:off x="5950424" y="2176600"/>
            <a:ext cx="3193577" cy="1182627"/>
          </a:xfrm>
          <a:prstGeom prst="cloudCallout">
            <a:avLst>
              <a:gd name="adj1" fmla="val -36974"/>
              <a:gd name="adj2" fmla="val 83272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Hi, I’m </a:t>
            </a:r>
            <a:r>
              <a:rPr lang="en-US" sz="2400" dirty="0" err="1">
                <a:latin typeface="Comic Sans MS" panose="030F0702030302020204" pitchFamily="66" charset="0"/>
              </a:rPr>
              <a:t>Jinsu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5171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>
              <a:snd r:embed="rId3" name="pic2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61535"/>
            <a:ext cx="9144000" cy="581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6050" y="2023811"/>
            <a:ext cx="3771900" cy="408622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0" y="1273971"/>
            <a:ext cx="3493826" cy="1136822"/>
          </a:xfrm>
          <a:prstGeom prst="wedgeEllipseCallout">
            <a:avLst>
              <a:gd name="adj1" fmla="val 42553"/>
              <a:gd name="adj2" fmla="val 64220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Goodbye!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950423" y="4767235"/>
            <a:ext cx="3193577" cy="1182627"/>
          </a:xfrm>
          <a:prstGeom prst="cloudCallout">
            <a:avLst>
              <a:gd name="adj1" fmla="val -40820"/>
              <a:gd name="adj2" fmla="val -9444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Bye 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bye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04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pastel background for kid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3182"/>
            <a:ext cx="9144000" cy="574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1357" y="2405270"/>
            <a:ext cx="6321286" cy="2585323"/>
          </a:xfrm>
          <a:prstGeom prst="rect">
            <a:avLst/>
          </a:prstGeom>
          <a:ln>
            <a:solidFill>
              <a:schemeClr val="tx1"/>
            </a:solidFill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ysClr val="windowText" lastClr="000000"/>
                </a:solidFill>
              </a:rPr>
              <a:t>Work in groups:</a:t>
            </a:r>
            <a:endParaRPr lang="en-US" dirty="0">
              <a:solidFill>
                <a:sysClr val="windowText" lastClr="000000"/>
              </a:solidFill>
            </a:endParaRPr>
          </a:p>
          <a:p>
            <a:r>
              <a:rPr lang="en-US" dirty="0">
                <a:solidFill>
                  <a:sysClr val="windowText" lastClr="000000"/>
                </a:solidFill>
              </a:rPr>
              <a:t>Divide class into 2 teams.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Have them role play after listening to the CD of pictures 1 and 2. (do the actions such as stand up, wave hands, …)</a:t>
            </a:r>
          </a:p>
          <a:p>
            <a:r>
              <a:rPr lang="en-US" i="1" dirty="0">
                <a:solidFill>
                  <a:sysClr val="windowText" lastClr="000000"/>
                </a:solidFill>
              </a:rPr>
              <a:t>For example: </a:t>
            </a:r>
            <a:endParaRPr lang="en-US" dirty="0">
              <a:solidFill>
                <a:sysClr val="windowText" lastClr="000000"/>
              </a:solidFill>
            </a:endParaRPr>
          </a:p>
          <a:p>
            <a:r>
              <a:rPr lang="en-US" i="1" dirty="0">
                <a:solidFill>
                  <a:sysClr val="windowText" lastClr="000000"/>
                </a:solidFill>
              </a:rPr>
              <a:t>+ Group 1: Hello, I’m Roberto.</a:t>
            </a:r>
            <a:endParaRPr lang="en-US" dirty="0">
              <a:solidFill>
                <a:sysClr val="windowText" lastClr="000000"/>
              </a:solidFill>
            </a:endParaRPr>
          </a:p>
          <a:p>
            <a:r>
              <a:rPr lang="en-US" i="1" dirty="0">
                <a:solidFill>
                  <a:sysClr val="windowText" lastClr="000000"/>
                </a:solidFill>
              </a:rPr>
              <a:t>+ Group 2: :Hi, I’m </a:t>
            </a:r>
            <a:r>
              <a:rPr lang="en-US" i="1" dirty="0" err="1">
                <a:solidFill>
                  <a:sysClr val="windowText" lastClr="000000"/>
                </a:solidFill>
              </a:rPr>
              <a:t>Jinsu</a:t>
            </a:r>
            <a:r>
              <a:rPr lang="en-US" i="1" dirty="0">
                <a:solidFill>
                  <a:sysClr val="windowText" lastClr="000000"/>
                </a:solidFill>
              </a:rPr>
              <a:t>! /</a:t>
            </a:r>
            <a:endParaRPr lang="en-US" dirty="0">
              <a:solidFill>
                <a:sysClr val="windowText" lastClr="000000"/>
              </a:solidFill>
            </a:endParaRPr>
          </a:p>
          <a:p>
            <a:r>
              <a:rPr lang="en-US" i="1" dirty="0">
                <a:solidFill>
                  <a:sysClr val="windowText" lastClr="000000"/>
                </a:solidFill>
              </a:rPr>
              <a:t>+ Group 1: Goodbye!</a:t>
            </a:r>
            <a:endParaRPr lang="en-US" dirty="0">
              <a:solidFill>
                <a:sysClr val="windowText" lastClr="000000"/>
              </a:solidFill>
            </a:endParaRPr>
          </a:p>
          <a:p>
            <a:r>
              <a:rPr lang="en-US" i="1" dirty="0">
                <a:solidFill>
                  <a:sysClr val="windowText" lastClr="000000"/>
                </a:solidFill>
              </a:rPr>
              <a:t>+ Group 2: Bye </a:t>
            </a:r>
            <a:r>
              <a:rPr lang="en-US" i="1" dirty="0" err="1">
                <a:solidFill>
                  <a:sysClr val="windowText" lastClr="000000"/>
                </a:solidFill>
              </a:rPr>
              <a:t>bye</a:t>
            </a:r>
            <a:r>
              <a:rPr lang="en-US" i="1" dirty="0">
                <a:solidFill>
                  <a:sysClr val="windowText" lastClr="000000"/>
                </a:solidFill>
              </a:rPr>
              <a:t>!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1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ackground for kids powerpoin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012"/>
            <a:ext cx="9144000" cy="574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 rot="21003075">
            <a:off x="-473211" y="1736228"/>
            <a:ext cx="5895892" cy="57984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latin typeface="Comic Sans MS" panose="030F0702030302020204" pitchFamily="66" charset="0"/>
              </a:rPr>
              <a:t>What’s your name?</a:t>
            </a:r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3257" r="1782" b="6472"/>
          <a:stretch/>
        </p:blipFill>
        <p:spPr>
          <a:xfrm>
            <a:off x="2474736" y="2425765"/>
            <a:ext cx="4128656" cy="39178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17430" y="1270556"/>
            <a:ext cx="8229600" cy="540769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/>
              <a:t>Hello, what’s your name?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0" y="2250141"/>
            <a:ext cx="7396663" cy="4559513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49318" y="1905543"/>
            <a:ext cx="3424987" cy="1370114"/>
          </a:xfrm>
          <a:prstGeom prst="wedgeRoundRectCallout">
            <a:avLst>
              <a:gd name="adj1" fmla="val -10566"/>
              <a:gd name="adj2" fmla="val 72220"/>
              <a:gd name="adj3" fmla="val 16667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649318" y="2263924"/>
            <a:ext cx="3039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Hello, what’s your name?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92920" y="2250141"/>
            <a:ext cx="3168113" cy="1170349"/>
            <a:chOff x="5792920" y="2000751"/>
            <a:chExt cx="3168113" cy="1170349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5792920" y="2000751"/>
              <a:ext cx="3168113" cy="1170349"/>
            </a:xfrm>
            <a:prstGeom prst="wedgeRoundRectCallout">
              <a:avLst>
                <a:gd name="adj1" fmla="val -35984"/>
                <a:gd name="adj2" fmla="val 70948"/>
                <a:gd name="adj3" fmla="val 16667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6039339" y="2195270"/>
              <a:ext cx="2768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Hello! My name is Max.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69525" y="4605689"/>
            <a:ext cx="2327504" cy="1170349"/>
            <a:chOff x="6369525" y="4356299"/>
            <a:chExt cx="2327504" cy="1170349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6369525" y="4356299"/>
              <a:ext cx="2327504" cy="1170349"/>
            </a:xfrm>
            <a:prstGeom prst="wedgeRoundRectCallout">
              <a:avLst>
                <a:gd name="adj1" fmla="val -76461"/>
                <a:gd name="adj2" fmla="val -55718"/>
                <a:gd name="adj3" fmla="val 16667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6516305" y="4710640"/>
              <a:ext cx="20339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I’m Max.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5545</TotalTime>
  <Words>542</Words>
  <Application>Microsoft Office PowerPoint</Application>
  <PresentationFormat>On-screen Show (4:3)</PresentationFormat>
  <Paragraphs>73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Times New Roman</vt:lpstr>
      <vt:lpstr>Arial</vt:lpstr>
      <vt:lpstr>Comic Sans MS</vt:lpstr>
      <vt:lpstr>Calibri</vt:lpstr>
      <vt:lpstr>Office Theme</vt:lpstr>
      <vt:lpstr>PowerPoint Presentation</vt:lpstr>
      <vt:lpstr>PowerPoint Presentation</vt:lpstr>
      <vt:lpstr>Review: Hello/Goodbye</vt:lpstr>
      <vt:lpstr>PowerPoint Presentation</vt:lpstr>
      <vt:lpstr>PowerPoint Presentation</vt:lpstr>
      <vt:lpstr>PowerPoint Presentation</vt:lpstr>
      <vt:lpstr>PowerPoint Presentation</vt:lpstr>
      <vt:lpstr>What’s your name?</vt:lpstr>
      <vt:lpstr>Hello, what’s your name?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P5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ChauLong</dc:creator>
  <cp:lastModifiedBy>Nguyen Hoang</cp:lastModifiedBy>
  <cp:revision>206</cp:revision>
  <dcterms:created xsi:type="dcterms:W3CDTF">2016-09-15T08:46:55Z</dcterms:created>
  <dcterms:modified xsi:type="dcterms:W3CDTF">2020-09-03T07:02:28Z</dcterms:modified>
</cp:coreProperties>
</file>